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256" r:id="rId2"/>
    <p:sldId id="370" r:id="rId3"/>
    <p:sldId id="283" r:id="rId4"/>
    <p:sldId id="371" r:id="rId5"/>
    <p:sldId id="284" r:id="rId6"/>
    <p:sldId id="328" r:id="rId7"/>
    <p:sldId id="340" r:id="rId8"/>
    <p:sldId id="339" r:id="rId9"/>
    <p:sldId id="435" r:id="rId10"/>
    <p:sldId id="437" r:id="rId11"/>
    <p:sldId id="438" r:id="rId12"/>
    <p:sldId id="439" r:id="rId13"/>
    <p:sldId id="436" r:id="rId14"/>
    <p:sldId id="440" r:id="rId15"/>
    <p:sldId id="322" r:id="rId16"/>
    <p:sldId id="387" r:id="rId17"/>
    <p:sldId id="392" r:id="rId18"/>
    <p:sldId id="441" r:id="rId19"/>
    <p:sldId id="393" r:id="rId20"/>
    <p:sldId id="386" r:id="rId21"/>
    <p:sldId id="404" r:id="rId22"/>
    <p:sldId id="414" r:id="rId23"/>
    <p:sldId id="411" r:id="rId24"/>
    <p:sldId id="412" r:id="rId25"/>
    <p:sldId id="355" r:id="rId26"/>
    <p:sldId id="385" r:id="rId27"/>
    <p:sldId id="399" r:id="rId28"/>
    <p:sldId id="400" r:id="rId29"/>
    <p:sldId id="416" r:id="rId30"/>
    <p:sldId id="417" r:id="rId31"/>
    <p:sldId id="403" r:id="rId32"/>
    <p:sldId id="418" r:id="rId33"/>
    <p:sldId id="415" r:id="rId34"/>
    <p:sldId id="419" r:id="rId35"/>
    <p:sldId id="420" r:id="rId36"/>
    <p:sldId id="421" r:id="rId37"/>
    <p:sldId id="422" r:id="rId38"/>
    <p:sldId id="423" r:id="rId39"/>
    <p:sldId id="424" r:id="rId40"/>
    <p:sldId id="433" r:id="rId41"/>
    <p:sldId id="426" r:id="rId42"/>
    <p:sldId id="427" r:id="rId43"/>
    <p:sldId id="425" r:id="rId44"/>
    <p:sldId id="428" r:id="rId45"/>
    <p:sldId id="431" r:id="rId46"/>
    <p:sldId id="432" r:id="rId47"/>
    <p:sldId id="442" r:id="rId48"/>
    <p:sldId id="326"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39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30" autoAdjust="0"/>
    <p:restoredTop sz="98874" autoAdjust="0"/>
  </p:normalViewPr>
  <p:slideViewPr>
    <p:cSldViewPr snapToGrid="0" snapToObjects="1">
      <p:cViewPr varScale="1">
        <p:scale>
          <a:sx n="88" d="100"/>
          <a:sy n="88" d="100"/>
        </p:scale>
        <p:origin x="-608" y="-112"/>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255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Heather\Documents\Madison%202013-2014%20Modified%20Model%20158.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US" sz="1800" dirty="0"/>
              <a:t>Madison, </a:t>
            </a:r>
            <a:r>
              <a:rPr lang="en-US" sz="1800" dirty="0" smtClean="0"/>
              <a:t>ME Test Site (Modified </a:t>
            </a:r>
            <a:r>
              <a:rPr lang="en-US" sz="1800" dirty="0"/>
              <a:t>Model </a:t>
            </a:r>
            <a:r>
              <a:rPr lang="en-US" sz="1800" dirty="0" smtClean="0"/>
              <a:t>158)</a:t>
            </a:r>
            <a:endParaRPr lang="en-US" sz="1800" dirty="0"/>
          </a:p>
        </c:rich>
      </c:tx>
      <c:layout/>
      <c:overlay val="0"/>
    </c:title>
    <c:autoTitleDeleted val="0"/>
    <c:plotArea>
      <c:layout>
        <c:manualLayout>
          <c:layoutTarget val="inner"/>
          <c:xMode val="edge"/>
          <c:yMode val="edge"/>
          <c:x val="0.159629479726249"/>
          <c:y val="0.282607043522545"/>
          <c:w val="0.797550469742684"/>
          <c:h val="0.507058149421463"/>
        </c:manualLayout>
      </c:layout>
      <c:scatterChart>
        <c:scatterStyle val="lineMarker"/>
        <c:varyColors val="0"/>
        <c:ser>
          <c:idx val="0"/>
          <c:order val="0"/>
          <c:tx>
            <c:v>Computed (Frost Depth)</c:v>
          </c:tx>
          <c:spPr>
            <a:ln w="25400">
              <a:solidFill>
                <a:srgbClr val="00B050"/>
              </a:solidFill>
              <a:prstDash val="solid"/>
            </a:ln>
          </c:spPr>
          <c:marker>
            <c:symbol val="none"/>
          </c:marker>
          <c:xVal>
            <c:numRef>
              <c:f>'[Madison 2013-2014 Modified Model 158.xls]INPUT2'!$A$15:$A$239</c:f>
              <c:numCache>
                <c:formatCode>m/d/yy;@</c:formatCode>
                <c:ptCount val="225"/>
                <c:pt idx="0">
                  <c:v>41579.0</c:v>
                </c:pt>
                <c:pt idx="1">
                  <c:v>41580.0</c:v>
                </c:pt>
                <c:pt idx="2">
                  <c:v>41581.0</c:v>
                </c:pt>
                <c:pt idx="3">
                  <c:v>41582.0</c:v>
                </c:pt>
                <c:pt idx="4">
                  <c:v>41583.0</c:v>
                </c:pt>
                <c:pt idx="5">
                  <c:v>41584.0</c:v>
                </c:pt>
                <c:pt idx="6">
                  <c:v>41585.0</c:v>
                </c:pt>
                <c:pt idx="7">
                  <c:v>41586.0</c:v>
                </c:pt>
                <c:pt idx="8">
                  <c:v>41587.0</c:v>
                </c:pt>
                <c:pt idx="9">
                  <c:v>41588.0</c:v>
                </c:pt>
                <c:pt idx="10">
                  <c:v>41589.0</c:v>
                </c:pt>
                <c:pt idx="11">
                  <c:v>41590.0</c:v>
                </c:pt>
                <c:pt idx="12">
                  <c:v>41591.0</c:v>
                </c:pt>
                <c:pt idx="13">
                  <c:v>41592.0</c:v>
                </c:pt>
                <c:pt idx="14">
                  <c:v>41593.0</c:v>
                </c:pt>
                <c:pt idx="15">
                  <c:v>41594.0</c:v>
                </c:pt>
                <c:pt idx="16">
                  <c:v>41595.0</c:v>
                </c:pt>
                <c:pt idx="17">
                  <c:v>41596.0</c:v>
                </c:pt>
                <c:pt idx="18">
                  <c:v>41597.0</c:v>
                </c:pt>
                <c:pt idx="19">
                  <c:v>41598.0</c:v>
                </c:pt>
                <c:pt idx="20">
                  <c:v>41599.0</c:v>
                </c:pt>
                <c:pt idx="21">
                  <c:v>41600.0</c:v>
                </c:pt>
                <c:pt idx="22">
                  <c:v>41601.0</c:v>
                </c:pt>
                <c:pt idx="23">
                  <c:v>41602.0</c:v>
                </c:pt>
                <c:pt idx="24">
                  <c:v>41603.0</c:v>
                </c:pt>
                <c:pt idx="25">
                  <c:v>41604.0</c:v>
                </c:pt>
                <c:pt idx="26">
                  <c:v>41605.0</c:v>
                </c:pt>
                <c:pt idx="27">
                  <c:v>41606.0</c:v>
                </c:pt>
                <c:pt idx="28">
                  <c:v>41607.0</c:v>
                </c:pt>
                <c:pt idx="29">
                  <c:v>41608.0</c:v>
                </c:pt>
                <c:pt idx="30">
                  <c:v>41609.0</c:v>
                </c:pt>
                <c:pt idx="31">
                  <c:v>41610.0</c:v>
                </c:pt>
                <c:pt idx="32">
                  <c:v>41611.0</c:v>
                </c:pt>
                <c:pt idx="33">
                  <c:v>41612.0</c:v>
                </c:pt>
                <c:pt idx="34">
                  <c:v>41613.0</c:v>
                </c:pt>
                <c:pt idx="35">
                  <c:v>41614.0</c:v>
                </c:pt>
                <c:pt idx="36">
                  <c:v>41615.0</c:v>
                </c:pt>
                <c:pt idx="37">
                  <c:v>41616.0</c:v>
                </c:pt>
                <c:pt idx="38">
                  <c:v>41617.0</c:v>
                </c:pt>
                <c:pt idx="39">
                  <c:v>41618.0</c:v>
                </c:pt>
                <c:pt idx="40">
                  <c:v>41619.0</c:v>
                </c:pt>
                <c:pt idx="41">
                  <c:v>41620.0</c:v>
                </c:pt>
                <c:pt idx="42">
                  <c:v>41621.0</c:v>
                </c:pt>
                <c:pt idx="43">
                  <c:v>41622.0</c:v>
                </c:pt>
                <c:pt idx="44">
                  <c:v>41623.0</c:v>
                </c:pt>
                <c:pt idx="45">
                  <c:v>41624.0</c:v>
                </c:pt>
                <c:pt idx="46">
                  <c:v>41625.0</c:v>
                </c:pt>
                <c:pt idx="47">
                  <c:v>41626.0</c:v>
                </c:pt>
                <c:pt idx="48">
                  <c:v>41627.0</c:v>
                </c:pt>
                <c:pt idx="49">
                  <c:v>41628.0</c:v>
                </c:pt>
                <c:pt idx="50">
                  <c:v>41629.0</c:v>
                </c:pt>
                <c:pt idx="51">
                  <c:v>41630.0</c:v>
                </c:pt>
                <c:pt idx="52">
                  <c:v>41631.0</c:v>
                </c:pt>
                <c:pt idx="53">
                  <c:v>41632.0</c:v>
                </c:pt>
                <c:pt idx="54">
                  <c:v>41633.0</c:v>
                </c:pt>
                <c:pt idx="55">
                  <c:v>41634.0</c:v>
                </c:pt>
                <c:pt idx="56">
                  <c:v>41635.0</c:v>
                </c:pt>
                <c:pt idx="57">
                  <c:v>41636.0</c:v>
                </c:pt>
                <c:pt idx="58">
                  <c:v>41637.0</c:v>
                </c:pt>
                <c:pt idx="59">
                  <c:v>41638.0</c:v>
                </c:pt>
                <c:pt idx="60">
                  <c:v>41639.0</c:v>
                </c:pt>
                <c:pt idx="61">
                  <c:v>41640.0</c:v>
                </c:pt>
                <c:pt idx="62">
                  <c:v>41641.0</c:v>
                </c:pt>
                <c:pt idx="63">
                  <c:v>41642.0</c:v>
                </c:pt>
                <c:pt idx="64">
                  <c:v>41643.0</c:v>
                </c:pt>
                <c:pt idx="65">
                  <c:v>41644.0</c:v>
                </c:pt>
                <c:pt idx="66">
                  <c:v>41645.0</c:v>
                </c:pt>
                <c:pt idx="67">
                  <c:v>41646.0</c:v>
                </c:pt>
                <c:pt idx="68">
                  <c:v>41647.0</c:v>
                </c:pt>
                <c:pt idx="69">
                  <c:v>41648.0</c:v>
                </c:pt>
                <c:pt idx="70">
                  <c:v>41649.0</c:v>
                </c:pt>
                <c:pt idx="71">
                  <c:v>41650.0</c:v>
                </c:pt>
                <c:pt idx="72">
                  <c:v>41651.0</c:v>
                </c:pt>
                <c:pt idx="73">
                  <c:v>41652.0</c:v>
                </c:pt>
                <c:pt idx="74">
                  <c:v>41653.0</c:v>
                </c:pt>
                <c:pt idx="75">
                  <c:v>41654.0</c:v>
                </c:pt>
                <c:pt idx="76">
                  <c:v>41655.0</c:v>
                </c:pt>
                <c:pt idx="77">
                  <c:v>41656.0</c:v>
                </c:pt>
                <c:pt idx="78">
                  <c:v>41657.0</c:v>
                </c:pt>
                <c:pt idx="79">
                  <c:v>41658.0</c:v>
                </c:pt>
                <c:pt idx="80">
                  <c:v>41659.0</c:v>
                </c:pt>
                <c:pt idx="81">
                  <c:v>41660.0</c:v>
                </c:pt>
                <c:pt idx="82">
                  <c:v>41661.0</c:v>
                </c:pt>
                <c:pt idx="83">
                  <c:v>41662.0</c:v>
                </c:pt>
                <c:pt idx="84">
                  <c:v>41663.0</c:v>
                </c:pt>
                <c:pt idx="85">
                  <c:v>41664.0</c:v>
                </c:pt>
                <c:pt idx="86">
                  <c:v>41665.0</c:v>
                </c:pt>
                <c:pt idx="87">
                  <c:v>41666.0</c:v>
                </c:pt>
                <c:pt idx="88">
                  <c:v>41667.0</c:v>
                </c:pt>
                <c:pt idx="89">
                  <c:v>41668.0</c:v>
                </c:pt>
                <c:pt idx="90">
                  <c:v>41669.0</c:v>
                </c:pt>
                <c:pt idx="91">
                  <c:v>41670.0</c:v>
                </c:pt>
                <c:pt idx="92">
                  <c:v>41671.0</c:v>
                </c:pt>
                <c:pt idx="93">
                  <c:v>41672.0</c:v>
                </c:pt>
                <c:pt idx="94">
                  <c:v>41673.0</c:v>
                </c:pt>
                <c:pt idx="95">
                  <c:v>41674.0</c:v>
                </c:pt>
                <c:pt idx="96">
                  <c:v>41675.0</c:v>
                </c:pt>
                <c:pt idx="97">
                  <c:v>41676.0</c:v>
                </c:pt>
                <c:pt idx="98">
                  <c:v>41677.0</c:v>
                </c:pt>
                <c:pt idx="99">
                  <c:v>41678.0</c:v>
                </c:pt>
                <c:pt idx="100">
                  <c:v>41679.0</c:v>
                </c:pt>
                <c:pt idx="101">
                  <c:v>41680.0</c:v>
                </c:pt>
                <c:pt idx="102">
                  <c:v>41681.0</c:v>
                </c:pt>
                <c:pt idx="103">
                  <c:v>41682.0</c:v>
                </c:pt>
                <c:pt idx="104">
                  <c:v>41683.0</c:v>
                </c:pt>
                <c:pt idx="105">
                  <c:v>41684.0</c:v>
                </c:pt>
                <c:pt idx="106">
                  <c:v>41685.0</c:v>
                </c:pt>
                <c:pt idx="107">
                  <c:v>41686.0</c:v>
                </c:pt>
                <c:pt idx="108">
                  <c:v>41687.0</c:v>
                </c:pt>
                <c:pt idx="109">
                  <c:v>41688.0</c:v>
                </c:pt>
                <c:pt idx="110">
                  <c:v>41689.0</c:v>
                </c:pt>
                <c:pt idx="111">
                  <c:v>41690.0</c:v>
                </c:pt>
                <c:pt idx="112">
                  <c:v>41691.0</c:v>
                </c:pt>
                <c:pt idx="113">
                  <c:v>41692.0</c:v>
                </c:pt>
                <c:pt idx="114">
                  <c:v>41693.0</c:v>
                </c:pt>
                <c:pt idx="115">
                  <c:v>41694.0</c:v>
                </c:pt>
                <c:pt idx="116">
                  <c:v>41695.0</c:v>
                </c:pt>
                <c:pt idx="117">
                  <c:v>41696.0</c:v>
                </c:pt>
                <c:pt idx="118">
                  <c:v>41697.0</c:v>
                </c:pt>
                <c:pt idx="119">
                  <c:v>41698.0</c:v>
                </c:pt>
                <c:pt idx="120">
                  <c:v>41699.0</c:v>
                </c:pt>
                <c:pt idx="121">
                  <c:v>41700.0</c:v>
                </c:pt>
                <c:pt idx="122">
                  <c:v>41701.0</c:v>
                </c:pt>
                <c:pt idx="123">
                  <c:v>41702.0</c:v>
                </c:pt>
                <c:pt idx="124">
                  <c:v>41703.0</c:v>
                </c:pt>
                <c:pt idx="125">
                  <c:v>41704.0</c:v>
                </c:pt>
                <c:pt idx="126">
                  <c:v>41705.0</c:v>
                </c:pt>
                <c:pt idx="127">
                  <c:v>41706.0</c:v>
                </c:pt>
                <c:pt idx="128">
                  <c:v>41707.0</c:v>
                </c:pt>
                <c:pt idx="129">
                  <c:v>41708.0</c:v>
                </c:pt>
                <c:pt idx="130">
                  <c:v>41709.0</c:v>
                </c:pt>
                <c:pt idx="131">
                  <c:v>41710.0</c:v>
                </c:pt>
                <c:pt idx="132">
                  <c:v>41711.0</c:v>
                </c:pt>
                <c:pt idx="133">
                  <c:v>41712.0</c:v>
                </c:pt>
                <c:pt idx="134">
                  <c:v>41713.0</c:v>
                </c:pt>
                <c:pt idx="135">
                  <c:v>41714.0</c:v>
                </c:pt>
                <c:pt idx="136">
                  <c:v>41715.0</c:v>
                </c:pt>
                <c:pt idx="137">
                  <c:v>41716.0</c:v>
                </c:pt>
                <c:pt idx="138">
                  <c:v>41717.0</c:v>
                </c:pt>
                <c:pt idx="139">
                  <c:v>41718.0</c:v>
                </c:pt>
                <c:pt idx="140">
                  <c:v>41719.0</c:v>
                </c:pt>
                <c:pt idx="141">
                  <c:v>41720.0</c:v>
                </c:pt>
                <c:pt idx="142">
                  <c:v>41721.0</c:v>
                </c:pt>
                <c:pt idx="143">
                  <c:v>41722.0</c:v>
                </c:pt>
                <c:pt idx="144">
                  <c:v>41723.0</c:v>
                </c:pt>
                <c:pt idx="145">
                  <c:v>41724.0</c:v>
                </c:pt>
                <c:pt idx="146">
                  <c:v>41725.0</c:v>
                </c:pt>
                <c:pt idx="147">
                  <c:v>41726.0</c:v>
                </c:pt>
                <c:pt idx="148">
                  <c:v>41727.0</c:v>
                </c:pt>
                <c:pt idx="149">
                  <c:v>41728.0</c:v>
                </c:pt>
                <c:pt idx="150">
                  <c:v>41729.0</c:v>
                </c:pt>
                <c:pt idx="151">
                  <c:v>41730.0</c:v>
                </c:pt>
                <c:pt idx="152">
                  <c:v>41731.0</c:v>
                </c:pt>
                <c:pt idx="153">
                  <c:v>41732.0</c:v>
                </c:pt>
                <c:pt idx="154">
                  <c:v>41733.0</c:v>
                </c:pt>
                <c:pt idx="155">
                  <c:v>41734.0</c:v>
                </c:pt>
                <c:pt idx="156">
                  <c:v>41735.0</c:v>
                </c:pt>
                <c:pt idx="157">
                  <c:v>41736.0</c:v>
                </c:pt>
                <c:pt idx="158">
                  <c:v>41737.0</c:v>
                </c:pt>
                <c:pt idx="159">
                  <c:v>41738.0</c:v>
                </c:pt>
                <c:pt idx="160">
                  <c:v>41739.0</c:v>
                </c:pt>
                <c:pt idx="161">
                  <c:v>41740.0</c:v>
                </c:pt>
                <c:pt idx="162">
                  <c:v>41741.0</c:v>
                </c:pt>
                <c:pt idx="163">
                  <c:v>41742.0</c:v>
                </c:pt>
                <c:pt idx="164">
                  <c:v>41743.0</c:v>
                </c:pt>
                <c:pt idx="165">
                  <c:v>41744.0</c:v>
                </c:pt>
                <c:pt idx="166">
                  <c:v>41745.0</c:v>
                </c:pt>
                <c:pt idx="167">
                  <c:v>41746.0</c:v>
                </c:pt>
                <c:pt idx="168">
                  <c:v>41747.0</c:v>
                </c:pt>
                <c:pt idx="169">
                  <c:v>41748.0</c:v>
                </c:pt>
                <c:pt idx="170">
                  <c:v>41749.0</c:v>
                </c:pt>
                <c:pt idx="171">
                  <c:v>41750.0</c:v>
                </c:pt>
                <c:pt idx="172">
                  <c:v>41751.0</c:v>
                </c:pt>
                <c:pt idx="173">
                  <c:v>41752.0</c:v>
                </c:pt>
                <c:pt idx="174">
                  <c:v>41753.0</c:v>
                </c:pt>
                <c:pt idx="175">
                  <c:v>41754.0</c:v>
                </c:pt>
                <c:pt idx="176">
                  <c:v>41755.0</c:v>
                </c:pt>
                <c:pt idx="177">
                  <c:v>41756.0</c:v>
                </c:pt>
                <c:pt idx="178">
                  <c:v>41757.0</c:v>
                </c:pt>
                <c:pt idx="179">
                  <c:v>41758.0</c:v>
                </c:pt>
                <c:pt idx="180">
                  <c:v>41759.0</c:v>
                </c:pt>
                <c:pt idx="181">
                  <c:v>41760.0</c:v>
                </c:pt>
                <c:pt idx="182">
                  <c:v>41761.0</c:v>
                </c:pt>
                <c:pt idx="183">
                  <c:v>41762.0</c:v>
                </c:pt>
                <c:pt idx="184">
                  <c:v>41763.0</c:v>
                </c:pt>
                <c:pt idx="185">
                  <c:v>41764.0</c:v>
                </c:pt>
                <c:pt idx="186">
                  <c:v>41765.0</c:v>
                </c:pt>
                <c:pt idx="187">
                  <c:v>41766.0</c:v>
                </c:pt>
                <c:pt idx="188">
                  <c:v>41767.0</c:v>
                </c:pt>
                <c:pt idx="189">
                  <c:v>41768.0</c:v>
                </c:pt>
                <c:pt idx="190">
                  <c:v>41769.0</c:v>
                </c:pt>
                <c:pt idx="191">
                  <c:v>41770.0</c:v>
                </c:pt>
                <c:pt idx="192">
                  <c:v>41771.0</c:v>
                </c:pt>
                <c:pt idx="193">
                  <c:v>41772.0</c:v>
                </c:pt>
                <c:pt idx="194">
                  <c:v>41773.0</c:v>
                </c:pt>
                <c:pt idx="195">
                  <c:v>41774.0</c:v>
                </c:pt>
                <c:pt idx="196">
                  <c:v>41775.0</c:v>
                </c:pt>
                <c:pt idx="197">
                  <c:v>41776.0</c:v>
                </c:pt>
                <c:pt idx="198">
                  <c:v>41777.0</c:v>
                </c:pt>
                <c:pt idx="199">
                  <c:v>41778.0</c:v>
                </c:pt>
                <c:pt idx="200">
                  <c:v>41779.0</c:v>
                </c:pt>
                <c:pt idx="201">
                  <c:v>41780.0</c:v>
                </c:pt>
                <c:pt idx="202">
                  <c:v>41781.0</c:v>
                </c:pt>
                <c:pt idx="203">
                  <c:v>41782.0</c:v>
                </c:pt>
                <c:pt idx="204">
                  <c:v>41783.0</c:v>
                </c:pt>
                <c:pt idx="205">
                  <c:v>41784.0</c:v>
                </c:pt>
                <c:pt idx="206">
                  <c:v>41785.0</c:v>
                </c:pt>
                <c:pt idx="207">
                  <c:v>41786.0</c:v>
                </c:pt>
                <c:pt idx="208">
                  <c:v>41787.0</c:v>
                </c:pt>
                <c:pt idx="209">
                  <c:v>41788.0</c:v>
                </c:pt>
                <c:pt idx="210">
                  <c:v>41789.0</c:v>
                </c:pt>
                <c:pt idx="211">
                  <c:v>41790.0</c:v>
                </c:pt>
                <c:pt idx="212">
                  <c:v>41791.0</c:v>
                </c:pt>
                <c:pt idx="213">
                  <c:v>41792.0</c:v>
                </c:pt>
                <c:pt idx="214">
                  <c:v>41793.0</c:v>
                </c:pt>
                <c:pt idx="215">
                  <c:v>41794.0</c:v>
                </c:pt>
                <c:pt idx="216">
                  <c:v>41795.0</c:v>
                </c:pt>
                <c:pt idx="217">
                  <c:v>41796.0</c:v>
                </c:pt>
                <c:pt idx="218">
                  <c:v>41797.0</c:v>
                </c:pt>
                <c:pt idx="219">
                  <c:v>41798.0</c:v>
                </c:pt>
                <c:pt idx="220">
                  <c:v>41799.0</c:v>
                </c:pt>
                <c:pt idx="221">
                  <c:v>41800.0</c:v>
                </c:pt>
                <c:pt idx="222">
                  <c:v>41801.0</c:v>
                </c:pt>
                <c:pt idx="223">
                  <c:v>41802.0</c:v>
                </c:pt>
                <c:pt idx="224">
                  <c:v>41803.0</c:v>
                </c:pt>
              </c:numCache>
            </c:numRef>
          </c:xVal>
          <c:yVal>
            <c:numRef>
              <c:f>'[Madison 2013-2014 Modified Model 158.xls]INPUT2'!$Y$15:$Y$329</c:f>
              <c:numCache>
                <c:formatCode>0.0</c:formatCode>
                <c:ptCount val="315"/>
                <c:pt idx="0">
                  <c:v>0.0</c:v>
                </c:pt>
                <c:pt idx="1">
                  <c:v>0.0</c:v>
                </c:pt>
                <c:pt idx="2">
                  <c:v>0.0</c:v>
                </c:pt>
                <c:pt idx="3">
                  <c:v>0.0</c:v>
                </c:pt>
                <c:pt idx="4">
                  <c:v>0.0</c:v>
                </c:pt>
                <c:pt idx="5">
                  <c:v>0.0</c:v>
                </c:pt>
                <c:pt idx="6">
                  <c:v>0.0</c:v>
                </c:pt>
                <c:pt idx="7">
                  <c:v>0.0</c:v>
                </c:pt>
                <c:pt idx="8">
                  <c:v>0.0</c:v>
                </c:pt>
                <c:pt idx="9">
                  <c:v>0.0</c:v>
                </c:pt>
                <c:pt idx="10">
                  <c:v>0.0</c:v>
                </c:pt>
                <c:pt idx="11">
                  <c:v>0.0</c:v>
                </c:pt>
                <c:pt idx="12">
                  <c:v>2.835586047153505</c:v>
                </c:pt>
                <c:pt idx="13">
                  <c:v>2.133196617432098</c:v>
                </c:pt>
                <c:pt idx="14">
                  <c:v>0.0</c:v>
                </c:pt>
                <c:pt idx="15">
                  <c:v>0.0</c:v>
                </c:pt>
                <c:pt idx="16">
                  <c:v>0.0</c:v>
                </c:pt>
                <c:pt idx="17">
                  <c:v>0.0</c:v>
                </c:pt>
                <c:pt idx="18">
                  <c:v>0.0</c:v>
                </c:pt>
                <c:pt idx="19">
                  <c:v>1.535280112628834</c:v>
                </c:pt>
                <c:pt idx="20">
                  <c:v>1.742994948139142</c:v>
                </c:pt>
                <c:pt idx="21">
                  <c:v>2.317535018345088</c:v>
                </c:pt>
                <c:pt idx="22">
                  <c:v>2.495670586057918</c:v>
                </c:pt>
                <c:pt idx="23">
                  <c:v>5.627584292102057</c:v>
                </c:pt>
                <c:pt idx="24">
                  <c:v>7.887330293241613</c:v>
                </c:pt>
                <c:pt idx="25">
                  <c:v>6.865331701696268</c:v>
                </c:pt>
                <c:pt idx="26">
                  <c:v>5.93627983261885</c:v>
                </c:pt>
                <c:pt idx="27">
                  <c:v>7.620241589647534</c:v>
                </c:pt>
                <c:pt idx="28">
                  <c:v>7.986545063722942</c:v>
                </c:pt>
                <c:pt idx="29">
                  <c:v>9.43694288568266</c:v>
                </c:pt>
                <c:pt idx="30">
                  <c:v>9.198367852459162</c:v>
                </c:pt>
                <c:pt idx="31">
                  <c:v>9.34113681896469</c:v>
                </c:pt>
                <c:pt idx="32">
                  <c:v>9.141615329239048</c:v>
                </c:pt>
                <c:pt idx="33">
                  <c:v>9.17542722214387</c:v>
                </c:pt>
                <c:pt idx="34">
                  <c:v>9.629745892893188</c:v>
                </c:pt>
                <c:pt idx="35">
                  <c:v>8.9865275563207</c:v>
                </c:pt>
                <c:pt idx="36">
                  <c:v>9.621852060245233</c:v>
                </c:pt>
                <c:pt idx="37">
                  <c:v>10.36606680112956</c:v>
                </c:pt>
                <c:pt idx="38">
                  <c:v>11.0532828552509</c:v>
                </c:pt>
                <c:pt idx="39">
                  <c:v>11.46656779210001</c:v>
                </c:pt>
                <c:pt idx="40">
                  <c:v>12.1496826726171</c:v>
                </c:pt>
                <c:pt idx="41">
                  <c:v>13.3131313256636</c:v>
                </c:pt>
                <c:pt idx="42">
                  <c:v>14.28939661770181</c:v>
                </c:pt>
                <c:pt idx="43">
                  <c:v>15.69538835111464</c:v>
                </c:pt>
                <c:pt idx="44">
                  <c:v>16.46097642761518</c:v>
                </c:pt>
                <c:pt idx="45">
                  <c:v>17.40561222208308</c:v>
                </c:pt>
                <c:pt idx="46">
                  <c:v>18.68260514280271</c:v>
                </c:pt>
                <c:pt idx="47">
                  <c:v>19.15478982932978</c:v>
                </c:pt>
                <c:pt idx="48">
                  <c:v>19.56252458565086</c:v>
                </c:pt>
                <c:pt idx="49">
                  <c:v>19.63058920987702</c:v>
                </c:pt>
                <c:pt idx="50">
                  <c:v>19.94244430380184</c:v>
                </c:pt>
                <c:pt idx="51">
                  <c:v>20.14925983799844</c:v>
                </c:pt>
                <c:pt idx="52">
                  <c:v>20.31044140884284</c:v>
                </c:pt>
                <c:pt idx="53">
                  <c:v>20.65506880615997</c:v>
                </c:pt>
                <c:pt idx="54">
                  <c:v>21.39354244295912</c:v>
                </c:pt>
                <c:pt idx="55">
                  <c:v>22.01582008599204</c:v>
                </c:pt>
                <c:pt idx="56">
                  <c:v>22.46815621582961</c:v>
                </c:pt>
                <c:pt idx="57">
                  <c:v>22.75045097281042</c:v>
                </c:pt>
                <c:pt idx="58">
                  <c:v>22.96497773891193</c:v>
                </c:pt>
                <c:pt idx="59">
                  <c:v>23.46485594951938</c:v>
                </c:pt>
                <c:pt idx="60">
                  <c:v>24.41075133056635</c:v>
                </c:pt>
                <c:pt idx="61">
                  <c:v>25.30924939698392</c:v>
                </c:pt>
                <c:pt idx="62">
                  <c:v>26.30400045309582</c:v>
                </c:pt>
                <c:pt idx="63">
                  <c:v>27.27159262638505</c:v>
                </c:pt>
                <c:pt idx="64">
                  <c:v>28.1799413156697</c:v>
                </c:pt>
                <c:pt idx="65">
                  <c:v>28.42789335850168</c:v>
                </c:pt>
                <c:pt idx="66">
                  <c:v>28.40406842475155</c:v>
                </c:pt>
                <c:pt idx="67">
                  <c:v>28.84917474110513</c:v>
                </c:pt>
                <c:pt idx="68">
                  <c:v>29.31553756567601</c:v>
                </c:pt>
                <c:pt idx="69">
                  <c:v>29.7599869409618</c:v>
                </c:pt>
                <c:pt idx="70">
                  <c:v>30.31253912488926</c:v>
                </c:pt>
                <c:pt idx="71">
                  <c:v>30.43900751065475</c:v>
                </c:pt>
                <c:pt idx="72">
                  <c:v>30.26178513477175</c:v>
                </c:pt>
                <c:pt idx="73">
                  <c:v>30.16973186840719</c:v>
                </c:pt>
                <c:pt idx="74">
                  <c:v>30.0510449711202</c:v>
                </c:pt>
                <c:pt idx="75">
                  <c:v>29.94775173372592</c:v>
                </c:pt>
                <c:pt idx="76">
                  <c:v>29.92778198057144</c:v>
                </c:pt>
                <c:pt idx="77">
                  <c:v>29.92497317083524</c:v>
                </c:pt>
                <c:pt idx="78">
                  <c:v>30.03583818752429</c:v>
                </c:pt>
                <c:pt idx="79">
                  <c:v>30.11188349098446</c:v>
                </c:pt>
                <c:pt idx="80">
                  <c:v>30.33121307931201</c:v>
                </c:pt>
                <c:pt idx="81">
                  <c:v>30.94360883218208</c:v>
                </c:pt>
                <c:pt idx="82">
                  <c:v>31.5638785472277</c:v>
                </c:pt>
                <c:pt idx="83">
                  <c:v>32.122232412852</c:v>
                </c:pt>
                <c:pt idx="84">
                  <c:v>32.69906226580353</c:v>
                </c:pt>
                <c:pt idx="85">
                  <c:v>32.98538805079218</c:v>
                </c:pt>
                <c:pt idx="86">
                  <c:v>33.40417692580416</c:v>
                </c:pt>
                <c:pt idx="87">
                  <c:v>33.70448671779015</c:v>
                </c:pt>
                <c:pt idx="88">
                  <c:v>34.17883827083338</c:v>
                </c:pt>
                <c:pt idx="89">
                  <c:v>34.63960765103104</c:v>
                </c:pt>
                <c:pt idx="90">
                  <c:v>34.926487277771</c:v>
                </c:pt>
                <c:pt idx="91">
                  <c:v>35.04404796449691</c:v>
                </c:pt>
                <c:pt idx="92">
                  <c:v>35.07282901834083</c:v>
                </c:pt>
                <c:pt idx="93">
                  <c:v>34.99932548422635</c:v>
                </c:pt>
                <c:pt idx="94">
                  <c:v>35.12135278235663</c:v>
                </c:pt>
                <c:pt idx="95">
                  <c:v>35.37766853192304</c:v>
                </c:pt>
                <c:pt idx="96">
                  <c:v>35.58402497094217</c:v>
                </c:pt>
                <c:pt idx="97">
                  <c:v>35.88604351025104</c:v>
                </c:pt>
                <c:pt idx="98">
                  <c:v>36.1920932098401</c:v>
                </c:pt>
                <c:pt idx="99">
                  <c:v>36.3788752039239</c:v>
                </c:pt>
                <c:pt idx="100">
                  <c:v>36.61882029068968</c:v>
                </c:pt>
                <c:pt idx="101">
                  <c:v>36.8289901033749</c:v>
                </c:pt>
                <c:pt idx="102">
                  <c:v>37.16765222935415</c:v>
                </c:pt>
                <c:pt idx="103">
                  <c:v>37.45256184460135</c:v>
                </c:pt>
                <c:pt idx="104">
                  <c:v>37.6985066338828</c:v>
                </c:pt>
                <c:pt idx="105">
                  <c:v>37.68373964456633</c:v>
                </c:pt>
                <c:pt idx="106">
                  <c:v>37.74468350126008</c:v>
                </c:pt>
                <c:pt idx="107">
                  <c:v>37.85049607729149</c:v>
                </c:pt>
                <c:pt idx="108">
                  <c:v>38.0733086035442</c:v>
                </c:pt>
                <c:pt idx="109">
                  <c:v>38.41811079478674</c:v>
                </c:pt>
                <c:pt idx="110">
                  <c:v>38.46836017201003</c:v>
                </c:pt>
                <c:pt idx="111">
                  <c:v>38.31661818482659</c:v>
                </c:pt>
                <c:pt idx="112">
                  <c:v>38.22189504099404</c:v>
                </c:pt>
                <c:pt idx="113">
                  <c:v>38.0153754162605</c:v>
                </c:pt>
                <c:pt idx="114">
                  <c:v>37.86626426998176</c:v>
                </c:pt>
                <c:pt idx="115">
                  <c:v>37.90697271907576</c:v>
                </c:pt>
                <c:pt idx="116">
                  <c:v>38.11058060060829</c:v>
                </c:pt>
                <c:pt idx="117">
                  <c:v>38.38645430671306</c:v>
                </c:pt>
                <c:pt idx="118">
                  <c:v>38.67305374038034</c:v>
                </c:pt>
                <c:pt idx="119">
                  <c:v>38.90602770881429</c:v>
                </c:pt>
                <c:pt idx="120">
                  <c:v>39.13322994079695</c:v>
                </c:pt>
                <c:pt idx="121">
                  <c:v>39.16696146761471</c:v>
                </c:pt>
                <c:pt idx="122">
                  <c:v>39.41812652045438</c:v>
                </c:pt>
                <c:pt idx="123">
                  <c:v>39.68321997376653</c:v>
                </c:pt>
                <c:pt idx="124">
                  <c:v>39.87203218918286</c:v>
                </c:pt>
                <c:pt idx="125">
                  <c:v>40.05702655400979</c:v>
                </c:pt>
                <c:pt idx="126">
                  <c:v>40.14591317599731</c:v>
                </c:pt>
                <c:pt idx="127">
                  <c:v>40.07205553608314</c:v>
                </c:pt>
                <c:pt idx="128">
                  <c:v>40.09638777212224</c:v>
                </c:pt>
                <c:pt idx="129">
                  <c:v>40.064215044575</c:v>
                </c:pt>
                <c:pt idx="130">
                  <c:v>39.9225577389046</c:v>
                </c:pt>
                <c:pt idx="131">
                  <c:v>39.8247249751653</c:v>
                </c:pt>
                <c:pt idx="132">
                  <c:v>39.99935390521014</c:v>
                </c:pt>
                <c:pt idx="133">
                  <c:v>40.08887692660291</c:v>
                </c:pt>
                <c:pt idx="134">
                  <c:v>39.89921418306702</c:v>
                </c:pt>
                <c:pt idx="135">
                  <c:v>39.98346382302432</c:v>
                </c:pt>
                <c:pt idx="136">
                  <c:v>40.16224413998843</c:v>
                </c:pt>
                <c:pt idx="137">
                  <c:v>40.22852545473703</c:v>
                </c:pt>
                <c:pt idx="138">
                  <c:v>40.18948046091973</c:v>
                </c:pt>
                <c:pt idx="139">
                  <c:v>40.0467654019816</c:v>
                </c:pt>
                <c:pt idx="140">
                  <c:v>39.93039909544134</c:v>
                </c:pt>
                <c:pt idx="141">
                  <c:v>39.8505900059028</c:v>
                </c:pt>
                <c:pt idx="142">
                  <c:v>39.80747793137331</c:v>
                </c:pt>
                <c:pt idx="143">
                  <c:v>39.95290635772484</c:v>
                </c:pt>
                <c:pt idx="144">
                  <c:v>40.06208713032945</c:v>
                </c:pt>
                <c:pt idx="145">
                  <c:v>40.03355773528276</c:v>
                </c:pt>
                <c:pt idx="146">
                  <c:v>40.00115187347481</c:v>
                </c:pt>
                <c:pt idx="147">
                  <c:v>39.85616933969441</c:v>
                </c:pt>
                <c:pt idx="148">
                  <c:v>39.51453770025584</c:v>
                </c:pt>
                <c:pt idx="149">
                  <c:v>39.32562180902735</c:v>
                </c:pt>
                <c:pt idx="150">
                  <c:v>39.13364070025969</c:v>
                </c:pt>
                <c:pt idx="151">
                  <c:v>38.87673410430913</c:v>
                </c:pt>
                <c:pt idx="152">
                  <c:v>38.65998875018532</c:v>
                </c:pt>
                <c:pt idx="153">
                  <c:v>38.46951025015125</c:v>
                </c:pt>
                <c:pt idx="154">
                  <c:v>38.24151893142202</c:v>
                </c:pt>
                <c:pt idx="155">
                  <c:v>38.05413074189745</c:v>
                </c:pt>
                <c:pt idx="156">
                  <c:v>37.74065970141535</c:v>
                </c:pt>
                <c:pt idx="157">
                  <c:v>37.36863239874027</c:v>
                </c:pt>
                <c:pt idx="158">
                  <c:v>36.98201404361924</c:v>
                </c:pt>
                <c:pt idx="159">
                  <c:v>36.62683371396411</c:v>
                </c:pt>
                <c:pt idx="160">
                  <c:v>36.34455518341002</c:v>
                </c:pt>
                <c:pt idx="161">
                  <c:v>35.83813562925123</c:v>
                </c:pt>
                <c:pt idx="162">
                  <c:v>35.33156016284499</c:v>
                </c:pt>
                <c:pt idx="163">
                  <c:v>35.03597973279082</c:v>
                </c:pt>
                <c:pt idx="164">
                  <c:v>34.49086408748633</c:v>
                </c:pt>
              </c:numCache>
            </c:numRef>
          </c:yVal>
          <c:smooth val="0"/>
        </c:ser>
        <c:ser>
          <c:idx val="1"/>
          <c:order val="1"/>
          <c:tx>
            <c:v>Computed (Thaw Depth)</c:v>
          </c:tx>
          <c:spPr>
            <a:ln w="25400">
              <a:solidFill>
                <a:schemeClr val="tx1"/>
              </a:solidFill>
              <a:prstDash val="solid"/>
            </a:ln>
          </c:spPr>
          <c:marker>
            <c:symbol val="none"/>
          </c:marker>
          <c:xVal>
            <c:numRef>
              <c:f>'[Madison 2013-2014 Modified Model 158.xls]INPUT2'!$A$15:$A$239</c:f>
              <c:numCache>
                <c:formatCode>m/d/yy;@</c:formatCode>
                <c:ptCount val="225"/>
                <c:pt idx="0">
                  <c:v>41579.0</c:v>
                </c:pt>
                <c:pt idx="1">
                  <c:v>41580.0</c:v>
                </c:pt>
                <c:pt idx="2">
                  <c:v>41581.0</c:v>
                </c:pt>
                <c:pt idx="3">
                  <c:v>41582.0</c:v>
                </c:pt>
                <c:pt idx="4">
                  <c:v>41583.0</c:v>
                </c:pt>
                <c:pt idx="5">
                  <c:v>41584.0</c:v>
                </c:pt>
                <c:pt idx="6">
                  <c:v>41585.0</c:v>
                </c:pt>
                <c:pt idx="7">
                  <c:v>41586.0</c:v>
                </c:pt>
                <c:pt idx="8">
                  <c:v>41587.0</c:v>
                </c:pt>
                <c:pt idx="9">
                  <c:v>41588.0</c:v>
                </c:pt>
                <c:pt idx="10">
                  <c:v>41589.0</c:v>
                </c:pt>
                <c:pt idx="11">
                  <c:v>41590.0</c:v>
                </c:pt>
                <c:pt idx="12">
                  <c:v>41591.0</c:v>
                </c:pt>
                <c:pt idx="13">
                  <c:v>41592.0</c:v>
                </c:pt>
                <c:pt idx="14">
                  <c:v>41593.0</c:v>
                </c:pt>
                <c:pt idx="15">
                  <c:v>41594.0</c:v>
                </c:pt>
                <c:pt idx="16">
                  <c:v>41595.0</c:v>
                </c:pt>
                <c:pt idx="17">
                  <c:v>41596.0</c:v>
                </c:pt>
                <c:pt idx="18">
                  <c:v>41597.0</c:v>
                </c:pt>
                <c:pt idx="19">
                  <c:v>41598.0</c:v>
                </c:pt>
                <c:pt idx="20">
                  <c:v>41599.0</c:v>
                </c:pt>
                <c:pt idx="21">
                  <c:v>41600.0</c:v>
                </c:pt>
                <c:pt idx="22">
                  <c:v>41601.0</c:v>
                </c:pt>
                <c:pt idx="23">
                  <c:v>41602.0</c:v>
                </c:pt>
                <c:pt idx="24">
                  <c:v>41603.0</c:v>
                </c:pt>
                <c:pt idx="25">
                  <c:v>41604.0</c:v>
                </c:pt>
                <c:pt idx="26">
                  <c:v>41605.0</c:v>
                </c:pt>
                <c:pt idx="27">
                  <c:v>41606.0</c:v>
                </c:pt>
                <c:pt idx="28">
                  <c:v>41607.0</c:v>
                </c:pt>
                <c:pt idx="29">
                  <c:v>41608.0</c:v>
                </c:pt>
                <c:pt idx="30">
                  <c:v>41609.0</c:v>
                </c:pt>
                <c:pt idx="31">
                  <c:v>41610.0</c:v>
                </c:pt>
                <c:pt idx="32">
                  <c:v>41611.0</c:v>
                </c:pt>
                <c:pt idx="33">
                  <c:v>41612.0</c:v>
                </c:pt>
                <c:pt idx="34">
                  <c:v>41613.0</c:v>
                </c:pt>
                <c:pt idx="35">
                  <c:v>41614.0</c:v>
                </c:pt>
                <c:pt idx="36">
                  <c:v>41615.0</c:v>
                </c:pt>
                <c:pt idx="37">
                  <c:v>41616.0</c:v>
                </c:pt>
                <c:pt idx="38">
                  <c:v>41617.0</c:v>
                </c:pt>
                <c:pt idx="39">
                  <c:v>41618.0</c:v>
                </c:pt>
                <c:pt idx="40">
                  <c:v>41619.0</c:v>
                </c:pt>
                <c:pt idx="41">
                  <c:v>41620.0</c:v>
                </c:pt>
                <c:pt idx="42">
                  <c:v>41621.0</c:v>
                </c:pt>
                <c:pt idx="43">
                  <c:v>41622.0</c:v>
                </c:pt>
                <c:pt idx="44">
                  <c:v>41623.0</c:v>
                </c:pt>
                <c:pt idx="45">
                  <c:v>41624.0</c:v>
                </c:pt>
                <c:pt idx="46">
                  <c:v>41625.0</c:v>
                </c:pt>
                <c:pt idx="47">
                  <c:v>41626.0</c:v>
                </c:pt>
                <c:pt idx="48">
                  <c:v>41627.0</c:v>
                </c:pt>
                <c:pt idx="49">
                  <c:v>41628.0</c:v>
                </c:pt>
                <c:pt idx="50">
                  <c:v>41629.0</c:v>
                </c:pt>
                <c:pt idx="51">
                  <c:v>41630.0</c:v>
                </c:pt>
                <c:pt idx="52">
                  <c:v>41631.0</c:v>
                </c:pt>
                <c:pt idx="53">
                  <c:v>41632.0</c:v>
                </c:pt>
                <c:pt idx="54">
                  <c:v>41633.0</c:v>
                </c:pt>
                <c:pt idx="55">
                  <c:v>41634.0</c:v>
                </c:pt>
                <c:pt idx="56">
                  <c:v>41635.0</c:v>
                </c:pt>
                <c:pt idx="57">
                  <c:v>41636.0</c:v>
                </c:pt>
                <c:pt idx="58">
                  <c:v>41637.0</c:v>
                </c:pt>
                <c:pt idx="59">
                  <c:v>41638.0</c:v>
                </c:pt>
                <c:pt idx="60">
                  <c:v>41639.0</c:v>
                </c:pt>
                <c:pt idx="61">
                  <c:v>41640.0</c:v>
                </c:pt>
                <c:pt idx="62">
                  <c:v>41641.0</c:v>
                </c:pt>
                <c:pt idx="63">
                  <c:v>41642.0</c:v>
                </c:pt>
                <c:pt idx="64">
                  <c:v>41643.0</c:v>
                </c:pt>
                <c:pt idx="65">
                  <c:v>41644.0</c:v>
                </c:pt>
                <c:pt idx="66">
                  <c:v>41645.0</c:v>
                </c:pt>
                <c:pt idx="67">
                  <c:v>41646.0</c:v>
                </c:pt>
                <c:pt idx="68">
                  <c:v>41647.0</c:v>
                </c:pt>
                <c:pt idx="69">
                  <c:v>41648.0</c:v>
                </c:pt>
                <c:pt idx="70">
                  <c:v>41649.0</c:v>
                </c:pt>
                <c:pt idx="71">
                  <c:v>41650.0</c:v>
                </c:pt>
                <c:pt idx="72">
                  <c:v>41651.0</c:v>
                </c:pt>
                <c:pt idx="73">
                  <c:v>41652.0</c:v>
                </c:pt>
                <c:pt idx="74">
                  <c:v>41653.0</c:v>
                </c:pt>
                <c:pt idx="75">
                  <c:v>41654.0</c:v>
                </c:pt>
                <c:pt idx="76">
                  <c:v>41655.0</c:v>
                </c:pt>
                <c:pt idx="77">
                  <c:v>41656.0</c:v>
                </c:pt>
                <c:pt idx="78">
                  <c:v>41657.0</c:v>
                </c:pt>
                <c:pt idx="79">
                  <c:v>41658.0</c:v>
                </c:pt>
                <c:pt idx="80">
                  <c:v>41659.0</c:v>
                </c:pt>
                <c:pt idx="81">
                  <c:v>41660.0</c:v>
                </c:pt>
                <c:pt idx="82">
                  <c:v>41661.0</c:v>
                </c:pt>
                <c:pt idx="83">
                  <c:v>41662.0</c:v>
                </c:pt>
                <c:pt idx="84">
                  <c:v>41663.0</c:v>
                </c:pt>
                <c:pt idx="85">
                  <c:v>41664.0</c:v>
                </c:pt>
                <c:pt idx="86">
                  <c:v>41665.0</c:v>
                </c:pt>
                <c:pt idx="87">
                  <c:v>41666.0</c:v>
                </c:pt>
                <c:pt idx="88">
                  <c:v>41667.0</c:v>
                </c:pt>
                <c:pt idx="89">
                  <c:v>41668.0</c:v>
                </c:pt>
                <c:pt idx="90">
                  <c:v>41669.0</c:v>
                </c:pt>
                <c:pt idx="91">
                  <c:v>41670.0</c:v>
                </c:pt>
                <c:pt idx="92">
                  <c:v>41671.0</c:v>
                </c:pt>
                <c:pt idx="93">
                  <c:v>41672.0</c:v>
                </c:pt>
                <c:pt idx="94">
                  <c:v>41673.0</c:v>
                </c:pt>
                <c:pt idx="95">
                  <c:v>41674.0</c:v>
                </c:pt>
                <c:pt idx="96">
                  <c:v>41675.0</c:v>
                </c:pt>
                <c:pt idx="97">
                  <c:v>41676.0</c:v>
                </c:pt>
                <c:pt idx="98">
                  <c:v>41677.0</c:v>
                </c:pt>
                <c:pt idx="99">
                  <c:v>41678.0</c:v>
                </c:pt>
                <c:pt idx="100">
                  <c:v>41679.0</c:v>
                </c:pt>
                <c:pt idx="101">
                  <c:v>41680.0</c:v>
                </c:pt>
                <c:pt idx="102">
                  <c:v>41681.0</c:v>
                </c:pt>
                <c:pt idx="103">
                  <c:v>41682.0</c:v>
                </c:pt>
                <c:pt idx="104">
                  <c:v>41683.0</c:v>
                </c:pt>
                <c:pt idx="105">
                  <c:v>41684.0</c:v>
                </c:pt>
                <c:pt idx="106">
                  <c:v>41685.0</c:v>
                </c:pt>
                <c:pt idx="107">
                  <c:v>41686.0</c:v>
                </c:pt>
                <c:pt idx="108">
                  <c:v>41687.0</c:v>
                </c:pt>
                <c:pt idx="109">
                  <c:v>41688.0</c:v>
                </c:pt>
                <c:pt idx="110">
                  <c:v>41689.0</c:v>
                </c:pt>
                <c:pt idx="111">
                  <c:v>41690.0</c:v>
                </c:pt>
                <c:pt idx="112">
                  <c:v>41691.0</c:v>
                </c:pt>
                <c:pt idx="113">
                  <c:v>41692.0</c:v>
                </c:pt>
                <c:pt idx="114">
                  <c:v>41693.0</c:v>
                </c:pt>
                <c:pt idx="115">
                  <c:v>41694.0</c:v>
                </c:pt>
                <c:pt idx="116">
                  <c:v>41695.0</c:v>
                </c:pt>
                <c:pt idx="117">
                  <c:v>41696.0</c:v>
                </c:pt>
                <c:pt idx="118">
                  <c:v>41697.0</c:v>
                </c:pt>
                <c:pt idx="119">
                  <c:v>41698.0</c:v>
                </c:pt>
                <c:pt idx="120">
                  <c:v>41699.0</c:v>
                </c:pt>
                <c:pt idx="121">
                  <c:v>41700.0</c:v>
                </c:pt>
                <c:pt idx="122">
                  <c:v>41701.0</c:v>
                </c:pt>
                <c:pt idx="123">
                  <c:v>41702.0</c:v>
                </c:pt>
                <c:pt idx="124">
                  <c:v>41703.0</c:v>
                </c:pt>
                <c:pt idx="125">
                  <c:v>41704.0</c:v>
                </c:pt>
                <c:pt idx="126">
                  <c:v>41705.0</c:v>
                </c:pt>
                <c:pt idx="127">
                  <c:v>41706.0</c:v>
                </c:pt>
                <c:pt idx="128">
                  <c:v>41707.0</c:v>
                </c:pt>
                <c:pt idx="129">
                  <c:v>41708.0</c:v>
                </c:pt>
                <c:pt idx="130">
                  <c:v>41709.0</c:v>
                </c:pt>
                <c:pt idx="131">
                  <c:v>41710.0</c:v>
                </c:pt>
                <c:pt idx="132">
                  <c:v>41711.0</c:v>
                </c:pt>
                <c:pt idx="133">
                  <c:v>41712.0</c:v>
                </c:pt>
                <c:pt idx="134">
                  <c:v>41713.0</c:v>
                </c:pt>
                <c:pt idx="135">
                  <c:v>41714.0</c:v>
                </c:pt>
                <c:pt idx="136">
                  <c:v>41715.0</c:v>
                </c:pt>
                <c:pt idx="137">
                  <c:v>41716.0</c:v>
                </c:pt>
                <c:pt idx="138">
                  <c:v>41717.0</c:v>
                </c:pt>
                <c:pt idx="139">
                  <c:v>41718.0</c:v>
                </c:pt>
                <c:pt idx="140">
                  <c:v>41719.0</c:v>
                </c:pt>
                <c:pt idx="141">
                  <c:v>41720.0</c:v>
                </c:pt>
                <c:pt idx="142">
                  <c:v>41721.0</c:v>
                </c:pt>
                <c:pt idx="143">
                  <c:v>41722.0</c:v>
                </c:pt>
                <c:pt idx="144">
                  <c:v>41723.0</c:v>
                </c:pt>
                <c:pt idx="145">
                  <c:v>41724.0</c:v>
                </c:pt>
                <c:pt idx="146">
                  <c:v>41725.0</c:v>
                </c:pt>
                <c:pt idx="147">
                  <c:v>41726.0</c:v>
                </c:pt>
                <c:pt idx="148">
                  <c:v>41727.0</c:v>
                </c:pt>
                <c:pt idx="149">
                  <c:v>41728.0</c:v>
                </c:pt>
                <c:pt idx="150">
                  <c:v>41729.0</c:v>
                </c:pt>
                <c:pt idx="151">
                  <c:v>41730.0</c:v>
                </c:pt>
                <c:pt idx="152">
                  <c:v>41731.0</c:v>
                </c:pt>
                <c:pt idx="153">
                  <c:v>41732.0</c:v>
                </c:pt>
                <c:pt idx="154">
                  <c:v>41733.0</c:v>
                </c:pt>
                <c:pt idx="155">
                  <c:v>41734.0</c:v>
                </c:pt>
                <c:pt idx="156">
                  <c:v>41735.0</c:v>
                </c:pt>
                <c:pt idx="157">
                  <c:v>41736.0</c:v>
                </c:pt>
                <c:pt idx="158">
                  <c:v>41737.0</c:v>
                </c:pt>
                <c:pt idx="159">
                  <c:v>41738.0</c:v>
                </c:pt>
                <c:pt idx="160">
                  <c:v>41739.0</c:v>
                </c:pt>
                <c:pt idx="161">
                  <c:v>41740.0</c:v>
                </c:pt>
                <c:pt idx="162">
                  <c:v>41741.0</c:v>
                </c:pt>
                <c:pt idx="163">
                  <c:v>41742.0</c:v>
                </c:pt>
                <c:pt idx="164">
                  <c:v>41743.0</c:v>
                </c:pt>
                <c:pt idx="165">
                  <c:v>41744.0</c:v>
                </c:pt>
                <c:pt idx="166">
                  <c:v>41745.0</c:v>
                </c:pt>
                <c:pt idx="167">
                  <c:v>41746.0</c:v>
                </c:pt>
                <c:pt idx="168">
                  <c:v>41747.0</c:v>
                </c:pt>
                <c:pt idx="169">
                  <c:v>41748.0</c:v>
                </c:pt>
                <c:pt idx="170">
                  <c:v>41749.0</c:v>
                </c:pt>
                <c:pt idx="171">
                  <c:v>41750.0</c:v>
                </c:pt>
                <c:pt idx="172">
                  <c:v>41751.0</c:v>
                </c:pt>
                <c:pt idx="173">
                  <c:v>41752.0</c:v>
                </c:pt>
                <c:pt idx="174">
                  <c:v>41753.0</c:v>
                </c:pt>
                <c:pt idx="175">
                  <c:v>41754.0</c:v>
                </c:pt>
                <c:pt idx="176">
                  <c:v>41755.0</c:v>
                </c:pt>
                <c:pt idx="177">
                  <c:v>41756.0</c:v>
                </c:pt>
                <c:pt idx="178">
                  <c:v>41757.0</c:v>
                </c:pt>
                <c:pt idx="179">
                  <c:v>41758.0</c:v>
                </c:pt>
                <c:pt idx="180">
                  <c:v>41759.0</c:v>
                </c:pt>
                <c:pt idx="181">
                  <c:v>41760.0</c:v>
                </c:pt>
                <c:pt idx="182">
                  <c:v>41761.0</c:v>
                </c:pt>
                <c:pt idx="183">
                  <c:v>41762.0</c:v>
                </c:pt>
                <c:pt idx="184">
                  <c:v>41763.0</c:v>
                </c:pt>
                <c:pt idx="185">
                  <c:v>41764.0</c:v>
                </c:pt>
                <c:pt idx="186">
                  <c:v>41765.0</c:v>
                </c:pt>
                <c:pt idx="187">
                  <c:v>41766.0</c:v>
                </c:pt>
                <c:pt idx="188">
                  <c:v>41767.0</c:v>
                </c:pt>
                <c:pt idx="189">
                  <c:v>41768.0</c:v>
                </c:pt>
                <c:pt idx="190">
                  <c:v>41769.0</c:v>
                </c:pt>
                <c:pt idx="191">
                  <c:v>41770.0</c:v>
                </c:pt>
                <c:pt idx="192">
                  <c:v>41771.0</c:v>
                </c:pt>
                <c:pt idx="193">
                  <c:v>41772.0</c:v>
                </c:pt>
                <c:pt idx="194">
                  <c:v>41773.0</c:v>
                </c:pt>
                <c:pt idx="195">
                  <c:v>41774.0</c:v>
                </c:pt>
                <c:pt idx="196">
                  <c:v>41775.0</c:v>
                </c:pt>
                <c:pt idx="197">
                  <c:v>41776.0</c:v>
                </c:pt>
                <c:pt idx="198">
                  <c:v>41777.0</c:v>
                </c:pt>
                <c:pt idx="199">
                  <c:v>41778.0</c:v>
                </c:pt>
                <c:pt idx="200">
                  <c:v>41779.0</c:v>
                </c:pt>
                <c:pt idx="201">
                  <c:v>41780.0</c:v>
                </c:pt>
                <c:pt idx="202">
                  <c:v>41781.0</c:v>
                </c:pt>
                <c:pt idx="203">
                  <c:v>41782.0</c:v>
                </c:pt>
                <c:pt idx="204">
                  <c:v>41783.0</c:v>
                </c:pt>
                <c:pt idx="205">
                  <c:v>41784.0</c:v>
                </c:pt>
                <c:pt idx="206">
                  <c:v>41785.0</c:v>
                </c:pt>
                <c:pt idx="207">
                  <c:v>41786.0</c:v>
                </c:pt>
                <c:pt idx="208">
                  <c:v>41787.0</c:v>
                </c:pt>
                <c:pt idx="209">
                  <c:v>41788.0</c:v>
                </c:pt>
                <c:pt idx="210">
                  <c:v>41789.0</c:v>
                </c:pt>
                <c:pt idx="211">
                  <c:v>41790.0</c:v>
                </c:pt>
                <c:pt idx="212">
                  <c:v>41791.0</c:v>
                </c:pt>
                <c:pt idx="213">
                  <c:v>41792.0</c:v>
                </c:pt>
                <c:pt idx="214">
                  <c:v>41793.0</c:v>
                </c:pt>
                <c:pt idx="215">
                  <c:v>41794.0</c:v>
                </c:pt>
                <c:pt idx="216">
                  <c:v>41795.0</c:v>
                </c:pt>
                <c:pt idx="217">
                  <c:v>41796.0</c:v>
                </c:pt>
                <c:pt idx="218">
                  <c:v>41797.0</c:v>
                </c:pt>
                <c:pt idx="219">
                  <c:v>41798.0</c:v>
                </c:pt>
                <c:pt idx="220">
                  <c:v>41799.0</c:v>
                </c:pt>
                <c:pt idx="221">
                  <c:v>41800.0</c:v>
                </c:pt>
                <c:pt idx="222">
                  <c:v>41801.0</c:v>
                </c:pt>
                <c:pt idx="223">
                  <c:v>41802.0</c:v>
                </c:pt>
                <c:pt idx="224">
                  <c:v>41803.0</c:v>
                </c:pt>
              </c:numCache>
            </c:numRef>
          </c:xVal>
          <c:yVal>
            <c:numRef>
              <c:f>'[Madison 2013-2014 Modified Model 158.xls]INPUT2'!$Z$15:$Z$329</c:f>
              <c:numCache>
                <c:formatCode>0.0</c:formatCode>
                <c:ptCount val="315"/>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0.190148453442908</c:v>
                </c:pt>
                <c:pt idx="67">
                  <c:v>0.0</c:v>
                </c:pt>
                <c:pt idx="68">
                  <c:v>0.0</c:v>
                </c:pt>
                <c:pt idx="69">
                  <c:v>0.0</c:v>
                </c:pt>
                <c:pt idx="70">
                  <c:v>0.0</c:v>
                </c:pt>
                <c:pt idx="71">
                  <c:v>0.0</c:v>
                </c:pt>
                <c:pt idx="72">
                  <c:v>3.04517112664272</c:v>
                </c:pt>
                <c:pt idx="73">
                  <c:v>4.2863092145217</c:v>
                </c:pt>
                <c:pt idx="74">
                  <c:v>5.546134210689001</c:v>
                </c:pt>
                <c:pt idx="75">
                  <c:v>6.523568070397644</c:v>
                </c:pt>
                <c:pt idx="76">
                  <c:v>6.741610463653055</c:v>
                </c:pt>
                <c:pt idx="77">
                  <c:v>6.7746729549245</c:v>
                </c:pt>
                <c:pt idx="78">
                  <c:v>6.311966684404786</c:v>
                </c:pt>
                <c:pt idx="79">
                  <c:v>5.947286206558505</c:v>
                </c:pt>
                <c:pt idx="80">
                  <c:v>4.874066696016727</c:v>
                </c:pt>
                <c:pt idx="81">
                  <c:v>0.281520189731034</c:v>
                </c:pt>
                <c:pt idx="82">
                  <c:v>0.0</c:v>
                </c:pt>
                <c:pt idx="83">
                  <c:v>0.0</c:v>
                </c:pt>
                <c:pt idx="84">
                  <c:v>0.0</c:v>
                </c:pt>
                <c:pt idx="85">
                  <c:v>0.0</c:v>
                </c:pt>
                <c:pt idx="86">
                  <c:v>0.0</c:v>
                </c:pt>
                <c:pt idx="87">
                  <c:v>0.0</c:v>
                </c:pt>
                <c:pt idx="88">
                  <c:v>0.0</c:v>
                </c:pt>
                <c:pt idx="89">
                  <c:v>0.0</c:v>
                </c:pt>
                <c:pt idx="90">
                  <c:v>0.0</c:v>
                </c:pt>
                <c:pt idx="91">
                  <c:v>0.0</c:v>
                </c:pt>
                <c:pt idx="92">
                  <c:v>0.0</c:v>
                </c:pt>
                <c:pt idx="93">
                  <c:v>1.753299804094762</c:v>
                </c:pt>
                <c:pt idx="94">
                  <c:v>0.379492120932397</c:v>
                </c:pt>
                <c:pt idx="95">
                  <c:v>0.0</c:v>
                </c:pt>
                <c:pt idx="96">
                  <c:v>0.0</c:v>
                </c:pt>
                <c:pt idx="97">
                  <c:v>0.0</c:v>
                </c:pt>
                <c:pt idx="98">
                  <c:v>0.0</c:v>
                </c:pt>
                <c:pt idx="99">
                  <c:v>0.0</c:v>
                </c:pt>
                <c:pt idx="100">
                  <c:v>0.0</c:v>
                </c:pt>
                <c:pt idx="101">
                  <c:v>0.0</c:v>
                </c:pt>
                <c:pt idx="102">
                  <c:v>0.0</c:v>
                </c:pt>
                <c:pt idx="103">
                  <c:v>0.0</c:v>
                </c:pt>
                <c:pt idx="104">
                  <c:v>0.0</c:v>
                </c:pt>
                <c:pt idx="105">
                  <c:v>0.1315507958985</c:v>
                </c:pt>
                <c:pt idx="106">
                  <c:v>0.0</c:v>
                </c:pt>
                <c:pt idx="107">
                  <c:v>0.0</c:v>
                </c:pt>
                <c:pt idx="108">
                  <c:v>0.0</c:v>
                </c:pt>
                <c:pt idx="109">
                  <c:v>0.0</c:v>
                </c:pt>
                <c:pt idx="110">
                  <c:v>0.0</c:v>
                </c:pt>
                <c:pt idx="111">
                  <c:v>3.335895147104233</c:v>
                </c:pt>
                <c:pt idx="112">
                  <c:v>4.817474468590695</c:v>
                </c:pt>
                <c:pt idx="113">
                  <c:v>7.220666920635571</c:v>
                </c:pt>
                <c:pt idx="114">
                  <c:v>8.69560405731218</c:v>
                </c:pt>
                <c:pt idx="115">
                  <c:v>8.547641999690633</c:v>
                </c:pt>
                <c:pt idx="116">
                  <c:v>7.59809070051563</c:v>
                </c:pt>
                <c:pt idx="117">
                  <c:v>6.104139757901184</c:v>
                </c:pt>
                <c:pt idx="118">
                  <c:v>4.192022829699145</c:v>
                </c:pt>
                <c:pt idx="119">
                  <c:v>2.08961720246045</c:v>
                </c:pt>
                <c:pt idx="120">
                  <c:v>0.0</c:v>
                </c:pt>
                <c:pt idx="121">
                  <c:v>0.0</c:v>
                </c:pt>
                <c:pt idx="122">
                  <c:v>0.0</c:v>
                </c:pt>
                <c:pt idx="123">
                  <c:v>0.0</c:v>
                </c:pt>
                <c:pt idx="124">
                  <c:v>0.0</c:v>
                </c:pt>
                <c:pt idx="125">
                  <c:v>0.0</c:v>
                </c:pt>
                <c:pt idx="126">
                  <c:v>0.0</c:v>
                </c:pt>
                <c:pt idx="127">
                  <c:v>1.404158878731843</c:v>
                </c:pt>
                <c:pt idx="128">
                  <c:v>1.374426996897931</c:v>
                </c:pt>
                <c:pt idx="129">
                  <c:v>1.958445428560897</c:v>
                </c:pt>
                <c:pt idx="130">
                  <c:v>4.583939436734747</c:v>
                </c:pt>
                <c:pt idx="131">
                  <c:v>6.141964426498046</c:v>
                </c:pt>
                <c:pt idx="132">
                  <c:v>5.067871714786361</c:v>
                </c:pt>
                <c:pt idx="133">
                  <c:v>4.385678909621302</c:v>
                </c:pt>
                <c:pt idx="134">
                  <c:v>6.483817590180668</c:v>
                </c:pt>
                <c:pt idx="135">
                  <c:v>6.177851826250783</c:v>
                </c:pt>
                <c:pt idx="136">
                  <c:v>5.023625280416153</c:v>
                </c:pt>
                <c:pt idx="137">
                  <c:v>4.187526912317466</c:v>
                </c:pt>
                <c:pt idx="138">
                  <c:v>4.47602874661977</c:v>
                </c:pt>
                <c:pt idx="139">
                  <c:v>6.462909996657076</c:v>
                </c:pt>
                <c:pt idx="140">
                  <c:v>8.140692261232668</c:v>
                </c:pt>
                <c:pt idx="141">
                  <c:v>9.04380252562347</c:v>
                </c:pt>
                <c:pt idx="142">
                  <c:v>9.45214210583791</c:v>
                </c:pt>
                <c:pt idx="143">
                  <c:v>8.81434966656592</c:v>
                </c:pt>
                <c:pt idx="144">
                  <c:v>8.27256025512791</c:v>
                </c:pt>
                <c:pt idx="145">
                  <c:v>8.345261725536368</c:v>
                </c:pt>
                <c:pt idx="146">
                  <c:v>8.731350557637917</c:v>
                </c:pt>
                <c:pt idx="147">
                  <c:v>10.07920208164206</c:v>
                </c:pt>
                <c:pt idx="148">
                  <c:v>12.66605731124574</c:v>
                </c:pt>
                <c:pt idx="149">
                  <c:v>13.98447390006645</c:v>
                </c:pt>
                <c:pt idx="150">
                  <c:v>15.17867250176378</c:v>
                </c:pt>
                <c:pt idx="151">
                  <c:v>16.63674023415858</c:v>
                </c:pt>
                <c:pt idx="152">
                  <c:v>17.79898444554484</c:v>
                </c:pt>
                <c:pt idx="153">
                  <c:v>18.76017610293898</c:v>
                </c:pt>
                <c:pt idx="154">
                  <c:v>19.83451909025058</c:v>
                </c:pt>
                <c:pt idx="155">
                  <c:v>20.68941099132178</c:v>
                </c:pt>
                <c:pt idx="156">
                  <c:v>22.00328512998034</c:v>
                </c:pt>
                <c:pt idx="157">
                  <c:v>23.47622560282518</c:v>
                </c:pt>
                <c:pt idx="158">
                  <c:v>24.91301703409091</c:v>
                </c:pt>
                <c:pt idx="159">
                  <c:v>26.16196859689498</c:v>
                </c:pt>
                <c:pt idx="160">
                  <c:v>27.11558215416966</c:v>
                </c:pt>
                <c:pt idx="161">
                  <c:v>28.67041274216461</c:v>
                </c:pt>
                <c:pt idx="162">
                  <c:v>30.16234218284318</c:v>
                </c:pt>
                <c:pt idx="163">
                  <c:v>31.02710458217178</c:v>
                </c:pt>
                <c:pt idx="164">
                  <c:v>32.43929652677905</c:v>
                </c:pt>
              </c:numCache>
            </c:numRef>
          </c:yVal>
          <c:smooth val="0"/>
        </c:ser>
        <c:ser>
          <c:idx val="2"/>
          <c:order val="2"/>
          <c:tx>
            <c:v>Measured (Frost Depth)</c:v>
          </c:tx>
          <c:spPr>
            <a:ln w="25400">
              <a:solidFill>
                <a:srgbClr val="0000FF"/>
              </a:solidFill>
              <a:prstDash val="solid"/>
            </a:ln>
          </c:spPr>
          <c:marker>
            <c:symbol val="none"/>
          </c:marker>
          <c:xVal>
            <c:numRef>
              <c:f>'[Madison 2013-2014 Modified Model 158.xls]MEASURED DATA'!$A$5:$A$152</c:f>
              <c:numCache>
                <c:formatCode>mm/dd/yy;@</c:formatCode>
                <c:ptCount val="148"/>
                <c:pt idx="0">
                  <c:v>41603.0</c:v>
                </c:pt>
                <c:pt idx="1">
                  <c:v>41604.0</c:v>
                </c:pt>
                <c:pt idx="2">
                  <c:v>41605.0</c:v>
                </c:pt>
                <c:pt idx="3">
                  <c:v>41606.0</c:v>
                </c:pt>
                <c:pt idx="4">
                  <c:v>41607.0</c:v>
                </c:pt>
                <c:pt idx="5">
                  <c:v>41608.0</c:v>
                </c:pt>
                <c:pt idx="6">
                  <c:v>41609.0</c:v>
                </c:pt>
                <c:pt idx="7">
                  <c:v>41610.0</c:v>
                </c:pt>
                <c:pt idx="8">
                  <c:v>41611.0</c:v>
                </c:pt>
                <c:pt idx="9">
                  <c:v>41612.0</c:v>
                </c:pt>
                <c:pt idx="10">
                  <c:v>41613.0</c:v>
                </c:pt>
                <c:pt idx="11">
                  <c:v>41614.0</c:v>
                </c:pt>
                <c:pt idx="12">
                  <c:v>41615.0</c:v>
                </c:pt>
                <c:pt idx="13">
                  <c:v>41616.0</c:v>
                </c:pt>
                <c:pt idx="14">
                  <c:v>41617.0</c:v>
                </c:pt>
                <c:pt idx="15">
                  <c:v>41618.0</c:v>
                </c:pt>
                <c:pt idx="16">
                  <c:v>41619.0</c:v>
                </c:pt>
                <c:pt idx="17">
                  <c:v>41620.0</c:v>
                </c:pt>
                <c:pt idx="18">
                  <c:v>41621.0</c:v>
                </c:pt>
                <c:pt idx="19">
                  <c:v>41622.0</c:v>
                </c:pt>
                <c:pt idx="20">
                  <c:v>41623.0</c:v>
                </c:pt>
                <c:pt idx="21">
                  <c:v>41624.0</c:v>
                </c:pt>
                <c:pt idx="22">
                  <c:v>41625.0</c:v>
                </c:pt>
                <c:pt idx="23">
                  <c:v>41626.0</c:v>
                </c:pt>
                <c:pt idx="24">
                  <c:v>41627.0</c:v>
                </c:pt>
                <c:pt idx="25">
                  <c:v>41628.0</c:v>
                </c:pt>
                <c:pt idx="26">
                  <c:v>41629.0</c:v>
                </c:pt>
                <c:pt idx="27">
                  <c:v>41630.0</c:v>
                </c:pt>
                <c:pt idx="28">
                  <c:v>41631.0</c:v>
                </c:pt>
                <c:pt idx="29">
                  <c:v>41632.0</c:v>
                </c:pt>
                <c:pt idx="30">
                  <c:v>41633.0</c:v>
                </c:pt>
                <c:pt idx="31">
                  <c:v>41634.0</c:v>
                </c:pt>
                <c:pt idx="32">
                  <c:v>41635.0</c:v>
                </c:pt>
                <c:pt idx="33">
                  <c:v>41636.0</c:v>
                </c:pt>
                <c:pt idx="34">
                  <c:v>41637.0</c:v>
                </c:pt>
                <c:pt idx="35">
                  <c:v>41638.0</c:v>
                </c:pt>
                <c:pt idx="36">
                  <c:v>41639.0</c:v>
                </c:pt>
                <c:pt idx="37">
                  <c:v>41640.0</c:v>
                </c:pt>
                <c:pt idx="38">
                  <c:v>41641.0</c:v>
                </c:pt>
                <c:pt idx="39">
                  <c:v>41642.0</c:v>
                </c:pt>
                <c:pt idx="40">
                  <c:v>41643.0</c:v>
                </c:pt>
                <c:pt idx="41">
                  <c:v>41644.0</c:v>
                </c:pt>
                <c:pt idx="42">
                  <c:v>41645.0</c:v>
                </c:pt>
                <c:pt idx="43">
                  <c:v>41646.0</c:v>
                </c:pt>
                <c:pt idx="44">
                  <c:v>41647.0</c:v>
                </c:pt>
                <c:pt idx="45">
                  <c:v>41648.0</c:v>
                </c:pt>
                <c:pt idx="46">
                  <c:v>41649.0</c:v>
                </c:pt>
                <c:pt idx="47">
                  <c:v>41650.0</c:v>
                </c:pt>
                <c:pt idx="48">
                  <c:v>41651.0</c:v>
                </c:pt>
                <c:pt idx="49">
                  <c:v>41652.0</c:v>
                </c:pt>
                <c:pt idx="50">
                  <c:v>41653.0</c:v>
                </c:pt>
                <c:pt idx="51">
                  <c:v>41654.0</c:v>
                </c:pt>
                <c:pt idx="52">
                  <c:v>41655.0</c:v>
                </c:pt>
                <c:pt idx="53">
                  <c:v>41656.0</c:v>
                </c:pt>
                <c:pt idx="54">
                  <c:v>41657.0</c:v>
                </c:pt>
                <c:pt idx="55">
                  <c:v>41658.0</c:v>
                </c:pt>
                <c:pt idx="56">
                  <c:v>41659.0</c:v>
                </c:pt>
                <c:pt idx="57">
                  <c:v>41660.0</c:v>
                </c:pt>
                <c:pt idx="58">
                  <c:v>41661.0</c:v>
                </c:pt>
                <c:pt idx="59">
                  <c:v>41662.0</c:v>
                </c:pt>
                <c:pt idx="60">
                  <c:v>41663.0</c:v>
                </c:pt>
                <c:pt idx="61">
                  <c:v>41664.0</c:v>
                </c:pt>
                <c:pt idx="62">
                  <c:v>41665.0</c:v>
                </c:pt>
                <c:pt idx="63">
                  <c:v>41666.0</c:v>
                </c:pt>
                <c:pt idx="64">
                  <c:v>41667.0</c:v>
                </c:pt>
                <c:pt idx="65">
                  <c:v>41668.0</c:v>
                </c:pt>
                <c:pt idx="66">
                  <c:v>41669.0</c:v>
                </c:pt>
                <c:pt idx="67">
                  <c:v>41670.0</c:v>
                </c:pt>
                <c:pt idx="68">
                  <c:v>41671.0</c:v>
                </c:pt>
                <c:pt idx="69">
                  <c:v>41672.0</c:v>
                </c:pt>
                <c:pt idx="70">
                  <c:v>41673.0</c:v>
                </c:pt>
                <c:pt idx="71">
                  <c:v>41674.0</c:v>
                </c:pt>
                <c:pt idx="72">
                  <c:v>41675.0</c:v>
                </c:pt>
                <c:pt idx="73">
                  <c:v>41676.0</c:v>
                </c:pt>
                <c:pt idx="74">
                  <c:v>41677.0</c:v>
                </c:pt>
                <c:pt idx="75">
                  <c:v>41678.0</c:v>
                </c:pt>
                <c:pt idx="76">
                  <c:v>41679.0</c:v>
                </c:pt>
                <c:pt idx="77">
                  <c:v>41680.0</c:v>
                </c:pt>
                <c:pt idx="78">
                  <c:v>41681.0</c:v>
                </c:pt>
                <c:pt idx="79">
                  <c:v>41682.0</c:v>
                </c:pt>
                <c:pt idx="80">
                  <c:v>41683.0</c:v>
                </c:pt>
                <c:pt idx="81">
                  <c:v>41684.0</c:v>
                </c:pt>
                <c:pt idx="82">
                  <c:v>41685.0</c:v>
                </c:pt>
                <c:pt idx="83">
                  <c:v>41686.0</c:v>
                </c:pt>
                <c:pt idx="84">
                  <c:v>41687.0</c:v>
                </c:pt>
                <c:pt idx="85">
                  <c:v>41688.0</c:v>
                </c:pt>
                <c:pt idx="86">
                  <c:v>41689.0</c:v>
                </c:pt>
                <c:pt idx="87">
                  <c:v>41690.0</c:v>
                </c:pt>
                <c:pt idx="88">
                  <c:v>41691.0</c:v>
                </c:pt>
                <c:pt idx="89">
                  <c:v>41692.0</c:v>
                </c:pt>
                <c:pt idx="90">
                  <c:v>41693.0</c:v>
                </c:pt>
                <c:pt idx="91">
                  <c:v>41694.0</c:v>
                </c:pt>
                <c:pt idx="92">
                  <c:v>41695.0</c:v>
                </c:pt>
                <c:pt idx="93">
                  <c:v>41696.0</c:v>
                </c:pt>
                <c:pt idx="94">
                  <c:v>41697.0</c:v>
                </c:pt>
                <c:pt idx="95">
                  <c:v>41698.0</c:v>
                </c:pt>
                <c:pt idx="96">
                  <c:v>41699.0</c:v>
                </c:pt>
                <c:pt idx="97">
                  <c:v>41700.0</c:v>
                </c:pt>
                <c:pt idx="98">
                  <c:v>41701.0</c:v>
                </c:pt>
                <c:pt idx="99">
                  <c:v>41702.0</c:v>
                </c:pt>
                <c:pt idx="100">
                  <c:v>41703.0</c:v>
                </c:pt>
                <c:pt idx="101">
                  <c:v>41704.0</c:v>
                </c:pt>
                <c:pt idx="102">
                  <c:v>41705.0</c:v>
                </c:pt>
                <c:pt idx="103">
                  <c:v>41706.0</c:v>
                </c:pt>
                <c:pt idx="104">
                  <c:v>41707.0</c:v>
                </c:pt>
                <c:pt idx="105">
                  <c:v>41708.0</c:v>
                </c:pt>
                <c:pt idx="106">
                  <c:v>41709.0</c:v>
                </c:pt>
                <c:pt idx="107">
                  <c:v>41710.0</c:v>
                </c:pt>
                <c:pt idx="108">
                  <c:v>41711.0</c:v>
                </c:pt>
                <c:pt idx="109">
                  <c:v>41712.0</c:v>
                </c:pt>
                <c:pt idx="110">
                  <c:v>41713.0</c:v>
                </c:pt>
                <c:pt idx="111">
                  <c:v>41714.0</c:v>
                </c:pt>
                <c:pt idx="112">
                  <c:v>41715.0</c:v>
                </c:pt>
                <c:pt idx="113">
                  <c:v>41716.0</c:v>
                </c:pt>
                <c:pt idx="114">
                  <c:v>41717.0</c:v>
                </c:pt>
                <c:pt idx="115">
                  <c:v>41718.0</c:v>
                </c:pt>
                <c:pt idx="116">
                  <c:v>41719.0</c:v>
                </c:pt>
                <c:pt idx="117">
                  <c:v>41720.0</c:v>
                </c:pt>
                <c:pt idx="118">
                  <c:v>41721.0</c:v>
                </c:pt>
                <c:pt idx="119">
                  <c:v>41722.0</c:v>
                </c:pt>
                <c:pt idx="120">
                  <c:v>41723.0</c:v>
                </c:pt>
                <c:pt idx="121">
                  <c:v>41724.0</c:v>
                </c:pt>
                <c:pt idx="122">
                  <c:v>41725.0</c:v>
                </c:pt>
                <c:pt idx="123">
                  <c:v>41726.0</c:v>
                </c:pt>
                <c:pt idx="124">
                  <c:v>41727.0</c:v>
                </c:pt>
                <c:pt idx="125">
                  <c:v>41728.0</c:v>
                </c:pt>
                <c:pt idx="126">
                  <c:v>41729.0</c:v>
                </c:pt>
                <c:pt idx="127">
                  <c:v>41730.0</c:v>
                </c:pt>
                <c:pt idx="128">
                  <c:v>41731.0</c:v>
                </c:pt>
                <c:pt idx="129">
                  <c:v>41732.0</c:v>
                </c:pt>
                <c:pt idx="130">
                  <c:v>41733.0</c:v>
                </c:pt>
                <c:pt idx="131">
                  <c:v>41734.0</c:v>
                </c:pt>
                <c:pt idx="132">
                  <c:v>41735.0</c:v>
                </c:pt>
                <c:pt idx="133">
                  <c:v>41736.0</c:v>
                </c:pt>
                <c:pt idx="134">
                  <c:v>41737.0</c:v>
                </c:pt>
                <c:pt idx="135">
                  <c:v>41738.0</c:v>
                </c:pt>
                <c:pt idx="136">
                  <c:v>41739.0</c:v>
                </c:pt>
                <c:pt idx="137">
                  <c:v>41740.0</c:v>
                </c:pt>
                <c:pt idx="138">
                  <c:v>41741.0</c:v>
                </c:pt>
                <c:pt idx="139">
                  <c:v>41742.0</c:v>
                </c:pt>
                <c:pt idx="140">
                  <c:v>41743.0</c:v>
                </c:pt>
                <c:pt idx="141">
                  <c:v>41744.0</c:v>
                </c:pt>
                <c:pt idx="142">
                  <c:v>41745.0</c:v>
                </c:pt>
                <c:pt idx="143">
                  <c:v>41746.0</c:v>
                </c:pt>
                <c:pt idx="144">
                  <c:v>41747.0</c:v>
                </c:pt>
                <c:pt idx="145">
                  <c:v>41748.0</c:v>
                </c:pt>
                <c:pt idx="146">
                  <c:v>41749.0</c:v>
                </c:pt>
                <c:pt idx="147">
                  <c:v>41750.0</c:v>
                </c:pt>
              </c:numCache>
            </c:numRef>
          </c:xVal>
          <c:yVal>
            <c:numRef>
              <c:f>'[Madison 2013-2014 Modified Model 158.xls]MEASURED DATA'!$C$5:$C$152</c:f>
              <c:numCache>
                <c:formatCode>0.00</c:formatCode>
                <c:ptCount val="148"/>
                <c:pt idx="0" formatCode="0.0">
                  <c:v>7.649999999999998</c:v>
                </c:pt>
                <c:pt idx="1">
                  <c:v>5.43373493975903</c:v>
                </c:pt>
                <c:pt idx="4" formatCode="0.0">
                  <c:v>5.851851851851855</c:v>
                </c:pt>
                <c:pt idx="5" formatCode="0.0">
                  <c:v>9.731958762886535</c:v>
                </c:pt>
                <c:pt idx="6" formatCode="0.0">
                  <c:v>7.0</c:v>
                </c:pt>
                <c:pt idx="7" formatCode="0.0">
                  <c:v>5.240740740740738</c:v>
                </c:pt>
                <c:pt idx="10" formatCode="0.0">
                  <c:v>4.943925233644861</c:v>
                </c:pt>
                <c:pt idx="13" formatCode="0.0">
                  <c:v>7.031446540880508</c:v>
                </c:pt>
                <c:pt idx="14" formatCode="0.0">
                  <c:v>10.463687150838</c:v>
                </c:pt>
                <c:pt idx="15" formatCode="0.0">
                  <c:v>11.35000000000001</c:v>
                </c:pt>
                <c:pt idx="16">
                  <c:v>12.4811320754717</c:v>
                </c:pt>
                <c:pt idx="17">
                  <c:v>14.14285714285714</c:v>
                </c:pt>
                <c:pt idx="18">
                  <c:v>16.64267352185089</c:v>
                </c:pt>
                <c:pt idx="19">
                  <c:v>19.36807817589576</c:v>
                </c:pt>
                <c:pt idx="20">
                  <c:v>21.3818181818182</c:v>
                </c:pt>
                <c:pt idx="21">
                  <c:v>22.7661971830986</c:v>
                </c:pt>
                <c:pt idx="22">
                  <c:v>24.16438356164383</c:v>
                </c:pt>
                <c:pt idx="23">
                  <c:v>26.03478260869565</c:v>
                </c:pt>
                <c:pt idx="24">
                  <c:v>26.42424242424243</c:v>
                </c:pt>
                <c:pt idx="25">
                  <c:v>25.91999999999999</c:v>
                </c:pt>
                <c:pt idx="26">
                  <c:v>24.96</c:v>
                </c:pt>
                <c:pt idx="27">
                  <c:v>24.10810810810811</c:v>
                </c:pt>
                <c:pt idx="28">
                  <c:v>23.10000000000002</c:v>
                </c:pt>
                <c:pt idx="29">
                  <c:v>22.69879518072289</c:v>
                </c:pt>
                <c:pt idx="30">
                  <c:v>23.8046511627907</c:v>
                </c:pt>
                <c:pt idx="31">
                  <c:v>25.76666666666667</c:v>
                </c:pt>
                <c:pt idx="32">
                  <c:v>27.33990147783252</c:v>
                </c:pt>
                <c:pt idx="33">
                  <c:v>28.31351351351351</c:v>
                </c:pt>
                <c:pt idx="34">
                  <c:v>28.29921259842508</c:v>
                </c:pt>
                <c:pt idx="35">
                  <c:v>26.88235294117646</c:v>
                </c:pt>
                <c:pt idx="36">
                  <c:v>28.18181818181818</c:v>
                </c:pt>
                <c:pt idx="37">
                  <c:v>30.41860465116278</c:v>
                </c:pt>
                <c:pt idx="38">
                  <c:v>33.14173228346456</c:v>
                </c:pt>
                <c:pt idx="39">
                  <c:v>34.36</c:v>
                </c:pt>
                <c:pt idx="40">
                  <c:v>35.23966942148746</c:v>
                </c:pt>
                <c:pt idx="41">
                  <c:v>35.81863979848865</c:v>
                </c:pt>
                <c:pt idx="42">
                  <c:v>36.11510791366906</c:v>
                </c:pt>
                <c:pt idx="43">
                  <c:v>35.38853503184715</c:v>
                </c:pt>
                <c:pt idx="44">
                  <c:v>35.47058823529409</c:v>
                </c:pt>
                <c:pt idx="45">
                  <c:v>36.125</c:v>
                </c:pt>
                <c:pt idx="46">
                  <c:v>36.793893129771</c:v>
                </c:pt>
                <c:pt idx="47">
                  <c:v>37.43640897755611</c:v>
                </c:pt>
                <c:pt idx="48">
                  <c:v>37.27792207792208</c:v>
                </c:pt>
                <c:pt idx="49">
                  <c:v>36.5128205128205</c:v>
                </c:pt>
                <c:pt idx="50">
                  <c:v>36.0</c:v>
                </c:pt>
                <c:pt idx="51">
                  <c:v>34.95238095238096</c:v>
                </c:pt>
                <c:pt idx="52">
                  <c:v>33.62264150943395</c:v>
                </c:pt>
                <c:pt idx="53">
                  <c:v>32.625</c:v>
                </c:pt>
                <c:pt idx="54">
                  <c:v>31.07692307692308</c:v>
                </c:pt>
                <c:pt idx="55">
                  <c:v>30.61538461538461</c:v>
                </c:pt>
                <c:pt idx="56">
                  <c:v>28.58823529411766</c:v>
                </c:pt>
                <c:pt idx="57">
                  <c:v>29.32394366197184</c:v>
                </c:pt>
                <c:pt idx="58">
                  <c:v>33.0275229357799</c:v>
                </c:pt>
                <c:pt idx="59">
                  <c:v>34.80530973451327</c:v>
                </c:pt>
                <c:pt idx="60">
                  <c:v>35.46236559139785</c:v>
                </c:pt>
                <c:pt idx="61">
                  <c:v>36.47416413373845</c:v>
                </c:pt>
                <c:pt idx="62">
                  <c:v>37.07142857142842</c:v>
                </c:pt>
                <c:pt idx="63">
                  <c:v>37.6842105263158</c:v>
                </c:pt>
                <c:pt idx="64">
                  <c:v>38.1156069364162</c:v>
                </c:pt>
                <c:pt idx="65">
                  <c:v>38.95027624309392</c:v>
                </c:pt>
                <c:pt idx="66">
                  <c:v>39.63829787234042</c:v>
                </c:pt>
                <c:pt idx="67">
                  <c:v>39.89189189189187</c:v>
                </c:pt>
                <c:pt idx="68">
                  <c:v>39.55813953488372</c:v>
                </c:pt>
                <c:pt idx="69">
                  <c:v>39.08571428571427</c:v>
                </c:pt>
                <c:pt idx="70">
                  <c:v>38.16254416961129</c:v>
                </c:pt>
                <c:pt idx="71">
                  <c:v>37.65671641791045</c:v>
                </c:pt>
                <c:pt idx="72">
                  <c:v>37.97080291970803</c:v>
                </c:pt>
                <c:pt idx="73">
                  <c:v>38.11510791366906</c:v>
                </c:pt>
                <c:pt idx="74">
                  <c:v>38.83783783783782</c:v>
                </c:pt>
                <c:pt idx="75">
                  <c:v>39.67192429022082</c:v>
                </c:pt>
                <c:pt idx="76">
                  <c:v>40.04953560371517</c:v>
                </c:pt>
                <c:pt idx="77">
                  <c:v>40.07692307692307</c:v>
                </c:pt>
                <c:pt idx="78">
                  <c:v>39.89403973509934</c:v>
                </c:pt>
                <c:pt idx="79">
                  <c:v>40.55172413793102</c:v>
                </c:pt>
                <c:pt idx="80">
                  <c:v>40.95180722891551</c:v>
                </c:pt>
                <c:pt idx="81">
                  <c:v>41.2</c:v>
                </c:pt>
                <c:pt idx="82">
                  <c:v>40.7920792079208</c:v>
                </c:pt>
                <c:pt idx="83">
                  <c:v>40.4788732394366</c:v>
                </c:pt>
                <c:pt idx="84">
                  <c:v>40.32</c:v>
                </c:pt>
                <c:pt idx="85">
                  <c:v>41.21568627450981</c:v>
                </c:pt>
                <c:pt idx="86">
                  <c:v>42.05341246290801</c:v>
                </c:pt>
                <c:pt idx="87">
                  <c:v>41.94427244582042</c:v>
                </c:pt>
                <c:pt idx="88">
                  <c:v>41.10545454545455</c:v>
                </c:pt>
                <c:pt idx="89">
                  <c:v>40.15</c:v>
                </c:pt>
                <c:pt idx="90">
                  <c:v>39.28767123287671</c:v>
                </c:pt>
                <c:pt idx="91">
                  <c:v>38.41176470588209</c:v>
                </c:pt>
                <c:pt idx="92">
                  <c:v>37.74093264248705</c:v>
                </c:pt>
                <c:pt idx="93">
                  <c:v>37.40425531914893</c:v>
                </c:pt>
                <c:pt idx="94">
                  <c:v>37.73195876288661</c:v>
                </c:pt>
                <c:pt idx="95">
                  <c:v>38.36538461538449</c:v>
                </c:pt>
                <c:pt idx="96">
                  <c:v>38.95964125560513</c:v>
                </c:pt>
                <c:pt idx="97">
                  <c:v>39.6652719665272</c:v>
                </c:pt>
                <c:pt idx="98">
                  <c:v>39.08108108108093</c:v>
                </c:pt>
                <c:pt idx="99">
                  <c:v>39.08108108108093</c:v>
                </c:pt>
                <c:pt idx="100">
                  <c:v>39.51724137931009</c:v>
                </c:pt>
                <c:pt idx="101">
                  <c:v>39.5109170305677</c:v>
                </c:pt>
                <c:pt idx="102">
                  <c:v>39.8297872340424</c:v>
                </c:pt>
                <c:pt idx="103">
                  <c:v>39.57333333333335</c:v>
                </c:pt>
                <c:pt idx="104">
                  <c:v>38.95652173913042</c:v>
                </c:pt>
                <c:pt idx="105">
                  <c:v>38.38775510204082</c:v>
                </c:pt>
                <c:pt idx="106">
                  <c:v>38.03174603174599</c:v>
                </c:pt>
                <c:pt idx="107">
                  <c:v>37.53333333333334</c:v>
                </c:pt>
                <c:pt idx="108">
                  <c:v>36.7058823529412</c:v>
                </c:pt>
                <c:pt idx="109">
                  <c:v>36.57485029940118</c:v>
                </c:pt>
                <c:pt idx="110">
                  <c:v>36.64670658682635</c:v>
                </c:pt>
                <c:pt idx="111">
                  <c:v>36.22222222222223</c:v>
                </c:pt>
                <c:pt idx="112">
                  <c:v>34.8</c:v>
                </c:pt>
                <c:pt idx="113">
                  <c:v>35.18181818181814</c:v>
                </c:pt>
                <c:pt idx="114">
                  <c:v>35.77777777777782</c:v>
                </c:pt>
                <c:pt idx="115">
                  <c:v>36.07500000000001</c:v>
                </c:pt>
                <c:pt idx="116">
                  <c:v>36.0</c:v>
                </c:pt>
                <c:pt idx="117">
                  <c:v>34.95652173913044</c:v>
                </c:pt>
                <c:pt idx="118">
                  <c:v>34.09090909090907</c:v>
                </c:pt>
                <c:pt idx="119">
                  <c:v>31.41176470588231</c:v>
                </c:pt>
                <c:pt idx="120">
                  <c:v>31.20000000000006</c:v>
                </c:pt>
                <c:pt idx="121">
                  <c:v>32.39999999999991</c:v>
                </c:pt>
                <c:pt idx="122">
                  <c:v>32.52631578947367</c:v>
                </c:pt>
                <c:pt idx="123">
                  <c:v>33.81818181818186</c:v>
                </c:pt>
                <c:pt idx="124">
                  <c:v>34.38461538461537</c:v>
                </c:pt>
                <c:pt idx="125">
                  <c:v>33.71428571428574</c:v>
                </c:pt>
                <c:pt idx="126">
                  <c:v>37.08387096774194</c:v>
                </c:pt>
                <c:pt idx="127">
                  <c:v>36.98507462686565</c:v>
                </c:pt>
                <c:pt idx="128">
                  <c:v>37.248</c:v>
                </c:pt>
                <c:pt idx="129">
                  <c:v>37.07142857142844</c:v>
                </c:pt>
                <c:pt idx="130">
                  <c:v>37.42574257425743</c:v>
                </c:pt>
                <c:pt idx="131">
                  <c:v>37.20000000000001</c:v>
                </c:pt>
                <c:pt idx="132">
                  <c:v>36.79120879120878</c:v>
                </c:pt>
                <c:pt idx="133">
                  <c:v>36.25531914893618</c:v>
                </c:pt>
              </c:numCache>
            </c:numRef>
          </c:yVal>
          <c:smooth val="0"/>
        </c:ser>
        <c:ser>
          <c:idx val="4"/>
          <c:order val="3"/>
          <c:tx>
            <c:v>Measured (Thaw Depth)</c:v>
          </c:tx>
          <c:spPr>
            <a:ln w="25400">
              <a:solidFill>
                <a:srgbClr val="FF0000"/>
              </a:solidFill>
              <a:prstDash val="solid"/>
            </a:ln>
          </c:spPr>
          <c:marker>
            <c:symbol val="none"/>
          </c:marker>
          <c:xVal>
            <c:numRef>
              <c:f>'[Madison 2013-2014 Modified Model 158.xls]MEASURED DATA'!$A$5:$A$152</c:f>
              <c:numCache>
                <c:formatCode>mm/dd/yy;@</c:formatCode>
                <c:ptCount val="148"/>
                <c:pt idx="0">
                  <c:v>41603.0</c:v>
                </c:pt>
                <c:pt idx="1">
                  <c:v>41604.0</c:v>
                </c:pt>
                <c:pt idx="2">
                  <c:v>41605.0</c:v>
                </c:pt>
                <c:pt idx="3">
                  <c:v>41606.0</c:v>
                </c:pt>
                <c:pt idx="4">
                  <c:v>41607.0</c:v>
                </c:pt>
                <c:pt idx="5">
                  <c:v>41608.0</c:v>
                </c:pt>
                <c:pt idx="6">
                  <c:v>41609.0</c:v>
                </c:pt>
                <c:pt idx="7">
                  <c:v>41610.0</c:v>
                </c:pt>
                <c:pt idx="8">
                  <c:v>41611.0</c:v>
                </c:pt>
                <c:pt idx="9">
                  <c:v>41612.0</c:v>
                </c:pt>
                <c:pt idx="10">
                  <c:v>41613.0</c:v>
                </c:pt>
                <c:pt idx="11">
                  <c:v>41614.0</c:v>
                </c:pt>
                <c:pt idx="12">
                  <c:v>41615.0</c:v>
                </c:pt>
                <c:pt idx="13">
                  <c:v>41616.0</c:v>
                </c:pt>
                <c:pt idx="14">
                  <c:v>41617.0</c:v>
                </c:pt>
                <c:pt idx="15">
                  <c:v>41618.0</c:v>
                </c:pt>
                <c:pt idx="16">
                  <c:v>41619.0</c:v>
                </c:pt>
                <c:pt idx="17">
                  <c:v>41620.0</c:v>
                </c:pt>
                <c:pt idx="18">
                  <c:v>41621.0</c:v>
                </c:pt>
                <c:pt idx="19">
                  <c:v>41622.0</c:v>
                </c:pt>
                <c:pt idx="20">
                  <c:v>41623.0</c:v>
                </c:pt>
                <c:pt idx="21">
                  <c:v>41624.0</c:v>
                </c:pt>
                <c:pt idx="22">
                  <c:v>41625.0</c:v>
                </c:pt>
                <c:pt idx="23">
                  <c:v>41626.0</c:v>
                </c:pt>
                <c:pt idx="24">
                  <c:v>41627.0</c:v>
                </c:pt>
                <c:pt idx="25">
                  <c:v>41628.0</c:v>
                </c:pt>
                <c:pt idx="26">
                  <c:v>41629.0</c:v>
                </c:pt>
                <c:pt idx="27">
                  <c:v>41630.0</c:v>
                </c:pt>
                <c:pt idx="28">
                  <c:v>41631.0</c:v>
                </c:pt>
                <c:pt idx="29">
                  <c:v>41632.0</c:v>
                </c:pt>
                <c:pt idx="30">
                  <c:v>41633.0</c:v>
                </c:pt>
                <c:pt idx="31">
                  <c:v>41634.0</c:v>
                </c:pt>
                <c:pt idx="32">
                  <c:v>41635.0</c:v>
                </c:pt>
                <c:pt idx="33">
                  <c:v>41636.0</c:v>
                </c:pt>
                <c:pt idx="34">
                  <c:v>41637.0</c:v>
                </c:pt>
                <c:pt idx="35">
                  <c:v>41638.0</c:v>
                </c:pt>
                <c:pt idx="36">
                  <c:v>41639.0</c:v>
                </c:pt>
                <c:pt idx="37">
                  <c:v>41640.0</c:v>
                </c:pt>
                <c:pt idx="38">
                  <c:v>41641.0</c:v>
                </c:pt>
                <c:pt idx="39">
                  <c:v>41642.0</c:v>
                </c:pt>
                <c:pt idx="40">
                  <c:v>41643.0</c:v>
                </c:pt>
                <c:pt idx="41">
                  <c:v>41644.0</c:v>
                </c:pt>
                <c:pt idx="42">
                  <c:v>41645.0</c:v>
                </c:pt>
                <c:pt idx="43">
                  <c:v>41646.0</c:v>
                </c:pt>
                <c:pt idx="44">
                  <c:v>41647.0</c:v>
                </c:pt>
                <c:pt idx="45">
                  <c:v>41648.0</c:v>
                </c:pt>
                <c:pt idx="46">
                  <c:v>41649.0</c:v>
                </c:pt>
                <c:pt idx="47">
                  <c:v>41650.0</c:v>
                </c:pt>
                <c:pt idx="48">
                  <c:v>41651.0</c:v>
                </c:pt>
                <c:pt idx="49">
                  <c:v>41652.0</c:v>
                </c:pt>
                <c:pt idx="50">
                  <c:v>41653.0</c:v>
                </c:pt>
                <c:pt idx="51">
                  <c:v>41654.0</c:v>
                </c:pt>
                <c:pt idx="52">
                  <c:v>41655.0</c:v>
                </c:pt>
                <c:pt idx="53">
                  <c:v>41656.0</c:v>
                </c:pt>
                <c:pt idx="54">
                  <c:v>41657.0</c:v>
                </c:pt>
                <c:pt idx="55">
                  <c:v>41658.0</c:v>
                </c:pt>
                <c:pt idx="56">
                  <c:v>41659.0</c:v>
                </c:pt>
                <c:pt idx="57">
                  <c:v>41660.0</c:v>
                </c:pt>
                <c:pt idx="58">
                  <c:v>41661.0</c:v>
                </c:pt>
                <c:pt idx="59">
                  <c:v>41662.0</c:v>
                </c:pt>
                <c:pt idx="60">
                  <c:v>41663.0</c:v>
                </c:pt>
                <c:pt idx="61">
                  <c:v>41664.0</c:v>
                </c:pt>
                <c:pt idx="62">
                  <c:v>41665.0</c:v>
                </c:pt>
                <c:pt idx="63">
                  <c:v>41666.0</c:v>
                </c:pt>
                <c:pt idx="64">
                  <c:v>41667.0</c:v>
                </c:pt>
                <c:pt idx="65">
                  <c:v>41668.0</c:v>
                </c:pt>
                <c:pt idx="66">
                  <c:v>41669.0</c:v>
                </c:pt>
                <c:pt idx="67">
                  <c:v>41670.0</c:v>
                </c:pt>
                <c:pt idx="68">
                  <c:v>41671.0</c:v>
                </c:pt>
                <c:pt idx="69">
                  <c:v>41672.0</c:v>
                </c:pt>
                <c:pt idx="70">
                  <c:v>41673.0</c:v>
                </c:pt>
                <c:pt idx="71">
                  <c:v>41674.0</c:v>
                </c:pt>
                <c:pt idx="72">
                  <c:v>41675.0</c:v>
                </c:pt>
                <c:pt idx="73">
                  <c:v>41676.0</c:v>
                </c:pt>
                <c:pt idx="74">
                  <c:v>41677.0</c:v>
                </c:pt>
                <c:pt idx="75">
                  <c:v>41678.0</c:v>
                </c:pt>
                <c:pt idx="76">
                  <c:v>41679.0</c:v>
                </c:pt>
                <c:pt idx="77">
                  <c:v>41680.0</c:v>
                </c:pt>
                <c:pt idx="78">
                  <c:v>41681.0</c:v>
                </c:pt>
                <c:pt idx="79">
                  <c:v>41682.0</c:v>
                </c:pt>
                <c:pt idx="80">
                  <c:v>41683.0</c:v>
                </c:pt>
                <c:pt idx="81">
                  <c:v>41684.0</c:v>
                </c:pt>
                <c:pt idx="82">
                  <c:v>41685.0</c:v>
                </c:pt>
                <c:pt idx="83">
                  <c:v>41686.0</c:v>
                </c:pt>
                <c:pt idx="84">
                  <c:v>41687.0</c:v>
                </c:pt>
                <c:pt idx="85">
                  <c:v>41688.0</c:v>
                </c:pt>
                <c:pt idx="86">
                  <c:v>41689.0</c:v>
                </c:pt>
                <c:pt idx="87">
                  <c:v>41690.0</c:v>
                </c:pt>
                <c:pt idx="88">
                  <c:v>41691.0</c:v>
                </c:pt>
                <c:pt idx="89">
                  <c:v>41692.0</c:v>
                </c:pt>
                <c:pt idx="90">
                  <c:v>41693.0</c:v>
                </c:pt>
                <c:pt idx="91">
                  <c:v>41694.0</c:v>
                </c:pt>
                <c:pt idx="92">
                  <c:v>41695.0</c:v>
                </c:pt>
                <c:pt idx="93">
                  <c:v>41696.0</c:v>
                </c:pt>
                <c:pt idx="94">
                  <c:v>41697.0</c:v>
                </c:pt>
                <c:pt idx="95">
                  <c:v>41698.0</c:v>
                </c:pt>
                <c:pt idx="96">
                  <c:v>41699.0</c:v>
                </c:pt>
                <c:pt idx="97">
                  <c:v>41700.0</c:v>
                </c:pt>
                <c:pt idx="98">
                  <c:v>41701.0</c:v>
                </c:pt>
                <c:pt idx="99">
                  <c:v>41702.0</c:v>
                </c:pt>
                <c:pt idx="100">
                  <c:v>41703.0</c:v>
                </c:pt>
                <c:pt idx="101">
                  <c:v>41704.0</c:v>
                </c:pt>
                <c:pt idx="102">
                  <c:v>41705.0</c:v>
                </c:pt>
                <c:pt idx="103">
                  <c:v>41706.0</c:v>
                </c:pt>
                <c:pt idx="104">
                  <c:v>41707.0</c:v>
                </c:pt>
                <c:pt idx="105">
                  <c:v>41708.0</c:v>
                </c:pt>
                <c:pt idx="106">
                  <c:v>41709.0</c:v>
                </c:pt>
                <c:pt idx="107">
                  <c:v>41710.0</c:v>
                </c:pt>
                <c:pt idx="108">
                  <c:v>41711.0</c:v>
                </c:pt>
                <c:pt idx="109">
                  <c:v>41712.0</c:v>
                </c:pt>
                <c:pt idx="110">
                  <c:v>41713.0</c:v>
                </c:pt>
                <c:pt idx="111">
                  <c:v>41714.0</c:v>
                </c:pt>
                <c:pt idx="112">
                  <c:v>41715.0</c:v>
                </c:pt>
                <c:pt idx="113">
                  <c:v>41716.0</c:v>
                </c:pt>
                <c:pt idx="114">
                  <c:v>41717.0</c:v>
                </c:pt>
                <c:pt idx="115">
                  <c:v>41718.0</c:v>
                </c:pt>
                <c:pt idx="116">
                  <c:v>41719.0</c:v>
                </c:pt>
                <c:pt idx="117">
                  <c:v>41720.0</c:v>
                </c:pt>
                <c:pt idx="118">
                  <c:v>41721.0</c:v>
                </c:pt>
                <c:pt idx="119">
                  <c:v>41722.0</c:v>
                </c:pt>
                <c:pt idx="120">
                  <c:v>41723.0</c:v>
                </c:pt>
                <c:pt idx="121">
                  <c:v>41724.0</c:v>
                </c:pt>
                <c:pt idx="122">
                  <c:v>41725.0</c:v>
                </c:pt>
                <c:pt idx="123">
                  <c:v>41726.0</c:v>
                </c:pt>
                <c:pt idx="124">
                  <c:v>41727.0</c:v>
                </c:pt>
                <c:pt idx="125">
                  <c:v>41728.0</c:v>
                </c:pt>
                <c:pt idx="126">
                  <c:v>41729.0</c:v>
                </c:pt>
                <c:pt idx="127">
                  <c:v>41730.0</c:v>
                </c:pt>
                <c:pt idx="128">
                  <c:v>41731.0</c:v>
                </c:pt>
                <c:pt idx="129">
                  <c:v>41732.0</c:v>
                </c:pt>
                <c:pt idx="130">
                  <c:v>41733.0</c:v>
                </c:pt>
                <c:pt idx="131">
                  <c:v>41734.0</c:v>
                </c:pt>
                <c:pt idx="132">
                  <c:v>41735.0</c:v>
                </c:pt>
                <c:pt idx="133">
                  <c:v>41736.0</c:v>
                </c:pt>
                <c:pt idx="134">
                  <c:v>41737.0</c:v>
                </c:pt>
                <c:pt idx="135">
                  <c:v>41738.0</c:v>
                </c:pt>
                <c:pt idx="136">
                  <c:v>41739.0</c:v>
                </c:pt>
                <c:pt idx="137">
                  <c:v>41740.0</c:v>
                </c:pt>
                <c:pt idx="138">
                  <c:v>41741.0</c:v>
                </c:pt>
                <c:pt idx="139">
                  <c:v>41742.0</c:v>
                </c:pt>
                <c:pt idx="140">
                  <c:v>41743.0</c:v>
                </c:pt>
                <c:pt idx="141">
                  <c:v>41744.0</c:v>
                </c:pt>
                <c:pt idx="142">
                  <c:v>41745.0</c:v>
                </c:pt>
                <c:pt idx="143">
                  <c:v>41746.0</c:v>
                </c:pt>
                <c:pt idx="144">
                  <c:v>41747.0</c:v>
                </c:pt>
                <c:pt idx="145">
                  <c:v>41748.0</c:v>
                </c:pt>
                <c:pt idx="146">
                  <c:v>41749.0</c:v>
                </c:pt>
                <c:pt idx="147">
                  <c:v>41750.0</c:v>
                </c:pt>
              </c:numCache>
            </c:numRef>
          </c:xVal>
          <c:yVal>
            <c:numRef>
              <c:f>'[Madison 2013-2014 Modified Model 158.xls]MEASURED DATA'!$B$5:$B$152</c:f>
              <c:numCache>
                <c:formatCode>General</c:formatCode>
                <c:ptCount val="148"/>
                <c:pt idx="51" formatCode="0.0">
                  <c:v>5.12499999999997</c:v>
                </c:pt>
                <c:pt idx="52" formatCode="0.0">
                  <c:v>7.138888888888862</c:v>
                </c:pt>
                <c:pt idx="53" formatCode="0.0">
                  <c:v>8.388888888888896</c:v>
                </c:pt>
                <c:pt idx="90" formatCode="0.0">
                  <c:v>7.168539325842699</c:v>
                </c:pt>
                <c:pt idx="91" formatCode="0.0">
                  <c:v>7.378787878787843</c:v>
                </c:pt>
                <c:pt idx="105" formatCode="0.0">
                  <c:v>6.772727272727278</c:v>
                </c:pt>
                <c:pt idx="106" formatCode="0.0">
                  <c:v>10.26530612244897</c:v>
                </c:pt>
                <c:pt idx="107" formatCode="0.0">
                  <c:v>10.78378378378379</c:v>
                </c:pt>
                <c:pt idx="108" formatCode="0.0">
                  <c:v>11.0625</c:v>
                </c:pt>
                <c:pt idx="111" formatCode="0.0">
                  <c:v>8.147540983606561</c:v>
                </c:pt>
                <c:pt idx="114" formatCode="0.0">
                  <c:v>5.749999999999778</c:v>
                </c:pt>
                <c:pt idx="115" formatCode="0.0">
                  <c:v>8.818181818181823</c:v>
                </c:pt>
                <c:pt idx="116" formatCode="0.0">
                  <c:v>10.44444444444444</c:v>
                </c:pt>
                <c:pt idx="117" formatCode="0.0">
                  <c:v>10.29787234042554</c:v>
                </c:pt>
                <c:pt idx="118" formatCode="0.0">
                  <c:v>9.749999999999996</c:v>
                </c:pt>
                <c:pt idx="124" formatCode="0.0">
                  <c:v>11.28044280442805</c:v>
                </c:pt>
                <c:pt idx="125" formatCode="0.0">
                  <c:v>11.96</c:v>
                </c:pt>
                <c:pt idx="126" formatCode="0.0">
                  <c:v>11.87603305785124</c:v>
                </c:pt>
                <c:pt idx="127" formatCode="0.0">
                  <c:v>16.92134831460674</c:v>
                </c:pt>
                <c:pt idx="128" formatCode="0.0">
                  <c:v>17.91219512195121</c:v>
                </c:pt>
                <c:pt idx="129" formatCode="0.0">
                  <c:v>24.0</c:v>
                </c:pt>
                <c:pt idx="130" formatCode="0.0">
                  <c:v>24.85714285714296</c:v>
                </c:pt>
                <c:pt idx="131" formatCode="0.0">
                  <c:v>27.0</c:v>
                </c:pt>
                <c:pt idx="132" formatCode="0.0">
                  <c:v>28.94117647058824</c:v>
                </c:pt>
                <c:pt idx="133" formatCode="0.0">
                  <c:v>31.99999999999976</c:v>
                </c:pt>
              </c:numCache>
            </c:numRef>
          </c:yVal>
          <c:smooth val="0"/>
        </c:ser>
        <c:dLbls>
          <c:showLegendKey val="0"/>
          <c:showVal val="0"/>
          <c:showCatName val="0"/>
          <c:showSerName val="0"/>
          <c:showPercent val="0"/>
          <c:showBubbleSize val="0"/>
        </c:dLbls>
        <c:axId val="2130087416"/>
        <c:axId val="-2109883960"/>
      </c:scatterChart>
      <c:valAx>
        <c:axId val="2130087416"/>
        <c:scaling>
          <c:orientation val="minMax"/>
          <c:max val="41758.0"/>
          <c:min val="41590.0"/>
        </c:scaling>
        <c:delete val="0"/>
        <c:axPos val="t"/>
        <c:majorGridlines>
          <c:spPr>
            <a:ln>
              <a:solidFill>
                <a:schemeClr val="tx1"/>
              </a:solidFill>
              <a:prstDash val="sysDash"/>
            </a:ln>
          </c:spPr>
        </c:majorGridlines>
        <c:numFmt formatCode="m/d/yy;@" sourceLinked="1"/>
        <c:majorTickMark val="out"/>
        <c:minorTickMark val="out"/>
        <c:tickLblPos val="nextTo"/>
        <c:txPr>
          <a:bodyPr rot="2700000" vert="horz"/>
          <a:lstStyle/>
          <a:p>
            <a:pPr>
              <a:defRPr sz="1400" baseline="0"/>
            </a:pPr>
            <a:endParaRPr lang="en-US"/>
          </a:p>
        </c:txPr>
        <c:crossAx val="-2109883960"/>
        <c:crossesAt val="0.0"/>
        <c:crossBetween val="midCat"/>
        <c:majorUnit val="14.0"/>
        <c:minorUnit val="7.0"/>
      </c:valAx>
      <c:valAx>
        <c:axId val="-2109883960"/>
        <c:scaling>
          <c:orientation val="maxMin"/>
          <c:max val="50.0"/>
          <c:min val="0.0"/>
        </c:scaling>
        <c:delete val="0"/>
        <c:axPos val="l"/>
        <c:majorGridlines>
          <c:spPr>
            <a:ln>
              <a:solidFill>
                <a:schemeClr val="tx1"/>
              </a:solidFill>
              <a:prstDash val="sysDash"/>
            </a:ln>
          </c:spPr>
        </c:majorGridlines>
        <c:title>
          <c:tx>
            <c:rich>
              <a:bodyPr/>
              <a:lstStyle/>
              <a:p>
                <a:pPr>
                  <a:defRPr sz="1600"/>
                </a:pPr>
                <a:r>
                  <a:rPr lang="en-US" sz="1600" dirty="0"/>
                  <a:t>Depth Below Pavement Surface (in)</a:t>
                </a:r>
              </a:p>
            </c:rich>
          </c:tx>
          <c:layout>
            <c:manualLayout>
              <c:xMode val="edge"/>
              <c:yMode val="edge"/>
              <c:x val="0.0160191253635171"/>
              <c:y val="0.176637099863097"/>
            </c:manualLayout>
          </c:layout>
          <c:overlay val="0"/>
        </c:title>
        <c:numFmt formatCode="0" sourceLinked="0"/>
        <c:majorTickMark val="out"/>
        <c:minorTickMark val="none"/>
        <c:tickLblPos val="nextTo"/>
        <c:txPr>
          <a:bodyPr rot="0" vert="horz"/>
          <a:lstStyle/>
          <a:p>
            <a:pPr>
              <a:defRPr sz="1600"/>
            </a:pPr>
            <a:endParaRPr lang="en-US"/>
          </a:p>
        </c:txPr>
        <c:crossAx val="2130087416"/>
        <c:crosses val="autoZero"/>
        <c:crossBetween val="midCat"/>
        <c:majorUnit val="10.0"/>
      </c:valAx>
    </c:plotArea>
    <c:legend>
      <c:legendPos val="r"/>
      <c:layout>
        <c:manualLayout>
          <c:xMode val="edge"/>
          <c:yMode val="edge"/>
          <c:x val="0.0797494350474532"/>
          <c:y val="0.846330510753203"/>
          <c:w val="0.85192650455454"/>
          <c:h val="0.132299941910846"/>
        </c:manualLayout>
      </c:layout>
      <c:overlay val="0"/>
      <c:txPr>
        <a:bodyPr/>
        <a:lstStyle/>
        <a:p>
          <a:pPr>
            <a:defRPr sz="1600"/>
          </a:pPr>
          <a:endParaRPr lang="en-US"/>
        </a:p>
      </c:txPr>
    </c:legend>
    <c:plotVisOnly val="1"/>
    <c:dispBlanksAs val="gap"/>
    <c:showDLblsOverMax val="0"/>
  </c:chart>
  <c:spPr>
    <a:noFill/>
  </c:spPr>
  <c:txPr>
    <a:bodyPr/>
    <a:lstStyle/>
    <a:p>
      <a:pPr>
        <a:defRPr sz="1800" b="0" i="0" u="none" strike="noStrike" baseline="0">
          <a:solidFill>
            <a:srgbClr val="000000"/>
          </a:solidFill>
          <a:latin typeface="Arial"/>
          <a:ea typeface="Arial"/>
          <a:cs typeface="Arial"/>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4DA4C2-EF8E-CB4C-AAC5-C41042D67E63}" type="datetimeFigureOut">
              <a:rPr lang="en-US" smtClean="0"/>
              <a:t>3/7/17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131B7D-2AE0-6B4B-B185-7F22B141B275}" type="slidenum">
              <a:rPr lang="en-US" smtClean="0"/>
              <a:t>‹#›</a:t>
            </a:fld>
            <a:endParaRPr lang="en-US"/>
          </a:p>
        </p:txBody>
      </p:sp>
    </p:spTree>
    <p:extLst>
      <p:ext uri="{BB962C8B-B14F-4D97-AF65-F5344CB8AC3E}">
        <p14:creationId xmlns:p14="http://schemas.microsoft.com/office/powerpoint/2010/main" val="39911591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n.wikipedia.org/wiki/en:public_domain" TargetMode="External"/><Relationship Id="rId4" Type="http://schemas.openxmlformats.org/officeDocument/2006/relationships/hyperlink" Target="http://en.wikipedia.org/wiki/no:User:Palnordseth" TargetMode="External"/><Relationship Id="rId5" Type="http://schemas.openxmlformats.org/officeDocument/2006/relationships/hyperlink" Target="http://en.wikipedia.org/wiki/no:" TargetMode="External"/><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Source: This work has been released into the </a:t>
            </a:r>
            <a:r>
              <a:rPr lang="en-US" b="1" dirty="0" smtClean="0">
                <a:hlinkClick r:id="rId3" tooltip="w:en:public domain"/>
              </a:rPr>
              <a:t>public domain</a:t>
            </a:r>
            <a:r>
              <a:rPr lang="en-US" dirty="0" smtClean="0"/>
              <a:t> by its author, </a:t>
            </a:r>
            <a:r>
              <a:rPr lang="en-US" b="1" dirty="0" smtClean="0">
                <a:hlinkClick r:id="rId4" tooltip="w:no:User:Palnordseth"/>
              </a:rPr>
              <a:t>Palnordseth</a:t>
            </a:r>
            <a:r>
              <a:rPr lang="en-US" b="1" dirty="0" smtClean="0"/>
              <a:t> at the </a:t>
            </a:r>
            <a:r>
              <a:rPr lang="en-US" b="1" dirty="0" smtClean="0">
                <a:hlinkClick r:id="rId5" tooltip="w:no:"/>
              </a:rPr>
              <a:t>Norwegian (bokmål) Wikipedia</a:t>
            </a:r>
            <a:r>
              <a:rPr lang="en-US" b="1" dirty="0" smtClean="0"/>
              <a:t> project</a:t>
            </a:r>
            <a:r>
              <a:rPr lang="en-US" dirty="0" smtClean="0"/>
              <a:t>. This applies worldwide.</a:t>
            </a:r>
            <a:endParaRPr lang="en-US" dirty="0"/>
          </a:p>
        </p:txBody>
      </p:sp>
      <p:sp>
        <p:nvSpPr>
          <p:cNvPr id="4" name="Slide Number Placeholder 3"/>
          <p:cNvSpPr>
            <a:spLocks noGrp="1"/>
          </p:cNvSpPr>
          <p:nvPr>
            <p:ph type="sldNum" sz="quarter" idx="10"/>
          </p:nvPr>
        </p:nvSpPr>
        <p:spPr/>
        <p:txBody>
          <a:bodyPr/>
          <a:lstStyle/>
          <a:p>
            <a:fld id="{00131B7D-2AE0-6B4B-B185-7F22B141B275}" type="slidenum">
              <a:rPr lang="en-US" smtClean="0"/>
              <a:t>1</a:t>
            </a:fld>
            <a:endParaRPr lang="en-US"/>
          </a:p>
        </p:txBody>
      </p:sp>
    </p:spTree>
    <p:extLst>
      <p:ext uri="{BB962C8B-B14F-4D97-AF65-F5344CB8AC3E}">
        <p14:creationId xmlns:p14="http://schemas.microsoft.com/office/powerpoint/2010/main" val="1368635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E35CEB9C-3B48-8A40-8578-65B066A9CBD1}" type="slidenum">
              <a:rPr lang="en-US" smtClean="0"/>
              <a:t>3</a:t>
            </a:fld>
            <a:endParaRPr lang="en-US"/>
          </a:p>
        </p:txBody>
      </p:sp>
    </p:spTree>
    <p:extLst>
      <p:ext uri="{BB962C8B-B14F-4D97-AF65-F5344CB8AC3E}">
        <p14:creationId xmlns:p14="http://schemas.microsoft.com/office/powerpoint/2010/main" val="3035455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30000" dirty="0" smtClean="0"/>
              <a:t>The colors on the map show annual total precipitation changes (percent) for 1991-2011 compared to the 1901-1960 average, and show wetter conditions in</a:t>
            </a:r>
            <a:r>
              <a:rPr lang="en-US" dirty="0" smtClean="0"/>
              <a:t> </a:t>
            </a:r>
            <a:r>
              <a:rPr lang="en-US" baseline="30000" dirty="0" smtClean="0"/>
              <a:t>most areas (</a:t>
            </a:r>
            <a:r>
              <a:rPr lang="en-US" baseline="30000" dirty="0" err="1" smtClean="0"/>
              <a:t>McRoberts</a:t>
            </a:r>
            <a:r>
              <a:rPr lang="en-US" baseline="30000" dirty="0" smtClean="0"/>
              <a:t> and Nielsen-Gammon 2011). The bars on the graphs show average precipitation differences by decade for 1901-2011 (relative to the 1901. 1960 average) for each region. The far right bar is for 2001-2011. (Figure source: NOAA NCDC / CICS-NC. Data from NOAA NCDC.)</a:t>
            </a:r>
            <a:endParaRPr lang="en-US" dirty="0" smtClean="0"/>
          </a:p>
          <a:p>
            <a:endParaRPr lang="en-US" dirty="0"/>
          </a:p>
        </p:txBody>
      </p:sp>
      <p:sp>
        <p:nvSpPr>
          <p:cNvPr id="4" name="Slide Number Placeholder 3"/>
          <p:cNvSpPr>
            <a:spLocks noGrp="1"/>
          </p:cNvSpPr>
          <p:nvPr>
            <p:ph type="sldNum" sz="quarter" idx="10"/>
          </p:nvPr>
        </p:nvSpPr>
        <p:spPr/>
        <p:txBody>
          <a:bodyPr/>
          <a:lstStyle/>
          <a:p>
            <a:fld id="{58BC28F9-0B3B-F54E-93D8-56ED52884282}" type="slidenum">
              <a:rPr lang="en-US" smtClean="0"/>
              <a:t>4</a:t>
            </a:fld>
            <a:endParaRPr lang="en-US"/>
          </a:p>
        </p:txBody>
      </p:sp>
    </p:spTree>
    <p:extLst>
      <p:ext uri="{BB962C8B-B14F-4D97-AF65-F5344CB8AC3E}">
        <p14:creationId xmlns:p14="http://schemas.microsoft.com/office/powerpoint/2010/main" val="2740668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52">
              <a:defRPr/>
            </a:pPr>
            <a:r>
              <a:rPr lang="en-US" dirty="0">
                <a:latin typeface="Arial" charset="0"/>
                <a:cs typeface="Arial" charset="0"/>
              </a:rPr>
              <a:t>percent increases in the amount falling in very heavy precipitation events (defined as the heaviest 1 percent of all daily events) from 1958 to 2007 for each region. There are clear trends toward more very heavy precipitation for the nation as a whole, and particularly in the Northeast and Midwest.</a:t>
            </a:r>
          </a:p>
          <a:p>
            <a:endParaRPr lang="en-US" dirty="0"/>
          </a:p>
        </p:txBody>
      </p:sp>
      <p:sp>
        <p:nvSpPr>
          <p:cNvPr id="4" name="Slide Number Placeholder 3"/>
          <p:cNvSpPr>
            <a:spLocks noGrp="1"/>
          </p:cNvSpPr>
          <p:nvPr>
            <p:ph type="sldNum" sz="quarter" idx="10"/>
          </p:nvPr>
        </p:nvSpPr>
        <p:spPr/>
        <p:txBody>
          <a:bodyPr/>
          <a:lstStyle/>
          <a:p>
            <a:fld id="{19554A09-A44D-DD40-82B7-970005C749E4}" type="slidenum">
              <a:rPr lang="en-US" smtClean="0"/>
              <a:pPr/>
              <a:t>5</a:t>
            </a:fld>
            <a:endParaRPr lang="en-US"/>
          </a:p>
        </p:txBody>
      </p:sp>
    </p:spTree>
    <p:extLst>
      <p:ext uri="{BB962C8B-B14F-4D97-AF65-F5344CB8AC3E}">
        <p14:creationId xmlns:p14="http://schemas.microsoft.com/office/powerpoint/2010/main" val="3105195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colors on the map show temperature changes over the past 20 years in °F (1991-2011) compared to the 1901-1960 average. The bars on the graphs show the average temperature changes by decade for 1901-2011 (relative to the 1901-1960 average) for each region. The far right bar in each graph (2000s decade) includes 2011. The period from 2001 to 2011 was warmer than any previous decade in every region. (Figure source: NOAA NCDC / CICS-NC. Data from NOAA NCDC. ).</a:t>
            </a:r>
            <a:r>
              <a:rPr lang="en-US" sz="1200" kern="1200" baseline="0" dirty="0" smtClean="0">
                <a:solidFill>
                  <a:schemeClr val="tx1"/>
                </a:solidFill>
                <a:effectLst/>
                <a:latin typeface="+mn-lt"/>
                <a:ea typeface="+mn-ea"/>
                <a:cs typeface="+mn-cs"/>
              </a:rPr>
              <a:t> Figure 2.6 from Ch2: Our Changing Climate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ABEDA9-2387-FD4F-B09C-82FC14EBCB26}" type="slidenum">
              <a:rPr lang="en-US" smtClean="0"/>
              <a:pPr/>
              <a:t>6</a:t>
            </a:fld>
            <a:endParaRPr lang="en-US"/>
          </a:p>
        </p:txBody>
      </p:sp>
    </p:spTree>
    <p:extLst>
      <p:ext uri="{BB962C8B-B14F-4D97-AF65-F5344CB8AC3E}">
        <p14:creationId xmlns:p14="http://schemas.microsoft.com/office/powerpoint/2010/main" val="2266075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52">
              <a:defRPr/>
            </a:pPr>
            <a:r>
              <a:rPr lang="en-US" dirty="0">
                <a:latin typeface="Arial" charset="0"/>
                <a:cs typeface="Arial" charset="0"/>
              </a:rPr>
              <a:t>percent increases in the amount falling in very heavy precipitation events (defined as the heaviest 1 percent of all daily events) from 1958 to 2007 for each region. There are clear trends toward more very heavy precipitation for the nation as a whole, and particularly in the Northeast and Midwest.</a:t>
            </a:r>
          </a:p>
          <a:p>
            <a:endParaRPr lang="en-US" dirty="0"/>
          </a:p>
        </p:txBody>
      </p:sp>
      <p:sp>
        <p:nvSpPr>
          <p:cNvPr id="4" name="Slide Number Placeholder 3"/>
          <p:cNvSpPr>
            <a:spLocks noGrp="1"/>
          </p:cNvSpPr>
          <p:nvPr>
            <p:ph type="sldNum" sz="quarter" idx="10"/>
          </p:nvPr>
        </p:nvSpPr>
        <p:spPr/>
        <p:txBody>
          <a:bodyPr/>
          <a:lstStyle/>
          <a:p>
            <a:fld id="{19554A09-A44D-DD40-82B7-970005C749E4}" type="slidenum">
              <a:rPr lang="en-US" smtClean="0"/>
              <a:pPr/>
              <a:t>22</a:t>
            </a:fld>
            <a:endParaRPr lang="en-US"/>
          </a:p>
        </p:txBody>
      </p:sp>
    </p:spTree>
    <p:extLst>
      <p:ext uri="{BB962C8B-B14F-4D97-AF65-F5344CB8AC3E}">
        <p14:creationId xmlns:p14="http://schemas.microsoft.com/office/powerpoint/2010/main" val="3105195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measurements of the subsurface are available it is relatively simple to decide when to apply WWP and SLR, but there are only a limited number of sites where this is measured and we don’t have subsurface profiles everywhere. So instead local DOTs calculate the time of application based on metrics calculated from air temperatures</a:t>
            </a:r>
            <a:r>
              <a:rPr lang="mr-IN" baseline="0" dirty="0" smtClean="0"/>
              <a:t>…</a:t>
            </a:r>
            <a:r>
              <a:rPr lang="en-US" baseline="0" dirty="0" smtClean="0"/>
              <a:t>see next slide.</a:t>
            </a:r>
            <a:endParaRPr lang="en-US" dirty="0"/>
          </a:p>
        </p:txBody>
      </p:sp>
      <p:sp>
        <p:nvSpPr>
          <p:cNvPr id="4" name="Slide Number Placeholder 3"/>
          <p:cNvSpPr>
            <a:spLocks noGrp="1"/>
          </p:cNvSpPr>
          <p:nvPr>
            <p:ph type="sldNum" sz="quarter" idx="10"/>
          </p:nvPr>
        </p:nvSpPr>
        <p:spPr/>
        <p:txBody>
          <a:bodyPr/>
          <a:lstStyle/>
          <a:p>
            <a:fld id="{00131B7D-2AE0-6B4B-B185-7F22B141B275}" type="slidenum">
              <a:rPr lang="en-US" smtClean="0"/>
              <a:t>31</a:t>
            </a:fld>
            <a:endParaRPr lang="en-US"/>
          </a:p>
        </p:txBody>
      </p:sp>
    </p:spTree>
    <p:extLst>
      <p:ext uri="{BB962C8B-B14F-4D97-AF65-F5344CB8AC3E}">
        <p14:creationId xmlns:p14="http://schemas.microsoft.com/office/powerpoint/2010/main" val="62846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measurements of the subsurface are available it is relatively simple to decide when to apply WWP and SLR, but there are only a limited number of sites where this is measured and we don’t have subsurface profiles everywhere. So instead local DOTs calculate the time of application based on metrics calculated from air temperatures</a:t>
            </a:r>
            <a:r>
              <a:rPr lang="mr-IN" baseline="0" dirty="0" smtClean="0"/>
              <a:t>…</a:t>
            </a:r>
            <a:r>
              <a:rPr lang="en-US" baseline="0" dirty="0" smtClean="0"/>
              <a:t>see next slide.</a:t>
            </a:r>
            <a:endParaRPr lang="en-US" dirty="0"/>
          </a:p>
        </p:txBody>
      </p:sp>
      <p:sp>
        <p:nvSpPr>
          <p:cNvPr id="4" name="Slide Number Placeholder 3"/>
          <p:cNvSpPr>
            <a:spLocks noGrp="1"/>
          </p:cNvSpPr>
          <p:nvPr>
            <p:ph type="sldNum" sz="quarter" idx="10"/>
          </p:nvPr>
        </p:nvSpPr>
        <p:spPr/>
        <p:txBody>
          <a:bodyPr/>
          <a:lstStyle/>
          <a:p>
            <a:fld id="{00131B7D-2AE0-6B4B-B185-7F22B141B275}" type="slidenum">
              <a:rPr lang="en-US" smtClean="0"/>
              <a:t>32</a:t>
            </a:fld>
            <a:endParaRPr lang="en-US"/>
          </a:p>
        </p:txBody>
      </p:sp>
    </p:spTree>
    <p:extLst>
      <p:ext uri="{BB962C8B-B14F-4D97-AF65-F5344CB8AC3E}">
        <p14:creationId xmlns:p14="http://schemas.microsoft.com/office/powerpoint/2010/main" val="62846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CA"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3/7/17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CA"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dirty="0"/>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CA" smtClean="0"/>
              <a:t>Click to edit Master text styles</a:t>
            </a:r>
          </a:p>
        </p:txBody>
      </p:sp>
      <p:sp>
        <p:nvSpPr>
          <p:cNvPr id="5" name="Date Placeholder 4"/>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3/7/17</a:t>
            </a:fld>
            <a:endParaRPr lang="en-US"/>
          </a:p>
        </p:txBody>
      </p:sp>
      <p:sp>
        <p:nvSpPr>
          <p:cNvPr id="6" name="Footer Placeholder 5"/>
          <p:cNvSpPr>
            <a:spLocks noGrp="1"/>
          </p:cNvSpPr>
          <p:nvPr>
            <p:ph type="ftr" sz="quarter" idx="11"/>
          </p:nvPr>
        </p:nvSpPr>
        <p:spPr>
          <a:xfrm>
            <a:off x="1120588" y="188259"/>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CA"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3/7/17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CA" smtClean="0"/>
              <a:t>Drag picture to placeholder or click icon to add</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CA"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3/7/17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CA" smtClean="0"/>
              <a:t>Drag picture to placeholder or click icon to add</a:t>
            </a:r>
            <a:endParaRPr dirty="0"/>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CA" smtClean="0"/>
              <a:t>Drag picture to placeholder or click icon to add</a:t>
            </a: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CA"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3/7/17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CA" smtClean="0"/>
              <a:t>Drag picture to placeholder or click icon to add</a:t>
            </a:r>
            <a:endParaRPr dirty="0"/>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CA" smtClean="0"/>
              <a:t>Drag picture to placeholder or click icon to add</a:t>
            </a:r>
            <a:endParaRPr dirty="0"/>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CA"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3/7/17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CA"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3/7/17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4663" y="460375"/>
            <a:ext cx="8204200" cy="987425"/>
          </a:xfrm>
        </p:spPr>
        <p:txBody>
          <a:bodyPr/>
          <a:lstStyle/>
          <a:p>
            <a:r>
              <a:rPr lang="en-CA" smtClean="0"/>
              <a:t>Click to edit Master title style</a:t>
            </a:r>
            <a:endParaRPr lang="en-US"/>
          </a:p>
        </p:txBody>
      </p:sp>
      <p:sp>
        <p:nvSpPr>
          <p:cNvPr id="3" name="Text Placeholder 2"/>
          <p:cNvSpPr>
            <a:spLocks noGrp="1"/>
          </p:cNvSpPr>
          <p:nvPr>
            <p:ph type="body" sz="half" idx="1"/>
          </p:nvPr>
        </p:nvSpPr>
        <p:spPr>
          <a:xfrm>
            <a:off x="492125" y="1676400"/>
            <a:ext cx="4016375" cy="357505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quarter" idx="2"/>
          </p:nvPr>
        </p:nvSpPr>
        <p:spPr>
          <a:xfrm>
            <a:off x="4660900" y="1676400"/>
            <a:ext cx="4017963" cy="1711325"/>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Content Placeholder 4"/>
          <p:cNvSpPr>
            <a:spLocks noGrp="1"/>
          </p:cNvSpPr>
          <p:nvPr>
            <p:ph sz="quarter" idx="3"/>
          </p:nvPr>
        </p:nvSpPr>
        <p:spPr>
          <a:xfrm>
            <a:off x="4660900" y="3540125"/>
            <a:ext cx="4017963" cy="1711325"/>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10"/>
          </p:nvPr>
        </p:nvSpPr>
        <p:spPr>
          <a:xfrm>
            <a:off x="180975" y="6424613"/>
            <a:ext cx="609600" cy="2286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570794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3" name="Slide Number Placeholder 2"/>
          <p:cNvSpPr>
            <a:spLocks noGrp="1"/>
          </p:cNvSpPr>
          <p:nvPr>
            <p:ph type="sldNum" sz="quarter" idx="10"/>
          </p:nvPr>
        </p:nvSpPr>
        <p:spPr>
          <a:xfrm>
            <a:off x="6553200" y="6248400"/>
            <a:ext cx="1905000" cy="457200"/>
          </a:xfrm>
        </p:spPr>
        <p:txBody>
          <a:bodyPr/>
          <a:lstStyle>
            <a:lvl1pPr>
              <a:defRPr/>
            </a:lvl1pPr>
          </a:lstStyle>
          <a:p>
            <a:fld id="{B1187A4F-8AB0-2C47-A3AD-16675B3B17F5}" type="slidenum">
              <a:rPr lang="en-US" smtClean="0"/>
              <a:t>‹#›</a:t>
            </a:fld>
            <a:endParaRPr lang="en-US"/>
          </a:p>
        </p:txBody>
      </p:sp>
    </p:spTree>
    <p:extLst>
      <p:ext uri="{BB962C8B-B14F-4D97-AF65-F5344CB8AC3E}">
        <p14:creationId xmlns:p14="http://schemas.microsoft.com/office/powerpoint/2010/main" val="3002795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06400"/>
            <a:ext cx="7772400" cy="571500"/>
          </a:xfrm>
        </p:spPr>
        <p:txBody>
          <a:bodyPr/>
          <a:lstStyle/>
          <a:p>
            <a:r>
              <a:rPr lang="en-CA"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fld id="{9B579133-2CC9-B14C-8EAE-D3D79440CAFF}" type="datetimeFigureOut">
              <a:rPr lang="en-US" smtClean="0"/>
              <a:t>3/7/17</a:t>
            </a:fld>
            <a:endParaRPr lang="en-US"/>
          </a:p>
        </p:txBody>
      </p:sp>
      <p:sp>
        <p:nvSpPr>
          <p:cNvPr id="7" name="Footer Placeholder 6"/>
          <p:cNvSpPr>
            <a:spLocks noGrp="1"/>
          </p:cNvSpPr>
          <p:nvPr>
            <p:ph type="ftr" sz="quarter" idx="11"/>
          </p:nvPr>
        </p:nvSpPr>
        <p:spPr>
          <a:xfrm>
            <a:off x="3124200" y="6248400"/>
            <a:ext cx="2895600" cy="457200"/>
          </a:xfrm>
          <a:prstGeom prst="rect">
            <a:avLst/>
          </a:prstGeom>
        </p:spPr>
        <p:txBody>
          <a:bodyPr/>
          <a:lstStyle>
            <a:lvl1pPr>
              <a:defRPr sz="1400"/>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B1187A4F-8AB0-2C47-A3AD-16675B3B17F5}" type="slidenum">
              <a:rPr lang="en-US" smtClean="0"/>
              <a:t>‹#›</a:t>
            </a:fld>
            <a:endParaRPr lang="en-US"/>
          </a:p>
        </p:txBody>
      </p:sp>
    </p:spTree>
    <p:extLst>
      <p:ext uri="{BB962C8B-B14F-4D97-AF65-F5344CB8AC3E}">
        <p14:creationId xmlns:p14="http://schemas.microsoft.com/office/powerpoint/2010/main" val="2215768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3409403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3/7/17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415860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1879893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1879893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644060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6440600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644060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644060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2990702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2990702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299070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CA"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3/7/17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CA" smtClean="0"/>
              <a:t>Drag picture to placeholder or click icon to add</a:t>
            </a:r>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2990702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4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2682245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5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2682245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26822454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Picture with Caption">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2682245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CA"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3/7/17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3/7/17</a:t>
            </a:fld>
            <a:endParaRPr lang="en-US"/>
          </a:p>
        </p:txBody>
      </p:sp>
      <p:sp>
        <p:nvSpPr>
          <p:cNvPr id="6" name="Footer Placeholder 5"/>
          <p:cNvSpPr>
            <a:spLocks noGrp="1"/>
          </p:cNvSpPr>
          <p:nvPr>
            <p:ph type="ftr" sz="quarter" idx="11"/>
          </p:nvPr>
        </p:nvSpPr>
        <p:spPr>
          <a:xfrm>
            <a:off x="1120588" y="188259"/>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7" name="Date Placeholder 6"/>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3/7/17</a:t>
            </a:fld>
            <a:endParaRPr lang="en-US"/>
          </a:p>
        </p:txBody>
      </p:sp>
      <p:sp>
        <p:nvSpPr>
          <p:cNvPr id="8" name="Footer Placeholder 7"/>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1187A4F-8AB0-2C47-A3AD-16675B3B17F5}"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Date Placeholder 2"/>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3/7/17</a:t>
            </a:fld>
            <a:endParaRPr lang="en-US"/>
          </a:p>
        </p:txBody>
      </p:sp>
      <p:sp>
        <p:nvSpPr>
          <p:cNvPr id="4" name="Footer Placeholder 3"/>
          <p:cNvSpPr>
            <a:spLocks noGrp="1"/>
          </p:cNvSpPr>
          <p:nvPr>
            <p:ph type="ftr" sz="quarter" idx="11"/>
          </p:nvPr>
        </p:nvSpPr>
        <p:spPr>
          <a:xfrm>
            <a:off x="1120588" y="188259"/>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3/7/17</a:t>
            </a:fld>
            <a:endParaRPr lang="en-US"/>
          </a:p>
        </p:txBody>
      </p:sp>
      <p:sp>
        <p:nvSpPr>
          <p:cNvPr id="3" name="Footer Placeholder 2"/>
          <p:cNvSpPr>
            <a:spLocks noGrp="1"/>
          </p:cNvSpPr>
          <p:nvPr>
            <p:ph type="ftr" sz="quarter" idx="11"/>
          </p:nvPr>
        </p:nvSpPr>
        <p:spPr>
          <a:xfrm>
            <a:off x="1120588" y="188259"/>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CA"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3/7/17</a:t>
            </a:fld>
            <a:endParaRPr lang="en-US"/>
          </a:p>
        </p:txBody>
      </p:sp>
      <p:sp>
        <p:nvSpPr>
          <p:cNvPr id="6" name="Footer Placeholder 5"/>
          <p:cNvSpPr>
            <a:spLocks noGrp="1"/>
          </p:cNvSpPr>
          <p:nvPr>
            <p:ph type="ftr" sz="quarter" idx="11"/>
          </p:nvPr>
        </p:nvSpPr>
        <p:spPr>
          <a:xfrm>
            <a:off x="1120588" y="188259"/>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33420"/>
            <a:ext cx="8913813" cy="914400"/>
          </a:xfrm>
          <a:prstGeom prst="rect">
            <a:avLst/>
          </a:prstGeom>
          <a:solidFill>
            <a:schemeClr val="tx2"/>
          </a:solidFill>
        </p:spPr>
        <p:txBody>
          <a:bodyPr vert="horz" lIns="1188720" tIns="45720" rIns="274320" bIns="45720" rtlCol="0" anchor="ctr">
            <a:normAutofit/>
          </a:bodyPr>
          <a:lstStyle/>
          <a:p>
            <a:r>
              <a:rPr lang="en-CA" smtClean="0"/>
              <a:t>Click to edit Master title style</a:t>
            </a:r>
            <a:endParaRPr dirty="0"/>
          </a:p>
        </p:txBody>
      </p:sp>
      <p:sp>
        <p:nvSpPr>
          <p:cNvPr id="3" name="Text Placeholder 2"/>
          <p:cNvSpPr>
            <a:spLocks noGrp="1"/>
          </p:cNvSpPr>
          <p:nvPr>
            <p:ph type="body" idx="1"/>
          </p:nvPr>
        </p:nvSpPr>
        <p:spPr>
          <a:xfrm>
            <a:off x="914400" y="1365910"/>
            <a:ext cx="7810500" cy="490042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B1187A4F-8AB0-2C47-A3AD-16675B3B17F5}"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150000"/>
        <a:buFont typeface="Arial"/>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charset="2"/>
        <a:buChar char="Ø"/>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g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hart" Target="../charts/char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 t="51481" r="49209" b="9312"/>
          <a:stretch/>
        </p:blipFill>
        <p:spPr>
          <a:xfrm>
            <a:off x="3830713" y="177220"/>
            <a:ext cx="5084687" cy="2943584"/>
          </a:xfrm>
          <a:prstGeom prst="rect">
            <a:avLst/>
          </a:prstGeom>
        </p:spPr>
      </p:pic>
      <p:sp>
        <p:nvSpPr>
          <p:cNvPr id="2" name="Title 1"/>
          <p:cNvSpPr>
            <a:spLocks noGrp="1"/>
          </p:cNvSpPr>
          <p:nvPr>
            <p:ph type="ctrTitle"/>
          </p:nvPr>
        </p:nvSpPr>
        <p:spPr>
          <a:xfrm>
            <a:off x="0" y="3120803"/>
            <a:ext cx="8915400" cy="2480403"/>
          </a:xfrm>
        </p:spPr>
        <p:txBody>
          <a:bodyPr lIns="822960">
            <a:noAutofit/>
          </a:bodyPr>
          <a:lstStyle/>
          <a:p>
            <a:r>
              <a:rPr lang="en-US" sz="5400" dirty="0" smtClean="0"/>
              <a:t>Application Examples of Downscaled Output</a:t>
            </a:r>
            <a:endParaRPr lang="en-US" sz="5400" dirty="0"/>
          </a:p>
        </p:txBody>
      </p:sp>
      <p:sp>
        <p:nvSpPr>
          <p:cNvPr id="3" name="Subtitle 2"/>
          <p:cNvSpPr>
            <a:spLocks noGrp="1"/>
          </p:cNvSpPr>
          <p:nvPr>
            <p:ph type="subTitle" idx="1"/>
          </p:nvPr>
        </p:nvSpPr>
        <p:spPr>
          <a:xfrm>
            <a:off x="914400" y="5786550"/>
            <a:ext cx="8001000" cy="1071449"/>
          </a:xfrm>
          <a:noFill/>
        </p:spPr>
        <p:txBody>
          <a:bodyPr>
            <a:normAutofit/>
          </a:bodyPr>
          <a:lstStyle/>
          <a:p>
            <a:r>
              <a:rPr lang="en-US" sz="2800" dirty="0" smtClean="0"/>
              <a:t>ANNE STONER, PhD</a:t>
            </a:r>
          </a:p>
        </p:txBody>
      </p:sp>
      <p:pic>
        <p:nvPicPr>
          <p:cNvPr id="5" name="Picture 19" descr="P1020003"/>
          <p:cNvPicPr>
            <a:picLocks noChangeAspect="1" noChangeArrowheads="1"/>
          </p:cNvPicPr>
          <p:nvPr/>
        </p:nvPicPr>
        <p:blipFill rotWithShape="1">
          <a:blip r:embed="rId4" cstate="print">
            <a:lum bright="6000"/>
          </a:blip>
          <a:srcRect l="19308" r="-1643"/>
          <a:stretch/>
        </p:blipFill>
        <p:spPr bwMode="auto">
          <a:xfrm>
            <a:off x="914400" y="177220"/>
            <a:ext cx="3899397" cy="2943584"/>
          </a:xfrm>
          <a:prstGeom prst="rect">
            <a:avLst/>
          </a:prstGeom>
          <a:ln>
            <a:noFill/>
          </a:ln>
          <a:effectLst/>
        </p:spPr>
      </p:pic>
      <p:pic>
        <p:nvPicPr>
          <p:cNvPr id="8" name="Picture 7" descr="Double-T-Signatures.gif"/>
          <p:cNvPicPr>
            <a:picLocks noChangeAspect="1"/>
          </p:cNvPicPr>
          <p:nvPr/>
        </p:nvPicPr>
        <p:blipFill rotWithShape="1">
          <a:blip r:embed="rId5">
            <a:extLst>
              <a:ext uri="{28A0092B-C50C-407E-A947-70E740481C1C}">
                <a14:useLocalDpi xmlns:a14="http://schemas.microsoft.com/office/drawing/2010/main" val="0"/>
              </a:ext>
            </a:extLst>
          </a:blip>
          <a:srcRect l="3567" t="84445" r="52194" b="2716"/>
          <a:stretch/>
        </p:blipFill>
        <p:spPr>
          <a:xfrm>
            <a:off x="5685911" y="5601206"/>
            <a:ext cx="3229489" cy="1083441"/>
          </a:xfrm>
          <a:prstGeom prst="rect">
            <a:avLst/>
          </a:prstGeom>
        </p:spPr>
      </p:pic>
    </p:spTree>
    <p:extLst>
      <p:ext uri="{BB962C8B-B14F-4D97-AF65-F5344CB8AC3E}">
        <p14:creationId xmlns:p14="http://schemas.microsoft.com/office/powerpoint/2010/main" val="485574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444" y="1425222"/>
            <a:ext cx="8160456" cy="5164667"/>
          </a:xfrm>
        </p:spPr>
        <p:txBody>
          <a:bodyPr>
            <a:noAutofit/>
          </a:bodyPr>
          <a:lstStyle/>
          <a:p>
            <a:pPr marL="0" indent="0">
              <a:spcBef>
                <a:spcPts val="1200"/>
              </a:spcBef>
              <a:buClr>
                <a:schemeClr val="tx1">
                  <a:lumMod val="50000"/>
                  <a:lumOff val="50000"/>
                </a:schemeClr>
              </a:buClr>
              <a:buSzPct val="100000"/>
              <a:buNone/>
            </a:pPr>
            <a:r>
              <a:rPr lang="en-US" sz="2400" dirty="0" smtClean="0">
                <a:solidFill>
                  <a:srgbClr val="595959"/>
                </a:solidFill>
              </a:rPr>
              <a:t>To answer the questions posed in the </a:t>
            </a:r>
            <a:r>
              <a:rPr lang="en-US" sz="2400" dirty="0">
                <a:solidFill>
                  <a:srgbClr val="595959"/>
                </a:solidFill>
              </a:rPr>
              <a:t>second </a:t>
            </a:r>
            <a:r>
              <a:rPr lang="en-US" sz="2400" dirty="0" smtClean="0">
                <a:solidFill>
                  <a:srgbClr val="595959"/>
                </a:solidFill>
              </a:rPr>
              <a:t>step, we need to simultaneously complete a third step: assembling available data and information. This includes:</a:t>
            </a:r>
            <a:endParaRPr lang="en-US" sz="2400" dirty="0">
              <a:solidFill>
                <a:srgbClr val="595959"/>
              </a:solidFill>
            </a:endParaRPr>
          </a:p>
          <a:p>
            <a:pPr marL="514350" indent="-514350">
              <a:spcBef>
                <a:spcPts val="1200"/>
              </a:spcBef>
              <a:buClr>
                <a:schemeClr val="tx1">
                  <a:lumMod val="50000"/>
                  <a:lumOff val="50000"/>
                </a:schemeClr>
              </a:buClr>
              <a:buSzPct val="100000"/>
              <a:buFont typeface="+mj-lt"/>
              <a:buAutoNum type="arabicPeriod"/>
            </a:pPr>
            <a:r>
              <a:rPr lang="en-US" sz="2400" dirty="0" smtClean="0">
                <a:solidFill>
                  <a:srgbClr val="595959"/>
                </a:solidFill>
              </a:rPr>
              <a:t>Daily temperature, precipitation, and humidity (</a:t>
            </a:r>
            <a:r>
              <a:rPr lang="en-US" sz="2400" dirty="0" err="1" smtClean="0">
                <a:solidFill>
                  <a:srgbClr val="595959"/>
                </a:solidFill>
              </a:rPr>
              <a:t>dewpoint</a:t>
            </a:r>
            <a:r>
              <a:rPr lang="en-US" sz="2400" dirty="0">
                <a:solidFill>
                  <a:srgbClr val="595959"/>
                </a:solidFill>
              </a:rPr>
              <a:t>) observations </a:t>
            </a:r>
            <a:r>
              <a:rPr lang="en-US" sz="2400" dirty="0" smtClean="0">
                <a:solidFill>
                  <a:srgbClr val="595959"/>
                </a:solidFill>
              </a:rPr>
              <a:t>for </a:t>
            </a:r>
            <a:r>
              <a:rPr lang="en-US" sz="2400" b="1" dirty="0" smtClean="0">
                <a:solidFill>
                  <a:srgbClr val="A83911"/>
                </a:solidFill>
              </a:rPr>
              <a:t>several weather stations</a:t>
            </a:r>
            <a:endParaRPr lang="en-US" sz="2400" dirty="0" smtClean="0">
              <a:solidFill>
                <a:srgbClr val="595959"/>
              </a:solidFill>
            </a:endParaRPr>
          </a:p>
        </p:txBody>
      </p:sp>
      <p:sp>
        <p:nvSpPr>
          <p:cNvPr id="4" name="Title 3"/>
          <p:cNvSpPr>
            <a:spLocks noGrp="1"/>
          </p:cNvSpPr>
          <p:nvPr>
            <p:ph type="title"/>
          </p:nvPr>
        </p:nvSpPr>
        <p:spPr/>
        <p:txBody>
          <a:bodyPr/>
          <a:lstStyle/>
          <a:p>
            <a:endParaRPr lang="en-US"/>
          </a:p>
        </p:txBody>
      </p:sp>
      <p:sp>
        <p:nvSpPr>
          <p:cNvPr id="5" name="Title 1"/>
          <p:cNvSpPr txBox="1">
            <a:spLocks/>
          </p:cNvSpPr>
          <p:nvPr/>
        </p:nvSpPr>
        <p:spPr>
          <a:xfrm>
            <a:off x="0" y="233420"/>
            <a:ext cx="8913813" cy="914400"/>
          </a:xfrm>
          <a:prstGeom prst="rect">
            <a:avLst/>
          </a:prstGeom>
          <a:solidFill>
            <a:schemeClr val="tx2"/>
          </a:solidFill>
        </p:spPr>
        <p:txBody>
          <a:bodyPr vert="horz" lIns="45720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z="3200" dirty="0" smtClean="0"/>
              <a:t>3. Data, Model Output, and Methods</a:t>
            </a:r>
            <a:endParaRPr lang="en-US" sz="3200" dirty="0"/>
          </a:p>
        </p:txBody>
      </p:sp>
    </p:spTree>
    <p:extLst>
      <p:ext uri="{BB962C8B-B14F-4D97-AF65-F5344CB8AC3E}">
        <p14:creationId xmlns:p14="http://schemas.microsoft.com/office/powerpoint/2010/main" val="41299071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443" y="1425222"/>
            <a:ext cx="8476369" cy="5164667"/>
          </a:xfrm>
        </p:spPr>
        <p:txBody>
          <a:bodyPr>
            <a:noAutofit/>
          </a:bodyPr>
          <a:lstStyle/>
          <a:p>
            <a:pPr marL="0" indent="0">
              <a:spcBef>
                <a:spcPts val="1200"/>
              </a:spcBef>
              <a:buClr>
                <a:schemeClr val="tx1">
                  <a:lumMod val="50000"/>
                  <a:lumOff val="50000"/>
                </a:schemeClr>
              </a:buClr>
              <a:buSzPct val="100000"/>
              <a:buNone/>
            </a:pPr>
            <a:r>
              <a:rPr lang="en-US" sz="2400" dirty="0" smtClean="0"/>
              <a:t>To answer the questions posed in the </a:t>
            </a:r>
            <a:r>
              <a:rPr lang="en-US" sz="2400" dirty="0"/>
              <a:t>second </a:t>
            </a:r>
            <a:r>
              <a:rPr lang="en-US" sz="2400" dirty="0" smtClean="0"/>
              <a:t>step, we need to simultaneously complete a third step: assembling available data and information. This includes:</a:t>
            </a:r>
            <a:endParaRPr lang="en-US" sz="2400" dirty="0"/>
          </a:p>
          <a:p>
            <a:pPr marL="514350" indent="-514350">
              <a:spcBef>
                <a:spcPts val="1200"/>
              </a:spcBef>
              <a:buClr>
                <a:schemeClr val="tx1">
                  <a:lumMod val="50000"/>
                  <a:lumOff val="50000"/>
                </a:schemeClr>
              </a:buClr>
              <a:buSzPct val="100000"/>
              <a:buFont typeface="+mj-lt"/>
              <a:buAutoNum type="arabicPeriod"/>
            </a:pPr>
            <a:r>
              <a:rPr lang="en-US" sz="2400" dirty="0" smtClean="0">
                <a:solidFill>
                  <a:schemeClr val="tx1">
                    <a:lumMod val="50000"/>
                    <a:lumOff val="50000"/>
                  </a:schemeClr>
                </a:solidFill>
              </a:rPr>
              <a:t>Daily temperature, precipitation, and humidity (</a:t>
            </a:r>
            <a:r>
              <a:rPr lang="en-US" sz="2400" dirty="0" err="1" smtClean="0">
                <a:solidFill>
                  <a:schemeClr val="tx1">
                    <a:lumMod val="50000"/>
                    <a:lumOff val="50000"/>
                  </a:schemeClr>
                </a:solidFill>
              </a:rPr>
              <a:t>dewpoint</a:t>
            </a:r>
            <a:r>
              <a:rPr lang="en-US" sz="2400" dirty="0">
                <a:solidFill>
                  <a:schemeClr val="tx1">
                    <a:lumMod val="50000"/>
                    <a:lumOff val="50000"/>
                  </a:schemeClr>
                </a:solidFill>
              </a:rPr>
              <a:t>) observations </a:t>
            </a:r>
            <a:r>
              <a:rPr lang="en-US" sz="2400" dirty="0" smtClean="0">
                <a:solidFill>
                  <a:schemeClr val="tx1">
                    <a:lumMod val="50000"/>
                    <a:lumOff val="50000"/>
                  </a:schemeClr>
                </a:solidFill>
              </a:rPr>
              <a:t>for several weather stations</a:t>
            </a:r>
          </a:p>
          <a:p>
            <a:pPr marL="514350" indent="-514350">
              <a:spcBef>
                <a:spcPts val="1200"/>
              </a:spcBef>
              <a:buClr>
                <a:schemeClr val="tx1">
                  <a:lumMod val="50000"/>
                  <a:lumOff val="50000"/>
                </a:schemeClr>
              </a:buClr>
              <a:buSzPct val="100000"/>
              <a:buFont typeface="+mj-lt"/>
              <a:buAutoNum type="arabicPeriod"/>
            </a:pPr>
            <a:r>
              <a:rPr lang="en-US" sz="2400" dirty="0" smtClean="0"/>
              <a:t>Daily projections from </a:t>
            </a:r>
            <a:r>
              <a:rPr lang="en-US" sz="2400" b="1" dirty="0" smtClean="0">
                <a:solidFill>
                  <a:srgbClr val="A83911"/>
                </a:solidFill>
              </a:rPr>
              <a:t>a collection of climate models</a:t>
            </a:r>
            <a:endParaRPr lang="en-US" sz="2400" dirty="0"/>
          </a:p>
        </p:txBody>
      </p:sp>
      <p:sp>
        <p:nvSpPr>
          <p:cNvPr id="4" name="Title 3"/>
          <p:cNvSpPr>
            <a:spLocks noGrp="1"/>
          </p:cNvSpPr>
          <p:nvPr>
            <p:ph type="title"/>
          </p:nvPr>
        </p:nvSpPr>
        <p:spPr/>
        <p:txBody>
          <a:bodyPr/>
          <a:lstStyle/>
          <a:p>
            <a:endParaRPr lang="en-US"/>
          </a:p>
        </p:txBody>
      </p:sp>
      <p:sp>
        <p:nvSpPr>
          <p:cNvPr id="5" name="Title 1"/>
          <p:cNvSpPr txBox="1">
            <a:spLocks/>
          </p:cNvSpPr>
          <p:nvPr/>
        </p:nvSpPr>
        <p:spPr>
          <a:xfrm>
            <a:off x="0" y="233420"/>
            <a:ext cx="8913813" cy="914400"/>
          </a:xfrm>
          <a:prstGeom prst="rect">
            <a:avLst/>
          </a:prstGeom>
          <a:solidFill>
            <a:schemeClr val="tx2"/>
          </a:solidFill>
        </p:spPr>
        <p:txBody>
          <a:bodyPr vert="horz" lIns="45720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z="3200" dirty="0" smtClean="0"/>
              <a:t>3. Data, Model Output, and Methods</a:t>
            </a:r>
            <a:endParaRPr lang="en-US" sz="3200" dirty="0"/>
          </a:p>
        </p:txBody>
      </p:sp>
    </p:spTree>
    <p:extLst>
      <p:ext uri="{BB962C8B-B14F-4D97-AF65-F5344CB8AC3E}">
        <p14:creationId xmlns:p14="http://schemas.microsoft.com/office/powerpoint/2010/main" val="20895989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443" y="1428582"/>
            <a:ext cx="8476369" cy="4930422"/>
          </a:xfrm>
        </p:spPr>
        <p:txBody>
          <a:bodyPr>
            <a:noAutofit/>
          </a:bodyPr>
          <a:lstStyle/>
          <a:p>
            <a:pPr marL="0" indent="0">
              <a:spcBef>
                <a:spcPts val="1200"/>
              </a:spcBef>
              <a:buClr>
                <a:schemeClr val="tx1">
                  <a:lumMod val="50000"/>
                  <a:lumOff val="50000"/>
                </a:schemeClr>
              </a:buClr>
              <a:buSzPct val="100000"/>
              <a:buNone/>
            </a:pPr>
            <a:r>
              <a:rPr lang="en-US" sz="2400" dirty="0" smtClean="0"/>
              <a:t>To answer the questions posed in the </a:t>
            </a:r>
            <a:r>
              <a:rPr lang="en-US" sz="2400" dirty="0"/>
              <a:t>second </a:t>
            </a:r>
            <a:r>
              <a:rPr lang="en-US" sz="2400" dirty="0" smtClean="0"/>
              <a:t>step, we need to simultaneously complete a third step: assembling available data and information. This includes:</a:t>
            </a:r>
            <a:endParaRPr lang="en-US" sz="2400" dirty="0"/>
          </a:p>
          <a:p>
            <a:pPr marL="514350" indent="-514350">
              <a:spcBef>
                <a:spcPts val="1200"/>
              </a:spcBef>
              <a:buClr>
                <a:schemeClr val="tx1">
                  <a:lumMod val="50000"/>
                  <a:lumOff val="50000"/>
                </a:schemeClr>
              </a:buClr>
              <a:buSzPct val="100000"/>
              <a:buFont typeface="+mj-lt"/>
              <a:buAutoNum type="arabicPeriod"/>
            </a:pPr>
            <a:r>
              <a:rPr lang="en-US" sz="2400" dirty="0" smtClean="0">
                <a:solidFill>
                  <a:schemeClr val="tx1">
                    <a:lumMod val="50000"/>
                    <a:lumOff val="50000"/>
                  </a:schemeClr>
                </a:solidFill>
              </a:rPr>
              <a:t>Daily temperature, precipitation, and humidity (</a:t>
            </a:r>
            <a:r>
              <a:rPr lang="en-US" sz="2400" dirty="0" err="1" smtClean="0">
                <a:solidFill>
                  <a:schemeClr val="tx1">
                    <a:lumMod val="50000"/>
                    <a:lumOff val="50000"/>
                  </a:schemeClr>
                </a:solidFill>
              </a:rPr>
              <a:t>dewpoint</a:t>
            </a:r>
            <a:r>
              <a:rPr lang="en-US" sz="2400" dirty="0">
                <a:solidFill>
                  <a:schemeClr val="tx1">
                    <a:lumMod val="50000"/>
                    <a:lumOff val="50000"/>
                  </a:schemeClr>
                </a:solidFill>
              </a:rPr>
              <a:t>) observations </a:t>
            </a:r>
            <a:r>
              <a:rPr lang="en-US" sz="2400" dirty="0" smtClean="0">
                <a:solidFill>
                  <a:schemeClr val="tx1">
                    <a:lumMod val="50000"/>
                    <a:lumOff val="50000"/>
                  </a:schemeClr>
                </a:solidFill>
              </a:rPr>
              <a:t>for several </a:t>
            </a:r>
            <a:r>
              <a:rPr lang="en-US" sz="2400" dirty="0">
                <a:solidFill>
                  <a:schemeClr val="tx1">
                    <a:lumMod val="50000"/>
                    <a:lumOff val="50000"/>
                  </a:schemeClr>
                </a:solidFill>
              </a:rPr>
              <a:t>weather </a:t>
            </a:r>
            <a:r>
              <a:rPr lang="en-US" sz="2400" dirty="0" smtClean="0">
                <a:solidFill>
                  <a:schemeClr val="tx1">
                    <a:lumMod val="50000"/>
                    <a:lumOff val="50000"/>
                  </a:schemeClr>
                </a:solidFill>
              </a:rPr>
              <a:t>stations</a:t>
            </a:r>
          </a:p>
          <a:p>
            <a:pPr marL="514350" indent="-514350">
              <a:spcBef>
                <a:spcPts val="1200"/>
              </a:spcBef>
              <a:buClr>
                <a:schemeClr val="tx1">
                  <a:lumMod val="50000"/>
                  <a:lumOff val="50000"/>
                </a:schemeClr>
              </a:buClr>
              <a:buSzPct val="100000"/>
              <a:buFont typeface="+mj-lt"/>
              <a:buAutoNum type="arabicPeriod"/>
            </a:pPr>
            <a:r>
              <a:rPr lang="en-US" sz="2400" dirty="0" smtClean="0">
                <a:solidFill>
                  <a:srgbClr val="7F7F7F"/>
                </a:solidFill>
              </a:rPr>
              <a:t>Daily projections from a collection of climate models</a:t>
            </a:r>
          </a:p>
          <a:p>
            <a:pPr marL="514350" indent="-514350">
              <a:spcBef>
                <a:spcPts val="1200"/>
              </a:spcBef>
              <a:buClr>
                <a:schemeClr val="tx1">
                  <a:lumMod val="50000"/>
                  <a:lumOff val="50000"/>
                </a:schemeClr>
              </a:buClr>
              <a:buSzPct val="100000"/>
              <a:buFont typeface="+mj-lt"/>
              <a:buAutoNum type="arabicPeriod"/>
            </a:pPr>
            <a:r>
              <a:rPr lang="en-US" sz="2400" dirty="0" smtClean="0"/>
              <a:t>Use at least a </a:t>
            </a:r>
            <a:r>
              <a:rPr lang="en-US" sz="2400" b="1" dirty="0">
                <a:solidFill>
                  <a:srgbClr val="A83911"/>
                </a:solidFill>
              </a:rPr>
              <a:t>higher</a:t>
            </a:r>
            <a:r>
              <a:rPr lang="en-US" sz="2400" dirty="0">
                <a:solidFill>
                  <a:srgbClr val="A83911"/>
                </a:solidFill>
              </a:rPr>
              <a:t> </a:t>
            </a:r>
            <a:r>
              <a:rPr lang="en-US" sz="2400" dirty="0" smtClean="0"/>
              <a:t>and </a:t>
            </a:r>
            <a:r>
              <a:rPr lang="en-US" sz="2400" b="1" dirty="0">
                <a:solidFill>
                  <a:srgbClr val="A83911"/>
                </a:solidFill>
              </a:rPr>
              <a:t>lower</a:t>
            </a:r>
            <a:r>
              <a:rPr lang="en-US" sz="2400" dirty="0"/>
              <a:t> </a:t>
            </a:r>
            <a:r>
              <a:rPr lang="en-US" sz="2400" b="1" dirty="0" smtClean="0">
                <a:solidFill>
                  <a:srgbClr val="A83911"/>
                </a:solidFill>
              </a:rPr>
              <a:t>future scenario </a:t>
            </a:r>
            <a:r>
              <a:rPr lang="en-US" sz="2400" dirty="0" smtClean="0"/>
              <a:t>to cover the range in projected climate</a:t>
            </a:r>
            <a:endParaRPr lang="en-US" sz="2400" dirty="0"/>
          </a:p>
          <a:p>
            <a:pPr marL="0" indent="0">
              <a:spcBef>
                <a:spcPts val="1200"/>
              </a:spcBef>
              <a:buClr>
                <a:schemeClr val="tx1">
                  <a:lumMod val="50000"/>
                  <a:lumOff val="50000"/>
                </a:schemeClr>
              </a:buClr>
              <a:buSzPct val="100000"/>
              <a:buNone/>
            </a:pPr>
            <a:endParaRPr lang="en-US" sz="2400" dirty="0"/>
          </a:p>
        </p:txBody>
      </p:sp>
      <p:sp>
        <p:nvSpPr>
          <p:cNvPr id="4" name="Title 3"/>
          <p:cNvSpPr>
            <a:spLocks noGrp="1"/>
          </p:cNvSpPr>
          <p:nvPr>
            <p:ph type="title"/>
          </p:nvPr>
        </p:nvSpPr>
        <p:spPr/>
        <p:txBody>
          <a:bodyPr/>
          <a:lstStyle/>
          <a:p>
            <a:endParaRPr lang="en-US"/>
          </a:p>
        </p:txBody>
      </p:sp>
      <p:sp>
        <p:nvSpPr>
          <p:cNvPr id="5" name="Title 1"/>
          <p:cNvSpPr txBox="1">
            <a:spLocks/>
          </p:cNvSpPr>
          <p:nvPr/>
        </p:nvSpPr>
        <p:spPr>
          <a:xfrm>
            <a:off x="0" y="233420"/>
            <a:ext cx="8913813" cy="914400"/>
          </a:xfrm>
          <a:prstGeom prst="rect">
            <a:avLst/>
          </a:prstGeom>
          <a:solidFill>
            <a:schemeClr val="tx2"/>
          </a:solidFill>
        </p:spPr>
        <p:txBody>
          <a:bodyPr vert="horz" lIns="45720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z="3200" dirty="0" smtClean="0"/>
              <a:t>3. Data, Model Output, and Methods</a:t>
            </a:r>
            <a:endParaRPr lang="en-US" sz="3200" dirty="0"/>
          </a:p>
        </p:txBody>
      </p:sp>
    </p:spTree>
    <p:extLst>
      <p:ext uri="{BB962C8B-B14F-4D97-AF65-F5344CB8AC3E}">
        <p14:creationId xmlns:p14="http://schemas.microsoft.com/office/powerpoint/2010/main" val="18857458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443" y="1425222"/>
            <a:ext cx="8476369" cy="5164667"/>
          </a:xfrm>
        </p:spPr>
        <p:txBody>
          <a:bodyPr>
            <a:noAutofit/>
          </a:bodyPr>
          <a:lstStyle/>
          <a:p>
            <a:pPr marL="0" indent="0">
              <a:spcBef>
                <a:spcPts val="1200"/>
              </a:spcBef>
              <a:buClr>
                <a:schemeClr val="tx1">
                  <a:lumMod val="50000"/>
                  <a:lumOff val="50000"/>
                </a:schemeClr>
              </a:buClr>
              <a:buSzPct val="100000"/>
              <a:buNone/>
            </a:pPr>
            <a:r>
              <a:rPr lang="en-US" sz="2400" dirty="0" smtClean="0"/>
              <a:t>To answer the questions posed in the </a:t>
            </a:r>
            <a:r>
              <a:rPr lang="en-US" sz="2400" dirty="0"/>
              <a:t>second </a:t>
            </a:r>
            <a:r>
              <a:rPr lang="en-US" sz="2400" dirty="0" smtClean="0"/>
              <a:t>step, we need to simultaneously complete a third step: assembling available data and information. This includes:</a:t>
            </a:r>
            <a:endParaRPr lang="en-US" sz="2400" dirty="0"/>
          </a:p>
          <a:p>
            <a:pPr marL="514350" indent="-514350">
              <a:spcBef>
                <a:spcPts val="1200"/>
              </a:spcBef>
              <a:buClr>
                <a:schemeClr val="tx1">
                  <a:lumMod val="50000"/>
                  <a:lumOff val="50000"/>
                </a:schemeClr>
              </a:buClr>
              <a:buSzPct val="100000"/>
              <a:buFont typeface="+mj-lt"/>
              <a:buAutoNum type="arabicPeriod"/>
            </a:pPr>
            <a:r>
              <a:rPr lang="en-US" sz="2400" dirty="0" smtClean="0">
                <a:solidFill>
                  <a:schemeClr val="tx1">
                    <a:lumMod val="50000"/>
                    <a:lumOff val="50000"/>
                  </a:schemeClr>
                </a:solidFill>
              </a:rPr>
              <a:t>Daily temperature, precipitation, and humidity (</a:t>
            </a:r>
            <a:r>
              <a:rPr lang="en-US" sz="2400" dirty="0" err="1" smtClean="0">
                <a:solidFill>
                  <a:schemeClr val="tx1">
                    <a:lumMod val="50000"/>
                    <a:lumOff val="50000"/>
                  </a:schemeClr>
                </a:solidFill>
              </a:rPr>
              <a:t>dewpoint</a:t>
            </a:r>
            <a:r>
              <a:rPr lang="en-US" sz="2400" dirty="0">
                <a:solidFill>
                  <a:schemeClr val="tx1">
                    <a:lumMod val="50000"/>
                    <a:lumOff val="50000"/>
                  </a:schemeClr>
                </a:solidFill>
              </a:rPr>
              <a:t>) observations </a:t>
            </a:r>
            <a:r>
              <a:rPr lang="en-US" sz="2400" dirty="0" smtClean="0">
                <a:solidFill>
                  <a:schemeClr val="tx1">
                    <a:lumMod val="50000"/>
                    <a:lumOff val="50000"/>
                  </a:schemeClr>
                </a:solidFill>
              </a:rPr>
              <a:t>for several weather stations</a:t>
            </a:r>
          </a:p>
          <a:p>
            <a:pPr marL="514350" indent="-514350">
              <a:spcBef>
                <a:spcPts val="1200"/>
              </a:spcBef>
              <a:buClr>
                <a:schemeClr val="tx1">
                  <a:lumMod val="50000"/>
                  <a:lumOff val="50000"/>
                </a:schemeClr>
              </a:buClr>
              <a:buSzPct val="100000"/>
              <a:buFont typeface="+mj-lt"/>
              <a:buAutoNum type="arabicPeriod"/>
            </a:pPr>
            <a:r>
              <a:rPr lang="en-US" sz="2400" dirty="0" smtClean="0">
                <a:solidFill>
                  <a:srgbClr val="7F7F7F"/>
                </a:solidFill>
              </a:rPr>
              <a:t>Daily projections from a collection of climate models</a:t>
            </a:r>
          </a:p>
          <a:p>
            <a:pPr marL="514350" indent="-514350">
              <a:spcBef>
                <a:spcPts val="1200"/>
              </a:spcBef>
              <a:buClr>
                <a:schemeClr val="tx1">
                  <a:lumMod val="50000"/>
                  <a:lumOff val="50000"/>
                </a:schemeClr>
              </a:buClr>
              <a:buSzPct val="100000"/>
              <a:buFont typeface="+mj-lt"/>
              <a:buAutoNum type="arabicPeriod"/>
            </a:pPr>
            <a:r>
              <a:rPr lang="en-US" sz="2400" dirty="0" smtClean="0">
                <a:solidFill>
                  <a:schemeClr val="tx1">
                    <a:lumMod val="50000"/>
                    <a:lumOff val="50000"/>
                  </a:schemeClr>
                </a:solidFill>
              </a:rPr>
              <a:t>Use at least a higher and lower future scenario to cover the range in projected climate</a:t>
            </a:r>
          </a:p>
          <a:p>
            <a:pPr marL="514350" indent="-514350">
              <a:spcBef>
                <a:spcPts val="1200"/>
              </a:spcBef>
              <a:buClr>
                <a:schemeClr val="tx1">
                  <a:lumMod val="50000"/>
                  <a:lumOff val="50000"/>
                </a:schemeClr>
              </a:buClr>
              <a:buSzPct val="100000"/>
              <a:buFont typeface="+mj-lt"/>
              <a:buAutoNum type="arabicPeriod"/>
            </a:pPr>
            <a:r>
              <a:rPr lang="en-US" sz="2400" dirty="0" smtClean="0"/>
              <a:t>Use </a:t>
            </a:r>
            <a:r>
              <a:rPr lang="en-US" sz="2400" dirty="0"/>
              <a:t>an </a:t>
            </a:r>
            <a:r>
              <a:rPr lang="en-US" sz="2400" b="1" dirty="0">
                <a:solidFill>
                  <a:srgbClr val="A83911"/>
                </a:solidFill>
              </a:rPr>
              <a:t>empirical statistical downscaling model </a:t>
            </a:r>
            <a:r>
              <a:rPr lang="en-US" sz="2400" dirty="0"/>
              <a:t>capable of resolving changes in mean and extreme </a:t>
            </a:r>
            <a:r>
              <a:rPr lang="en-US" sz="2400" dirty="0" smtClean="0"/>
              <a:t>values or use output from a </a:t>
            </a:r>
            <a:r>
              <a:rPr lang="en-US" sz="2400" b="1" dirty="0" smtClean="0">
                <a:solidFill>
                  <a:srgbClr val="A83911"/>
                </a:solidFill>
              </a:rPr>
              <a:t>regional climate model </a:t>
            </a:r>
            <a:r>
              <a:rPr lang="en-US" sz="2400" dirty="0" smtClean="0"/>
              <a:t>if available</a:t>
            </a:r>
            <a:endParaRPr lang="en-US" sz="2400" dirty="0"/>
          </a:p>
          <a:p>
            <a:pPr marL="0" indent="0">
              <a:spcBef>
                <a:spcPts val="1200"/>
              </a:spcBef>
              <a:buClr>
                <a:schemeClr val="tx1">
                  <a:lumMod val="50000"/>
                  <a:lumOff val="50000"/>
                </a:schemeClr>
              </a:buClr>
              <a:buSzPct val="100000"/>
              <a:buNone/>
            </a:pPr>
            <a:endParaRPr lang="en-US" sz="2400" dirty="0"/>
          </a:p>
        </p:txBody>
      </p:sp>
      <p:sp>
        <p:nvSpPr>
          <p:cNvPr id="4" name="Title 3"/>
          <p:cNvSpPr>
            <a:spLocks noGrp="1"/>
          </p:cNvSpPr>
          <p:nvPr>
            <p:ph type="title"/>
          </p:nvPr>
        </p:nvSpPr>
        <p:spPr/>
        <p:txBody>
          <a:bodyPr/>
          <a:lstStyle/>
          <a:p>
            <a:endParaRPr lang="en-US"/>
          </a:p>
        </p:txBody>
      </p:sp>
      <p:sp>
        <p:nvSpPr>
          <p:cNvPr id="5" name="Title 1"/>
          <p:cNvSpPr txBox="1">
            <a:spLocks/>
          </p:cNvSpPr>
          <p:nvPr/>
        </p:nvSpPr>
        <p:spPr>
          <a:xfrm>
            <a:off x="0" y="233420"/>
            <a:ext cx="8913813" cy="914400"/>
          </a:xfrm>
          <a:prstGeom prst="rect">
            <a:avLst/>
          </a:prstGeom>
          <a:solidFill>
            <a:schemeClr val="tx2"/>
          </a:solidFill>
        </p:spPr>
        <p:txBody>
          <a:bodyPr vert="horz" lIns="45720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z="3200" dirty="0" smtClean="0"/>
              <a:t>3. Data, Model Output, and Methods</a:t>
            </a:r>
            <a:endParaRPr lang="en-US" sz="3200" dirty="0"/>
          </a:p>
        </p:txBody>
      </p:sp>
    </p:spTree>
    <p:extLst>
      <p:ext uri="{BB962C8B-B14F-4D97-AF65-F5344CB8AC3E}">
        <p14:creationId xmlns:p14="http://schemas.microsoft.com/office/powerpoint/2010/main" val="37363195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443" y="1425222"/>
            <a:ext cx="8476369" cy="5164667"/>
          </a:xfrm>
        </p:spPr>
        <p:txBody>
          <a:bodyPr>
            <a:noAutofit/>
          </a:bodyPr>
          <a:lstStyle/>
          <a:p>
            <a:pPr marL="0" indent="0">
              <a:spcBef>
                <a:spcPts val="1200"/>
              </a:spcBef>
              <a:buClr>
                <a:schemeClr val="tx1">
                  <a:lumMod val="50000"/>
                  <a:lumOff val="50000"/>
                </a:schemeClr>
              </a:buClr>
              <a:buSzPct val="100000"/>
              <a:buNone/>
            </a:pPr>
            <a:r>
              <a:rPr lang="en-US" sz="2400" dirty="0" smtClean="0"/>
              <a:t>To answer the questions posed in the </a:t>
            </a:r>
            <a:r>
              <a:rPr lang="en-US" sz="2400" dirty="0"/>
              <a:t>second </a:t>
            </a:r>
            <a:r>
              <a:rPr lang="en-US" sz="2400" dirty="0" smtClean="0"/>
              <a:t>step, we need to simultaneously complete a third step: assembling available data and information. This includes:</a:t>
            </a:r>
            <a:endParaRPr lang="en-US" sz="2400" dirty="0"/>
          </a:p>
          <a:p>
            <a:pPr marL="514350" indent="-514350">
              <a:spcBef>
                <a:spcPts val="1200"/>
              </a:spcBef>
              <a:buClr>
                <a:schemeClr val="tx1">
                  <a:lumMod val="50000"/>
                  <a:lumOff val="50000"/>
                </a:schemeClr>
              </a:buClr>
              <a:buSzPct val="100000"/>
              <a:buFont typeface="+mj-lt"/>
              <a:buAutoNum type="arabicPeriod"/>
            </a:pPr>
            <a:r>
              <a:rPr lang="en-US" sz="2400" dirty="0" smtClean="0">
                <a:solidFill>
                  <a:schemeClr val="tx1">
                    <a:lumMod val="50000"/>
                    <a:lumOff val="50000"/>
                  </a:schemeClr>
                </a:solidFill>
              </a:rPr>
              <a:t>Daily temperature, precipitation, and humidity (</a:t>
            </a:r>
            <a:r>
              <a:rPr lang="en-US" sz="2400" dirty="0" err="1" smtClean="0">
                <a:solidFill>
                  <a:schemeClr val="tx1">
                    <a:lumMod val="50000"/>
                    <a:lumOff val="50000"/>
                  </a:schemeClr>
                </a:solidFill>
              </a:rPr>
              <a:t>dewpoint</a:t>
            </a:r>
            <a:r>
              <a:rPr lang="en-US" sz="2400" dirty="0">
                <a:solidFill>
                  <a:schemeClr val="tx1">
                    <a:lumMod val="50000"/>
                    <a:lumOff val="50000"/>
                  </a:schemeClr>
                </a:solidFill>
              </a:rPr>
              <a:t>) observations </a:t>
            </a:r>
            <a:r>
              <a:rPr lang="en-US" sz="2400" dirty="0" smtClean="0">
                <a:solidFill>
                  <a:schemeClr val="tx1">
                    <a:lumMod val="50000"/>
                    <a:lumOff val="50000"/>
                  </a:schemeClr>
                </a:solidFill>
              </a:rPr>
              <a:t>for several weather stations</a:t>
            </a:r>
          </a:p>
          <a:p>
            <a:pPr marL="514350" indent="-514350">
              <a:spcBef>
                <a:spcPts val="1200"/>
              </a:spcBef>
              <a:buClr>
                <a:schemeClr val="tx1">
                  <a:lumMod val="50000"/>
                  <a:lumOff val="50000"/>
                </a:schemeClr>
              </a:buClr>
              <a:buSzPct val="100000"/>
              <a:buFont typeface="+mj-lt"/>
              <a:buAutoNum type="arabicPeriod"/>
            </a:pPr>
            <a:r>
              <a:rPr lang="en-US" sz="2400" dirty="0" smtClean="0">
                <a:solidFill>
                  <a:srgbClr val="7F7F7F"/>
                </a:solidFill>
              </a:rPr>
              <a:t>Daily projections from a collection of climate models</a:t>
            </a:r>
          </a:p>
          <a:p>
            <a:pPr marL="514350" indent="-514350">
              <a:spcBef>
                <a:spcPts val="1200"/>
              </a:spcBef>
              <a:buClr>
                <a:schemeClr val="tx1">
                  <a:lumMod val="50000"/>
                  <a:lumOff val="50000"/>
                </a:schemeClr>
              </a:buClr>
              <a:buSzPct val="100000"/>
              <a:buFont typeface="+mj-lt"/>
              <a:buAutoNum type="arabicPeriod"/>
            </a:pPr>
            <a:r>
              <a:rPr lang="en-US" sz="2400" dirty="0" smtClean="0">
                <a:solidFill>
                  <a:schemeClr val="tx1">
                    <a:lumMod val="50000"/>
                    <a:lumOff val="50000"/>
                  </a:schemeClr>
                </a:solidFill>
              </a:rPr>
              <a:t>Use at least a higher and lower future scenario to cover the range in projected climate</a:t>
            </a:r>
          </a:p>
          <a:p>
            <a:pPr marL="514350" indent="-514350">
              <a:spcBef>
                <a:spcPts val="1200"/>
              </a:spcBef>
              <a:buClr>
                <a:schemeClr val="tx1">
                  <a:lumMod val="50000"/>
                  <a:lumOff val="50000"/>
                </a:schemeClr>
              </a:buClr>
              <a:buSzPct val="100000"/>
              <a:buFont typeface="+mj-lt"/>
              <a:buAutoNum type="arabicPeriod"/>
            </a:pPr>
            <a:r>
              <a:rPr lang="en-US" sz="2400" dirty="0" smtClean="0">
                <a:solidFill>
                  <a:schemeClr val="tx1">
                    <a:lumMod val="50000"/>
                    <a:lumOff val="50000"/>
                  </a:schemeClr>
                </a:solidFill>
              </a:rPr>
              <a:t>Use </a:t>
            </a:r>
            <a:r>
              <a:rPr lang="en-US" sz="2400" dirty="0">
                <a:solidFill>
                  <a:schemeClr val="tx1">
                    <a:lumMod val="50000"/>
                    <a:lumOff val="50000"/>
                  </a:schemeClr>
                </a:solidFill>
              </a:rPr>
              <a:t>an empirical statistical downscaling model capable of resolving changes in mean and extreme </a:t>
            </a:r>
            <a:r>
              <a:rPr lang="en-US" sz="2400" dirty="0" smtClean="0">
                <a:solidFill>
                  <a:schemeClr val="tx1">
                    <a:lumMod val="50000"/>
                    <a:lumOff val="50000"/>
                  </a:schemeClr>
                </a:solidFill>
              </a:rPr>
              <a:t>values or use output from a regional climate model if available</a:t>
            </a:r>
          </a:p>
          <a:p>
            <a:pPr marL="514350" indent="-514350">
              <a:spcBef>
                <a:spcPts val="1200"/>
              </a:spcBef>
              <a:buClr>
                <a:schemeClr val="tx1">
                  <a:lumMod val="50000"/>
                  <a:lumOff val="50000"/>
                </a:schemeClr>
              </a:buClr>
              <a:buSzPct val="100000"/>
              <a:buFont typeface="+mj-lt"/>
              <a:buAutoNum type="arabicPeriod"/>
            </a:pPr>
            <a:r>
              <a:rPr lang="en-US" sz="2400" dirty="0" smtClean="0"/>
              <a:t>Calculate relevant </a:t>
            </a:r>
            <a:r>
              <a:rPr lang="en-US" sz="2400" b="1" dirty="0" smtClean="0">
                <a:solidFill>
                  <a:srgbClr val="A83911"/>
                </a:solidFill>
              </a:rPr>
              <a:t>climate</a:t>
            </a:r>
            <a:r>
              <a:rPr lang="en-US" sz="2400" dirty="0" smtClean="0"/>
              <a:t> </a:t>
            </a:r>
            <a:r>
              <a:rPr lang="en-US" sz="2400" b="1" dirty="0" smtClean="0">
                <a:solidFill>
                  <a:srgbClr val="A83911"/>
                </a:solidFill>
              </a:rPr>
              <a:t>indices</a:t>
            </a:r>
            <a:r>
              <a:rPr lang="en-US" sz="2400" dirty="0" smtClean="0"/>
              <a:t> or apply an </a:t>
            </a:r>
            <a:r>
              <a:rPr lang="en-US" sz="2400" b="1" dirty="0" smtClean="0">
                <a:solidFill>
                  <a:srgbClr val="A83911"/>
                </a:solidFill>
              </a:rPr>
              <a:t>impact model</a:t>
            </a:r>
            <a:endParaRPr lang="en-US" sz="2400" b="1" dirty="0">
              <a:solidFill>
                <a:srgbClr val="A83911"/>
              </a:solidFill>
            </a:endParaRPr>
          </a:p>
          <a:p>
            <a:pPr marL="0" indent="0">
              <a:spcBef>
                <a:spcPts val="1200"/>
              </a:spcBef>
              <a:buClr>
                <a:schemeClr val="tx1">
                  <a:lumMod val="50000"/>
                  <a:lumOff val="50000"/>
                </a:schemeClr>
              </a:buClr>
              <a:buSzPct val="100000"/>
              <a:buNone/>
            </a:pPr>
            <a:endParaRPr lang="en-US" sz="2400" dirty="0"/>
          </a:p>
        </p:txBody>
      </p:sp>
      <p:sp>
        <p:nvSpPr>
          <p:cNvPr id="4" name="Title 3"/>
          <p:cNvSpPr>
            <a:spLocks noGrp="1"/>
          </p:cNvSpPr>
          <p:nvPr>
            <p:ph type="title"/>
          </p:nvPr>
        </p:nvSpPr>
        <p:spPr/>
        <p:txBody>
          <a:bodyPr/>
          <a:lstStyle/>
          <a:p>
            <a:endParaRPr lang="en-US"/>
          </a:p>
        </p:txBody>
      </p:sp>
      <p:sp>
        <p:nvSpPr>
          <p:cNvPr id="5" name="Title 1"/>
          <p:cNvSpPr txBox="1">
            <a:spLocks/>
          </p:cNvSpPr>
          <p:nvPr/>
        </p:nvSpPr>
        <p:spPr>
          <a:xfrm>
            <a:off x="0" y="233420"/>
            <a:ext cx="8913813" cy="914400"/>
          </a:xfrm>
          <a:prstGeom prst="rect">
            <a:avLst/>
          </a:prstGeom>
          <a:solidFill>
            <a:schemeClr val="tx2"/>
          </a:solidFill>
        </p:spPr>
        <p:txBody>
          <a:bodyPr vert="horz" lIns="45720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z="3200" dirty="0" smtClean="0"/>
              <a:t>3. Data, Model Output, and Methods</a:t>
            </a:r>
            <a:endParaRPr lang="en-US" sz="3200" dirty="0"/>
          </a:p>
        </p:txBody>
      </p:sp>
    </p:spTree>
    <p:extLst>
      <p:ext uri="{BB962C8B-B14F-4D97-AF65-F5344CB8AC3E}">
        <p14:creationId xmlns:p14="http://schemas.microsoft.com/office/powerpoint/2010/main" val="40455606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Urban planning for Washington D.C.</a:t>
            </a:r>
            <a:endParaRPr lang="en-US" sz="2200" dirty="0"/>
          </a:p>
        </p:txBody>
      </p:sp>
      <p:pic>
        <p:nvPicPr>
          <p:cNvPr id="11" name="Picture 10"/>
          <p:cNvPicPr>
            <a:picLocks noChangeAspect="1"/>
          </p:cNvPicPr>
          <p:nvPr/>
        </p:nvPicPr>
        <p:blipFill rotWithShape="1">
          <a:blip r:embed="rId2"/>
          <a:srcRect b="26129"/>
          <a:stretch/>
        </p:blipFill>
        <p:spPr>
          <a:xfrm>
            <a:off x="914400" y="1147820"/>
            <a:ext cx="7998205" cy="2747484"/>
          </a:xfrm>
          <a:prstGeom prst="rect">
            <a:avLst/>
          </a:prstGeom>
        </p:spPr>
      </p:pic>
      <p:sp>
        <p:nvSpPr>
          <p:cNvPr id="12" name="Content Placeholder 11"/>
          <p:cNvSpPr>
            <a:spLocks noGrp="1"/>
          </p:cNvSpPr>
          <p:nvPr>
            <p:ph idx="1"/>
          </p:nvPr>
        </p:nvSpPr>
        <p:spPr>
          <a:xfrm>
            <a:off x="914400" y="4042987"/>
            <a:ext cx="7810500" cy="2371026"/>
          </a:xfrm>
        </p:spPr>
        <p:txBody>
          <a:bodyPr>
            <a:normAutofit/>
          </a:bodyPr>
          <a:lstStyle/>
          <a:p>
            <a:pPr marL="0" indent="0">
              <a:buNone/>
            </a:pPr>
            <a:r>
              <a:rPr lang="en-US" sz="2400" b="1" dirty="0" smtClean="0"/>
              <a:t>City planners and officials in Washington D.C. are worried about the recurrence of the 2012 heat wave</a:t>
            </a:r>
          </a:p>
          <a:p>
            <a:pPr lvl="1"/>
            <a:r>
              <a:rPr lang="en-US" sz="2200" dirty="0"/>
              <a:t>11 consecutive days with </a:t>
            </a:r>
            <a:r>
              <a:rPr lang="en-US" sz="2200" dirty="0" err="1"/>
              <a:t>Tmax</a:t>
            </a:r>
            <a:r>
              <a:rPr lang="en-US" sz="2200" dirty="0"/>
              <a:t> &gt; 35°</a:t>
            </a:r>
            <a:r>
              <a:rPr lang="en-US" sz="2200" dirty="0" smtClean="0"/>
              <a:t>C</a:t>
            </a:r>
          </a:p>
          <a:p>
            <a:pPr lvl="1"/>
            <a:r>
              <a:rPr lang="en-US" sz="2200" dirty="0" smtClean="0"/>
              <a:t>1 day with </a:t>
            </a:r>
            <a:r>
              <a:rPr lang="en-US" sz="2200" dirty="0" err="1"/>
              <a:t>Tmax</a:t>
            </a:r>
            <a:r>
              <a:rPr lang="en-US" sz="2200" dirty="0"/>
              <a:t> &gt; 40°</a:t>
            </a:r>
            <a:r>
              <a:rPr lang="en-US" sz="2200" dirty="0" smtClean="0"/>
              <a:t>C</a:t>
            </a:r>
            <a:endParaRPr lang="en-US" sz="2400" dirty="0" smtClean="0"/>
          </a:p>
        </p:txBody>
      </p:sp>
    </p:spTree>
    <p:extLst>
      <p:ext uri="{BB962C8B-B14F-4D97-AF65-F5344CB8AC3E}">
        <p14:creationId xmlns:p14="http://schemas.microsoft.com/office/powerpoint/2010/main" val="20272449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Procedure</a:t>
            </a:r>
            <a:endParaRPr lang="en-US" dirty="0"/>
          </a:p>
        </p:txBody>
      </p:sp>
      <p:sp>
        <p:nvSpPr>
          <p:cNvPr id="4" name="Content Placeholder 9"/>
          <p:cNvSpPr txBox="1">
            <a:spLocks/>
          </p:cNvSpPr>
          <p:nvPr/>
        </p:nvSpPr>
        <p:spPr>
          <a:xfrm>
            <a:off x="914400" y="1860799"/>
            <a:ext cx="7810500" cy="4671360"/>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150000"/>
              <a:buFont typeface="Arial"/>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charset="2"/>
              <a:buChar char="Ø"/>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2800" dirty="0" smtClean="0"/>
              <a:t>Downscaled 9 CMIP5 GCMs</a:t>
            </a:r>
          </a:p>
          <a:p>
            <a:r>
              <a:rPr lang="en-US" sz="2800" dirty="0" smtClean="0"/>
              <a:t>3 local weather stations for 1950-</a:t>
            </a:r>
            <a:r>
              <a:rPr lang="en-US" sz="2800" dirty="0" smtClean="0"/>
              <a:t>2100</a:t>
            </a:r>
          </a:p>
          <a:p>
            <a:r>
              <a:rPr lang="en-US" sz="2800" dirty="0" smtClean="0"/>
              <a:t>2 </a:t>
            </a:r>
            <a:r>
              <a:rPr lang="en-US" sz="2800" dirty="0" smtClean="0"/>
              <a:t>future scenarios (RCP4.5, RCP8.5)</a:t>
            </a:r>
          </a:p>
          <a:p>
            <a:r>
              <a:rPr lang="en-US" sz="2800" dirty="0" smtClean="0"/>
              <a:t>4 daily variables (min/max temperature, precipitation, humidity)</a:t>
            </a:r>
          </a:p>
          <a:p>
            <a:r>
              <a:rPr lang="en-US" sz="2800" dirty="0" smtClean="0"/>
              <a:t>Calculated suite of climate indicators tailored to concerns</a:t>
            </a:r>
            <a:endParaRPr lang="en-US" sz="2800" dirty="0"/>
          </a:p>
        </p:txBody>
      </p:sp>
    </p:spTree>
    <p:extLst>
      <p:ext uri="{BB962C8B-B14F-4D97-AF65-F5344CB8AC3E}">
        <p14:creationId xmlns:p14="http://schemas.microsoft.com/office/powerpoint/2010/main" val="5844774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Will the 2012 heat wave recur?</a:t>
            </a:r>
            <a:endParaRPr lang="en-US" sz="4000" dirty="0"/>
          </a:p>
        </p:txBody>
      </p:sp>
      <p:pic>
        <p:nvPicPr>
          <p:cNvPr id="5" name="Picture 4"/>
          <p:cNvPicPr>
            <a:picLocks noChangeAspect="1"/>
          </p:cNvPicPr>
          <p:nvPr/>
        </p:nvPicPr>
        <p:blipFill>
          <a:blip r:embed="rId2"/>
          <a:stretch>
            <a:fillRect/>
          </a:stretch>
        </p:blipFill>
        <p:spPr>
          <a:xfrm>
            <a:off x="669718" y="1147820"/>
            <a:ext cx="7927195" cy="5394245"/>
          </a:xfrm>
          <a:prstGeom prst="rect">
            <a:avLst/>
          </a:prstGeom>
        </p:spPr>
      </p:pic>
      <p:sp>
        <p:nvSpPr>
          <p:cNvPr id="3" name="TextBox 2"/>
          <p:cNvSpPr txBox="1"/>
          <p:nvPr/>
        </p:nvSpPr>
        <p:spPr>
          <a:xfrm>
            <a:off x="2669781" y="1162251"/>
            <a:ext cx="4040750" cy="461665"/>
          </a:xfrm>
          <a:prstGeom prst="rect">
            <a:avLst/>
          </a:prstGeom>
          <a:solidFill>
            <a:schemeClr val="bg1"/>
          </a:solidFill>
        </p:spPr>
        <p:txBody>
          <a:bodyPr wrap="square" rtlCol="0">
            <a:spAutoFit/>
          </a:bodyPr>
          <a:lstStyle/>
          <a:p>
            <a:pPr algn="ctr"/>
            <a:r>
              <a:rPr lang="en-US" sz="2400" b="1" dirty="0" smtClean="0"/>
              <a:t>Days/</a:t>
            </a:r>
            <a:r>
              <a:rPr lang="en-US" sz="2400" b="1" dirty="0" err="1" smtClean="0"/>
              <a:t>yr</a:t>
            </a:r>
            <a:r>
              <a:rPr lang="en-US" sz="2400" b="1" dirty="0" smtClean="0"/>
              <a:t> over 35°C</a:t>
            </a:r>
            <a:endParaRPr lang="en-US" sz="2400" b="1" dirty="0"/>
          </a:p>
        </p:txBody>
      </p:sp>
    </p:spTree>
    <p:extLst>
      <p:ext uri="{BB962C8B-B14F-4D97-AF65-F5344CB8AC3E}">
        <p14:creationId xmlns:p14="http://schemas.microsoft.com/office/powerpoint/2010/main" val="37321381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Will the 2012 heat wave recur?</a:t>
            </a:r>
            <a:endParaRPr lang="en-US" sz="4000" dirty="0"/>
          </a:p>
        </p:txBody>
      </p:sp>
      <p:pic>
        <p:nvPicPr>
          <p:cNvPr id="2" name="Picture 1"/>
          <p:cNvPicPr>
            <a:picLocks noChangeAspect="1"/>
          </p:cNvPicPr>
          <p:nvPr/>
        </p:nvPicPr>
        <p:blipFill>
          <a:blip r:embed="rId2"/>
          <a:stretch>
            <a:fillRect/>
          </a:stretch>
        </p:blipFill>
        <p:spPr>
          <a:xfrm>
            <a:off x="651428" y="1318773"/>
            <a:ext cx="7831668" cy="5329242"/>
          </a:xfrm>
          <a:prstGeom prst="rect">
            <a:avLst/>
          </a:prstGeom>
        </p:spPr>
      </p:pic>
    </p:spTree>
    <p:extLst>
      <p:ext uri="{BB962C8B-B14F-4D97-AF65-F5344CB8AC3E}">
        <p14:creationId xmlns:p14="http://schemas.microsoft.com/office/powerpoint/2010/main" val="3337181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the 2012 heat wave recur?</a:t>
            </a: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818445" y="1326444"/>
            <a:ext cx="7775222" cy="5221112"/>
          </a:xfrm>
          <a:prstGeom prst="rect">
            <a:avLst/>
          </a:prstGeom>
          <a:noFill/>
          <a:ln>
            <a:noFill/>
          </a:ln>
        </p:spPr>
      </p:pic>
    </p:spTree>
    <p:extLst>
      <p:ext uri="{BB962C8B-B14F-4D97-AF65-F5344CB8AC3E}">
        <p14:creationId xmlns:p14="http://schemas.microsoft.com/office/powerpoint/2010/main" val="10762101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The U.S. is getting warmer</a:t>
            </a:r>
            <a:endParaRPr lang="en-US" sz="4400" dirty="0"/>
          </a:p>
        </p:txBody>
      </p:sp>
      <p:pic>
        <p:nvPicPr>
          <p:cNvPr id="4" name="Picture 3"/>
          <p:cNvPicPr>
            <a:picLocks noChangeAspect="1"/>
          </p:cNvPicPr>
          <p:nvPr/>
        </p:nvPicPr>
        <p:blipFill rotWithShape="1">
          <a:blip r:embed="rId2">
            <a:clrChange>
              <a:clrFrom>
                <a:srgbClr val="FFFFFF"/>
              </a:clrFrom>
              <a:clrTo>
                <a:srgbClr val="FFFFFF">
                  <a:alpha val="0"/>
                </a:srgbClr>
              </a:clrTo>
            </a:clrChange>
          </a:blip>
          <a:srcRect t="5391"/>
          <a:stretch/>
        </p:blipFill>
        <p:spPr>
          <a:xfrm>
            <a:off x="334311" y="1147820"/>
            <a:ext cx="8465452" cy="5326018"/>
          </a:xfrm>
          <a:prstGeom prst="rect">
            <a:avLst/>
          </a:prstGeom>
        </p:spPr>
      </p:pic>
      <p:sp>
        <p:nvSpPr>
          <p:cNvPr id="7" name="TextBox 6"/>
          <p:cNvSpPr txBox="1"/>
          <p:nvPr/>
        </p:nvSpPr>
        <p:spPr>
          <a:xfrm>
            <a:off x="2627784" y="6237312"/>
            <a:ext cx="6120680" cy="400110"/>
          </a:xfrm>
          <a:prstGeom prst="rect">
            <a:avLst/>
          </a:prstGeom>
          <a:noFill/>
        </p:spPr>
        <p:txBody>
          <a:bodyPr wrap="square" rtlCol="0">
            <a:spAutoFit/>
          </a:bodyPr>
          <a:lstStyle/>
          <a:p>
            <a:pPr algn="r"/>
            <a:r>
              <a:rPr lang="en-US" sz="2000" dirty="0" smtClean="0">
                <a:latin typeface="Calibri"/>
                <a:cs typeface="Calibri"/>
              </a:rPr>
              <a:t>Source: 2014 U.S. National Climate Assessment</a:t>
            </a:r>
            <a:endParaRPr lang="en-US" sz="2000" dirty="0">
              <a:latin typeface="Calibri"/>
              <a:cs typeface="Calibri"/>
            </a:endParaRPr>
          </a:p>
        </p:txBody>
      </p:sp>
    </p:spTree>
    <p:extLst>
      <p:ext uri="{BB962C8B-B14F-4D97-AF65-F5344CB8AC3E}">
        <p14:creationId xmlns:p14="http://schemas.microsoft.com/office/powerpoint/2010/main" val="33289890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wave prevention</a:t>
            </a:r>
            <a:endParaRPr lang="en-US" dirty="0"/>
          </a:p>
        </p:txBody>
      </p:sp>
      <p:pic>
        <p:nvPicPr>
          <p:cNvPr id="4" name="Picture 3"/>
          <p:cNvPicPr>
            <a:picLocks noChangeAspect="1"/>
          </p:cNvPicPr>
          <p:nvPr/>
        </p:nvPicPr>
        <p:blipFill rotWithShape="1">
          <a:blip r:embed="rId2"/>
          <a:srcRect t="21035"/>
          <a:stretch/>
        </p:blipFill>
        <p:spPr>
          <a:xfrm>
            <a:off x="0" y="1194860"/>
            <a:ext cx="8913813" cy="5279122"/>
          </a:xfrm>
          <a:prstGeom prst="rect">
            <a:avLst/>
          </a:prstGeom>
        </p:spPr>
      </p:pic>
    </p:spTree>
    <p:extLst>
      <p:ext uri="{BB962C8B-B14F-4D97-AF65-F5344CB8AC3E}">
        <p14:creationId xmlns:p14="http://schemas.microsoft.com/office/powerpoint/2010/main" val="38070006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Delaware</a:t>
            </a:r>
            <a:endParaRPr lang="en-US" dirty="0"/>
          </a:p>
        </p:txBody>
      </p:sp>
      <p:pic>
        <p:nvPicPr>
          <p:cNvPr id="4" name="Picture 3"/>
          <p:cNvPicPr>
            <a:picLocks noChangeAspect="1"/>
          </p:cNvPicPr>
          <p:nvPr/>
        </p:nvPicPr>
        <p:blipFill rotWithShape="1">
          <a:blip r:embed="rId2"/>
          <a:srcRect t="3636" b="57820"/>
          <a:stretch/>
        </p:blipFill>
        <p:spPr>
          <a:xfrm>
            <a:off x="913594" y="1147819"/>
            <a:ext cx="8000219" cy="2559007"/>
          </a:xfrm>
          <a:prstGeom prst="rect">
            <a:avLst/>
          </a:prstGeom>
        </p:spPr>
      </p:pic>
      <p:sp>
        <p:nvSpPr>
          <p:cNvPr id="6" name="Content Placeholder 11"/>
          <p:cNvSpPr>
            <a:spLocks noGrp="1"/>
          </p:cNvSpPr>
          <p:nvPr>
            <p:ph idx="1"/>
          </p:nvPr>
        </p:nvSpPr>
        <p:spPr>
          <a:xfrm>
            <a:off x="914400" y="4042987"/>
            <a:ext cx="7810500" cy="2371026"/>
          </a:xfrm>
        </p:spPr>
        <p:txBody>
          <a:bodyPr>
            <a:normAutofit/>
          </a:bodyPr>
          <a:lstStyle/>
          <a:p>
            <a:pPr marL="0" indent="0">
              <a:buNone/>
            </a:pPr>
            <a:r>
              <a:rPr lang="en-US" sz="2400" b="1" dirty="0" smtClean="0"/>
              <a:t>Officials in Delaware are worried about flooding events</a:t>
            </a:r>
          </a:p>
        </p:txBody>
      </p:sp>
    </p:spTree>
    <p:extLst>
      <p:ext uri="{BB962C8B-B14F-4D97-AF65-F5344CB8AC3E}">
        <p14:creationId xmlns:p14="http://schemas.microsoft.com/office/powerpoint/2010/main" val="307284240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731520">
            <a:noAutofit/>
          </a:bodyPr>
          <a:lstStyle/>
          <a:p>
            <a:r>
              <a:rPr lang="en-US" sz="3200" dirty="0" smtClean="0"/>
              <a:t>Heavy precipitation becoming more frequent</a:t>
            </a:r>
            <a:endParaRPr lang="en-US" sz="3200" dirty="0"/>
          </a:p>
        </p:txBody>
      </p:sp>
      <p:pic>
        <p:nvPicPr>
          <p:cNvPr id="3" name="Picture 2"/>
          <p:cNvPicPr>
            <a:picLocks noChangeAspect="1"/>
          </p:cNvPicPr>
          <p:nvPr/>
        </p:nvPicPr>
        <p:blipFill rotWithShape="1">
          <a:blip r:embed="rId3"/>
          <a:srcRect t="25127" b="1715"/>
          <a:stretch/>
        </p:blipFill>
        <p:spPr>
          <a:xfrm>
            <a:off x="0" y="1515308"/>
            <a:ext cx="9144000" cy="4722004"/>
          </a:xfrm>
          <a:prstGeom prst="rect">
            <a:avLst/>
          </a:prstGeom>
        </p:spPr>
      </p:pic>
    </p:spTree>
    <p:extLst>
      <p:ext uri="{BB962C8B-B14F-4D97-AF65-F5344CB8AC3E}">
        <p14:creationId xmlns:p14="http://schemas.microsoft.com/office/powerpoint/2010/main" val="204784738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Annual precipitation projected to increase</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132" y="1147820"/>
            <a:ext cx="7831933" cy="5526511"/>
          </a:xfrm>
          <a:prstGeom prst="rect">
            <a:avLst/>
          </a:prstGeom>
          <a:noFill/>
          <a:ln w="3175">
            <a:noFill/>
          </a:ln>
        </p:spPr>
      </p:pic>
    </p:spTree>
    <p:extLst>
      <p:ext uri="{BB962C8B-B14F-4D97-AF65-F5344CB8AC3E}">
        <p14:creationId xmlns:p14="http://schemas.microsoft.com/office/powerpoint/2010/main" val="25054183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Precipitation </a:t>
            </a:r>
            <a:r>
              <a:rPr lang="en-US" dirty="0"/>
              <a:t>becomes more intense</a:t>
            </a:r>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t="2405"/>
          <a:stretch/>
        </p:blipFill>
        <p:spPr bwMode="auto">
          <a:xfrm>
            <a:off x="920750" y="1269999"/>
            <a:ext cx="7309627" cy="5445125"/>
          </a:xfrm>
          <a:prstGeom prst="rect">
            <a:avLst/>
          </a:prstGeom>
          <a:noFill/>
          <a:ln w="3175">
            <a:solidFill>
              <a:srgbClr val="FFFFFF"/>
            </a:solidFill>
          </a:ln>
        </p:spPr>
      </p:pic>
    </p:spTree>
    <p:extLst>
      <p:ext uri="{BB962C8B-B14F-4D97-AF65-F5344CB8AC3E}">
        <p14:creationId xmlns:p14="http://schemas.microsoft.com/office/powerpoint/2010/main" val="352500098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8346"/>
          <a:stretch/>
        </p:blipFill>
        <p:spPr>
          <a:xfrm>
            <a:off x="332901" y="1308097"/>
            <a:ext cx="8580912" cy="5255017"/>
          </a:xfrm>
          <a:prstGeom prst="rect">
            <a:avLst/>
          </a:prstGeom>
        </p:spPr>
      </p:pic>
      <p:sp>
        <p:nvSpPr>
          <p:cNvPr id="4" name="Title 3"/>
          <p:cNvSpPr>
            <a:spLocks noGrp="1"/>
          </p:cNvSpPr>
          <p:nvPr>
            <p:ph type="title"/>
          </p:nvPr>
        </p:nvSpPr>
        <p:spPr/>
        <p:txBody>
          <a:bodyPr/>
          <a:lstStyle/>
          <a:p>
            <a:r>
              <a:rPr lang="en-US" dirty="0" smtClean="0"/>
              <a:t>Flood prevention management</a:t>
            </a:r>
            <a:endParaRPr lang="en-US" dirty="0"/>
          </a:p>
        </p:txBody>
      </p:sp>
    </p:spTree>
    <p:extLst>
      <p:ext uri="{BB962C8B-B14F-4D97-AF65-F5344CB8AC3E}">
        <p14:creationId xmlns:p14="http://schemas.microsoft.com/office/powerpoint/2010/main" val="27746990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3.png"/>
          <p:cNvPicPr>
            <a:picLocks noChangeAspect="1"/>
          </p:cNvPicPr>
          <p:nvPr/>
        </p:nvPicPr>
        <p:blipFill rotWithShape="1">
          <a:blip r:embed="rId2">
            <a:extLst>
              <a:ext uri="{28A0092B-C50C-407E-A947-70E740481C1C}">
                <a14:useLocalDpi xmlns:a14="http://schemas.microsoft.com/office/drawing/2010/main" val="0"/>
              </a:ext>
            </a:extLst>
          </a:blip>
          <a:srcRect t="16737"/>
          <a:stretch/>
        </p:blipFill>
        <p:spPr>
          <a:xfrm>
            <a:off x="0" y="1290259"/>
            <a:ext cx="5075319" cy="5287223"/>
          </a:xfrm>
          <a:prstGeom prst="rect">
            <a:avLst/>
          </a:prstGeom>
        </p:spPr>
      </p:pic>
      <p:grpSp>
        <p:nvGrpSpPr>
          <p:cNvPr id="12" name="Group 11"/>
          <p:cNvGrpSpPr/>
          <p:nvPr/>
        </p:nvGrpSpPr>
        <p:grpSpPr>
          <a:xfrm>
            <a:off x="5624513" y="1395511"/>
            <a:ext cx="3289300" cy="5242970"/>
            <a:chOff x="5624513" y="1395511"/>
            <a:chExt cx="3289300" cy="5242970"/>
          </a:xfrm>
        </p:grpSpPr>
        <p:pic>
          <p:nvPicPr>
            <p:cNvPr id="11" name="Picture 10"/>
            <p:cNvPicPr>
              <a:picLocks noChangeAspect="1"/>
            </p:cNvPicPr>
            <p:nvPr/>
          </p:nvPicPr>
          <p:blipFill>
            <a:blip r:embed="rId3"/>
            <a:stretch>
              <a:fillRect/>
            </a:stretch>
          </p:blipFill>
          <p:spPr>
            <a:xfrm>
              <a:off x="5624513" y="1395511"/>
              <a:ext cx="3289300" cy="2463800"/>
            </a:xfrm>
            <a:prstGeom prst="rect">
              <a:avLst/>
            </a:prstGeom>
          </p:spPr>
        </p:pic>
        <p:pic>
          <p:nvPicPr>
            <p:cNvPr id="3" name="Picture 2"/>
            <p:cNvPicPr>
              <a:picLocks noChangeAspect="1"/>
            </p:cNvPicPr>
            <p:nvPr/>
          </p:nvPicPr>
          <p:blipFill>
            <a:blip r:embed="rId4"/>
            <a:stretch>
              <a:fillRect/>
            </a:stretch>
          </p:blipFill>
          <p:spPr>
            <a:xfrm>
              <a:off x="6271067" y="3946184"/>
              <a:ext cx="2642746" cy="2692297"/>
            </a:xfrm>
            <a:prstGeom prst="rect">
              <a:avLst/>
            </a:prstGeom>
          </p:spPr>
        </p:pic>
      </p:grpSp>
      <p:sp>
        <p:nvSpPr>
          <p:cNvPr id="2" name="Title 1"/>
          <p:cNvSpPr>
            <a:spLocks noGrp="1"/>
          </p:cNvSpPr>
          <p:nvPr>
            <p:ph type="title"/>
          </p:nvPr>
        </p:nvSpPr>
        <p:spPr/>
        <p:txBody>
          <a:bodyPr/>
          <a:lstStyle/>
          <a:p>
            <a:r>
              <a:rPr lang="en-US" dirty="0" smtClean="0"/>
              <a:t>More frequent extreme precipitation</a:t>
            </a:r>
            <a:endParaRPr lang="en-US" dirty="0"/>
          </a:p>
        </p:txBody>
      </p:sp>
      <p:sp>
        <p:nvSpPr>
          <p:cNvPr id="10" name="Right Arrow 9"/>
          <p:cNvSpPr/>
          <p:nvPr/>
        </p:nvSpPr>
        <p:spPr>
          <a:xfrm>
            <a:off x="3687845" y="2132466"/>
            <a:ext cx="2085129" cy="1473911"/>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8210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in the Northeast US</a:t>
            </a:r>
            <a:endParaRPr lang="en-US" dirty="0"/>
          </a:p>
        </p:txBody>
      </p:sp>
      <p:sp>
        <p:nvSpPr>
          <p:cNvPr id="3" name="Content Placeholder 2"/>
          <p:cNvSpPr>
            <a:spLocks noGrp="1"/>
          </p:cNvSpPr>
          <p:nvPr>
            <p:ph idx="1"/>
          </p:nvPr>
        </p:nvSpPr>
        <p:spPr>
          <a:xfrm>
            <a:off x="842433" y="4711068"/>
            <a:ext cx="8301567" cy="1555262"/>
          </a:xfrm>
        </p:spPr>
        <p:txBody>
          <a:bodyPr>
            <a:normAutofit/>
          </a:bodyPr>
          <a:lstStyle/>
          <a:p>
            <a:pPr marL="0" indent="0">
              <a:buNone/>
            </a:pPr>
            <a:r>
              <a:rPr lang="en-US" sz="2400" b="1" dirty="0" smtClean="0"/>
              <a:t>Engineers in the Northeast US are worried about climate change affecting the freeze-thaw cycles in roadways, which has implications for the logging business</a:t>
            </a:r>
            <a:endParaRPr lang="en-US" sz="2400" b="1" dirty="0"/>
          </a:p>
        </p:txBody>
      </p:sp>
      <p:pic>
        <p:nvPicPr>
          <p:cNvPr id="4" name="Picture 3"/>
          <p:cNvPicPr>
            <a:picLocks noChangeAspect="1"/>
          </p:cNvPicPr>
          <p:nvPr/>
        </p:nvPicPr>
        <p:blipFill>
          <a:blip r:embed="rId2"/>
          <a:stretch>
            <a:fillRect/>
          </a:stretch>
        </p:blipFill>
        <p:spPr>
          <a:xfrm>
            <a:off x="897467" y="1147820"/>
            <a:ext cx="8016346" cy="3326784"/>
          </a:xfrm>
          <a:prstGeom prst="rect">
            <a:avLst/>
          </a:prstGeom>
        </p:spPr>
      </p:pic>
    </p:spTree>
    <p:extLst>
      <p:ext uri="{BB962C8B-B14F-4D97-AF65-F5344CB8AC3E}">
        <p14:creationId xmlns:p14="http://schemas.microsoft.com/office/powerpoint/2010/main" val="49452775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Roadway sub-surface</a:t>
            </a:r>
            <a:endParaRPr lang="en-US" dirty="0"/>
          </a:p>
        </p:txBody>
      </p:sp>
      <p:grpSp>
        <p:nvGrpSpPr>
          <p:cNvPr id="8" name="Group 7"/>
          <p:cNvGrpSpPr>
            <a:grpSpLocks noChangeAspect="1"/>
          </p:cNvGrpSpPr>
          <p:nvPr/>
        </p:nvGrpSpPr>
        <p:grpSpPr>
          <a:xfrm>
            <a:off x="1018969" y="1312593"/>
            <a:ext cx="7267703" cy="4132058"/>
            <a:chOff x="1898844" y="1823214"/>
            <a:chExt cx="5334000" cy="3434586"/>
          </a:xfrm>
        </p:grpSpPr>
        <p:sp>
          <p:nvSpPr>
            <p:cNvPr id="5" name="Rectangle 4"/>
            <p:cNvSpPr/>
            <p:nvPr/>
          </p:nvSpPr>
          <p:spPr>
            <a:xfrm>
              <a:off x="1898844" y="2362200"/>
              <a:ext cx="5334000" cy="2895600"/>
            </a:xfrm>
            <a:prstGeom prst="rect">
              <a:avLst/>
            </a:prstGeom>
            <a:pattFill prst="lgConfetti">
              <a:fgClr>
                <a:srgbClr val="6633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E1"/>
                </a:solidFill>
              </a:endParaRPr>
            </a:p>
          </p:txBody>
        </p:sp>
        <p:sp>
          <p:nvSpPr>
            <p:cNvPr id="6" name="Rectangle 5"/>
            <p:cNvSpPr/>
            <p:nvPr/>
          </p:nvSpPr>
          <p:spPr>
            <a:xfrm>
              <a:off x="1898844" y="2133600"/>
              <a:ext cx="5334000" cy="228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E1"/>
                </a:solidFill>
              </a:endParaRPr>
            </a:p>
          </p:txBody>
        </p:sp>
        <p:sp>
          <p:nvSpPr>
            <p:cNvPr id="7" name="TextBox 5"/>
            <p:cNvSpPr txBox="1">
              <a:spLocks noChangeArrowheads="1"/>
            </p:cNvSpPr>
            <p:nvPr/>
          </p:nvSpPr>
          <p:spPr bwMode="auto">
            <a:xfrm>
              <a:off x="3313391" y="3410195"/>
              <a:ext cx="2459383" cy="3192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r>
                <a:rPr lang="en-US" dirty="0">
                  <a:solidFill>
                    <a:srgbClr val="000000"/>
                  </a:solidFill>
                  <a:ea typeface="+mn-ea"/>
                  <a:cs typeface="+mn-cs"/>
                </a:rPr>
                <a:t>Unfrozen </a:t>
              </a:r>
              <a:r>
                <a:rPr lang="en-US" dirty="0" smtClean="0">
                  <a:solidFill>
                    <a:srgbClr val="000000"/>
                  </a:solidFill>
                  <a:ea typeface="+mn-ea"/>
                  <a:cs typeface="+mn-cs"/>
                </a:rPr>
                <a:t>Soil</a:t>
              </a:r>
              <a:endParaRPr lang="en-US" dirty="0">
                <a:solidFill>
                  <a:srgbClr val="000000"/>
                </a:solidFill>
                <a:ea typeface="+mn-ea"/>
                <a:cs typeface="+mn-cs"/>
              </a:endParaRPr>
            </a:p>
          </p:txBody>
        </p:sp>
        <p:sp>
          <p:nvSpPr>
            <p:cNvPr id="4" name="TextBox 6"/>
            <p:cNvSpPr txBox="1">
              <a:spLocks noChangeArrowheads="1"/>
            </p:cNvSpPr>
            <p:nvPr/>
          </p:nvSpPr>
          <p:spPr bwMode="auto">
            <a:xfrm>
              <a:off x="3102298" y="1823214"/>
              <a:ext cx="2826492" cy="620772"/>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r>
                <a:rPr lang="en-US" dirty="0">
                  <a:solidFill>
                    <a:srgbClr val="000000"/>
                  </a:solidFill>
                  <a:latin typeface="+mn-lt"/>
                  <a:ea typeface="+mn-ea"/>
                  <a:cs typeface="+mn-cs"/>
                </a:rPr>
                <a:t>Asphalt </a:t>
              </a:r>
              <a:r>
                <a:rPr lang="en-US" dirty="0" smtClean="0">
                  <a:solidFill>
                    <a:srgbClr val="000000"/>
                  </a:solidFill>
                  <a:latin typeface="+mn-lt"/>
                  <a:ea typeface="+mn-ea"/>
                  <a:cs typeface="+mn-cs"/>
                </a:rPr>
                <a:t>Surface</a:t>
              </a:r>
              <a:endParaRPr lang="en-US" dirty="0">
                <a:solidFill>
                  <a:srgbClr val="000000"/>
                </a:solidFill>
                <a:latin typeface="+mn-lt"/>
                <a:ea typeface="+mn-ea"/>
                <a:cs typeface="+mn-cs"/>
              </a:endParaRPr>
            </a:p>
          </p:txBody>
        </p:sp>
      </p:grpSp>
    </p:spTree>
    <p:extLst>
      <p:ext uri="{BB962C8B-B14F-4D97-AF65-F5344CB8AC3E}">
        <p14:creationId xmlns:p14="http://schemas.microsoft.com/office/powerpoint/2010/main" val="69094976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Roadway sub-surface</a:t>
            </a:r>
          </a:p>
        </p:txBody>
      </p:sp>
      <p:grpSp>
        <p:nvGrpSpPr>
          <p:cNvPr id="4" name="Group 3"/>
          <p:cNvGrpSpPr>
            <a:grpSpLocks noChangeAspect="1"/>
          </p:cNvGrpSpPr>
          <p:nvPr/>
        </p:nvGrpSpPr>
        <p:grpSpPr>
          <a:xfrm>
            <a:off x="1251005" y="1734499"/>
            <a:ext cx="6992068" cy="3623178"/>
            <a:chOff x="1898844" y="1161420"/>
            <a:chExt cx="5334000" cy="2895600"/>
          </a:xfrm>
        </p:grpSpPr>
        <p:sp>
          <p:nvSpPr>
            <p:cNvPr id="5" name="Rectangle 4"/>
            <p:cNvSpPr/>
            <p:nvPr/>
          </p:nvSpPr>
          <p:spPr>
            <a:xfrm>
              <a:off x="1898844" y="1161420"/>
              <a:ext cx="5334000" cy="2895600"/>
            </a:xfrm>
            <a:prstGeom prst="rect">
              <a:avLst/>
            </a:prstGeom>
            <a:pattFill prst="lgConfetti">
              <a:fgClr>
                <a:srgbClr val="6633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E1"/>
                </a:solidFill>
              </a:endParaRPr>
            </a:p>
          </p:txBody>
        </p:sp>
        <p:sp>
          <p:nvSpPr>
            <p:cNvPr id="6" name="Rectangle 5"/>
            <p:cNvSpPr/>
            <p:nvPr/>
          </p:nvSpPr>
          <p:spPr>
            <a:xfrm>
              <a:off x="1898844" y="1161420"/>
              <a:ext cx="5334000" cy="228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E1"/>
                </a:solidFill>
              </a:endParaRPr>
            </a:p>
          </p:txBody>
        </p:sp>
        <p:sp>
          <p:nvSpPr>
            <p:cNvPr id="7" name="Rectangle 6"/>
            <p:cNvSpPr/>
            <p:nvPr/>
          </p:nvSpPr>
          <p:spPr>
            <a:xfrm>
              <a:off x="1898844" y="1390019"/>
              <a:ext cx="5334000" cy="1850239"/>
            </a:xfrm>
            <a:prstGeom prst="rect">
              <a:avLst/>
            </a:prstGeom>
            <a:pattFill prst="pct90">
              <a:fgClr>
                <a:schemeClr val="bg1"/>
              </a:fgClr>
              <a:bgClr>
                <a:srgbClr val="663300"/>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E1"/>
                </a:solidFill>
              </a:endParaRPr>
            </a:p>
          </p:txBody>
        </p:sp>
        <p:sp>
          <p:nvSpPr>
            <p:cNvPr id="8" name="TextBox 7"/>
            <p:cNvSpPr txBox="1">
              <a:spLocks noChangeArrowheads="1"/>
            </p:cNvSpPr>
            <p:nvPr/>
          </p:nvSpPr>
          <p:spPr bwMode="auto">
            <a:xfrm>
              <a:off x="3375925" y="2233885"/>
              <a:ext cx="2359874" cy="3580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r>
                <a:rPr lang="en-US" dirty="0">
                  <a:solidFill>
                    <a:srgbClr val="000000"/>
                  </a:solidFill>
                  <a:ea typeface="+mn-ea"/>
                  <a:cs typeface="+mn-cs"/>
                </a:rPr>
                <a:t>Frozen Soil</a:t>
              </a:r>
            </a:p>
          </p:txBody>
        </p:sp>
        <p:sp>
          <p:nvSpPr>
            <p:cNvPr id="9" name="TextBox 11"/>
            <p:cNvSpPr txBox="1">
              <a:spLocks noChangeArrowheads="1"/>
            </p:cNvSpPr>
            <p:nvPr/>
          </p:nvSpPr>
          <p:spPr bwMode="auto">
            <a:xfrm>
              <a:off x="3511671" y="3409321"/>
              <a:ext cx="2224128" cy="2951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r>
                <a:rPr lang="en-US" dirty="0">
                  <a:solidFill>
                    <a:srgbClr val="000000"/>
                  </a:solidFill>
                  <a:ea typeface="+mn-ea"/>
                  <a:cs typeface="+mn-cs"/>
                </a:rPr>
                <a:t>Unfrozen Soil</a:t>
              </a:r>
            </a:p>
          </p:txBody>
        </p:sp>
      </p:grpSp>
      <p:sp>
        <p:nvSpPr>
          <p:cNvPr id="10" name="TextBox 6"/>
          <p:cNvSpPr txBox="1">
            <a:spLocks noChangeArrowheads="1"/>
          </p:cNvSpPr>
          <p:nvPr/>
        </p:nvSpPr>
        <p:spPr bwMode="auto">
          <a:xfrm>
            <a:off x="3819823" y="1355707"/>
            <a:ext cx="1904517" cy="369332"/>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r>
              <a:rPr lang="en-US" dirty="0">
                <a:solidFill>
                  <a:srgbClr val="000000"/>
                </a:solidFill>
                <a:latin typeface="+mn-lt"/>
                <a:ea typeface="+mn-ea"/>
                <a:cs typeface="+mn-cs"/>
              </a:rPr>
              <a:t>Asphalt </a:t>
            </a:r>
            <a:r>
              <a:rPr lang="en-US" dirty="0" smtClean="0">
                <a:solidFill>
                  <a:srgbClr val="000000"/>
                </a:solidFill>
                <a:latin typeface="+mn-lt"/>
                <a:ea typeface="+mn-ea"/>
                <a:cs typeface="+mn-cs"/>
              </a:rPr>
              <a:t>Surface</a:t>
            </a:r>
            <a:endParaRPr lang="en-US" dirty="0">
              <a:solidFill>
                <a:srgbClr val="000000"/>
              </a:solidFill>
              <a:latin typeface="+mn-lt"/>
              <a:ea typeface="+mn-ea"/>
              <a:cs typeface="+mn-cs"/>
            </a:endParaRPr>
          </a:p>
        </p:txBody>
      </p:sp>
      <p:sp>
        <p:nvSpPr>
          <p:cNvPr id="11" name="TextBox 10"/>
          <p:cNvSpPr txBox="1"/>
          <p:nvPr/>
        </p:nvSpPr>
        <p:spPr>
          <a:xfrm>
            <a:off x="1426507" y="5809948"/>
            <a:ext cx="6384491" cy="461665"/>
          </a:xfrm>
          <a:prstGeom prst="rect">
            <a:avLst/>
          </a:prstGeom>
          <a:noFill/>
        </p:spPr>
        <p:txBody>
          <a:bodyPr wrap="square" rtlCol="0">
            <a:spAutoFit/>
          </a:bodyPr>
          <a:lstStyle/>
          <a:p>
            <a:pPr algn="ctr"/>
            <a:r>
              <a:rPr lang="en-US" sz="2400" b="1" dirty="0" smtClean="0">
                <a:solidFill>
                  <a:schemeClr val="accent5">
                    <a:lumMod val="75000"/>
                  </a:schemeClr>
                </a:solidFill>
              </a:rPr>
              <a:t>Winter weight premiums are applied</a:t>
            </a:r>
            <a:endParaRPr lang="en-US" sz="2400" b="1" dirty="0">
              <a:solidFill>
                <a:schemeClr val="accent5">
                  <a:lumMod val="75000"/>
                </a:schemeClr>
              </a:solidFill>
            </a:endParaRPr>
          </a:p>
        </p:txBody>
      </p:sp>
    </p:spTree>
    <p:extLst>
      <p:ext uri="{BB962C8B-B14F-4D97-AF65-F5344CB8AC3E}">
        <p14:creationId xmlns:p14="http://schemas.microsoft.com/office/powerpoint/2010/main" val="3401925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4415"/>
          <a:stretch/>
        </p:blipFill>
        <p:spPr>
          <a:xfrm>
            <a:off x="611560" y="1268760"/>
            <a:ext cx="7861300" cy="5304871"/>
          </a:xfrm>
          <a:prstGeom prst="rect">
            <a:avLst/>
          </a:prstGeom>
        </p:spPr>
      </p:pic>
      <p:sp>
        <p:nvSpPr>
          <p:cNvPr id="2" name="Title 1"/>
          <p:cNvSpPr>
            <a:spLocks noGrp="1"/>
          </p:cNvSpPr>
          <p:nvPr>
            <p:ph type="title"/>
          </p:nvPr>
        </p:nvSpPr>
        <p:spPr/>
        <p:txBody>
          <a:bodyPr lIns="457200">
            <a:normAutofit/>
          </a:bodyPr>
          <a:lstStyle/>
          <a:p>
            <a:r>
              <a:rPr lang="en-US" dirty="0" smtClean="0"/>
              <a:t>Heat waves are stronger </a:t>
            </a:r>
            <a:r>
              <a:rPr lang="en-US" dirty="0"/>
              <a:t>and more </a:t>
            </a:r>
            <a:r>
              <a:rPr lang="en-US" dirty="0" smtClean="0"/>
              <a:t>frequent</a:t>
            </a:r>
            <a:endParaRPr lang="en-US" dirty="0"/>
          </a:p>
        </p:txBody>
      </p:sp>
    </p:spTree>
    <p:extLst>
      <p:ext uri="{BB962C8B-B14F-4D97-AF65-F5344CB8AC3E}">
        <p14:creationId xmlns:p14="http://schemas.microsoft.com/office/powerpoint/2010/main" val="19498742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Roadway sub-surface</a:t>
            </a:r>
          </a:p>
        </p:txBody>
      </p:sp>
      <p:grpSp>
        <p:nvGrpSpPr>
          <p:cNvPr id="17" name="Group 16"/>
          <p:cNvGrpSpPr/>
          <p:nvPr/>
        </p:nvGrpSpPr>
        <p:grpSpPr>
          <a:xfrm>
            <a:off x="469346" y="2086700"/>
            <a:ext cx="8674655" cy="3618877"/>
            <a:chOff x="469346" y="2086700"/>
            <a:chExt cx="8674655" cy="3618877"/>
          </a:xfrm>
        </p:grpSpPr>
        <p:grpSp>
          <p:nvGrpSpPr>
            <p:cNvPr id="4" name="Group 3"/>
            <p:cNvGrpSpPr>
              <a:grpSpLocks noChangeAspect="1"/>
            </p:cNvGrpSpPr>
            <p:nvPr/>
          </p:nvGrpSpPr>
          <p:grpSpPr>
            <a:xfrm>
              <a:off x="469346" y="2086700"/>
              <a:ext cx="8674655" cy="3618877"/>
              <a:chOff x="1421958" y="3786016"/>
              <a:chExt cx="6940918" cy="2895600"/>
            </a:xfrm>
          </p:grpSpPr>
          <p:sp>
            <p:nvSpPr>
              <p:cNvPr id="5" name="Rectangle 4"/>
              <p:cNvSpPr/>
              <p:nvPr/>
            </p:nvSpPr>
            <p:spPr>
              <a:xfrm>
                <a:off x="1421958" y="3786016"/>
                <a:ext cx="5334000" cy="2895600"/>
              </a:xfrm>
              <a:prstGeom prst="rect">
                <a:avLst/>
              </a:prstGeom>
              <a:pattFill prst="lgConfetti">
                <a:fgClr>
                  <a:srgbClr val="6633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E1"/>
                  </a:solidFill>
                </a:endParaRPr>
              </a:p>
            </p:txBody>
          </p:sp>
          <p:sp>
            <p:nvSpPr>
              <p:cNvPr id="6" name="Rectangle 5"/>
              <p:cNvSpPr/>
              <p:nvPr/>
            </p:nvSpPr>
            <p:spPr>
              <a:xfrm>
                <a:off x="1421958" y="3786016"/>
                <a:ext cx="5334000" cy="228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E1"/>
                  </a:solidFill>
                </a:endParaRPr>
              </a:p>
            </p:txBody>
          </p:sp>
          <p:sp>
            <p:nvSpPr>
              <p:cNvPr id="7" name="Rectangle 6"/>
              <p:cNvSpPr/>
              <p:nvPr/>
            </p:nvSpPr>
            <p:spPr>
              <a:xfrm>
                <a:off x="1421958" y="4014616"/>
                <a:ext cx="5334000" cy="533400"/>
              </a:xfrm>
              <a:prstGeom prst="rect">
                <a:avLst/>
              </a:prstGeom>
              <a:pattFill prst="pct90">
                <a:fgClr>
                  <a:schemeClr val="bg1"/>
                </a:fgClr>
                <a:bgClr>
                  <a:srgbClr val="663300"/>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E1"/>
                  </a:solidFill>
                </a:endParaRPr>
              </a:p>
            </p:txBody>
          </p:sp>
          <p:sp>
            <p:nvSpPr>
              <p:cNvPr id="8" name="Rectangle 7"/>
              <p:cNvSpPr/>
              <p:nvPr/>
            </p:nvSpPr>
            <p:spPr>
              <a:xfrm>
                <a:off x="1421958" y="4506741"/>
                <a:ext cx="5334000" cy="533400"/>
              </a:xfrm>
              <a:prstGeom prst="rect">
                <a:avLst/>
              </a:prstGeom>
              <a:pattFill prst="pct90">
                <a:fgClr>
                  <a:schemeClr val="bg1"/>
                </a:fgClr>
                <a:bgClr>
                  <a:srgbClr val="663300"/>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E1"/>
                  </a:solidFill>
                </a:endParaRPr>
              </a:p>
            </p:txBody>
          </p:sp>
          <p:sp>
            <p:nvSpPr>
              <p:cNvPr id="9" name="Rectangle 8"/>
              <p:cNvSpPr/>
              <p:nvPr/>
            </p:nvSpPr>
            <p:spPr>
              <a:xfrm>
                <a:off x="1421958" y="5054429"/>
                <a:ext cx="5334000" cy="979487"/>
              </a:xfrm>
              <a:prstGeom prst="rect">
                <a:avLst/>
              </a:prstGeom>
              <a:pattFill prst="pct90">
                <a:fgClr>
                  <a:schemeClr val="bg1"/>
                </a:fgClr>
                <a:bgClr>
                  <a:srgbClr val="663300"/>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E1"/>
                  </a:solidFill>
                </a:endParaRPr>
              </a:p>
            </p:txBody>
          </p:sp>
          <p:sp>
            <p:nvSpPr>
              <p:cNvPr id="10" name="Rectangle 9"/>
              <p:cNvSpPr/>
              <p:nvPr/>
            </p:nvSpPr>
            <p:spPr>
              <a:xfrm>
                <a:off x="1421958" y="4014616"/>
                <a:ext cx="5334000" cy="533400"/>
              </a:xfrm>
              <a:prstGeom prst="rect">
                <a:avLst/>
              </a:prstGeom>
              <a:pattFill prst="lgConfetti">
                <a:fgClr>
                  <a:schemeClr val="bg1"/>
                </a:fgClr>
                <a:bgClr>
                  <a:srgbClr val="663300"/>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E1"/>
                  </a:solidFill>
                </a:endParaRPr>
              </a:p>
            </p:txBody>
          </p:sp>
          <p:sp>
            <p:nvSpPr>
              <p:cNvPr id="11" name="Rectangle 10"/>
              <p:cNvSpPr/>
              <p:nvPr/>
            </p:nvSpPr>
            <p:spPr>
              <a:xfrm>
                <a:off x="1421958" y="4521029"/>
                <a:ext cx="5334000" cy="533400"/>
              </a:xfrm>
              <a:prstGeom prst="rect">
                <a:avLst/>
              </a:prstGeom>
              <a:pattFill prst="lgConfetti">
                <a:fgClr>
                  <a:schemeClr val="bg1"/>
                </a:fgClr>
                <a:bgClr>
                  <a:srgbClr val="663300"/>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E1"/>
                  </a:solidFill>
                </a:endParaRPr>
              </a:p>
            </p:txBody>
          </p:sp>
          <p:sp>
            <p:nvSpPr>
              <p:cNvPr id="12" name="TextBox 11"/>
              <p:cNvSpPr txBox="1">
                <a:spLocks noChangeArrowheads="1"/>
              </p:cNvSpPr>
              <p:nvPr/>
            </p:nvSpPr>
            <p:spPr bwMode="auto">
              <a:xfrm>
                <a:off x="1904222" y="4167809"/>
                <a:ext cx="44958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r>
                  <a:rPr lang="en-US" dirty="0">
                    <a:solidFill>
                      <a:srgbClr val="000000"/>
                    </a:solidFill>
                    <a:ea typeface="+mn-ea"/>
                    <a:cs typeface="+mn-cs"/>
                  </a:rPr>
                  <a:t>Thawed soil; Excess moisture can’t drain down through underlying frozen </a:t>
                </a:r>
                <a:r>
                  <a:rPr lang="en-US" dirty="0" smtClean="0">
                    <a:solidFill>
                      <a:srgbClr val="000000"/>
                    </a:solidFill>
                    <a:ea typeface="+mn-ea"/>
                    <a:cs typeface="+mn-cs"/>
                  </a:rPr>
                  <a:t>layer</a:t>
                </a:r>
                <a:endParaRPr lang="en-US" sz="2000" dirty="0">
                  <a:solidFill>
                    <a:srgbClr val="FF0000"/>
                  </a:solidFill>
                  <a:ea typeface="+mn-ea"/>
                  <a:cs typeface="+mn-cs"/>
                </a:endParaRPr>
              </a:p>
            </p:txBody>
          </p:sp>
          <p:sp>
            <p:nvSpPr>
              <p:cNvPr id="13" name="TextBox 12"/>
              <p:cNvSpPr txBox="1">
                <a:spLocks noChangeArrowheads="1"/>
              </p:cNvSpPr>
              <p:nvPr/>
            </p:nvSpPr>
            <p:spPr bwMode="auto">
              <a:xfrm>
                <a:off x="3296354" y="5389391"/>
                <a:ext cx="13716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r>
                  <a:rPr lang="en-US" dirty="0">
                    <a:solidFill>
                      <a:srgbClr val="000000"/>
                    </a:solidFill>
                    <a:ea typeface="+mn-ea"/>
                    <a:cs typeface="+mn-cs"/>
                  </a:rPr>
                  <a:t>Frozen Soil</a:t>
                </a:r>
              </a:p>
            </p:txBody>
          </p:sp>
          <p:sp>
            <p:nvSpPr>
              <p:cNvPr id="14" name="Right Brace 13"/>
              <p:cNvSpPr/>
              <p:nvPr/>
            </p:nvSpPr>
            <p:spPr>
              <a:xfrm>
                <a:off x="6832158" y="4014616"/>
                <a:ext cx="381000" cy="1039813"/>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dirty="0">
                  <a:solidFill>
                    <a:srgbClr val="000000"/>
                  </a:solidFill>
                </a:endParaRPr>
              </a:p>
            </p:txBody>
          </p:sp>
          <p:sp>
            <p:nvSpPr>
              <p:cNvPr id="15" name="TextBox 14"/>
              <p:cNvSpPr txBox="1">
                <a:spLocks noChangeArrowheads="1"/>
              </p:cNvSpPr>
              <p:nvPr/>
            </p:nvSpPr>
            <p:spPr bwMode="auto">
              <a:xfrm>
                <a:off x="7365559" y="4073354"/>
                <a:ext cx="997317" cy="155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hangingPunct="1"/>
                <a:r>
                  <a:rPr lang="en-US" sz="2000" dirty="0">
                    <a:solidFill>
                      <a:srgbClr val="FF0000"/>
                    </a:solidFill>
                    <a:latin typeface="+mn-lt"/>
                    <a:ea typeface="+mn-ea"/>
                    <a:cs typeface="+mn-cs"/>
                  </a:rPr>
                  <a:t>Critical Period:</a:t>
                </a:r>
              </a:p>
              <a:p>
                <a:pPr defTabSz="914400" eaLnBrk="1" hangingPunct="1"/>
                <a:r>
                  <a:rPr lang="en-US" sz="2000" dirty="0">
                    <a:solidFill>
                      <a:srgbClr val="000000"/>
                    </a:solidFill>
                    <a:latin typeface="+mn-lt"/>
                    <a:ea typeface="+mn-ea"/>
                    <a:cs typeface="+mn-cs"/>
                  </a:rPr>
                  <a:t>Reduced strength &amp; stiffness</a:t>
                </a:r>
              </a:p>
            </p:txBody>
          </p:sp>
        </p:grpSp>
        <p:sp>
          <p:nvSpPr>
            <p:cNvPr id="16" name="TextBox 11"/>
            <p:cNvSpPr txBox="1">
              <a:spLocks noChangeArrowheads="1"/>
            </p:cNvSpPr>
            <p:nvPr/>
          </p:nvSpPr>
          <p:spPr bwMode="auto">
            <a:xfrm>
              <a:off x="2811938" y="5136100"/>
              <a:ext cx="175736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r>
                <a:rPr lang="en-US" dirty="0">
                  <a:solidFill>
                    <a:srgbClr val="000000"/>
                  </a:solidFill>
                  <a:ea typeface="+mn-ea"/>
                  <a:cs typeface="+mn-cs"/>
                </a:rPr>
                <a:t>Unfrozen Soil</a:t>
              </a:r>
            </a:p>
          </p:txBody>
        </p:sp>
      </p:grpSp>
      <p:sp>
        <p:nvSpPr>
          <p:cNvPr id="18" name="TextBox 6"/>
          <p:cNvSpPr txBox="1">
            <a:spLocks noChangeArrowheads="1"/>
          </p:cNvSpPr>
          <p:nvPr/>
        </p:nvSpPr>
        <p:spPr bwMode="auto">
          <a:xfrm>
            <a:off x="2811938" y="1717368"/>
            <a:ext cx="1904517" cy="369332"/>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r>
              <a:rPr lang="en-US" dirty="0">
                <a:solidFill>
                  <a:srgbClr val="000000"/>
                </a:solidFill>
                <a:latin typeface="+mn-lt"/>
                <a:ea typeface="+mn-ea"/>
                <a:cs typeface="+mn-cs"/>
              </a:rPr>
              <a:t>Asphalt </a:t>
            </a:r>
            <a:r>
              <a:rPr lang="en-US" dirty="0" smtClean="0">
                <a:solidFill>
                  <a:srgbClr val="000000"/>
                </a:solidFill>
                <a:latin typeface="+mn-lt"/>
                <a:ea typeface="+mn-ea"/>
                <a:cs typeface="+mn-cs"/>
              </a:rPr>
              <a:t>Surface</a:t>
            </a:r>
            <a:endParaRPr lang="en-US" dirty="0">
              <a:solidFill>
                <a:srgbClr val="000000"/>
              </a:solidFill>
              <a:latin typeface="+mn-lt"/>
              <a:ea typeface="+mn-ea"/>
              <a:cs typeface="+mn-cs"/>
            </a:endParaRPr>
          </a:p>
        </p:txBody>
      </p:sp>
      <p:sp>
        <p:nvSpPr>
          <p:cNvPr id="19" name="TextBox 18"/>
          <p:cNvSpPr txBox="1"/>
          <p:nvPr/>
        </p:nvSpPr>
        <p:spPr>
          <a:xfrm>
            <a:off x="594640" y="5854132"/>
            <a:ext cx="6384491" cy="461665"/>
          </a:xfrm>
          <a:prstGeom prst="rect">
            <a:avLst/>
          </a:prstGeom>
          <a:noFill/>
        </p:spPr>
        <p:txBody>
          <a:bodyPr wrap="square" rtlCol="0">
            <a:spAutoFit/>
          </a:bodyPr>
          <a:lstStyle/>
          <a:p>
            <a:pPr algn="ctr"/>
            <a:r>
              <a:rPr lang="en-US" sz="2400" b="1" dirty="0" smtClean="0">
                <a:solidFill>
                  <a:schemeClr val="accent5">
                    <a:lumMod val="75000"/>
                  </a:schemeClr>
                </a:solidFill>
              </a:rPr>
              <a:t>Spring load restrictions are applied</a:t>
            </a:r>
            <a:endParaRPr lang="en-US" sz="2400" b="1" dirty="0">
              <a:solidFill>
                <a:schemeClr val="accent5">
                  <a:lumMod val="75000"/>
                </a:schemeClr>
              </a:solidFill>
            </a:endParaRPr>
          </a:p>
        </p:txBody>
      </p:sp>
    </p:spTree>
    <p:extLst>
      <p:ext uri="{BB962C8B-B14F-4D97-AF65-F5344CB8AC3E}">
        <p14:creationId xmlns:p14="http://schemas.microsoft.com/office/powerpoint/2010/main" val="2436259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Roadway </a:t>
            </a:r>
            <a:r>
              <a:rPr lang="en-US" dirty="0"/>
              <a:t>sub-</a:t>
            </a:r>
            <a:r>
              <a:rPr lang="en-US" dirty="0" smtClean="0"/>
              <a:t>surface frost depth profile</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66192321"/>
              </p:ext>
            </p:extLst>
          </p:nvPr>
        </p:nvGraphicFramePr>
        <p:xfrm>
          <a:off x="317447" y="1255301"/>
          <a:ext cx="8596366" cy="541540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126340" y="1255301"/>
            <a:ext cx="5581642" cy="830997"/>
          </a:xfrm>
          <a:prstGeom prst="rect">
            <a:avLst/>
          </a:prstGeom>
          <a:solidFill>
            <a:schemeClr val="bg1"/>
          </a:solidFill>
        </p:spPr>
        <p:txBody>
          <a:bodyPr wrap="square" rtlCol="0">
            <a:spAutoFit/>
          </a:bodyPr>
          <a:lstStyle/>
          <a:p>
            <a:pPr algn="ctr"/>
            <a:r>
              <a:rPr lang="en-US" sz="2400" b="1" dirty="0" smtClean="0"/>
              <a:t>Frost Depth Profile for Madison, ME</a:t>
            </a:r>
          </a:p>
          <a:p>
            <a:pPr algn="ctr"/>
            <a:r>
              <a:rPr lang="en-US" sz="2400" b="1" dirty="0" smtClean="0"/>
              <a:t>Winter 2013/2014</a:t>
            </a:r>
            <a:endParaRPr lang="en-US" sz="2400" b="1" dirty="0"/>
          </a:p>
        </p:txBody>
      </p:sp>
    </p:spTree>
    <p:extLst>
      <p:ext uri="{BB962C8B-B14F-4D97-AF65-F5344CB8AC3E}">
        <p14:creationId xmlns:p14="http://schemas.microsoft.com/office/powerpoint/2010/main" val="27464347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Projected Frost Depth</a:t>
            </a:r>
            <a:endParaRPr lang="en-US" dirty="0"/>
          </a:p>
        </p:txBody>
      </p:sp>
      <p:pic>
        <p:nvPicPr>
          <p:cNvPr id="6" name="Picture 5"/>
          <p:cNvPicPr>
            <a:picLocks noChangeAspect="1"/>
          </p:cNvPicPr>
          <p:nvPr/>
        </p:nvPicPr>
        <p:blipFill rotWithShape="1">
          <a:blip r:embed="rId3"/>
          <a:srcRect r="13626"/>
          <a:stretch/>
        </p:blipFill>
        <p:spPr>
          <a:xfrm>
            <a:off x="0" y="1519972"/>
            <a:ext cx="9144000" cy="4817724"/>
          </a:xfrm>
          <a:prstGeom prst="rect">
            <a:avLst/>
          </a:prstGeom>
        </p:spPr>
      </p:pic>
      <p:sp>
        <p:nvSpPr>
          <p:cNvPr id="5" name="TextBox 4"/>
          <p:cNvSpPr txBox="1"/>
          <p:nvPr/>
        </p:nvSpPr>
        <p:spPr>
          <a:xfrm>
            <a:off x="591479" y="1519972"/>
            <a:ext cx="8106737" cy="461665"/>
          </a:xfrm>
          <a:prstGeom prst="rect">
            <a:avLst/>
          </a:prstGeom>
          <a:solidFill>
            <a:schemeClr val="bg1"/>
          </a:solidFill>
        </p:spPr>
        <p:txBody>
          <a:bodyPr wrap="square" rtlCol="0">
            <a:spAutoFit/>
          </a:bodyPr>
          <a:lstStyle/>
          <a:p>
            <a:pPr algn="ctr"/>
            <a:r>
              <a:rPr lang="en-US" sz="2400" b="1" dirty="0" smtClean="0"/>
              <a:t>Historical and Projected Max Frost Depth for Madison, ME</a:t>
            </a:r>
          </a:p>
        </p:txBody>
      </p:sp>
      <p:sp>
        <p:nvSpPr>
          <p:cNvPr id="3" name="TextBox 2"/>
          <p:cNvSpPr txBox="1"/>
          <p:nvPr/>
        </p:nvSpPr>
        <p:spPr>
          <a:xfrm rot="16200000">
            <a:off x="-606870" y="4053047"/>
            <a:ext cx="1583075" cy="369332"/>
          </a:xfrm>
          <a:prstGeom prst="rect">
            <a:avLst/>
          </a:prstGeom>
          <a:solidFill>
            <a:schemeClr val="bg1"/>
          </a:solidFill>
        </p:spPr>
        <p:txBody>
          <a:bodyPr wrap="square" rtlCol="0">
            <a:spAutoFit/>
          </a:bodyPr>
          <a:lstStyle/>
          <a:p>
            <a:pPr algn="ctr"/>
            <a:r>
              <a:rPr lang="en-US" dirty="0" smtClean="0"/>
              <a:t>Inches</a:t>
            </a:r>
            <a:endParaRPr lang="en-US" dirty="0"/>
          </a:p>
        </p:txBody>
      </p:sp>
      <p:sp>
        <p:nvSpPr>
          <p:cNvPr id="7" name="TextBox 6"/>
          <p:cNvSpPr txBox="1"/>
          <p:nvPr/>
        </p:nvSpPr>
        <p:spPr>
          <a:xfrm>
            <a:off x="3755467" y="6028401"/>
            <a:ext cx="1583075" cy="369332"/>
          </a:xfrm>
          <a:prstGeom prst="rect">
            <a:avLst/>
          </a:prstGeom>
          <a:solidFill>
            <a:schemeClr val="bg1"/>
          </a:solidFill>
        </p:spPr>
        <p:txBody>
          <a:bodyPr wrap="square" rtlCol="0">
            <a:spAutoFit/>
          </a:bodyPr>
          <a:lstStyle/>
          <a:p>
            <a:pPr algn="ctr"/>
            <a:r>
              <a:rPr lang="en-US" dirty="0" smtClean="0"/>
              <a:t>Year</a:t>
            </a:r>
            <a:endParaRPr lang="en-US" dirty="0"/>
          </a:p>
        </p:txBody>
      </p:sp>
    </p:spTree>
    <p:extLst>
      <p:ext uri="{BB962C8B-B14F-4D97-AF65-F5344CB8AC3E}">
        <p14:creationId xmlns:p14="http://schemas.microsoft.com/office/powerpoint/2010/main" val="11999895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Freezing and Thawing Index</a:t>
            </a:r>
            <a:endParaRPr lang="en-US" dirty="0"/>
          </a:p>
        </p:txBody>
      </p:sp>
      <p:sp>
        <p:nvSpPr>
          <p:cNvPr id="3" name="Content Placeholder 2"/>
          <p:cNvSpPr>
            <a:spLocks noGrp="1"/>
          </p:cNvSpPr>
          <p:nvPr>
            <p:ph idx="1"/>
          </p:nvPr>
        </p:nvSpPr>
        <p:spPr>
          <a:xfrm>
            <a:off x="914400" y="1365910"/>
            <a:ext cx="4770052" cy="4900420"/>
          </a:xfrm>
        </p:spPr>
        <p:txBody>
          <a:bodyPr>
            <a:normAutofit/>
          </a:bodyPr>
          <a:lstStyle/>
          <a:p>
            <a:r>
              <a:rPr lang="en-US" sz="2400" dirty="0" smtClean="0"/>
              <a:t>Cumulative Freezing Index (CFI)</a:t>
            </a:r>
          </a:p>
          <a:p>
            <a:pPr lvl="1"/>
            <a:r>
              <a:rPr lang="en-US" sz="2000" dirty="0" smtClean="0"/>
              <a:t>When CFI reaches specific level winter weight premiums are applied</a:t>
            </a:r>
          </a:p>
          <a:p>
            <a:endParaRPr lang="en-US" sz="2400" dirty="0" smtClean="0"/>
          </a:p>
          <a:p>
            <a:r>
              <a:rPr lang="en-US" sz="2400" dirty="0" smtClean="0"/>
              <a:t>Cumulative Thawing Index (CTI)</a:t>
            </a:r>
          </a:p>
          <a:p>
            <a:pPr lvl="1"/>
            <a:r>
              <a:rPr lang="en-US" sz="2000" dirty="0" smtClean="0"/>
              <a:t>When CTI reaches specific level spring load restrictions are applied</a:t>
            </a:r>
            <a:endParaRPr lang="en-US" sz="2000" dirty="0"/>
          </a:p>
        </p:txBody>
      </p:sp>
      <p:pic>
        <p:nvPicPr>
          <p:cNvPr id="4" name="Picture 3" descr="Screen Shot 2015-06-30 at 1.24.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8374" y="1365910"/>
            <a:ext cx="2339163" cy="1557633"/>
          </a:xfrm>
          <a:prstGeom prst="rect">
            <a:avLst/>
          </a:prstGeom>
        </p:spPr>
      </p:pic>
      <p:pic>
        <p:nvPicPr>
          <p:cNvPr id="6" name="Picture 5" descr="Screen Shot 2015-06-30 at 1.24.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110" y="4991423"/>
            <a:ext cx="6858000" cy="1316122"/>
          </a:xfrm>
          <a:prstGeom prst="rect">
            <a:avLst/>
          </a:prstGeom>
        </p:spPr>
      </p:pic>
    </p:spTree>
    <p:extLst>
      <p:ext uri="{BB962C8B-B14F-4D97-AF65-F5344CB8AC3E}">
        <p14:creationId xmlns:p14="http://schemas.microsoft.com/office/powerpoint/2010/main" val="212475658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Historical and Projected times CFI threshold is not exceeded for Madison, ME</a:t>
            </a:r>
            <a:endParaRPr lang="en-US" dirty="0"/>
          </a:p>
        </p:txBody>
      </p:sp>
      <p:pic>
        <p:nvPicPr>
          <p:cNvPr id="7" name="Picture 6" descr="CFI not exc RCP 8.5 Bar Graph.png"/>
          <p:cNvPicPr>
            <a:picLocks noChangeAspect="1"/>
          </p:cNvPicPr>
          <p:nvPr/>
        </p:nvPicPr>
        <p:blipFill rotWithShape="1">
          <a:blip r:embed="rId2">
            <a:extLst>
              <a:ext uri="{28A0092B-C50C-407E-A947-70E740481C1C}">
                <a14:useLocalDpi xmlns:a14="http://schemas.microsoft.com/office/drawing/2010/main" val="0"/>
              </a:ext>
            </a:extLst>
          </a:blip>
          <a:srcRect t="13665"/>
          <a:stretch/>
        </p:blipFill>
        <p:spPr>
          <a:xfrm>
            <a:off x="605510" y="1582950"/>
            <a:ext cx="8067889" cy="4837065"/>
          </a:xfrm>
          <a:prstGeom prst="rect">
            <a:avLst/>
          </a:prstGeom>
        </p:spPr>
      </p:pic>
      <p:sp>
        <p:nvSpPr>
          <p:cNvPr id="9" name="TextBox 8"/>
          <p:cNvSpPr txBox="1"/>
          <p:nvPr/>
        </p:nvSpPr>
        <p:spPr>
          <a:xfrm>
            <a:off x="1530886" y="1826457"/>
            <a:ext cx="1617868" cy="400110"/>
          </a:xfrm>
          <a:prstGeom prst="rect">
            <a:avLst/>
          </a:prstGeom>
          <a:noFill/>
        </p:spPr>
        <p:txBody>
          <a:bodyPr wrap="square" rtlCol="0">
            <a:spAutoFit/>
          </a:bodyPr>
          <a:lstStyle/>
          <a:p>
            <a:r>
              <a:rPr lang="en-US" sz="2000" b="1" dirty="0" smtClean="0"/>
              <a:t>RCP8.5</a:t>
            </a:r>
            <a:endParaRPr lang="en-US" sz="2000" b="1" dirty="0"/>
          </a:p>
        </p:txBody>
      </p:sp>
    </p:spTree>
    <p:extLst>
      <p:ext uri="{BB962C8B-B14F-4D97-AF65-F5344CB8AC3E}">
        <p14:creationId xmlns:p14="http://schemas.microsoft.com/office/powerpoint/2010/main" val="239505759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Adapting Dairy Farms to Climate Change</a:t>
            </a:r>
            <a:endParaRPr lang="en-US" dirty="0"/>
          </a:p>
        </p:txBody>
      </p:sp>
      <p:sp>
        <p:nvSpPr>
          <p:cNvPr id="3" name="Content Placeholder 2"/>
          <p:cNvSpPr>
            <a:spLocks noGrp="1"/>
          </p:cNvSpPr>
          <p:nvPr>
            <p:ph idx="1"/>
          </p:nvPr>
        </p:nvSpPr>
        <p:spPr>
          <a:xfrm>
            <a:off x="914400" y="3965818"/>
            <a:ext cx="7810500" cy="2892182"/>
          </a:xfrm>
        </p:spPr>
        <p:txBody>
          <a:bodyPr>
            <a:normAutofit/>
          </a:bodyPr>
          <a:lstStyle/>
          <a:p>
            <a:pPr marL="0" indent="0">
              <a:buNone/>
            </a:pPr>
            <a:r>
              <a:rPr lang="en-US" b="1" dirty="0" smtClean="0"/>
              <a:t>People in agriculture are concerned about impacts such as crop yields and quality, animal stress and performance, production costs and profit, and emissions to the environment</a:t>
            </a:r>
            <a:endParaRPr lang="en-US" b="1" dirty="0"/>
          </a:p>
        </p:txBody>
      </p:sp>
      <p:pic>
        <p:nvPicPr>
          <p:cNvPr id="4" name="Picture 19" descr="P1020003"/>
          <p:cNvPicPr>
            <a:picLocks noChangeAspect="1" noChangeArrowheads="1"/>
          </p:cNvPicPr>
          <p:nvPr/>
        </p:nvPicPr>
        <p:blipFill rotWithShape="1">
          <a:blip r:embed="rId2" cstate="print">
            <a:lum bright="6000"/>
          </a:blip>
          <a:srcRect t="16798" b="26523"/>
          <a:stretch/>
        </p:blipFill>
        <p:spPr bwMode="auto">
          <a:xfrm>
            <a:off x="914400" y="1147820"/>
            <a:ext cx="7999413" cy="2817999"/>
          </a:xfrm>
          <a:prstGeom prst="rect">
            <a:avLst/>
          </a:prstGeom>
          <a:ln>
            <a:noFill/>
          </a:ln>
          <a:effectLst/>
        </p:spPr>
      </p:pic>
    </p:spTree>
    <p:extLst>
      <p:ext uri="{BB962C8B-B14F-4D97-AF65-F5344CB8AC3E}">
        <p14:creationId xmlns:p14="http://schemas.microsoft.com/office/powerpoint/2010/main" val="85384490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 System Model</a:t>
            </a:r>
            <a:endParaRPr lang="en-US" dirty="0"/>
          </a:p>
        </p:txBody>
      </p:sp>
      <p:grpSp>
        <p:nvGrpSpPr>
          <p:cNvPr id="4" name="Group 3"/>
          <p:cNvGrpSpPr/>
          <p:nvPr/>
        </p:nvGrpSpPr>
        <p:grpSpPr>
          <a:xfrm>
            <a:off x="440933" y="1456376"/>
            <a:ext cx="8450956" cy="5065931"/>
            <a:chOff x="304800" y="1600200"/>
            <a:chExt cx="8450956" cy="5065931"/>
          </a:xfrm>
        </p:grpSpPr>
        <p:grpSp>
          <p:nvGrpSpPr>
            <p:cNvPr id="5" name="Group 531"/>
            <p:cNvGrpSpPr>
              <a:grpSpLocks/>
            </p:cNvGrpSpPr>
            <p:nvPr/>
          </p:nvGrpSpPr>
          <p:grpSpPr bwMode="auto">
            <a:xfrm>
              <a:off x="6324600" y="4724400"/>
              <a:ext cx="941598" cy="611833"/>
              <a:chOff x="2664" y="1506"/>
              <a:chExt cx="1189" cy="864"/>
            </a:xfrm>
          </p:grpSpPr>
          <p:sp>
            <p:nvSpPr>
              <p:cNvPr id="569" name="Freeform 532"/>
              <p:cNvSpPr>
                <a:spLocks/>
              </p:cNvSpPr>
              <p:nvPr/>
            </p:nvSpPr>
            <p:spPr bwMode="auto">
              <a:xfrm>
                <a:off x="3721" y="1621"/>
                <a:ext cx="132" cy="567"/>
              </a:xfrm>
              <a:custGeom>
                <a:avLst/>
                <a:gdLst/>
                <a:ahLst/>
                <a:cxnLst>
                  <a:cxn ang="0">
                    <a:pos x="0" y="0"/>
                  </a:cxn>
                  <a:cxn ang="0">
                    <a:pos x="132" y="12"/>
                  </a:cxn>
                  <a:cxn ang="0">
                    <a:pos x="274" y="45"/>
                  </a:cxn>
                  <a:cxn ang="0">
                    <a:pos x="492" y="137"/>
                  </a:cxn>
                  <a:cxn ang="0">
                    <a:pos x="559" y="210"/>
                  </a:cxn>
                  <a:cxn ang="0">
                    <a:pos x="595" y="344"/>
                  </a:cxn>
                  <a:cxn ang="0">
                    <a:pos x="617" y="509"/>
                  </a:cxn>
                  <a:cxn ang="0">
                    <a:pos x="615" y="775"/>
                  </a:cxn>
                  <a:cxn ang="0">
                    <a:pos x="584" y="1227"/>
                  </a:cxn>
                  <a:cxn ang="0">
                    <a:pos x="584" y="1646"/>
                  </a:cxn>
                  <a:cxn ang="0">
                    <a:pos x="593" y="1843"/>
                  </a:cxn>
                  <a:cxn ang="0">
                    <a:pos x="620" y="1931"/>
                  </a:cxn>
                  <a:cxn ang="0">
                    <a:pos x="649" y="2166"/>
                  </a:cxn>
                  <a:cxn ang="0">
                    <a:pos x="661" y="2433"/>
                  </a:cxn>
                  <a:cxn ang="0">
                    <a:pos x="657" y="2574"/>
                  </a:cxn>
                  <a:cxn ang="0">
                    <a:pos x="623" y="2757"/>
                  </a:cxn>
                  <a:cxn ang="0">
                    <a:pos x="593" y="2832"/>
                  </a:cxn>
                  <a:cxn ang="0">
                    <a:pos x="587" y="2702"/>
                  </a:cxn>
                  <a:cxn ang="0">
                    <a:pos x="568" y="2610"/>
                  </a:cxn>
                  <a:cxn ang="0">
                    <a:pos x="528" y="2520"/>
                  </a:cxn>
                  <a:cxn ang="0">
                    <a:pos x="526" y="2644"/>
                  </a:cxn>
                  <a:cxn ang="0">
                    <a:pos x="494" y="2781"/>
                  </a:cxn>
                  <a:cxn ang="0">
                    <a:pos x="502" y="2648"/>
                  </a:cxn>
                  <a:cxn ang="0">
                    <a:pos x="473" y="2525"/>
                  </a:cxn>
                  <a:cxn ang="0">
                    <a:pos x="443" y="2363"/>
                  </a:cxn>
                  <a:cxn ang="0">
                    <a:pos x="430" y="2126"/>
                  </a:cxn>
                  <a:cxn ang="0">
                    <a:pos x="460" y="1853"/>
                  </a:cxn>
                  <a:cxn ang="0">
                    <a:pos x="485" y="1782"/>
                  </a:cxn>
                  <a:cxn ang="0">
                    <a:pos x="476" y="1369"/>
                  </a:cxn>
                  <a:cxn ang="0">
                    <a:pos x="473" y="1016"/>
                  </a:cxn>
                  <a:cxn ang="0">
                    <a:pos x="467" y="775"/>
                  </a:cxn>
                  <a:cxn ang="0">
                    <a:pos x="0" y="0"/>
                  </a:cxn>
                </a:cxnLst>
                <a:rect l="0" t="0" r="r" b="b"/>
                <a:pathLst>
                  <a:path w="661" h="2832">
                    <a:moveTo>
                      <a:pt x="0" y="0"/>
                    </a:moveTo>
                    <a:lnTo>
                      <a:pt x="132" y="12"/>
                    </a:lnTo>
                    <a:lnTo>
                      <a:pt x="274" y="45"/>
                    </a:lnTo>
                    <a:lnTo>
                      <a:pt x="492" y="137"/>
                    </a:lnTo>
                    <a:lnTo>
                      <a:pt x="559" y="210"/>
                    </a:lnTo>
                    <a:lnTo>
                      <a:pt x="595" y="344"/>
                    </a:lnTo>
                    <a:lnTo>
                      <a:pt x="617" y="509"/>
                    </a:lnTo>
                    <a:lnTo>
                      <a:pt x="615" y="775"/>
                    </a:lnTo>
                    <a:lnTo>
                      <a:pt x="584" y="1227"/>
                    </a:lnTo>
                    <a:lnTo>
                      <a:pt x="584" y="1646"/>
                    </a:lnTo>
                    <a:lnTo>
                      <a:pt x="593" y="1843"/>
                    </a:lnTo>
                    <a:lnTo>
                      <a:pt x="620" y="1931"/>
                    </a:lnTo>
                    <a:lnTo>
                      <a:pt x="649" y="2166"/>
                    </a:lnTo>
                    <a:lnTo>
                      <a:pt x="661" y="2433"/>
                    </a:lnTo>
                    <a:lnTo>
                      <a:pt x="657" y="2574"/>
                    </a:lnTo>
                    <a:lnTo>
                      <a:pt x="623" y="2757"/>
                    </a:lnTo>
                    <a:lnTo>
                      <a:pt x="593" y="2832"/>
                    </a:lnTo>
                    <a:lnTo>
                      <a:pt x="587" y="2702"/>
                    </a:lnTo>
                    <a:lnTo>
                      <a:pt x="568" y="2610"/>
                    </a:lnTo>
                    <a:lnTo>
                      <a:pt x="528" y="2520"/>
                    </a:lnTo>
                    <a:lnTo>
                      <a:pt x="526" y="2644"/>
                    </a:lnTo>
                    <a:lnTo>
                      <a:pt x="494" y="2781"/>
                    </a:lnTo>
                    <a:lnTo>
                      <a:pt x="502" y="2648"/>
                    </a:lnTo>
                    <a:lnTo>
                      <a:pt x="473" y="2525"/>
                    </a:lnTo>
                    <a:lnTo>
                      <a:pt x="443" y="2363"/>
                    </a:lnTo>
                    <a:lnTo>
                      <a:pt x="430" y="2126"/>
                    </a:lnTo>
                    <a:lnTo>
                      <a:pt x="460" y="1853"/>
                    </a:lnTo>
                    <a:lnTo>
                      <a:pt x="485" y="1782"/>
                    </a:lnTo>
                    <a:lnTo>
                      <a:pt x="476" y="1369"/>
                    </a:lnTo>
                    <a:lnTo>
                      <a:pt x="473" y="1016"/>
                    </a:lnTo>
                    <a:lnTo>
                      <a:pt x="467" y="775"/>
                    </a:lnTo>
                    <a:lnTo>
                      <a:pt x="0" y="0"/>
                    </a:lnTo>
                    <a:close/>
                  </a:path>
                </a:pathLst>
              </a:custGeom>
              <a:solidFill>
                <a:srgbClr val="000000"/>
              </a:solidFill>
              <a:ln w="9525">
                <a:solidFill>
                  <a:schemeClr val="tx1"/>
                </a:solidFill>
                <a:round/>
                <a:headEnd/>
                <a:tailEnd/>
              </a:ln>
            </p:spPr>
            <p:txBody>
              <a:bodyPr/>
              <a:lstStyle/>
              <a:p>
                <a:endParaRPr lang="en-US" dirty="0"/>
              </a:p>
            </p:txBody>
          </p:sp>
          <p:sp>
            <p:nvSpPr>
              <p:cNvPr id="570" name="Freeform 533"/>
              <p:cNvSpPr>
                <a:spLocks/>
              </p:cNvSpPr>
              <p:nvPr/>
            </p:nvSpPr>
            <p:spPr bwMode="auto">
              <a:xfrm>
                <a:off x="3721" y="1621"/>
                <a:ext cx="132" cy="567"/>
              </a:xfrm>
              <a:custGeom>
                <a:avLst/>
                <a:gdLst/>
                <a:ahLst/>
                <a:cxnLst>
                  <a:cxn ang="0">
                    <a:pos x="0" y="0"/>
                  </a:cxn>
                  <a:cxn ang="0">
                    <a:pos x="132" y="12"/>
                  </a:cxn>
                  <a:cxn ang="0">
                    <a:pos x="274" y="45"/>
                  </a:cxn>
                  <a:cxn ang="0">
                    <a:pos x="492" y="137"/>
                  </a:cxn>
                  <a:cxn ang="0">
                    <a:pos x="559" y="210"/>
                  </a:cxn>
                  <a:cxn ang="0">
                    <a:pos x="595" y="344"/>
                  </a:cxn>
                  <a:cxn ang="0">
                    <a:pos x="617" y="509"/>
                  </a:cxn>
                  <a:cxn ang="0">
                    <a:pos x="615" y="775"/>
                  </a:cxn>
                  <a:cxn ang="0">
                    <a:pos x="584" y="1227"/>
                  </a:cxn>
                  <a:cxn ang="0">
                    <a:pos x="584" y="1646"/>
                  </a:cxn>
                  <a:cxn ang="0">
                    <a:pos x="593" y="1843"/>
                  </a:cxn>
                  <a:cxn ang="0">
                    <a:pos x="620" y="1931"/>
                  </a:cxn>
                  <a:cxn ang="0">
                    <a:pos x="649" y="2166"/>
                  </a:cxn>
                  <a:cxn ang="0">
                    <a:pos x="661" y="2433"/>
                  </a:cxn>
                  <a:cxn ang="0">
                    <a:pos x="657" y="2574"/>
                  </a:cxn>
                  <a:cxn ang="0">
                    <a:pos x="623" y="2757"/>
                  </a:cxn>
                  <a:cxn ang="0">
                    <a:pos x="593" y="2832"/>
                  </a:cxn>
                  <a:cxn ang="0">
                    <a:pos x="587" y="2702"/>
                  </a:cxn>
                  <a:cxn ang="0">
                    <a:pos x="568" y="2610"/>
                  </a:cxn>
                  <a:cxn ang="0">
                    <a:pos x="528" y="2520"/>
                  </a:cxn>
                  <a:cxn ang="0">
                    <a:pos x="526" y="2644"/>
                  </a:cxn>
                  <a:cxn ang="0">
                    <a:pos x="494" y="2781"/>
                  </a:cxn>
                  <a:cxn ang="0">
                    <a:pos x="502" y="2648"/>
                  </a:cxn>
                  <a:cxn ang="0">
                    <a:pos x="473" y="2525"/>
                  </a:cxn>
                  <a:cxn ang="0">
                    <a:pos x="443" y="2363"/>
                  </a:cxn>
                  <a:cxn ang="0">
                    <a:pos x="430" y="2126"/>
                  </a:cxn>
                  <a:cxn ang="0">
                    <a:pos x="460" y="1853"/>
                  </a:cxn>
                  <a:cxn ang="0">
                    <a:pos x="485" y="1782"/>
                  </a:cxn>
                  <a:cxn ang="0">
                    <a:pos x="476" y="1369"/>
                  </a:cxn>
                  <a:cxn ang="0">
                    <a:pos x="473" y="1016"/>
                  </a:cxn>
                  <a:cxn ang="0">
                    <a:pos x="467" y="775"/>
                  </a:cxn>
                  <a:cxn ang="0">
                    <a:pos x="0" y="0"/>
                  </a:cxn>
                </a:cxnLst>
                <a:rect l="0" t="0" r="r" b="b"/>
                <a:pathLst>
                  <a:path w="661" h="2832">
                    <a:moveTo>
                      <a:pt x="0" y="0"/>
                    </a:moveTo>
                    <a:lnTo>
                      <a:pt x="132" y="12"/>
                    </a:lnTo>
                    <a:lnTo>
                      <a:pt x="274" y="45"/>
                    </a:lnTo>
                    <a:lnTo>
                      <a:pt x="492" y="137"/>
                    </a:lnTo>
                    <a:lnTo>
                      <a:pt x="559" y="210"/>
                    </a:lnTo>
                    <a:lnTo>
                      <a:pt x="595" y="344"/>
                    </a:lnTo>
                    <a:lnTo>
                      <a:pt x="617" y="509"/>
                    </a:lnTo>
                    <a:lnTo>
                      <a:pt x="615" y="775"/>
                    </a:lnTo>
                    <a:lnTo>
                      <a:pt x="584" y="1227"/>
                    </a:lnTo>
                    <a:lnTo>
                      <a:pt x="584" y="1646"/>
                    </a:lnTo>
                    <a:lnTo>
                      <a:pt x="593" y="1843"/>
                    </a:lnTo>
                    <a:lnTo>
                      <a:pt x="620" y="1931"/>
                    </a:lnTo>
                    <a:lnTo>
                      <a:pt x="649" y="2166"/>
                    </a:lnTo>
                    <a:lnTo>
                      <a:pt x="661" y="2433"/>
                    </a:lnTo>
                    <a:lnTo>
                      <a:pt x="657" y="2574"/>
                    </a:lnTo>
                    <a:lnTo>
                      <a:pt x="623" y="2757"/>
                    </a:lnTo>
                    <a:lnTo>
                      <a:pt x="593" y="2832"/>
                    </a:lnTo>
                    <a:lnTo>
                      <a:pt x="587" y="2702"/>
                    </a:lnTo>
                    <a:lnTo>
                      <a:pt x="568" y="2610"/>
                    </a:lnTo>
                    <a:lnTo>
                      <a:pt x="528" y="2520"/>
                    </a:lnTo>
                    <a:lnTo>
                      <a:pt x="526" y="2644"/>
                    </a:lnTo>
                    <a:lnTo>
                      <a:pt x="494" y="2781"/>
                    </a:lnTo>
                    <a:lnTo>
                      <a:pt x="502" y="2648"/>
                    </a:lnTo>
                    <a:lnTo>
                      <a:pt x="473" y="2525"/>
                    </a:lnTo>
                    <a:lnTo>
                      <a:pt x="443" y="2363"/>
                    </a:lnTo>
                    <a:lnTo>
                      <a:pt x="430" y="2126"/>
                    </a:lnTo>
                    <a:lnTo>
                      <a:pt x="460" y="1853"/>
                    </a:lnTo>
                    <a:lnTo>
                      <a:pt x="485" y="1782"/>
                    </a:lnTo>
                    <a:lnTo>
                      <a:pt x="476" y="1369"/>
                    </a:lnTo>
                    <a:lnTo>
                      <a:pt x="473" y="1016"/>
                    </a:lnTo>
                    <a:lnTo>
                      <a:pt x="467" y="775"/>
                    </a:lnTo>
                    <a:lnTo>
                      <a:pt x="0" y="0"/>
                    </a:lnTo>
                  </a:path>
                </a:pathLst>
              </a:custGeom>
              <a:noFill/>
              <a:ln w="3175">
                <a:solidFill>
                  <a:schemeClr val="tx1"/>
                </a:solidFill>
                <a:prstDash val="solid"/>
                <a:round/>
                <a:headEnd/>
                <a:tailEnd/>
              </a:ln>
            </p:spPr>
            <p:txBody>
              <a:bodyPr/>
              <a:lstStyle/>
              <a:p>
                <a:endParaRPr lang="en-US" dirty="0"/>
              </a:p>
            </p:txBody>
          </p:sp>
          <p:sp>
            <p:nvSpPr>
              <p:cNvPr id="571" name="Freeform 534"/>
              <p:cNvSpPr>
                <a:spLocks/>
              </p:cNvSpPr>
              <p:nvPr/>
            </p:nvSpPr>
            <p:spPr bwMode="auto">
              <a:xfrm>
                <a:off x="3817" y="1817"/>
                <a:ext cx="23" cy="207"/>
              </a:xfrm>
              <a:custGeom>
                <a:avLst/>
                <a:gdLst/>
                <a:ahLst/>
                <a:cxnLst>
                  <a:cxn ang="0">
                    <a:pos x="0" y="0"/>
                  </a:cxn>
                  <a:cxn ang="0">
                    <a:pos x="39" y="74"/>
                  </a:cxn>
                  <a:cxn ang="0">
                    <a:pos x="60" y="310"/>
                  </a:cxn>
                  <a:cxn ang="0">
                    <a:pos x="103" y="420"/>
                  </a:cxn>
                  <a:cxn ang="0">
                    <a:pos x="105" y="717"/>
                  </a:cxn>
                  <a:cxn ang="0">
                    <a:pos x="113" y="811"/>
                  </a:cxn>
                  <a:cxn ang="0">
                    <a:pos x="78" y="832"/>
                  </a:cxn>
                  <a:cxn ang="0">
                    <a:pos x="76" y="1037"/>
                  </a:cxn>
                  <a:cxn ang="0">
                    <a:pos x="39" y="827"/>
                  </a:cxn>
                  <a:cxn ang="0">
                    <a:pos x="11" y="700"/>
                  </a:cxn>
                  <a:cxn ang="0">
                    <a:pos x="0" y="0"/>
                  </a:cxn>
                </a:cxnLst>
                <a:rect l="0" t="0" r="r" b="b"/>
                <a:pathLst>
                  <a:path w="113" h="1037">
                    <a:moveTo>
                      <a:pt x="0" y="0"/>
                    </a:moveTo>
                    <a:lnTo>
                      <a:pt x="39" y="74"/>
                    </a:lnTo>
                    <a:lnTo>
                      <a:pt x="60" y="310"/>
                    </a:lnTo>
                    <a:lnTo>
                      <a:pt x="103" y="420"/>
                    </a:lnTo>
                    <a:lnTo>
                      <a:pt x="105" y="717"/>
                    </a:lnTo>
                    <a:lnTo>
                      <a:pt x="113" y="811"/>
                    </a:lnTo>
                    <a:lnTo>
                      <a:pt x="78" y="832"/>
                    </a:lnTo>
                    <a:lnTo>
                      <a:pt x="76" y="1037"/>
                    </a:lnTo>
                    <a:lnTo>
                      <a:pt x="39" y="827"/>
                    </a:lnTo>
                    <a:lnTo>
                      <a:pt x="11" y="700"/>
                    </a:lnTo>
                    <a:lnTo>
                      <a:pt x="0" y="0"/>
                    </a:lnTo>
                    <a:close/>
                  </a:path>
                </a:pathLst>
              </a:custGeom>
              <a:solidFill>
                <a:srgbClr val="FFFFFF"/>
              </a:solidFill>
              <a:ln w="9525">
                <a:solidFill>
                  <a:schemeClr val="tx1"/>
                </a:solidFill>
                <a:round/>
                <a:headEnd/>
                <a:tailEnd/>
              </a:ln>
            </p:spPr>
            <p:txBody>
              <a:bodyPr/>
              <a:lstStyle/>
              <a:p>
                <a:endParaRPr lang="en-US" dirty="0"/>
              </a:p>
            </p:txBody>
          </p:sp>
          <p:sp>
            <p:nvSpPr>
              <p:cNvPr id="572" name="Freeform 535"/>
              <p:cNvSpPr>
                <a:spLocks/>
              </p:cNvSpPr>
              <p:nvPr/>
            </p:nvSpPr>
            <p:spPr bwMode="auto">
              <a:xfrm>
                <a:off x="3817" y="1817"/>
                <a:ext cx="23" cy="207"/>
              </a:xfrm>
              <a:custGeom>
                <a:avLst/>
                <a:gdLst/>
                <a:ahLst/>
                <a:cxnLst>
                  <a:cxn ang="0">
                    <a:pos x="0" y="0"/>
                  </a:cxn>
                  <a:cxn ang="0">
                    <a:pos x="39" y="74"/>
                  </a:cxn>
                  <a:cxn ang="0">
                    <a:pos x="60" y="310"/>
                  </a:cxn>
                  <a:cxn ang="0">
                    <a:pos x="103" y="420"/>
                  </a:cxn>
                  <a:cxn ang="0">
                    <a:pos x="105" y="717"/>
                  </a:cxn>
                  <a:cxn ang="0">
                    <a:pos x="113" y="811"/>
                  </a:cxn>
                  <a:cxn ang="0">
                    <a:pos x="78" y="832"/>
                  </a:cxn>
                  <a:cxn ang="0">
                    <a:pos x="76" y="1037"/>
                  </a:cxn>
                  <a:cxn ang="0">
                    <a:pos x="39" y="827"/>
                  </a:cxn>
                  <a:cxn ang="0">
                    <a:pos x="11" y="700"/>
                  </a:cxn>
                  <a:cxn ang="0">
                    <a:pos x="0" y="0"/>
                  </a:cxn>
                </a:cxnLst>
                <a:rect l="0" t="0" r="r" b="b"/>
                <a:pathLst>
                  <a:path w="113" h="1037">
                    <a:moveTo>
                      <a:pt x="0" y="0"/>
                    </a:moveTo>
                    <a:lnTo>
                      <a:pt x="39" y="74"/>
                    </a:lnTo>
                    <a:lnTo>
                      <a:pt x="60" y="310"/>
                    </a:lnTo>
                    <a:lnTo>
                      <a:pt x="103" y="420"/>
                    </a:lnTo>
                    <a:lnTo>
                      <a:pt x="105" y="717"/>
                    </a:lnTo>
                    <a:lnTo>
                      <a:pt x="113" y="811"/>
                    </a:lnTo>
                    <a:lnTo>
                      <a:pt x="78" y="832"/>
                    </a:lnTo>
                    <a:lnTo>
                      <a:pt x="76" y="1037"/>
                    </a:lnTo>
                    <a:lnTo>
                      <a:pt x="39" y="827"/>
                    </a:lnTo>
                    <a:lnTo>
                      <a:pt x="11" y="700"/>
                    </a:lnTo>
                    <a:lnTo>
                      <a:pt x="0" y="0"/>
                    </a:lnTo>
                  </a:path>
                </a:pathLst>
              </a:custGeom>
              <a:noFill/>
              <a:ln w="3175">
                <a:solidFill>
                  <a:schemeClr val="tx1"/>
                </a:solidFill>
                <a:prstDash val="solid"/>
                <a:round/>
                <a:headEnd/>
                <a:tailEnd/>
              </a:ln>
            </p:spPr>
            <p:txBody>
              <a:bodyPr/>
              <a:lstStyle/>
              <a:p>
                <a:endParaRPr lang="en-US" dirty="0"/>
              </a:p>
            </p:txBody>
          </p:sp>
          <p:sp>
            <p:nvSpPr>
              <p:cNvPr id="573" name="Freeform 536"/>
              <p:cNvSpPr>
                <a:spLocks/>
              </p:cNvSpPr>
              <p:nvPr/>
            </p:nvSpPr>
            <p:spPr bwMode="auto">
              <a:xfrm>
                <a:off x="3721" y="1623"/>
                <a:ext cx="115" cy="107"/>
              </a:xfrm>
              <a:custGeom>
                <a:avLst/>
                <a:gdLst/>
                <a:ahLst/>
                <a:cxnLst>
                  <a:cxn ang="0">
                    <a:pos x="0" y="0"/>
                  </a:cxn>
                  <a:cxn ang="0">
                    <a:pos x="129" y="8"/>
                  </a:cxn>
                  <a:cxn ang="0">
                    <a:pos x="267" y="32"/>
                  </a:cxn>
                  <a:cxn ang="0">
                    <a:pos x="390" y="82"/>
                  </a:cxn>
                  <a:cxn ang="0">
                    <a:pos x="487" y="130"/>
                  </a:cxn>
                  <a:cxn ang="0">
                    <a:pos x="538" y="180"/>
                  </a:cxn>
                  <a:cxn ang="0">
                    <a:pos x="576" y="275"/>
                  </a:cxn>
                  <a:cxn ang="0">
                    <a:pos x="547" y="330"/>
                  </a:cxn>
                  <a:cxn ang="0">
                    <a:pos x="533" y="447"/>
                  </a:cxn>
                  <a:cxn ang="0">
                    <a:pos x="492" y="532"/>
                  </a:cxn>
                  <a:cxn ang="0">
                    <a:pos x="16" y="30"/>
                  </a:cxn>
                  <a:cxn ang="0">
                    <a:pos x="0" y="0"/>
                  </a:cxn>
                </a:cxnLst>
                <a:rect l="0" t="0" r="r" b="b"/>
                <a:pathLst>
                  <a:path w="576" h="532">
                    <a:moveTo>
                      <a:pt x="0" y="0"/>
                    </a:moveTo>
                    <a:lnTo>
                      <a:pt x="129" y="8"/>
                    </a:lnTo>
                    <a:lnTo>
                      <a:pt x="267" y="32"/>
                    </a:lnTo>
                    <a:lnTo>
                      <a:pt x="390" y="82"/>
                    </a:lnTo>
                    <a:lnTo>
                      <a:pt x="487" y="130"/>
                    </a:lnTo>
                    <a:lnTo>
                      <a:pt x="538" y="180"/>
                    </a:lnTo>
                    <a:lnTo>
                      <a:pt x="576" y="275"/>
                    </a:lnTo>
                    <a:lnTo>
                      <a:pt x="547" y="330"/>
                    </a:lnTo>
                    <a:lnTo>
                      <a:pt x="533" y="447"/>
                    </a:lnTo>
                    <a:lnTo>
                      <a:pt x="492" y="532"/>
                    </a:lnTo>
                    <a:lnTo>
                      <a:pt x="16" y="30"/>
                    </a:lnTo>
                    <a:lnTo>
                      <a:pt x="0" y="0"/>
                    </a:lnTo>
                    <a:close/>
                  </a:path>
                </a:pathLst>
              </a:custGeom>
              <a:solidFill>
                <a:srgbClr val="FFFFFF"/>
              </a:solidFill>
              <a:ln w="9525">
                <a:solidFill>
                  <a:schemeClr val="tx1"/>
                </a:solidFill>
                <a:round/>
                <a:headEnd/>
                <a:tailEnd/>
              </a:ln>
            </p:spPr>
            <p:txBody>
              <a:bodyPr/>
              <a:lstStyle/>
              <a:p>
                <a:endParaRPr lang="en-US" dirty="0"/>
              </a:p>
            </p:txBody>
          </p:sp>
          <p:sp>
            <p:nvSpPr>
              <p:cNvPr id="574" name="Freeform 537"/>
              <p:cNvSpPr>
                <a:spLocks/>
              </p:cNvSpPr>
              <p:nvPr/>
            </p:nvSpPr>
            <p:spPr bwMode="auto">
              <a:xfrm>
                <a:off x="3721" y="1623"/>
                <a:ext cx="115" cy="107"/>
              </a:xfrm>
              <a:custGeom>
                <a:avLst/>
                <a:gdLst/>
                <a:ahLst/>
                <a:cxnLst>
                  <a:cxn ang="0">
                    <a:pos x="0" y="0"/>
                  </a:cxn>
                  <a:cxn ang="0">
                    <a:pos x="129" y="8"/>
                  </a:cxn>
                  <a:cxn ang="0">
                    <a:pos x="267" y="32"/>
                  </a:cxn>
                  <a:cxn ang="0">
                    <a:pos x="390" y="82"/>
                  </a:cxn>
                  <a:cxn ang="0">
                    <a:pos x="487" y="130"/>
                  </a:cxn>
                  <a:cxn ang="0">
                    <a:pos x="538" y="180"/>
                  </a:cxn>
                  <a:cxn ang="0">
                    <a:pos x="576" y="275"/>
                  </a:cxn>
                  <a:cxn ang="0">
                    <a:pos x="547" y="330"/>
                  </a:cxn>
                  <a:cxn ang="0">
                    <a:pos x="533" y="447"/>
                  </a:cxn>
                  <a:cxn ang="0">
                    <a:pos x="492" y="532"/>
                  </a:cxn>
                  <a:cxn ang="0">
                    <a:pos x="16" y="30"/>
                  </a:cxn>
                  <a:cxn ang="0">
                    <a:pos x="0" y="0"/>
                  </a:cxn>
                </a:cxnLst>
                <a:rect l="0" t="0" r="r" b="b"/>
                <a:pathLst>
                  <a:path w="576" h="532">
                    <a:moveTo>
                      <a:pt x="0" y="0"/>
                    </a:moveTo>
                    <a:lnTo>
                      <a:pt x="129" y="8"/>
                    </a:lnTo>
                    <a:lnTo>
                      <a:pt x="267" y="32"/>
                    </a:lnTo>
                    <a:lnTo>
                      <a:pt x="390" y="82"/>
                    </a:lnTo>
                    <a:lnTo>
                      <a:pt x="487" y="130"/>
                    </a:lnTo>
                    <a:lnTo>
                      <a:pt x="538" y="180"/>
                    </a:lnTo>
                    <a:lnTo>
                      <a:pt x="576" y="275"/>
                    </a:lnTo>
                    <a:lnTo>
                      <a:pt x="547" y="330"/>
                    </a:lnTo>
                    <a:lnTo>
                      <a:pt x="533" y="447"/>
                    </a:lnTo>
                    <a:lnTo>
                      <a:pt x="492" y="532"/>
                    </a:lnTo>
                    <a:lnTo>
                      <a:pt x="16" y="30"/>
                    </a:lnTo>
                    <a:lnTo>
                      <a:pt x="0" y="0"/>
                    </a:lnTo>
                  </a:path>
                </a:pathLst>
              </a:custGeom>
              <a:noFill/>
              <a:ln w="3175">
                <a:solidFill>
                  <a:schemeClr val="tx1"/>
                </a:solidFill>
                <a:prstDash val="solid"/>
                <a:round/>
                <a:headEnd/>
                <a:tailEnd/>
              </a:ln>
            </p:spPr>
            <p:txBody>
              <a:bodyPr/>
              <a:lstStyle/>
              <a:p>
                <a:endParaRPr lang="en-US" dirty="0"/>
              </a:p>
            </p:txBody>
          </p:sp>
          <p:sp>
            <p:nvSpPr>
              <p:cNvPr id="575" name="Freeform 538"/>
              <p:cNvSpPr>
                <a:spLocks/>
              </p:cNvSpPr>
              <p:nvPr/>
            </p:nvSpPr>
            <p:spPr bwMode="auto">
              <a:xfrm>
                <a:off x="3032" y="1980"/>
                <a:ext cx="95" cy="334"/>
              </a:xfrm>
              <a:custGeom>
                <a:avLst/>
                <a:gdLst/>
                <a:ahLst/>
                <a:cxnLst>
                  <a:cxn ang="0">
                    <a:pos x="424" y="551"/>
                  </a:cxn>
                  <a:cxn ang="0">
                    <a:pos x="410" y="713"/>
                  </a:cxn>
                  <a:cxn ang="0">
                    <a:pos x="381" y="885"/>
                  </a:cxn>
                  <a:cxn ang="0">
                    <a:pos x="353" y="996"/>
                  </a:cxn>
                  <a:cxn ang="0">
                    <a:pos x="354" y="1132"/>
                  </a:cxn>
                  <a:cxn ang="0">
                    <a:pos x="358" y="1250"/>
                  </a:cxn>
                  <a:cxn ang="0">
                    <a:pos x="397" y="1416"/>
                  </a:cxn>
                  <a:cxn ang="0">
                    <a:pos x="369" y="1518"/>
                  </a:cxn>
                  <a:cxn ang="0">
                    <a:pos x="329" y="1542"/>
                  </a:cxn>
                  <a:cxn ang="0">
                    <a:pos x="345" y="1618"/>
                  </a:cxn>
                  <a:cxn ang="0">
                    <a:pos x="294" y="1674"/>
                  </a:cxn>
                  <a:cxn ang="0">
                    <a:pos x="73" y="1649"/>
                  </a:cxn>
                  <a:cxn ang="0">
                    <a:pos x="114" y="1565"/>
                  </a:cxn>
                  <a:cxn ang="0">
                    <a:pos x="149" y="1501"/>
                  </a:cxn>
                  <a:cxn ang="0">
                    <a:pos x="157" y="1426"/>
                  </a:cxn>
                  <a:cxn ang="0">
                    <a:pos x="162" y="1298"/>
                  </a:cxn>
                  <a:cxn ang="0">
                    <a:pos x="177" y="1109"/>
                  </a:cxn>
                  <a:cxn ang="0">
                    <a:pos x="176" y="894"/>
                  </a:cxn>
                  <a:cxn ang="0">
                    <a:pos x="140" y="660"/>
                  </a:cxn>
                  <a:cxn ang="0">
                    <a:pos x="91" y="501"/>
                  </a:cxn>
                  <a:cxn ang="0">
                    <a:pos x="54" y="292"/>
                  </a:cxn>
                  <a:cxn ang="0">
                    <a:pos x="0" y="0"/>
                  </a:cxn>
                  <a:cxn ang="0">
                    <a:pos x="478" y="52"/>
                  </a:cxn>
                  <a:cxn ang="0">
                    <a:pos x="424" y="551"/>
                  </a:cxn>
                </a:cxnLst>
                <a:rect l="0" t="0" r="r" b="b"/>
                <a:pathLst>
                  <a:path w="478" h="1674">
                    <a:moveTo>
                      <a:pt x="424" y="551"/>
                    </a:moveTo>
                    <a:lnTo>
                      <a:pt x="410" y="713"/>
                    </a:lnTo>
                    <a:lnTo>
                      <a:pt x="381" y="885"/>
                    </a:lnTo>
                    <a:lnTo>
                      <a:pt x="353" y="996"/>
                    </a:lnTo>
                    <a:lnTo>
                      <a:pt x="354" y="1132"/>
                    </a:lnTo>
                    <a:lnTo>
                      <a:pt x="358" y="1250"/>
                    </a:lnTo>
                    <a:lnTo>
                      <a:pt x="397" y="1416"/>
                    </a:lnTo>
                    <a:lnTo>
                      <a:pt x="369" y="1518"/>
                    </a:lnTo>
                    <a:lnTo>
                      <a:pt x="329" y="1542"/>
                    </a:lnTo>
                    <a:lnTo>
                      <a:pt x="345" y="1618"/>
                    </a:lnTo>
                    <a:lnTo>
                      <a:pt x="294" y="1674"/>
                    </a:lnTo>
                    <a:lnTo>
                      <a:pt x="73" y="1649"/>
                    </a:lnTo>
                    <a:lnTo>
                      <a:pt x="114" y="1565"/>
                    </a:lnTo>
                    <a:lnTo>
                      <a:pt x="149" y="1501"/>
                    </a:lnTo>
                    <a:lnTo>
                      <a:pt x="157" y="1426"/>
                    </a:lnTo>
                    <a:lnTo>
                      <a:pt x="162" y="1298"/>
                    </a:lnTo>
                    <a:lnTo>
                      <a:pt x="177" y="1109"/>
                    </a:lnTo>
                    <a:lnTo>
                      <a:pt x="176" y="894"/>
                    </a:lnTo>
                    <a:lnTo>
                      <a:pt x="140" y="660"/>
                    </a:lnTo>
                    <a:lnTo>
                      <a:pt x="91" y="501"/>
                    </a:lnTo>
                    <a:lnTo>
                      <a:pt x="54" y="292"/>
                    </a:lnTo>
                    <a:lnTo>
                      <a:pt x="0" y="0"/>
                    </a:lnTo>
                    <a:lnTo>
                      <a:pt x="478" y="52"/>
                    </a:lnTo>
                    <a:lnTo>
                      <a:pt x="424" y="551"/>
                    </a:lnTo>
                    <a:close/>
                  </a:path>
                </a:pathLst>
              </a:custGeom>
              <a:solidFill>
                <a:srgbClr val="FFFFFF"/>
              </a:solidFill>
              <a:ln w="9525">
                <a:solidFill>
                  <a:schemeClr val="tx1"/>
                </a:solidFill>
                <a:round/>
                <a:headEnd/>
                <a:tailEnd/>
              </a:ln>
            </p:spPr>
            <p:txBody>
              <a:bodyPr/>
              <a:lstStyle/>
              <a:p>
                <a:endParaRPr lang="en-US" dirty="0"/>
              </a:p>
            </p:txBody>
          </p:sp>
          <p:sp>
            <p:nvSpPr>
              <p:cNvPr id="576" name="Freeform 539"/>
              <p:cNvSpPr>
                <a:spLocks/>
              </p:cNvSpPr>
              <p:nvPr/>
            </p:nvSpPr>
            <p:spPr bwMode="auto">
              <a:xfrm>
                <a:off x="3032" y="1980"/>
                <a:ext cx="95" cy="334"/>
              </a:xfrm>
              <a:custGeom>
                <a:avLst/>
                <a:gdLst/>
                <a:ahLst/>
                <a:cxnLst>
                  <a:cxn ang="0">
                    <a:pos x="424" y="551"/>
                  </a:cxn>
                  <a:cxn ang="0">
                    <a:pos x="410" y="713"/>
                  </a:cxn>
                  <a:cxn ang="0">
                    <a:pos x="381" y="885"/>
                  </a:cxn>
                  <a:cxn ang="0">
                    <a:pos x="353" y="996"/>
                  </a:cxn>
                  <a:cxn ang="0">
                    <a:pos x="354" y="1132"/>
                  </a:cxn>
                  <a:cxn ang="0">
                    <a:pos x="358" y="1250"/>
                  </a:cxn>
                  <a:cxn ang="0">
                    <a:pos x="397" y="1416"/>
                  </a:cxn>
                  <a:cxn ang="0">
                    <a:pos x="369" y="1518"/>
                  </a:cxn>
                  <a:cxn ang="0">
                    <a:pos x="329" y="1542"/>
                  </a:cxn>
                  <a:cxn ang="0">
                    <a:pos x="345" y="1618"/>
                  </a:cxn>
                  <a:cxn ang="0">
                    <a:pos x="294" y="1674"/>
                  </a:cxn>
                  <a:cxn ang="0">
                    <a:pos x="73" y="1649"/>
                  </a:cxn>
                  <a:cxn ang="0">
                    <a:pos x="114" y="1565"/>
                  </a:cxn>
                  <a:cxn ang="0">
                    <a:pos x="149" y="1501"/>
                  </a:cxn>
                  <a:cxn ang="0">
                    <a:pos x="157" y="1426"/>
                  </a:cxn>
                  <a:cxn ang="0">
                    <a:pos x="162" y="1298"/>
                  </a:cxn>
                  <a:cxn ang="0">
                    <a:pos x="177" y="1109"/>
                  </a:cxn>
                  <a:cxn ang="0">
                    <a:pos x="176" y="894"/>
                  </a:cxn>
                  <a:cxn ang="0">
                    <a:pos x="140" y="660"/>
                  </a:cxn>
                  <a:cxn ang="0">
                    <a:pos x="91" y="501"/>
                  </a:cxn>
                  <a:cxn ang="0">
                    <a:pos x="54" y="292"/>
                  </a:cxn>
                  <a:cxn ang="0">
                    <a:pos x="0" y="0"/>
                  </a:cxn>
                  <a:cxn ang="0">
                    <a:pos x="478" y="52"/>
                  </a:cxn>
                  <a:cxn ang="0">
                    <a:pos x="424" y="551"/>
                  </a:cxn>
                </a:cxnLst>
                <a:rect l="0" t="0" r="r" b="b"/>
                <a:pathLst>
                  <a:path w="478" h="1674">
                    <a:moveTo>
                      <a:pt x="424" y="551"/>
                    </a:moveTo>
                    <a:lnTo>
                      <a:pt x="410" y="713"/>
                    </a:lnTo>
                    <a:lnTo>
                      <a:pt x="381" y="885"/>
                    </a:lnTo>
                    <a:lnTo>
                      <a:pt x="353" y="996"/>
                    </a:lnTo>
                    <a:lnTo>
                      <a:pt x="354" y="1132"/>
                    </a:lnTo>
                    <a:lnTo>
                      <a:pt x="358" y="1250"/>
                    </a:lnTo>
                    <a:lnTo>
                      <a:pt x="397" y="1416"/>
                    </a:lnTo>
                    <a:lnTo>
                      <a:pt x="369" y="1518"/>
                    </a:lnTo>
                    <a:lnTo>
                      <a:pt x="329" y="1542"/>
                    </a:lnTo>
                    <a:lnTo>
                      <a:pt x="345" y="1618"/>
                    </a:lnTo>
                    <a:lnTo>
                      <a:pt x="294" y="1674"/>
                    </a:lnTo>
                    <a:lnTo>
                      <a:pt x="73" y="1649"/>
                    </a:lnTo>
                    <a:lnTo>
                      <a:pt x="114" y="1565"/>
                    </a:lnTo>
                    <a:lnTo>
                      <a:pt x="149" y="1501"/>
                    </a:lnTo>
                    <a:lnTo>
                      <a:pt x="157" y="1426"/>
                    </a:lnTo>
                    <a:lnTo>
                      <a:pt x="162" y="1298"/>
                    </a:lnTo>
                    <a:lnTo>
                      <a:pt x="177" y="1109"/>
                    </a:lnTo>
                    <a:lnTo>
                      <a:pt x="176" y="894"/>
                    </a:lnTo>
                    <a:lnTo>
                      <a:pt x="140" y="660"/>
                    </a:lnTo>
                    <a:lnTo>
                      <a:pt x="91" y="501"/>
                    </a:lnTo>
                    <a:lnTo>
                      <a:pt x="54" y="292"/>
                    </a:lnTo>
                    <a:lnTo>
                      <a:pt x="0" y="0"/>
                    </a:lnTo>
                    <a:lnTo>
                      <a:pt x="478" y="52"/>
                    </a:lnTo>
                    <a:lnTo>
                      <a:pt x="424" y="551"/>
                    </a:lnTo>
                  </a:path>
                </a:pathLst>
              </a:custGeom>
              <a:noFill/>
              <a:ln w="3175">
                <a:solidFill>
                  <a:schemeClr val="tx1"/>
                </a:solidFill>
                <a:prstDash val="solid"/>
                <a:round/>
                <a:headEnd/>
                <a:tailEnd/>
              </a:ln>
            </p:spPr>
            <p:txBody>
              <a:bodyPr/>
              <a:lstStyle/>
              <a:p>
                <a:endParaRPr lang="en-US" dirty="0"/>
              </a:p>
            </p:txBody>
          </p:sp>
          <p:sp>
            <p:nvSpPr>
              <p:cNvPr id="577" name="Freeform 540"/>
              <p:cNvSpPr>
                <a:spLocks/>
              </p:cNvSpPr>
              <p:nvPr/>
            </p:nvSpPr>
            <p:spPr bwMode="auto">
              <a:xfrm>
                <a:off x="3600" y="2065"/>
                <a:ext cx="124" cy="255"/>
              </a:xfrm>
              <a:custGeom>
                <a:avLst/>
                <a:gdLst/>
                <a:ahLst/>
                <a:cxnLst>
                  <a:cxn ang="0">
                    <a:pos x="274" y="107"/>
                  </a:cxn>
                  <a:cxn ang="0">
                    <a:pos x="308" y="361"/>
                  </a:cxn>
                  <a:cxn ang="0">
                    <a:pos x="321" y="422"/>
                  </a:cxn>
                  <a:cxn ang="0">
                    <a:pos x="308" y="499"/>
                  </a:cxn>
                  <a:cxn ang="0">
                    <a:pos x="227" y="724"/>
                  </a:cxn>
                  <a:cxn ang="0">
                    <a:pos x="170" y="863"/>
                  </a:cxn>
                  <a:cxn ang="0">
                    <a:pos x="137" y="916"/>
                  </a:cxn>
                  <a:cxn ang="0">
                    <a:pos x="115" y="1011"/>
                  </a:cxn>
                  <a:cxn ang="0">
                    <a:pos x="105" y="1059"/>
                  </a:cxn>
                  <a:cxn ang="0">
                    <a:pos x="58" y="1103"/>
                  </a:cxn>
                  <a:cxn ang="0">
                    <a:pos x="0" y="1141"/>
                  </a:cxn>
                  <a:cxn ang="0">
                    <a:pos x="53" y="1271"/>
                  </a:cxn>
                  <a:cxn ang="0">
                    <a:pos x="241" y="1227"/>
                  </a:cxn>
                  <a:cxn ang="0">
                    <a:pos x="241" y="1164"/>
                  </a:cxn>
                  <a:cxn ang="0">
                    <a:pos x="261" y="1103"/>
                  </a:cxn>
                  <a:cxn ang="0">
                    <a:pos x="274" y="1154"/>
                  </a:cxn>
                  <a:cxn ang="0">
                    <a:pos x="297" y="1189"/>
                  </a:cxn>
                  <a:cxn ang="0">
                    <a:pos x="326" y="1094"/>
                  </a:cxn>
                  <a:cxn ang="0">
                    <a:pos x="354" y="953"/>
                  </a:cxn>
                  <a:cxn ang="0">
                    <a:pos x="382" y="829"/>
                  </a:cxn>
                  <a:cxn ang="0">
                    <a:pos x="457" y="609"/>
                  </a:cxn>
                  <a:cxn ang="0">
                    <a:pos x="562" y="429"/>
                  </a:cxn>
                  <a:cxn ang="0">
                    <a:pos x="623" y="318"/>
                  </a:cxn>
                  <a:cxn ang="0">
                    <a:pos x="424" y="0"/>
                  </a:cxn>
                  <a:cxn ang="0">
                    <a:pos x="274" y="107"/>
                  </a:cxn>
                </a:cxnLst>
                <a:rect l="0" t="0" r="r" b="b"/>
                <a:pathLst>
                  <a:path w="623" h="1271">
                    <a:moveTo>
                      <a:pt x="274" y="107"/>
                    </a:moveTo>
                    <a:lnTo>
                      <a:pt x="308" y="361"/>
                    </a:lnTo>
                    <a:lnTo>
                      <a:pt x="321" y="422"/>
                    </a:lnTo>
                    <a:lnTo>
                      <a:pt x="308" y="499"/>
                    </a:lnTo>
                    <a:lnTo>
                      <a:pt x="227" y="724"/>
                    </a:lnTo>
                    <a:lnTo>
                      <a:pt x="170" y="863"/>
                    </a:lnTo>
                    <a:lnTo>
                      <a:pt x="137" y="916"/>
                    </a:lnTo>
                    <a:lnTo>
                      <a:pt x="115" y="1011"/>
                    </a:lnTo>
                    <a:lnTo>
                      <a:pt x="105" y="1059"/>
                    </a:lnTo>
                    <a:lnTo>
                      <a:pt x="58" y="1103"/>
                    </a:lnTo>
                    <a:lnTo>
                      <a:pt x="0" y="1141"/>
                    </a:lnTo>
                    <a:lnTo>
                      <a:pt x="53" y="1271"/>
                    </a:lnTo>
                    <a:lnTo>
                      <a:pt x="241" y="1227"/>
                    </a:lnTo>
                    <a:lnTo>
                      <a:pt x="241" y="1164"/>
                    </a:lnTo>
                    <a:lnTo>
                      <a:pt x="261" y="1103"/>
                    </a:lnTo>
                    <a:lnTo>
                      <a:pt x="274" y="1154"/>
                    </a:lnTo>
                    <a:lnTo>
                      <a:pt x="297" y="1189"/>
                    </a:lnTo>
                    <a:lnTo>
                      <a:pt x="326" y="1094"/>
                    </a:lnTo>
                    <a:lnTo>
                      <a:pt x="354" y="953"/>
                    </a:lnTo>
                    <a:lnTo>
                      <a:pt x="382" y="829"/>
                    </a:lnTo>
                    <a:lnTo>
                      <a:pt x="457" y="609"/>
                    </a:lnTo>
                    <a:lnTo>
                      <a:pt x="562" y="429"/>
                    </a:lnTo>
                    <a:lnTo>
                      <a:pt x="623" y="318"/>
                    </a:lnTo>
                    <a:lnTo>
                      <a:pt x="424" y="0"/>
                    </a:lnTo>
                    <a:lnTo>
                      <a:pt x="274" y="107"/>
                    </a:lnTo>
                    <a:close/>
                  </a:path>
                </a:pathLst>
              </a:custGeom>
              <a:solidFill>
                <a:srgbClr val="FFFFFF"/>
              </a:solidFill>
              <a:ln w="9525">
                <a:solidFill>
                  <a:schemeClr val="tx1"/>
                </a:solidFill>
                <a:round/>
                <a:headEnd/>
                <a:tailEnd/>
              </a:ln>
            </p:spPr>
            <p:txBody>
              <a:bodyPr/>
              <a:lstStyle/>
              <a:p>
                <a:endParaRPr lang="en-US" dirty="0"/>
              </a:p>
            </p:txBody>
          </p:sp>
          <p:sp>
            <p:nvSpPr>
              <p:cNvPr id="578" name="Freeform 541"/>
              <p:cNvSpPr>
                <a:spLocks/>
              </p:cNvSpPr>
              <p:nvPr/>
            </p:nvSpPr>
            <p:spPr bwMode="auto">
              <a:xfrm>
                <a:off x="3600" y="2065"/>
                <a:ext cx="124" cy="255"/>
              </a:xfrm>
              <a:custGeom>
                <a:avLst/>
                <a:gdLst/>
                <a:ahLst/>
                <a:cxnLst>
                  <a:cxn ang="0">
                    <a:pos x="274" y="107"/>
                  </a:cxn>
                  <a:cxn ang="0">
                    <a:pos x="308" y="361"/>
                  </a:cxn>
                  <a:cxn ang="0">
                    <a:pos x="321" y="422"/>
                  </a:cxn>
                  <a:cxn ang="0">
                    <a:pos x="308" y="499"/>
                  </a:cxn>
                  <a:cxn ang="0">
                    <a:pos x="227" y="724"/>
                  </a:cxn>
                  <a:cxn ang="0">
                    <a:pos x="170" y="863"/>
                  </a:cxn>
                  <a:cxn ang="0">
                    <a:pos x="137" y="916"/>
                  </a:cxn>
                  <a:cxn ang="0">
                    <a:pos x="115" y="1011"/>
                  </a:cxn>
                  <a:cxn ang="0">
                    <a:pos x="105" y="1059"/>
                  </a:cxn>
                  <a:cxn ang="0">
                    <a:pos x="58" y="1103"/>
                  </a:cxn>
                  <a:cxn ang="0">
                    <a:pos x="0" y="1141"/>
                  </a:cxn>
                  <a:cxn ang="0">
                    <a:pos x="53" y="1271"/>
                  </a:cxn>
                  <a:cxn ang="0">
                    <a:pos x="241" y="1227"/>
                  </a:cxn>
                  <a:cxn ang="0">
                    <a:pos x="241" y="1164"/>
                  </a:cxn>
                  <a:cxn ang="0">
                    <a:pos x="261" y="1103"/>
                  </a:cxn>
                  <a:cxn ang="0">
                    <a:pos x="274" y="1154"/>
                  </a:cxn>
                  <a:cxn ang="0">
                    <a:pos x="297" y="1189"/>
                  </a:cxn>
                  <a:cxn ang="0">
                    <a:pos x="326" y="1094"/>
                  </a:cxn>
                  <a:cxn ang="0">
                    <a:pos x="354" y="953"/>
                  </a:cxn>
                  <a:cxn ang="0">
                    <a:pos x="382" y="829"/>
                  </a:cxn>
                  <a:cxn ang="0">
                    <a:pos x="457" y="609"/>
                  </a:cxn>
                  <a:cxn ang="0">
                    <a:pos x="562" y="429"/>
                  </a:cxn>
                  <a:cxn ang="0">
                    <a:pos x="623" y="318"/>
                  </a:cxn>
                  <a:cxn ang="0">
                    <a:pos x="424" y="0"/>
                  </a:cxn>
                  <a:cxn ang="0">
                    <a:pos x="274" y="107"/>
                  </a:cxn>
                </a:cxnLst>
                <a:rect l="0" t="0" r="r" b="b"/>
                <a:pathLst>
                  <a:path w="623" h="1271">
                    <a:moveTo>
                      <a:pt x="274" y="107"/>
                    </a:moveTo>
                    <a:lnTo>
                      <a:pt x="308" y="361"/>
                    </a:lnTo>
                    <a:lnTo>
                      <a:pt x="321" y="422"/>
                    </a:lnTo>
                    <a:lnTo>
                      <a:pt x="308" y="499"/>
                    </a:lnTo>
                    <a:lnTo>
                      <a:pt x="227" y="724"/>
                    </a:lnTo>
                    <a:lnTo>
                      <a:pt x="170" y="863"/>
                    </a:lnTo>
                    <a:lnTo>
                      <a:pt x="137" y="916"/>
                    </a:lnTo>
                    <a:lnTo>
                      <a:pt x="115" y="1011"/>
                    </a:lnTo>
                    <a:lnTo>
                      <a:pt x="105" y="1059"/>
                    </a:lnTo>
                    <a:lnTo>
                      <a:pt x="58" y="1103"/>
                    </a:lnTo>
                    <a:lnTo>
                      <a:pt x="0" y="1141"/>
                    </a:lnTo>
                    <a:lnTo>
                      <a:pt x="53" y="1271"/>
                    </a:lnTo>
                    <a:lnTo>
                      <a:pt x="241" y="1227"/>
                    </a:lnTo>
                    <a:lnTo>
                      <a:pt x="241" y="1164"/>
                    </a:lnTo>
                    <a:lnTo>
                      <a:pt x="261" y="1103"/>
                    </a:lnTo>
                    <a:lnTo>
                      <a:pt x="274" y="1154"/>
                    </a:lnTo>
                    <a:lnTo>
                      <a:pt x="297" y="1189"/>
                    </a:lnTo>
                    <a:lnTo>
                      <a:pt x="326" y="1094"/>
                    </a:lnTo>
                    <a:lnTo>
                      <a:pt x="354" y="953"/>
                    </a:lnTo>
                    <a:lnTo>
                      <a:pt x="382" y="829"/>
                    </a:lnTo>
                    <a:lnTo>
                      <a:pt x="457" y="609"/>
                    </a:lnTo>
                    <a:lnTo>
                      <a:pt x="562" y="429"/>
                    </a:lnTo>
                    <a:lnTo>
                      <a:pt x="623" y="318"/>
                    </a:lnTo>
                    <a:lnTo>
                      <a:pt x="424" y="0"/>
                    </a:lnTo>
                    <a:lnTo>
                      <a:pt x="274" y="107"/>
                    </a:lnTo>
                  </a:path>
                </a:pathLst>
              </a:custGeom>
              <a:noFill/>
              <a:ln w="3175">
                <a:solidFill>
                  <a:schemeClr val="tx1"/>
                </a:solidFill>
                <a:prstDash val="solid"/>
                <a:round/>
                <a:headEnd/>
                <a:tailEnd/>
              </a:ln>
            </p:spPr>
            <p:txBody>
              <a:bodyPr/>
              <a:lstStyle/>
              <a:p>
                <a:endParaRPr lang="en-US" dirty="0"/>
              </a:p>
            </p:txBody>
          </p:sp>
          <p:sp>
            <p:nvSpPr>
              <p:cNvPr id="579" name="Freeform 542"/>
              <p:cNvSpPr>
                <a:spLocks/>
              </p:cNvSpPr>
              <p:nvPr/>
            </p:nvSpPr>
            <p:spPr bwMode="auto">
              <a:xfrm>
                <a:off x="3522" y="1869"/>
                <a:ext cx="251" cy="264"/>
              </a:xfrm>
              <a:custGeom>
                <a:avLst/>
                <a:gdLst/>
                <a:ahLst/>
                <a:cxnLst>
                  <a:cxn ang="0">
                    <a:pos x="0" y="620"/>
                  </a:cxn>
                  <a:cxn ang="0">
                    <a:pos x="9" y="772"/>
                  </a:cxn>
                  <a:cxn ang="0">
                    <a:pos x="38" y="884"/>
                  </a:cxn>
                  <a:cxn ang="0">
                    <a:pos x="106" y="971"/>
                  </a:cxn>
                  <a:cxn ang="0">
                    <a:pos x="189" y="1038"/>
                  </a:cxn>
                  <a:cxn ang="0">
                    <a:pos x="277" y="1095"/>
                  </a:cxn>
                  <a:cxn ang="0">
                    <a:pos x="369" y="1124"/>
                  </a:cxn>
                  <a:cxn ang="0">
                    <a:pos x="364" y="1187"/>
                  </a:cxn>
                  <a:cxn ang="0">
                    <a:pos x="398" y="1279"/>
                  </a:cxn>
                  <a:cxn ang="0">
                    <a:pos x="427" y="1283"/>
                  </a:cxn>
                  <a:cxn ang="0">
                    <a:pos x="447" y="1216"/>
                  </a:cxn>
                  <a:cxn ang="0">
                    <a:pos x="441" y="1134"/>
                  </a:cxn>
                  <a:cxn ang="0">
                    <a:pos x="476" y="1134"/>
                  </a:cxn>
                  <a:cxn ang="0">
                    <a:pos x="481" y="1196"/>
                  </a:cxn>
                  <a:cxn ang="0">
                    <a:pos x="506" y="1279"/>
                  </a:cxn>
                  <a:cxn ang="0">
                    <a:pos x="519" y="1322"/>
                  </a:cxn>
                  <a:cxn ang="0">
                    <a:pos x="560" y="1322"/>
                  </a:cxn>
                  <a:cxn ang="0">
                    <a:pos x="568" y="1225"/>
                  </a:cxn>
                  <a:cxn ang="0">
                    <a:pos x="568" y="1148"/>
                  </a:cxn>
                  <a:cxn ang="0">
                    <a:pos x="642" y="1129"/>
                  </a:cxn>
                  <a:cxn ang="0">
                    <a:pos x="655" y="1225"/>
                  </a:cxn>
                  <a:cxn ang="0">
                    <a:pos x="685" y="1293"/>
                  </a:cxn>
                  <a:cxn ang="0">
                    <a:pos x="720" y="1293"/>
                  </a:cxn>
                  <a:cxn ang="0">
                    <a:pos x="720" y="1192"/>
                  </a:cxn>
                  <a:cxn ang="0">
                    <a:pos x="734" y="1129"/>
                  </a:cxn>
                  <a:cxn ang="0">
                    <a:pos x="734" y="1110"/>
                  </a:cxn>
                  <a:cxn ang="0">
                    <a:pos x="778" y="1086"/>
                  </a:cxn>
                  <a:cxn ang="0">
                    <a:pos x="822" y="1062"/>
                  </a:cxn>
                  <a:cxn ang="0">
                    <a:pos x="1041" y="894"/>
                  </a:cxn>
                  <a:cxn ang="0">
                    <a:pos x="1142" y="706"/>
                  </a:cxn>
                  <a:cxn ang="0">
                    <a:pos x="1181" y="590"/>
                  </a:cxn>
                  <a:cxn ang="0">
                    <a:pos x="1225" y="471"/>
                  </a:cxn>
                  <a:cxn ang="0">
                    <a:pos x="1243" y="307"/>
                  </a:cxn>
                  <a:cxn ang="0">
                    <a:pos x="1254" y="134"/>
                  </a:cxn>
                  <a:cxn ang="0">
                    <a:pos x="1214" y="0"/>
                  </a:cxn>
                  <a:cxn ang="0">
                    <a:pos x="0" y="620"/>
                  </a:cxn>
                </a:cxnLst>
                <a:rect l="0" t="0" r="r" b="b"/>
                <a:pathLst>
                  <a:path w="1254" h="1322">
                    <a:moveTo>
                      <a:pt x="0" y="620"/>
                    </a:moveTo>
                    <a:lnTo>
                      <a:pt x="9" y="772"/>
                    </a:lnTo>
                    <a:lnTo>
                      <a:pt x="38" y="884"/>
                    </a:lnTo>
                    <a:lnTo>
                      <a:pt x="106" y="971"/>
                    </a:lnTo>
                    <a:lnTo>
                      <a:pt x="189" y="1038"/>
                    </a:lnTo>
                    <a:lnTo>
                      <a:pt x="277" y="1095"/>
                    </a:lnTo>
                    <a:lnTo>
                      <a:pt x="369" y="1124"/>
                    </a:lnTo>
                    <a:lnTo>
                      <a:pt x="364" y="1187"/>
                    </a:lnTo>
                    <a:lnTo>
                      <a:pt x="398" y="1279"/>
                    </a:lnTo>
                    <a:lnTo>
                      <a:pt x="427" y="1283"/>
                    </a:lnTo>
                    <a:lnTo>
                      <a:pt x="447" y="1216"/>
                    </a:lnTo>
                    <a:lnTo>
                      <a:pt x="441" y="1134"/>
                    </a:lnTo>
                    <a:lnTo>
                      <a:pt x="476" y="1134"/>
                    </a:lnTo>
                    <a:lnTo>
                      <a:pt x="481" y="1196"/>
                    </a:lnTo>
                    <a:lnTo>
                      <a:pt x="506" y="1279"/>
                    </a:lnTo>
                    <a:lnTo>
                      <a:pt x="519" y="1322"/>
                    </a:lnTo>
                    <a:lnTo>
                      <a:pt x="560" y="1322"/>
                    </a:lnTo>
                    <a:lnTo>
                      <a:pt x="568" y="1225"/>
                    </a:lnTo>
                    <a:lnTo>
                      <a:pt x="568" y="1148"/>
                    </a:lnTo>
                    <a:lnTo>
                      <a:pt x="642" y="1129"/>
                    </a:lnTo>
                    <a:lnTo>
                      <a:pt x="655" y="1225"/>
                    </a:lnTo>
                    <a:lnTo>
                      <a:pt x="685" y="1293"/>
                    </a:lnTo>
                    <a:lnTo>
                      <a:pt x="720" y="1293"/>
                    </a:lnTo>
                    <a:lnTo>
                      <a:pt x="720" y="1192"/>
                    </a:lnTo>
                    <a:lnTo>
                      <a:pt x="734" y="1129"/>
                    </a:lnTo>
                    <a:lnTo>
                      <a:pt x="734" y="1110"/>
                    </a:lnTo>
                    <a:lnTo>
                      <a:pt x="778" y="1086"/>
                    </a:lnTo>
                    <a:lnTo>
                      <a:pt x="822" y="1062"/>
                    </a:lnTo>
                    <a:lnTo>
                      <a:pt x="1041" y="894"/>
                    </a:lnTo>
                    <a:lnTo>
                      <a:pt x="1142" y="706"/>
                    </a:lnTo>
                    <a:lnTo>
                      <a:pt x="1181" y="590"/>
                    </a:lnTo>
                    <a:lnTo>
                      <a:pt x="1225" y="471"/>
                    </a:lnTo>
                    <a:lnTo>
                      <a:pt x="1243" y="307"/>
                    </a:lnTo>
                    <a:lnTo>
                      <a:pt x="1254" y="134"/>
                    </a:lnTo>
                    <a:lnTo>
                      <a:pt x="1214" y="0"/>
                    </a:lnTo>
                    <a:lnTo>
                      <a:pt x="0" y="620"/>
                    </a:lnTo>
                    <a:close/>
                  </a:path>
                </a:pathLst>
              </a:custGeom>
              <a:solidFill>
                <a:srgbClr val="FFFFFF"/>
              </a:solidFill>
              <a:ln w="9525">
                <a:solidFill>
                  <a:schemeClr val="tx1"/>
                </a:solidFill>
                <a:round/>
                <a:headEnd/>
                <a:tailEnd/>
              </a:ln>
            </p:spPr>
            <p:txBody>
              <a:bodyPr/>
              <a:lstStyle/>
              <a:p>
                <a:endParaRPr lang="en-US" dirty="0"/>
              </a:p>
            </p:txBody>
          </p:sp>
          <p:sp>
            <p:nvSpPr>
              <p:cNvPr id="580" name="Freeform 543"/>
              <p:cNvSpPr>
                <a:spLocks/>
              </p:cNvSpPr>
              <p:nvPr/>
            </p:nvSpPr>
            <p:spPr bwMode="auto">
              <a:xfrm>
                <a:off x="3522" y="1869"/>
                <a:ext cx="251" cy="264"/>
              </a:xfrm>
              <a:custGeom>
                <a:avLst/>
                <a:gdLst/>
                <a:ahLst/>
                <a:cxnLst>
                  <a:cxn ang="0">
                    <a:pos x="0" y="620"/>
                  </a:cxn>
                  <a:cxn ang="0">
                    <a:pos x="9" y="772"/>
                  </a:cxn>
                  <a:cxn ang="0">
                    <a:pos x="38" y="884"/>
                  </a:cxn>
                  <a:cxn ang="0">
                    <a:pos x="106" y="971"/>
                  </a:cxn>
                  <a:cxn ang="0">
                    <a:pos x="189" y="1038"/>
                  </a:cxn>
                  <a:cxn ang="0">
                    <a:pos x="277" y="1095"/>
                  </a:cxn>
                  <a:cxn ang="0">
                    <a:pos x="369" y="1124"/>
                  </a:cxn>
                  <a:cxn ang="0">
                    <a:pos x="364" y="1187"/>
                  </a:cxn>
                  <a:cxn ang="0">
                    <a:pos x="398" y="1279"/>
                  </a:cxn>
                  <a:cxn ang="0">
                    <a:pos x="427" y="1283"/>
                  </a:cxn>
                  <a:cxn ang="0">
                    <a:pos x="447" y="1216"/>
                  </a:cxn>
                  <a:cxn ang="0">
                    <a:pos x="441" y="1134"/>
                  </a:cxn>
                  <a:cxn ang="0">
                    <a:pos x="476" y="1134"/>
                  </a:cxn>
                  <a:cxn ang="0">
                    <a:pos x="481" y="1196"/>
                  </a:cxn>
                  <a:cxn ang="0">
                    <a:pos x="506" y="1279"/>
                  </a:cxn>
                  <a:cxn ang="0">
                    <a:pos x="519" y="1322"/>
                  </a:cxn>
                  <a:cxn ang="0">
                    <a:pos x="560" y="1322"/>
                  </a:cxn>
                  <a:cxn ang="0">
                    <a:pos x="568" y="1225"/>
                  </a:cxn>
                  <a:cxn ang="0">
                    <a:pos x="568" y="1148"/>
                  </a:cxn>
                  <a:cxn ang="0">
                    <a:pos x="642" y="1129"/>
                  </a:cxn>
                  <a:cxn ang="0">
                    <a:pos x="655" y="1225"/>
                  </a:cxn>
                  <a:cxn ang="0">
                    <a:pos x="685" y="1293"/>
                  </a:cxn>
                  <a:cxn ang="0">
                    <a:pos x="720" y="1293"/>
                  </a:cxn>
                  <a:cxn ang="0">
                    <a:pos x="720" y="1192"/>
                  </a:cxn>
                  <a:cxn ang="0">
                    <a:pos x="734" y="1129"/>
                  </a:cxn>
                  <a:cxn ang="0">
                    <a:pos x="734" y="1110"/>
                  </a:cxn>
                  <a:cxn ang="0">
                    <a:pos x="778" y="1086"/>
                  </a:cxn>
                  <a:cxn ang="0">
                    <a:pos x="822" y="1062"/>
                  </a:cxn>
                  <a:cxn ang="0">
                    <a:pos x="1041" y="894"/>
                  </a:cxn>
                  <a:cxn ang="0">
                    <a:pos x="1142" y="706"/>
                  </a:cxn>
                  <a:cxn ang="0">
                    <a:pos x="1181" y="590"/>
                  </a:cxn>
                  <a:cxn ang="0">
                    <a:pos x="1225" y="471"/>
                  </a:cxn>
                  <a:cxn ang="0">
                    <a:pos x="1243" y="307"/>
                  </a:cxn>
                  <a:cxn ang="0">
                    <a:pos x="1254" y="134"/>
                  </a:cxn>
                  <a:cxn ang="0">
                    <a:pos x="1214" y="0"/>
                  </a:cxn>
                  <a:cxn ang="0">
                    <a:pos x="0" y="620"/>
                  </a:cxn>
                </a:cxnLst>
                <a:rect l="0" t="0" r="r" b="b"/>
                <a:pathLst>
                  <a:path w="1254" h="1322">
                    <a:moveTo>
                      <a:pt x="0" y="620"/>
                    </a:moveTo>
                    <a:lnTo>
                      <a:pt x="9" y="772"/>
                    </a:lnTo>
                    <a:lnTo>
                      <a:pt x="38" y="884"/>
                    </a:lnTo>
                    <a:lnTo>
                      <a:pt x="106" y="971"/>
                    </a:lnTo>
                    <a:lnTo>
                      <a:pt x="189" y="1038"/>
                    </a:lnTo>
                    <a:lnTo>
                      <a:pt x="277" y="1095"/>
                    </a:lnTo>
                    <a:lnTo>
                      <a:pt x="369" y="1124"/>
                    </a:lnTo>
                    <a:lnTo>
                      <a:pt x="364" y="1187"/>
                    </a:lnTo>
                    <a:lnTo>
                      <a:pt x="398" y="1279"/>
                    </a:lnTo>
                    <a:lnTo>
                      <a:pt x="427" y="1283"/>
                    </a:lnTo>
                    <a:lnTo>
                      <a:pt x="447" y="1216"/>
                    </a:lnTo>
                    <a:lnTo>
                      <a:pt x="441" y="1134"/>
                    </a:lnTo>
                    <a:lnTo>
                      <a:pt x="476" y="1134"/>
                    </a:lnTo>
                    <a:lnTo>
                      <a:pt x="481" y="1196"/>
                    </a:lnTo>
                    <a:lnTo>
                      <a:pt x="506" y="1279"/>
                    </a:lnTo>
                    <a:lnTo>
                      <a:pt x="519" y="1322"/>
                    </a:lnTo>
                    <a:lnTo>
                      <a:pt x="560" y="1322"/>
                    </a:lnTo>
                    <a:lnTo>
                      <a:pt x="568" y="1225"/>
                    </a:lnTo>
                    <a:lnTo>
                      <a:pt x="568" y="1148"/>
                    </a:lnTo>
                    <a:lnTo>
                      <a:pt x="642" y="1129"/>
                    </a:lnTo>
                    <a:lnTo>
                      <a:pt x="655" y="1225"/>
                    </a:lnTo>
                    <a:lnTo>
                      <a:pt x="685" y="1293"/>
                    </a:lnTo>
                    <a:lnTo>
                      <a:pt x="720" y="1293"/>
                    </a:lnTo>
                    <a:lnTo>
                      <a:pt x="720" y="1192"/>
                    </a:lnTo>
                    <a:lnTo>
                      <a:pt x="734" y="1129"/>
                    </a:lnTo>
                    <a:lnTo>
                      <a:pt x="734" y="1110"/>
                    </a:lnTo>
                    <a:lnTo>
                      <a:pt x="778" y="1086"/>
                    </a:lnTo>
                    <a:lnTo>
                      <a:pt x="822" y="1062"/>
                    </a:lnTo>
                    <a:lnTo>
                      <a:pt x="1041" y="894"/>
                    </a:lnTo>
                    <a:lnTo>
                      <a:pt x="1142" y="706"/>
                    </a:lnTo>
                    <a:lnTo>
                      <a:pt x="1181" y="590"/>
                    </a:lnTo>
                    <a:lnTo>
                      <a:pt x="1225" y="471"/>
                    </a:lnTo>
                    <a:lnTo>
                      <a:pt x="1243" y="307"/>
                    </a:lnTo>
                    <a:lnTo>
                      <a:pt x="1254" y="134"/>
                    </a:lnTo>
                    <a:lnTo>
                      <a:pt x="1214" y="0"/>
                    </a:lnTo>
                    <a:lnTo>
                      <a:pt x="0" y="620"/>
                    </a:lnTo>
                  </a:path>
                </a:pathLst>
              </a:custGeom>
              <a:noFill/>
              <a:ln w="3175">
                <a:solidFill>
                  <a:schemeClr val="tx1"/>
                </a:solidFill>
                <a:prstDash val="solid"/>
                <a:round/>
                <a:headEnd/>
                <a:tailEnd/>
              </a:ln>
            </p:spPr>
            <p:txBody>
              <a:bodyPr/>
              <a:lstStyle/>
              <a:p>
                <a:endParaRPr lang="en-US" dirty="0"/>
              </a:p>
            </p:txBody>
          </p:sp>
          <p:sp>
            <p:nvSpPr>
              <p:cNvPr id="581" name="Freeform 544"/>
              <p:cNvSpPr>
                <a:spLocks/>
              </p:cNvSpPr>
              <p:nvPr/>
            </p:nvSpPr>
            <p:spPr bwMode="auto">
              <a:xfrm>
                <a:off x="2683" y="1549"/>
                <a:ext cx="82" cy="57"/>
              </a:xfrm>
              <a:custGeom>
                <a:avLst/>
                <a:gdLst/>
                <a:ahLst/>
                <a:cxnLst>
                  <a:cxn ang="0">
                    <a:pos x="409" y="153"/>
                  </a:cxn>
                  <a:cxn ang="0">
                    <a:pos x="349" y="71"/>
                  </a:cxn>
                  <a:cxn ang="0">
                    <a:pos x="296" y="13"/>
                  </a:cxn>
                  <a:cxn ang="0">
                    <a:pos x="199" y="0"/>
                  </a:cxn>
                  <a:cxn ang="0">
                    <a:pos x="107" y="9"/>
                  </a:cxn>
                  <a:cxn ang="0">
                    <a:pos x="10" y="19"/>
                  </a:cxn>
                  <a:cxn ang="0">
                    <a:pos x="0" y="71"/>
                  </a:cxn>
                  <a:cxn ang="0">
                    <a:pos x="67" y="139"/>
                  </a:cxn>
                  <a:cxn ang="0">
                    <a:pos x="73" y="186"/>
                  </a:cxn>
                  <a:cxn ang="0">
                    <a:pos x="112" y="259"/>
                  </a:cxn>
                  <a:cxn ang="0">
                    <a:pos x="194" y="288"/>
                  </a:cxn>
                  <a:cxn ang="0">
                    <a:pos x="286" y="288"/>
                  </a:cxn>
                  <a:cxn ang="0">
                    <a:pos x="409" y="153"/>
                  </a:cxn>
                </a:cxnLst>
                <a:rect l="0" t="0" r="r" b="b"/>
                <a:pathLst>
                  <a:path w="409" h="288">
                    <a:moveTo>
                      <a:pt x="409" y="153"/>
                    </a:moveTo>
                    <a:lnTo>
                      <a:pt x="349" y="71"/>
                    </a:lnTo>
                    <a:lnTo>
                      <a:pt x="296" y="13"/>
                    </a:lnTo>
                    <a:lnTo>
                      <a:pt x="199" y="0"/>
                    </a:lnTo>
                    <a:lnTo>
                      <a:pt x="107" y="9"/>
                    </a:lnTo>
                    <a:lnTo>
                      <a:pt x="10" y="19"/>
                    </a:lnTo>
                    <a:lnTo>
                      <a:pt x="0" y="71"/>
                    </a:lnTo>
                    <a:lnTo>
                      <a:pt x="67" y="139"/>
                    </a:lnTo>
                    <a:lnTo>
                      <a:pt x="73" y="186"/>
                    </a:lnTo>
                    <a:lnTo>
                      <a:pt x="112" y="259"/>
                    </a:lnTo>
                    <a:lnTo>
                      <a:pt x="194" y="288"/>
                    </a:lnTo>
                    <a:lnTo>
                      <a:pt x="286" y="288"/>
                    </a:lnTo>
                    <a:lnTo>
                      <a:pt x="409" y="153"/>
                    </a:lnTo>
                    <a:close/>
                  </a:path>
                </a:pathLst>
              </a:custGeom>
              <a:solidFill>
                <a:srgbClr val="000000"/>
              </a:solidFill>
              <a:ln w="9525">
                <a:solidFill>
                  <a:schemeClr val="tx1"/>
                </a:solidFill>
                <a:round/>
                <a:headEnd/>
                <a:tailEnd/>
              </a:ln>
            </p:spPr>
            <p:txBody>
              <a:bodyPr/>
              <a:lstStyle/>
              <a:p>
                <a:endParaRPr lang="en-US" dirty="0"/>
              </a:p>
            </p:txBody>
          </p:sp>
          <p:sp>
            <p:nvSpPr>
              <p:cNvPr id="582" name="Freeform 545"/>
              <p:cNvSpPr>
                <a:spLocks/>
              </p:cNvSpPr>
              <p:nvPr/>
            </p:nvSpPr>
            <p:spPr bwMode="auto">
              <a:xfrm>
                <a:off x="2683" y="1549"/>
                <a:ext cx="82" cy="57"/>
              </a:xfrm>
              <a:custGeom>
                <a:avLst/>
                <a:gdLst/>
                <a:ahLst/>
                <a:cxnLst>
                  <a:cxn ang="0">
                    <a:pos x="409" y="153"/>
                  </a:cxn>
                  <a:cxn ang="0">
                    <a:pos x="349" y="71"/>
                  </a:cxn>
                  <a:cxn ang="0">
                    <a:pos x="296" y="13"/>
                  </a:cxn>
                  <a:cxn ang="0">
                    <a:pos x="199" y="0"/>
                  </a:cxn>
                  <a:cxn ang="0">
                    <a:pos x="107" y="9"/>
                  </a:cxn>
                  <a:cxn ang="0">
                    <a:pos x="10" y="19"/>
                  </a:cxn>
                  <a:cxn ang="0">
                    <a:pos x="0" y="71"/>
                  </a:cxn>
                  <a:cxn ang="0">
                    <a:pos x="67" y="139"/>
                  </a:cxn>
                  <a:cxn ang="0">
                    <a:pos x="73" y="186"/>
                  </a:cxn>
                  <a:cxn ang="0">
                    <a:pos x="112" y="259"/>
                  </a:cxn>
                  <a:cxn ang="0">
                    <a:pos x="194" y="288"/>
                  </a:cxn>
                  <a:cxn ang="0">
                    <a:pos x="286" y="288"/>
                  </a:cxn>
                  <a:cxn ang="0">
                    <a:pos x="409" y="153"/>
                  </a:cxn>
                </a:cxnLst>
                <a:rect l="0" t="0" r="r" b="b"/>
                <a:pathLst>
                  <a:path w="409" h="288">
                    <a:moveTo>
                      <a:pt x="409" y="153"/>
                    </a:moveTo>
                    <a:lnTo>
                      <a:pt x="349" y="71"/>
                    </a:lnTo>
                    <a:lnTo>
                      <a:pt x="296" y="13"/>
                    </a:lnTo>
                    <a:lnTo>
                      <a:pt x="199" y="0"/>
                    </a:lnTo>
                    <a:lnTo>
                      <a:pt x="107" y="9"/>
                    </a:lnTo>
                    <a:lnTo>
                      <a:pt x="10" y="19"/>
                    </a:lnTo>
                    <a:lnTo>
                      <a:pt x="0" y="71"/>
                    </a:lnTo>
                    <a:lnTo>
                      <a:pt x="67" y="139"/>
                    </a:lnTo>
                    <a:lnTo>
                      <a:pt x="73" y="186"/>
                    </a:lnTo>
                    <a:lnTo>
                      <a:pt x="112" y="259"/>
                    </a:lnTo>
                    <a:lnTo>
                      <a:pt x="194" y="288"/>
                    </a:lnTo>
                    <a:lnTo>
                      <a:pt x="286" y="288"/>
                    </a:lnTo>
                    <a:lnTo>
                      <a:pt x="409" y="153"/>
                    </a:lnTo>
                  </a:path>
                </a:pathLst>
              </a:custGeom>
              <a:noFill/>
              <a:ln w="3175">
                <a:solidFill>
                  <a:schemeClr val="tx1"/>
                </a:solidFill>
                <a:prstDash val="solid"/>
                <a:round/>
                <a:headEnd/>
                <a:tailEnd/>
              </a:ln>
            </p:spPr>
            <p:txBody>
              <a:bodyPr/>
              <a:lstStyle/>
              <a:p>
                <a:endParaRPr lang="en-US" dirty="0"/>
              </a:p>
            </p:txBody>
          </p:sp>
          <p:sp>
            <p:nvSpPr>
              <p:cNvPr id="583" name="Freeform 546"/>
              <p:cNvSpPr>
                <a:spLocks/>
              </p:cNvSpPr>
              <p:nvPr/>
            </p:nvSpPr>
            <p:spPr bwMode="auto">
              <a:xfrm>
                <a:off x="3578" y="2293"/>
                <a:ext cx="70" cy="37"/>
              </a:xfrm>
              <a:custGeom>
                <a:avLst/>
                <a:gdLst/>
                <a:ahLst/>
                <a:cxnLst>
                  <a:cxn ang="0">
                    <a:pos x="130" y="5"/>
                  </a:cxn>
                  <a:cxn ang="0">
                    <a:pos x="155" y="43"/>
                  </a:cxn>
                  <a:cxn ang="0">
                    <a:pos x="218" y="62"/>
                  </a:cxn>
                  <a:cxn ang="0">
                    <a:pos x="348" y="91"/>
                  </a:cxn>
                  <a:cxn ang="0">
                    <a:pos x="334" y="148"/>
                  </a:cxn>
                  <a:cxn ang="0">
                    <a:pos x="305" y="170"/>
                  </a:cxn>
                  <a:cxn ang="0">
                    <a:pos x="155" y="188"/>
                  </a:cxn>
                  <a:cxn ang="0">
                    <a:pos x="57" y="170"/>
                  </a:cxn>
                  <a:cxn ang="0">
                    <a:pos x="0" y="120"/>
                  </a:cxn>
                  <a:cxn ang="0">
                    <a:pos x="28" y="91"/>
                  </a:cxn>
                  <a:cxn ang="0">
                    <a:pos x="115" y="0"/>
                  </a:cxn>
                  <a:cxn ang="0">
                    <a:pos x="130" y="5"/>
                  </a:cxn>
                </a:cxnLst>
                <a:rect l="0" t="0" r="r" b="b"/>
                <a:pathLst>
                  <a:path w="348" h="188">
                    <a:moveTo>
                      <a:pt x="130" y="5"/>
                    </a:moveTo>
                    <a:lnTo>
                      <a:pt x="155" y="43"/>
                    </a:lnTo>
                    <a:lnTo>
                      <a:pt x="218" y="62"/>
                    </a:lnTo>
                    <a:lnTo>
                      <a:pt x="348" y="91"/>
                    </a:lnTo>
                    <a:lnTo>
                      <a:pt x="334" y="148"/>
                    </a:lnTo>
                    <a:lnTo>
                      <a:pt x="305" y="170"/>
                    </a:lnTo>
                    <a:lnTo>
                      <a:pt x="155" y="188"/>
                    </a:lnTo>
                    <a:lnTo>
                      <a:pt x="57" y="170"/>
                    </a:lnTo>
                    <a:lnTo>
                      <a:pt x="0" y="120"/>
                    </a:lnTo>
                    <a:lnTo>
                      <a:pt x="28" y="91"/>
                    </a:lnTo>
                    <a:lnTo>
                      <a:pt x="115" y="0"/>
                    </a:lnTo>
                    <a:lnTo>
                      <a:pt x="130" y="5"/>
                    </a:lnTo>
                    <a:close/>
                  </a:path>
                </a:pathLst>
              </a:custGeom>
              <a:solidFill>
                <a:srgbClr val="000000"/>
              </a:solidFill>
              <a:ln w="9525">
                <a:solidFill>
                  <a:schemeClr val="tx1"/>
                </a:solidFill>
                <a:round/>
                <a:headEnd/>
                <a:tailEnd/>
              </a:ln>
            </p:spPr>
            <p:txBody>
              <a:bodyPr/>
              <a:lstStyle/>
              <a:p>
                <a:endParaRPr lang="en-US" dirty="0"/>
              </a:p>
            </p:txBody>
          </p:sp>
          <p:sp>
            <p:nvSpPr>
              <p:cNvPr id="584" name="Freeform 547"/>
              <p:cNvSpPr>
                <a:spLocks/>
              </p:cNvSpPr>
              <p:nvPr/>
            </p:nvSpPr>
            <p:spPr bwMode="auto">
              <a:xfrm>
                <a:off x="3578" y="2293"/>
                <a:ext cx="70" cy="37"/>
              </a:xfrm>
              <a:custGeom>
                <a:avLst/>
                <a:gdLst/>
                <a:ahLst/>
                <a:cxnLst>
                  <a:cxn ang="0">
                    <a:pos x="130" y="5"/>
                  </a:cxn>
                  <a:cxn ang="0">
                    <a:pos x="155" y="43"/>
                  </a:cxn>
                  <a:cxn ang="0">
                    <a:pos x="218" y="62"/>
                  </a:cxn>
                  <a:cxn ang="0">
                    <a:pos x="348" y="91"/>
                  </a:cxn>
                  <a:cxn ang="0">
                    <a:pos x="334" y="148"/>
                  </a:cxn>
                  <a:cxn ang="0">
                    <a:pos x="305" y="170"/>
                  </a:cxn>
                  <a:cxn ang="0">
                    <a:pos x="155" y="188"/>
                  </a:cxn>
                  <a:cxn ang="0">
                    <a:pos x="57" y="170"/>
                  </a:cxn>
                  <a:cxn ang="0">
                    <a:pos x="0" y="120"/>
                  </a:cxn>
                  <a:cxn ang="0">
                    <a:pos x="28" y="91"/>
                  </a:cxn>
                  <a:cxn ang="0">
                    <a:pos x="115" y="0"/>
                  </a:cxn>
                  <a:cxn ang="0">
                    <a:pos x="130" y="5"/>
                  </a:cxn>
                </a:cxnLst>
                <a:rect l="0" t="0" r="r" b="b"/>
                <a:pathLst>
                  <a:path w="348" h="188">
                    <a:moveTo>
                      <a:pt x="130" y="5"/>
                    </a:moveTo>
                    <a:lnTo>
                      <a:pt x="155" y="43"/>
                    </a:lnTo>
                    <a:lnTo>
                      <a:pt x="218" y="62"/>
                    </a:lnTo>
                    <a:lnTo>
                      <a:pt x="348" y="91"/>
                    </a:lnTo>
                    <a:lnTo>
                      <a:pt x="334" y="148"/>
                    </a:lnTo>
                    <a:lnTo>
                      <a:pt x="305" y="170"/>
                    </a:lnTo>
                    <a:lnTo>
                      <a:pt x="155" y="188"/>
                    </a:lnTo>
                    <a:lnTo>
                      <a:pt x="57" y="170"/>
                    </a:lnTo>
                    <a:lnTo>
                      <a:pt x="0" y="120"/>
                    </a:lnTo>
                    <a:lnTo>
                      <a:pt x="28" y="91"/>
                    </a:lnTo>
                    <a:lnTo>
                      <a:pt x="115" y="0"/>
                    </a:lnTo>
                    <a:lnTo>
                      <a:pt x="130" y="5"/>
                    </a:lnTo>
                  </a:path>
                </a:pathLst>
              </a:custGeom>
              <a:noFill/>
              <a:ln w="3175">
                <a:solidFill>
                  <a:schemeClr val="tx1"/>
                </a:solidFill>
                <a:prstDash val="solid"/>
                <a:round/>
                <a:headEnd/>
                <a:tailEnd/>
              </a:ln>
            </p:spPr>
            <p:txBody>
              <a:bodyPr/>
              <a:lstStyle/>
              <a:p>
                <a:endParaRPr lang="en-US" dirty="0"/>
              </a:p>
            </p:txBody>
          </p:sp>
          <p:sp>
            <p:nvSpPr>
              <p:cNvPr id="585" name="Freeform 548"/>
              <p:cNvSpPr>
                <a:spLocks/>
              </p:cNvSpPr>
              <p:nvPr/>
            </p:nvSpPr>
            <p:spPr bwMode="auto">
              <a:xfrm>
                <a:off x="3030" y="2291"/>
                <a:ext cx="72" cy="45"/>
              </a:xfrm>
              <a:custGeom>
                <a:avLst/>
                <a:gdLst/>
                <a:ahLst/>
                <a:cxnLst>
                  <a:cxn ang="0">
                    <a:pos x="131" y="0"/>
                  </a:cxn>
                  <a:cxn ang="0">
                    <a:pos x="106" y="10"/>
                  </a:cxn>
                  <a:cxn ang="0">
                    <a:pos x="40" y="98"/>
                  </a:cxn>
                  <a:cxn ang="0">
                    <a:pos x="2" y="134"/>
                  </a:cxn>
                  <a:cxn ang="0">
                    <a:pos x="0" y="170"/>
                  </a:cxn>
                  <a:cxn ang="0">
                    <a:pos x="40" y="199"/>
                  </a:cxn>
                  <a:cxn ang="0">
                    <a:pos x="117" y="224"/>
                  </a:cxn>
                  <a:cxn ang="0">
                    <a:pos x="213" y="218"/>
                  </a:cxn>
                  <a:cxn ang="0">
                    <a:pos x="294" y="192"/>
                  </a:cxn>
                  <a:cxn ang="0">
                    <a:pos x="334" y="129"/>
                  </a:cxn>
                  <a:cxn ang="0">
                    <a:pos x="360" y="84"/>
                  </a:cxn>
                  <a:cxn ang="0">
                    <a:pos x="354" y="58"/>
                  </a:cxn>
                  <a:cxn ang="0">
                    <a:pos x="334" y="72"/>
                  </a:cxn>
                  <a:cxn ang="0">
                    <a:pos x="303" y="88"/>
                  </a:cxn>
                  <a:cxn ang="0">
                    <a:pos x="241" y="82"/>
                  </a:cxn>
                  <a:cxn ang="0">
                    <a:pos x="163" y="49"/>
                  </a:cxn>
                  <a:cxn ang="0">
                    <a:pos x="137" y="5"/>
                  </a:cxn>
                  <a:cxn ang="0">
                    <a:pos x="131" y="0"/>
                  </a:cxn>
                </a:cxnLst>
                <a:rect l="0" t="0" r="r" b="b"/>
                <a:pathLst>
                  <a:path w="360" h="224">
                    <a:moveTo>
                      <a:pt x="131" y="0"/>
                    </a:moveTo>
                    <a:lnTo>
                      <a:pt x="106" y="10"/>
                    </a:lnTo>
                    <a:lnTo>
                      <a:pt x="40" y="98"/>
                    </a:lnTo>
                    <a:lnTo>
                      <a:pt x="2" y="134"/>
                    </a:lnTo>
                    <a:lnTo>
                      <a:pt x="0" y="170"/>
                    </a:lnTo>
                    <a:lnTo>
                      <a:pt x="40" y="199"/>
                    </a:lnTo>
                    <a:lnTo>
                      <a:pt x="117" y="224"/>
                    </a:lnTo>
                    <a:lnTo>
                      <a:pt x="213" y="218"/>
                    </a:lnTo>
                    <a:lnTo>
                      <a:pt x="294" y="192"/>
                    </a:lnTo>
                    <a:lnTo>
                      <a:pt x="334" y="129"/>
                    </a:lnTo>
                    <a:lnTo>
                      <a:pt x="360" y="84"/>
                    </a:lnTo>
                    <a:lnTo>
                      <a:pt x="354" y="58"/>
                    </a:lnTo>
                    <a:lnTo>
                      <a:pt x="334" y="72"/>
                    </a:lnTo>
                    <a:lnTo>
                      <a:pt x="303" y="88"/>
                    </a:lnTo>
                    <a:lnTo>
                      <a:pt x="241" y="82"/>
                    </a:lnTo>
                    <a:lnTo>
                      <a:pt x="163" y="49"/>
                    </a:lnTo>
                    <a:lnTo>
                      <a:pt x="137" y="5"/>
                    </a:lnTo>
                    <a:lnTo>
                      <a:pt x="131" y="0"/>
                    </a:lnTo>
                    <a:close/>
                  </a:path>
                </a:pathLst>
              </a:custGeom>
              <a:solidFill>
                <a:srgbClr val="000000"/>
              </a:solidFill>
              <a:ln w="9525">
                <a:solidFill>
                  <a:schemeClr val="tx1"/>
                </a:solidFill>
                <a:round/>
                <a:headEnd/>
                <a:tailEnd/>
              </a:ln>
            </p:spPr>
            <p:txBody>
              <a:bodyPr/>
              <a:lstStyle/>
              <a:p>
                <a:endParaRPr lang="en-US" dirty="0"/>
              </a:p>
            </p:txBody>
          </p:sp>
          <p:sp>
            <p:nvSpPr>
              <p:cNvPr id="586" name="Freeform 549"/>
              <p:cNvSpPr>
                <a:spLocks/>
              </p:cNvSpPr>
              <p:nvPr/>
            </p:nvSpPr>
            <p:spPr bwMode="auto">
              <a:xfrm>
                <a:off x="3030" y="2291"/>
                <a:ext cx="72" cy="45"/>
              </a:xfrm>
              <a:custGeom>
                <a:avLst/>
                <a:gdLst/>
                <a:ahLst/>
                <a:cxnLst>
                  <a:cxn ang="0">
                    <a:pos x="131" y="0"/>
                  </a:cxn>
                  <a:cxn ang="0">
                    <a:pos x="106" y="10"/>
                  </a:cxn>
                  <a:cxn ang="0">
                    <a:pos x="40" y="98"/>
                  </a:cxn>
                  <a:cxn ang="0">
                    <a:pos x="2" y="134"/>
                  </a:cxn>
                  <a:cxn ang="0">
                    <a:pos x="0" y="170"/>
                  </a:cxn>
                  <a:cxn ang="0">
                    <a:pos x="40" y="199"/>
                  </a:cxn>
                  <a:cxn ang="0">
                    <a:pos x="117" y="224"/>
                  </a:cxn>
                  <a:cxn ang="0">
                    <a:pos x="213" y="218"/>
                  </a:cxn>
                  <a:cxn ang="0">
                    <a:pos x="294" y="192"/>
                  </a:cxn>
                  <a:cxn ang="0">
                    <a:pos x="334" y="129"/>
                  </a:cxn>
                  <a:cxn ang="0">
                    <a:pos x="360" y="84"/>
                  </a:cxn>
                  <a:cxn ang="0">
                    <a:pos x="354" y="58"/>
                  </a:cxn>
                  <a:cxn ang="0">
                    <a:pos x="334" y="72"/>
                  </a:cxn>
                  <a:cxn ang="0">
                    <a:pos x="303" y="88"/>
                  </a:cxn>
                  <a:cxn ang="0">
                    <a:pos x="241" y="82"/>
                  </a:cxn>
                  <a:cxn ang="0">
                    <a:pos x="163" y="49"/>
                  </a:cxn>
                  <a:cxn ang="0">
                    <a:pos x="137" y="5"/>
                  </a:cxn>
                  <a:cxn ang="0">
                    <a:pos x="131" y="0"/>
                  </a:cxn>
                </a:cxnLst>
                <a:rect l="0" t="0" r="r" b="b"/>
                <a:pathLst>
                  <a:path w="360" h="224">
                    <a:moveTo>
                      <a:pt x="131" y="0"/>
                    </a:moveTo>
                    <a:lnTo>
                      <a:pt x="106" y="10"/>
                    </a:lnTo>
                    <a:lnTo>
                      <a:pt x="40" y="98"/>
                    </a:lnTo>
                    <a:lnTo>
                      <a:pt x="2" y="134"/>
                    </a:lnTo>
                    <a:lnTo>
                      <a:pt x="0" y="170"/>
                    </a:lnTo>
                    <a:lnTo>
                      <a:pt x="40" y="199"/>
                    </a:lnTo>
                    <a:lnTo>
                      <a:pt x="117" y="224"/>
                    </a:lnTo>
                    <a:lnTo>
                      <a:pt x="213" y="218"/>
                    </a:lnTo>
                    <a:lnTo>
                      <a:pt x="294" y="192"/>
                    </a:lnTo>
                    <a:lnTo>
                      <a:pt x="334" y="129"/>
                    </a:lnTo>
                    <a:lnTo>
                      <a:pt x="360" y="84"/>
                    </a:lnTo>
                    <a:lnTo>
                      <a:pt x="354" y="58"/>
                    </a:lnTo>
                    <a:lnTo>
                      <a:pt x="334" y="72"/>
                    </a:lnTo>
                    <a:lnTo>
                      <a:pt x="303" y="88"/>
                    </a:lnTo>
                    <a:lnTo>
                      <a:pt x="241" y="82"/>
                    </a:lnTo>
                    <a:lnTo>
                      <a:pt x="163" y="49"/>
                    </a:lnTo>
                    <a:lnTo>
                      <a:pt x="137" y="5"/>
                    </a:lnTo>
                    <a:lnTo>
                      <a:pt x="131" y="0"/>
                    </a:lnTo>
                  </a:path>
                </a:pathLst>
              </a:custGeom>
              <a:noFill/>
              <a:ln w="3175">
                <a:solidFill>
                  <a:schemeClr val="tx1"/>
                </a:solidFill>
                <a:prstDash val="solid"/>
                <a:round/>
                <a:headEnd/>
                <a:tailEnd/>
              </a:ln>
            </p:spPr>
            <p:txBody>
              <a:bodyPr/>
              <a:lstStyle/>
              <a:p>
                <a:endParaRPr lang="en-US" dirty="0"/>
              </a:p>
            </p:txBody>
          </p:sp>
          <p:sp>
            <p:nvSpPr>
              <p:cNvPr id="587" name="Freeform 550"/>
              <p:cNvSpPr>
                <a:spLocks/>
              </p:cNvSpPr>
              <p:nvPr/>
            </p:nvSpPr>
            <p:spPr bwMode="auto">
              <a:xfrm>
                <a:off x="2664" y="1530"/>
                <a:ext cx="1170" cy="814"/>
              </a:xfrm>
              <a:custGeom>
                <a:avLst/>
                <a:gdLst/>
                <a:ahLst/>
                <a:cxnLst>
                  <a:cxn ang="0">
                    <a:pos x="445" y="1076"/>
                  </a:cxn>
                  <a:cxn ang="0">
                    <a:pos x="296" y="1154"/>
                  </a:cxn>
                  <a:cxn ang="0">
                    <a:pos x="99" y="1105"/>
                  </a:cxn>
                  <a:cxn ang="0">
                    <a:pos x="50" y="1046"/>
                  </a:cxn>
                  <a:cxn ang="0">
                    <a:pos x="9" y="959"/>
                  </a:cxn>
                  <a:cxn ang="0">
                    <a:pos x="29" y="792"/>
                  </a:cxn>
                  <a:cxn ang="0">
                    <a:pos x="277" y="605"/>
                  </a:cxn>
                  <a:cxn ang="0">
                    <a:pos x="356" y="332"/>
                  </a:cxn>
                  <a:cxn ang="0">
                    <a:pos x="425" y="244"/>
                  </a:cxn>
                  <a:cxn ang="0">
                    <a:pos x="445" y="215"/>
                  </a:cxn>
                  <a:cxn ang="0">
                    <a:pos x="485" y="156"/>
                  </a:cxn>
                  <a:cxn ang="0">
                    <a:pos x="593" y="97"/>
                  </a:cxn>
                  <a:cxn ang="0">
                    <a:pos x="623" y="58"/>
                  </a:cxn>
                  <a:cxn ang="0">
                    <a:pos x="752" y="0"/>
                  </a:cxn>
                  <a:cxn ang="0">
                    <a:pos x="1257" y="146"/>
                  </a:cxn>
                  <a:cxn ang="0">
                    <a:pos x="1703" y="341"/>
                  </a:cxn>
                  <a:cxn ang="0">
                    <a:pos x="2446" y="323"/>
                  </a:cxn>
                  <a:cxn ang="0">
                    <a:pos x="3702" y="469"/>
                  </a:cxn>
                  <a:cxn ang="0">
                    <a:pos x="4792" y="283"/>
                  </a:cxn>
                  <a:cxn ang="0">
                    <a:pos x="5337" y="430"/>
                  </a:cxn>
                  <a:cxn ang="0">
                    <a:pos x="5486" y="547"/>
                  </a:cxn>
                  <a:cxn ang="0">
                    <a:pos x="5604" y="664"/>
                  </a:cxn>
                  <a:cxn ang="0">
                    <a:pos x="5712" y="744"/>
                  </a:cxn>
                  <a:cxn ang="0">
                    <a:pos x="5851" y="988"/>
                  </a:cxn>
                  <a:cxn ang="0">
                    <a:pos x="5516" y="1555"/>
                  </a:cxn>
                  <a:cxn ang="0">
                    <a:pos x="5406" y="2280"/>
                  </a:cxn>
                  <a:cxn ang="0">
                    <a:pos x="5516" y="2572"/>
                  </a:cxn>
                  <a:cxn ang="0">
                    <a:pos x="5693" y="2817"/>
                  </a:cxn>
                  <a:cxn ang="0">
                    <a:pos x="5604" y="3746"/>
                  </a:cxn>
                  <a:cxn ang="0">
                    <a:pos x="5593" y="3962"/>
                  </a:cxn>
                  <a:cxn ang="0">
                    <a:pos x="5564" y="3942"/>
                  </a:cxn>
                  <a:cxn ang="0">
                    <a:pos x="5545" y="3903"/>
                  </a:cxn>
                  <a:cxn ang="0">
                    <a:pos x="5516" y="3903"/>
                  </a:cxn>
                  <a:cxn ang="0">
                    <a:pos x="5495" y="3962"/>
                  </a:cxn>
                  <a:cxn ang="0">
                    <a:pos x="5475" y="4010"/>
                  </a:cxn>
                  <a:cxn ang="0">
                    <a:pos x="5436" y="4020"/>
                  </a:cxn>
                  <a:cxn ang="0">
                    <a:pos x="5288" y="3971"/>
                  </a:cxn>
                  <a:cxn ang="0">
                    <a:pos x="5366" y="3873"/>
                  </a:cxn>
                  <a:cxn ang="0">
                    <a:pos x="5425" y="3415"/>
                  </a:cxn>
                  <a:cxn ang="0">
                    <a:pos x="5138" y="2797"/>
                  </a:cxn>
                  <a:cxn ang="0">
                    <a:pos x="4217" y="2542"/>
                  </a:cxn>
                  <a:cxn ang="0">
                    <a:pos x="3802" y="2650"/>
                  </a:cxn>
                  <a:cxn ang="0">
                    <a:pos x="3415" y="2621"/>
                  </a:cxn>
                  <a:cxn ang="0">
                    <a:pos x="2635" y="2514"/>
                  </a:cxn>
                  <a:cxn ang="0">
                    <a:pos x="2575" y="3199"/>
                  </a:cxn>
                  <a:cxn ang="0">
                    <a:pos x="2624" y="3667"/>
                  </a:cxn>
                  <a:cxn ang="0">
                    <a:pos x="2605" y="3873"/>
                  </a:cxn>
                  <a:cxn ang="0">
                    <a:pos x="2615" y="4060"/>
                  </a:cxn>
                  <a:cxn ang="0">
                    <a:pos x="2486" y="4060"/>
                  </a:cxn>
                  <a:cxn ang="0">
                    <a:pos x="2387" y="3982"/>
                  </a:cxn>
                  <a:cxn ang="0">
                    <a:pos x="2426" y="3864"/>
                  </a:cxn>
                  <a:cxn ang="0">
                    <a:pos x="2397" y="3639"/>
                  </a:cxn>
                  <a:cxn ang="0">
                    <a:pos x="2258" y="2983"/>
                  </a:cxn>
                  <a:cxn ang="0">
                    <a:pos x="2010" y="2366"/>
                  </a:cxn>
                  <a:cxn ang="0">
                    <a:pos x="1555" y="2034"/>
                  </a:cxn>
                  <a:cxn ang="0">
                    <a:pos x="1375" y="1457"/>
                  </a:cxn>
                  <a:cxn ang="0">
                    <a:pos x="899" y="1036"/>
                  </a:cxn>
                  <a:cxn ang="0">
                    <a:pos x="822" y="1016"/>
                  </a:cxn>
                </a:cxnLst>
                <a:rect l="0" t="0" r="r" b="b"/>
                <a:pathLst>
                  <a:path w="5851" h="4070">
                    <a:moveTo>
                      <a:pt x="811" y="997"/>
                    </a:moveTo>
                    <a:lnTo>
                      <a:pt x="653" y="1027"/>
                    </a:lnTo>
                    <a:lnTo>
                      <a:pt x="445" y="1076"/>
                    </a:lnTo>
                    <a:lnTo>
                      <a:pt x="336" y="1143"/>
                    </a:lnTo>
                    <a:lnTo>
                      <a:pt x="316" y="1154"/>
                    </a:lnTo>
                    <a:lnTo>
                      <a:pt x="296" y="1154"/>
                    </a:lnTo>
                    <a:lnTo>
                      <a:pt x="267" y="1154"/>
                    </a:lnTo>
                    <a:lnTo>
                      <a:pt x="127" y="1143"/>
                    </a:lnTo>
                    <a:lnTo>
                      <a:pt x="99" y="1105"/>
                    </a:lnTo>
                    <a:lnTo>
                      <a:pt x="78" y="1076"/>
                    </a:lnTo>
                    <a:lnTo>
                      <a:pt x="68" y="1057"/>
                    </a:lnTo>
                    <a:lnTo>
                      <a:pt x="50" y="1046"/>
                    </a:lnTo>
                    <a:lnTo>
                      <a:pt x="19" y="1016"/>
                    </a:lnTo>
                    <a:lnTo>
                      <a:pt x="19" y="997"/>
                    </a:lnTo>
                    <a:lnTo>
                      <a:pt x="9" y="959"/>
                    </a:lnTo>
                    <a:lnTo>
                      <a:pt x="0" y="910"/>
                    </a:lnTo>
                    <a:lnTo>
                      <a:pt x="9" y="850"/>
                    </a:lnTo>
                    <a:lnTo>
                      <a:pt x="29" y="792"/>
                    </a:lnTo>
                    <a:lnTo>
                      <a:pt x="87" y="773"/>
                    </a:lnTo>
                    <a:lnTo>
                      <a:pt x="196" y="675"/>
                    </a:lnTo>
                    <a:lnTo>
                      <a:pt x="277" y="605"/>
                    </a:lnTo>
                    <a:lnTo>
                      <a:pt x="326" y="499"/>
                    </a:lnTo>
                    <a:lnTo>
                      <a:pt x="345" y="430"/>
                    </a:lnTo>
                    <a:lnTo>
                      <a:pt x="356" y="332"/>
                    </a:lnTo>
                    <a:lnTo>
                      <a:pt x="384" y="292"/>
                    </a:lnTo>
                    <a:lnTo>
                      <a:pt x="405" y="263"/>
                    </a:lnTo>
                    <a:lnTo>
                      <a:pt x="425" y="244"/>
                    </a:lnTo>
                    <a:lnTo>
                      <a:pt x="465" y="235"/>
                    </a:lnTo>
                    <a:lnTo>
                      <a:pt x="485" y="235"/>
                    </a:lnTo>
                    <a:lnTo>
                      <a:pt x="445" y="215"/>
                    </a:lnTo>
                    <a:lnTo>
                      <a:pt x="454" y="205"/>
                    </a:lnTo>
                    <a:lnTo>
                      <a:pt x="505" y="175"/>
                    </a:lnTo>
                    <a:lnTo>
                      <a:pt x="485" y="156"/>
                    </a:lnTo>
                    <a:lnTo>
                      <a:pt x="454" y="137"/>
                    </a:lnTo>
                    <a:lnTo>
                      <a:pt x="485" y="127"/>
                    </a:lnTo>
                    <a:lnTo>
                      <a:pt x="593" y="97"/>
                    </a:lnTo>
                    <a:lnTo>
                      <a:pt x="634" y="88"/>
                    </a:lnTo>
                    <a:lnTo>
                      <a:pt x="663" y="68"/>
                    </a:lnTo>
                    <a:lnTo>
                      <a:pt x="623" y="58"/>
                    </a:lnTo>
                    <a:lnTo>
                      <a:pt x="603" y="39"/>
                    </a:lnTo>
                    <a:lnTo>
                      <a:pt x="643" y="28"/>
                    </a:lnTo>
                    <a:lnTo>
                      <a:pt x="752" y="0"/>
                    </a:lnTo>
                    <a:lnTo>
                      <a:pt x="881" y="0"/>
                    </a:lnTo>
                    <a:lnTo>
                      <a:pt x="1138" y="78"/>
                    </a:lnTo>
                    <a:lnTo>
                      <a:pt x="1257" y="146"/>
                    </a:lnTo>
                    <a:lnTo>
                      <a:pt x="1346" y="195"/>
                    </a:lnTo>
                    <a:lnTo>
                      <a:pt x="1624" y="323"/>
                    </a:lnTo>
                    <a:lnTo>
                      <a:pt x="1703" y="341"/>
                    </a:lnTo>
                    <a:lnTo>
                      <a:pt x="1971" y="341"/>
                    </a:lnTo>
                    <a:lnTo>
                      <a:pt x="2229" y="323"/>
                    </a:lnTo>
                    <a:lnTo>
                      <a:pt x="2446" y="323"/>
                    </a:lnTo>
                    <a:lnTo>
                      <a:pt x="2881" y="381"/>
                    </a:lnTo>
                    <a:lnTo>
                      <a:pt x="3219" y="430"/>
                    </a:lnTo>
                    <a:lnTo>
                      <a:pt x="3702" y="469"/>
                    </a:lnTo>
                    <a:lnTo>
                      <a:pt x="4059" y="410"/>
                    </a:lnTo>
                    <a:lnTo>
                      <a:pt x="4515" y="323"/>
                    </a:lnTo>
                    <a:lnTo>
                      <a:pt x="4792" y="283"/>
                    </a:lnTo>
                    <a:lnTo>
                      <a:pt x="4990" y="292"/>
                    </a:lnTo>
                    <a:lnTo>
                      <a:pt x="5189" y="352"/>
                    </a:lnTo>
                    <a:lnTo>
                      <a:pt x="5337" y="430"/>
                    </a:lnTo>
                    <a:lnTo>
                      <a:pt x="5436" y="489"/>
                    </a:lnTo>
                    <a:lnTo>
                      <a:pt x="5454" y="518"/>
                    </a:lnTo>
                    <a:lnTo>
                      <a:pt x="5486" y="547"/>
                    </a:lnTo>
                    <a:lnTo>
                      <a:pt x="5495" y="595"/>
                    </a:lnTo>
                    <a:lnTo>
                      <a:pt x="5564" y="644"/>
                    </a:lnTo>
                    <a:lnTo>
                      <a:pt x="5604" y="664"/>
                    </a:lnTo>
                    <a:lnTo>
                      <a:pt x="5643" y="684"/>
                    </a:lnTo>
                    <a:lnTo>
                      <a:pt x="5683" y="704"/>
                    </a:lnTo>
                    <a:lnTo>
                      <a:pt x="5712" y="744"/>
                    </a:lnTo>
                    <a:lnTo>
                      <a:pt x="5763" y="792"/>
                    </a:lnTo>
                    <a:lnTo>
                      <a:pt x="5822" y="891"/>
                    </a:lnTo>
                    <a:lnTo>
                      <a:pt x="5851" y="988"/>
                    </a:lnTo>
                    <a:lnTo>
                      <a:pt x="5851" y="1046"/>
                    </a:lnTo>
                    <a:lnTo>
                      <a:pt x="5704" y="1487"/>
                    </a:lnTo>
                    <a:lnTo>
                      <a:pt x="5516" y="1555"/>
                    </a:lnTo>
                    <a:lnTo>
                      <a:pt x="5524" y="1839"/>
                    </a:lnTo>
                    <a:lnTo>
                      <a:pt x="5406" y="2181"/>
                    </a:lnTo>
                    <a:lnTo>
                      <a:pt x="5406" y="2280"/>
                    </a:lnTo>
                    <a:lnTo>
                      <a:pt x="5425" y="2397"/>
                    </a:lnTo>
                    <a:lnTo>
                      <a:pt x="5454" y="2474"/>
                    </a:lnTo>
                    <a:lnTo>
                      <a:pt x="5516" y="2572"/>
                    </a:lnTo>
                    <a:lnTo>
                      <a:pt x="5654" y="2729"/>
                    </a:lnTo>
                    <a:lnTo>
                      <a:pt x="5683" y="2777"/>
                    </a:lnTo>
                    <a:lnTo>
                      <a:pt x="5693" y="2817"/>
                    </a:lnTo>
                    <a:lnTo>
                      <a:pt x="5683" y="2973"/>
                    </a:lnTo>
                    <a:lnTo>
                      <a:pt x="5604" y="3521"/>
                    </a:lnTo>
                    <a:lnTo>
                      <a:pt x="5604" y="3746"/>
                    </a:lnTo>
                    <a:lnTo>
                      <a:pt x="5604" y="3912"/>
                    </a:lnTo>
                    <a:lnTo>
                      <a:pt x="5604" y="3952"/>
                    </a:lnTo>
                    <a:lnTo>
                      <a:pt x="5593" y="3962"/>
                    </a:lnTo>
                    <a:lnTo>
                      <a:pt x="5585" y="3962"/>
                    </a:lnTo>
                    <a:lnTo>
                      <a:pt x="5564" y="3952"/>
                    </a:lnTo>
                    <a:lnTo>
                      <a:pt x="5564" y="3942"/>
                    </a:lnTo>
                    <a:lnTo>
                      <a:pt x="5564" y="3932"/>
                    </a:lnTo>
                    <a:lnTo>
                      <a:pt x="5554" y="3912"/>
                    </a:lnTo>
                    <a:lnTo>
                      <a:pt x="5545" y="3903"/>
                    </a:lnTo>
                    <a:lnTo>
                      <a:pt x="5535" y="3893"/>
                    </a:lnTo>
                    <a:lnTo>
                      <a:pt x="5524" y="3893"/>
                    </a:lnTo>
                    <a:lnTo>
                      <a:pt x="5516" y="3903"/>
                    </a:lnTo>
                    <a:lnTo>
                      <a:pt x="5506" y="3922"/>
                    </a:lnTo>
                    <a:lnTo>
                      <a:pt x="5495" y="3942"/>
                    </a:lnTo>
                    <a:lnTo>
                      <a:pt x="5495" y="3962"/>
                    </a:lnTo>
                    <a:lnTo>
                      <a:pt x="5486" y="3982"/>
                    </a:lnTo>
                    <a:lnTo>
                      <a:pt x="5486" y="3990"/>
                    </a:lnTo>
                    <a:lnTo>
                      <a:pt x="5475" y="4010"/>
                    </a:lnTo>
                    <a:lnTo>
                      <a:pt x="5465" y="4020"/>
                    </a:lnTo>
                    <a:lnTo>
                      <a:pt x="5454" y="4020"/>
                    </a:lnTo>
                    <a:lnTo>
                      <a:pt x="5436" y="4020"/>
                    </a:lnTo>
                    <a:lnTo>
                      <a:pt x="5337" y="3990"/>
                    </a:lnTo>
                    <a:lnTo>
                      <a:pt x="5307" y="3982"/>
                    </a:lnTo>
                    <a:lnTo>
                      <a:pt x="5288" y="3971"/>
                    </a:lnTo>
                    <a:lnTo>
                      <a:pt x="5277" y="3952"/>
                    </a:lnTo>
                    <a:lnTo>
                      <a:pt x="5277" y="3942"/>
                    </a:lnTo>
                    <a:lnTo>
                      <a:pt x="5366" y="3873"/>
                    </a:lnTo>
                    <a:lnTo>
                      <a:pt x="5386" y="3854"/>
                    </a:lnTo>
                    <a:lnTo>
                      <a:pt x="5386" y="3824"/>
                    </a:lnTo>
                    <a:lnTo>
                      <a:pt x="5425" y="3415"/>
                    </a:lnTo>
                    <a:lnTo>
                      <a:pt x="5416" y="3248"/>
                    </a:lnTo>
                    <a:lnTo>
                      <a:pt x="5337" y="3081"/>
                    </a:lnTo>
                    <a:lnTo>
                      <a:pt x="5138" y="2797"/>
                    </a:lnTo>
                    <a:lnTo>
                      <a:pt x="4901" y="2464"/>
                    </a:lnTo>
                    <a:lnTo>
                      <a:pt x="4317" y="2542"/>
                    </a:lnTo>
                    <a:lnTo>
                      <a:pt x="4217" y="2542"/>
                    </a:lnTo>
                    <a:lnTo>
                      <a:pt x="3971" y="2592"/>
                    </a:lnTo>
                    <a:lnTo>
                      <a:pt x="3861" y="2640"/>
                    </a:lnTo>
                    <a:lnTo>
                      <a:pt x="3802" y="2650"/>
                    </a:lnTo>
                    <a:lnTo>
                      <a:pt x="3723" y="2650"/>
                    </a:lnTo>
                    <a:lnTo>
                      <a:pt x="3664" y="2650"/>
                    </a:lnTo>
                    <a:lnTo>
                      <a:pt x="3415" y="2621"/>
                    </a:lnTo>
                    <a:lnTo>
                      <a:pt x="3020" y="2532"/>
                    </a:lnTo>
                    <a:lnTo>
                      <a:pt x="2733" y="2514"/>
                    </a:lnTo>
                    <a:lnTo>
                      <a:pt x="2635" y="2514"/>
                    </a:lnTo>
                    <a:lnTo>
                      <a:pt x="2575" y="2621"/>
                    </a:lnTo>
                    <a:lnTo>
                      <a:pt x="2584" y="2885"/>
                    </a:lnTo>
                    <a:lnTo>
                      <a:pt x="2575" y="3199"/>
                    </a:lnTo>
                    <a:lnTo>
                      <a:pt x="2565" y="3403"/>
                    </a:lnTo>
                    <a:lnTo>
                      <a:pt x="2594" y="3580"/>
                    </a:lnTo>
                    <a:lnTo>
                      <a:pt x="2624" y="3667"/>
                    </a:lnTo>
                    <a:lnTo>
                      <a:pt x="2644" y="3698"/>
                    </a:lnTo>
                    <a:lnTo>
                      <a:pt x="2644" y="3736"/>
                    </a:lnTo>
                    <a:lnTo>
                      <a:pt x="2605" y="3873"/>
                    </a:lnTo>
                    <a:lnTo>
                      <a:pt x="2594" y="3962"/>
                    </a:lnTo>
                    <a:lnTo>
                      <a:pt x="2605" y="4020"/>
                    </a:lnTo>
                    <a:lnTo>
                      <a:pt x="2615" y="4060"/>
                    </a:lnTo>
                    <a:lnTo>
                      <a:pt x="2594" y="4070"/>
                    </a:lnTo>
                    <a:lnTo>
                      <a:pt x="2555" y="4070"/>
                    </a:lnTo>
                    <a:lnTo>
                      <a:pt x="2486" y="4060"/>
                    </a:lnTo>
                    <a:lnTo>
                      <a:pt x="2446" y="4040"/>
                    </a:lnTo>
                    <a:lnTo>
                      <a:pt x="2417" y="4010"/>
                    </a:lnTo>
                    <a:lnTo>
                      <a:pt x="2387" y="3982"/>
                    </a:lnTo>
                    <a:lnTo>
                      <a:pt x="2377" y="3971"/>
                    </a:lnTo>
                    <a:lnTo>
                      <a:pt x="2417" y="3893"/>
                    </a:lnTo>
                    <a:lnTo>
                      <a:pt x="2426" y="3864"/>
                    </a:lnTo>
                    <a:lnTo>
                      <a:pt x="2426" y="3824"/>
                    </a:lnTo>
                    <a:lnTo>
                      <a:pt x="2397" y="3707"/>
                    </a:lnTo>
                    <a:lnTo>
                      <a:pt x="2397" y="3639"/>
                    </a:lnTo>
                    <a:lnTo>
                      <a:pt x="2407" y="3541"/>
                    </a:lnTo>
                    <a:lnTo>
                      <a:pt x="2367" y="3355"/>
                    </a:lnTo>
                    <a:lnTo>
                      <a:pt x="2258" y="2983"/>
                    </a:lnTo>
                    <a:lnTo>
                      <a:pt x="2209" y="2689"/>
                    </a:lnTo>
                    <a:lnTo>
                      <a:pt x="2179" y="2446"/>
                    </a:lnTo>
                    <a:lnTo>
                      <a:pt x="2010" y="2366"/>
                    </a:lnTo>
                    <a:lnTo>
                      <a:pt x="1852" y="2280"/>
                    </a:lnTo>
                    <a:lnTo>
                      <a:pt x="1713" y="2171"/>
                    </a:lnTo>
                    <a:lnTo>
                      <a:pt x="1555" y="2034"/>
                    </a:lnTo>
                    <a:lnTo>
                      <a:pt x="1515" y="1976"/>
                    </a:lnTo>
                    <a:lnTo>
                      <a:pt x="1455" y="1770"/>
                    </a:lnTo>
                    <a:lnTo>
                      <a:pt x="1375" y="1457"/>
                    </a:lnTo>
                    <a:lnTo>
                      <a:pt x="1030" y="1183"/>
                    </a:lnTo>
                    <a:lnTo>
                      <a:pt x="980" y="1154"/>
                    </a:lnTo>
                    <a:lnTo>
                      <a:pt x="899" y="1036"/>
                    </a:lnTo>
                    <a:lnTo>
                      <a:pt x="860" y="1008"/>
                    </a:lnTo>
                    <a:lnTo>
                      <a:pt x="851" y="1008"/>
                    </a:lnTo>
                    <a:lnTo>
                      <a:pt x="822" y="1016"/>
                    </a:lnTo>
                    <a:lnTo>
                      <a:pt x="790" y="1016"/>
                    </a:lnTo>
                    <a:lnTo>
                      <a:pt x="811" y="997"/>
                    </a:lnTo>
                    <a:close/>
                  </a:path>
                </a:pathLst>
              </a:custGeom>
              <a:solidFill>
                <a:srgbClr val="FFFFFF"/>
              </a:solidFill>
              <a:ln w="9525">
                <a:solidFill>
                  <a:schemeClr val="tx1"/>
                </a:solidFill>
                <a:round/>
                <a:headEnd/>
                <a:tailEnd/>
              </a:ln>
            </p:spPr>
            <p:txBody>
              <a:bodyPr/>
              <a:lstStyle/>
              <a:p>
                <a:endParaRPr lang="en-US" dirty="0"/>
              </a:p>
            </p:txBody>
          </p:sp>
          <p:sp>
            <p:nvSpPr>
              <p:cNvPr id="588" name="Freeform 551"/>
              <p:cNvSpPr>
                <a:spLocks/>
              </p:cNvSpPr>
              <p:nvPr/>
            </p:nvSpPr>
            <p:spPr bwMode="auto">
              <a:xfrm>
                <a:off x="2664" y="1530"/>
                <a:ext cx="1170" cy="814"/>
              </a:xfrm>
              <a:custGeom>
                <a:avLst/>
                <a:gdLst/>
                <a:ahLst/>
                <a:cxnLst>
                  <a:cxn ang="0">
                    <a:pos x="445" y="1076"/>
                  </a:cxn>
                  <a:cxn ang="0">
                    <a:pos x="296" y="1154"/>
                  </a:cxn>
                  <a:cxn ang="0">
                    <a:pos x="99" y="1105"/>
                  </a:cxn>
                  <a:cxn ang="0">
                    <a:pos x="50" y="1046"/>
                  </a:cxn>
                  <a:cxn ang="0">
                    <a:pos x="9" y="959"/>
                  </a:cxn>
                  <a:cxn ang="0">
                    <a:pos x="29" y="792"/>
                  </a:cxn>
                  <a:cxn ang="0">
                    <a:pos x="277" y="605"/>
                  </a:cxn>
                  <a:cxn ang="0">
                    <a:pos x="356" y="332"/>
                  </a:cxn>
                  <a:cxn ang="0">
                    <a:pos x="425" y="244"/>
                  </a:cxn>
                  <a:cxn ang="0">
                    <a:pos x="445" y="215"/>
                  </a:cxn>
                  <a:cxn ang="0">
                    <a:pos x="485" y="156"/>
                  </a:cxn>
                  <a:cxn ang="0">
                    <a:pos x="593" y="97"/>
                  </a:cxn>
                  <a:cxn ang="0">
                    <a:pos x="623" y="58"/>
                  </a:cxn>
                  <a:cxn ang="0">
                    <a:pos x="752" y="0"/>
                  </a:cxn>
                  <a:cxn ang="0">
                    <a:pos x="1257" y="146"/>
                  </a:cxn>
                  <a:cxn ang="0">
                    <a:pos x="1703" y="341"/>
                  </a:cxn>
                  <a:cxn ang="0">
                    <a:pos x="2446" y="323"/>
                  </a:cxn>
                  <a:cxn ang="0">
                    <a:pos x="3702" y="469"/>
                  </a:cxn>
                  <a:cxn ang="0">
                    <a:pos x="4792" y="283"/>
                  </a:cxn>
                  <a:cxn ang="0">
                    <a:pos x="5337" y="430"/>
                  </a:cxn>
                  <a:cxn ang="0">
                    <a:pos x="5486" y="547"/>
                  </a:cxn>
                  <a:cxn ang="0">
                    <a:pos x="5604" y="664"/>
                  </a:cxn>
                  <a:cxn ang="0">
                    <a:pos x="5712" y="744"/>
                  </a:cxn>
                  <a:cxn ang="0">
                    <a:pos x="5851" y="988"/>
                  </a:cxn>
                  <a:cxn ang="0">
                    <a:pos x="5516" y="1555"/>
                  </a:cxn>
                  <a:cxn ang="0">
                    <a:pos x="5406" y="2280"/>
                  </a:cxn>
                  <a:cxn ang="0">
                    <a:pos x="5516" y="2572"/>
                  </a:cxn>
                  <a:cxn ang="0">
                    <a:pos x="5693" y="2817"/>
                  </a:cxn>
                  <a:cxn ang="0">
                    <a:pos x="5604" y="3746"/>
                  </a:cxn>
                  <a:cxn ang="0">
                    <a:pos x="5593" y="3962"/>
                  </a:cxn>
                  <a:cxn ang="0">
                    <a:pos x="5564" y="3942"/>
                  </a:cxn>
                  <a:cxn ang="0">
                    <a:pos x="5545" y="3903"/>
                  </a:cxn>
                  <a:cxn ang="0">
                    <a:pos x="5516" y="3903"/>
                  </a:cxn>
                  <a:cxn ang="0">
                    <a:pos x="5495" y="3962"/>
                  </a:cxn>
                  <a:cxn ang="0">
                    <a:pos x="5475" y="4010"/>
                  </a:cxn>
                  <a:cxn ang="0">
                    <a:pos x="5436" y="4020"/>
                  </a:cxn>
                  <a:cxn ang="0">
                    <a:pos x="5288" y="3971"/>
                  </a:cxn>
                  <a:cxn ang="0">
                    <a:pos x="5366" y="3873"/>
                  </a:cxn>
                  <a:cxn ang="0">
                    <a:pos x="5425" y="3415"/>
                  </a:cxn>
                  <a:cxn ang="0">
                    <a:pos x="5138" y="2797"/>
                  </a:cxn>
                  <a:cxn ang="0">
                    <a:pos x="4217" y="2542"/>
                  </a:cxn>
                  <a:cxn ang="0">
                    <a:pos x="3802" y="2650"/>
                  </a:cxn>
                  <a:cxn ang="0">
                    <a:pos x="3415" y="2621"/>
                  </a:cxn>
                  <a:cxn ang="0">
                    <a:pos x="2635" y="2514"/>
                  </a:cxn>
                  <a:cxn ang="0">
                    <a:pos x="2575" y="3199"/>
                  </a:cxn>
                  <a:cxn ang="0">
                    <a:pos x="2624" y="3667"/>
                  </a:cxn>
                  <a:cxn ang="0">
                    <a:pos x="2605" y="3873"/>
                  </a:cxn>
                  <a:cxn ang="0">
                    <a:pos x="2615" y="4060"/>
                  </a:cxn>
                  <a:cxn ang="0">
                    <a:pos x="2486" y="4060"/>
                  </a:cxn>
                  <a:cxn ang="0">
                    <a:pos x="2387" y="3982"/>
                  </a:cxn>
                  <a:cxn ang="0">
                    <a:pos x="2426" y="3864"/>
                  </a:cxn>
                  <a:cxn ang="0">
                    <a:pos x="2397" y="3639"/>
                  </a:cxn>
                  <a:cxn ang="0">
                    <a:pos x="2258" y="2983"/>
                  </a:cxn>
                  <a:cxn ang="0">
                    <a:pos x="2010" y="2366"/>
                  </a:cxn>
                  <a:cxn ang="0">
                    <a:pos x="1555" y="2034"/>
                  </a:cxn>
                  <a:cxn ang="0">
                    <a:pos x="1375" y="1457"/>
                  </a:cxn>
                  <a:cxn ang="0">
                    <a:pos x="899" y="1036"/>
                  </a:cxn>
                  <a:cxn ang="0">
                    <a:pos x="822" y="1016"/>
                  </a:cxn>
                </a:cxnLst>
                <a:rect l="0" t="0" r="r" b="b"/>
                <a:pathLst>
                  <a:path w="5851" h="4070">
                    <a:moveTo>
                      <a:pt x="811" y="997"/>
                    </a:moveTo>
                    <a:lnTo>
                      <a:pt x="653" y="1027"/>
                    </a:lnTo>
                    <a:lnTo>
                      <a:pt x="445" y="1076"/>
                    </a:lnTo>
                    <a:lnTo>
                      <a:pt x="336" y="1143"/>
                    </a:lnTo>
                    <a:lnTo>
                      <a:pt x="316" y="1154"/>
                    </a:lnTo>
                    <a:lnTo>
                      <a:pt x="296" y="1154"/>
                    </a:lnTo>
                    <a:lnTo>
                      <a:pt x="267" y="1154"/>
                    </a:lnTo>
                    <a:lnTo>
                      <a:pt x="127" y="1143"/>
                    </a:lnTo>
                    <a:lnTo>
                      <a:pt x="99" y="1105"/>
                    </a:lnTo>
                    <a:lnTo>
                      <a:pt x="78" y="1076"/>
                    </a:lnTo>
                    <a:lnTo>
                      <a:pt x="68" y="1057"/>
                    </a:lnTo>
                    <a:lnTo>
                      <a:pt x="50" y="1046"/>
                    </a:lnTo>
                    <a:lnTo>
                      <a:pt x="19" y="1016"/>
                    </a:lnTo>
                    <a:lnTo>
                      <a:pt x="19" y="997"/>
                    </a:lnTo>
                    <a:lnTo>
                      <a:pt x="9" y="959"/>
                    </a:lnTo>
                    <a:lnTo>
                      <a:pt x="0" y="910"/>
                    </a:lnTo>
                    <a:lnTo>
                      <a:pt x="9" y="850"/>
                    </a:lnTo>
                    <a:lnTo>
                      <a:pt x="29" y="792"/>
                    </a:lnTo>
                    <a:lnTo>
                      <a:pt x="87" y="773"/>
                    </a:lnTo>
                    <a:lnTo>
                      <a:pt x="196" y="675"/>
                    </a:lnTo>
                    <a:lnTo>
                      <a:pt x="277" y="605"/>
                    </a:lnTo>
                    <a:lnTo>
                      <a:pt x="326" y="499"/>
                    </a:lnTo>
                    <a:lnTo>
                      <a:pt x="345" y="430"/>
                    </a:lnTo>
                    <a:lnTo>
                      <a:pt x="356" y="332"/>
                    </a:lnTo>
                    <a:lnTo>
                      <a:pt x="384" y="292"/>
                    </a:lnTo>
                    <a:lnTo>
                      <a:pt x="405" y="263"/>
                    </a:lnTo>
                    <a:lnTo>
                      <a:pt x="425" y="244"/>
                    </a:lnTo>
                    <a:lnTo>
                      <a:pt x="465" y="235"/>
                    </a:lnTo>
                    <a:lnTo>
                      <a:pt x="485" y="235"/>
                    </a:lnTo>
                    <a:lnTo>
                      <a:pt x="445" y="215"/>
                    </a:lnTo>
                    <a:lnTo>
                      <a:pt x="454" y="205"/>
                    </a:lnTo>
                    <a:lnTo>
                      <a:pt x="505" y="175"/>
                    </a:lnTo>
                    <a:lnTo>
                      <a:pt x="485" y="156"/>
                    </a:lnTo>
                    <a:lnTo>
                      <a:pt x="454" y="137"/>
                    </a:lnTo>
                    <a:lnTo>
                      <a:pt x="485" y="127"/>
                    </a:lnTo>
                    <a:lnTo>
                      <a:pt x="593" y="97"/>
                    </a:lnTo>
                    <a:lnTo>
                      <a:pt x="634" y="88"/>
                    </a:lnTo>
                    <a:lnTo>
                      <a:pt x="663" y="68"/>
                    </a:lnTo>
                    <a:lnTo>
                      <a:pt x="623" y="58"/>
                    </a:lnTo>
                    <a:lnTo>
                      <a:pt x="603" y="39"/>
                    </a:lnTo>
                    <a:lnTo>
                      <a:pt x="643" y="28"/>
                    </a:lnTo>
                    <a:lnTo>
                      <a:pt x="752" y="0"/>
                    </a:lnTo>
                    <a:lnTo>
                      <a:pt x="881" y="0"/>
                    </a:lnTo>
                    <a:lnTo>
                      <a:pt x="1138" y="78"/>
                    </a:lnTo>
                    <a:lnTo>
                      <a:pt x="1257" y="146"/>
                    </a:lnTo>
                    <a:lnTo>
                      <a:pt x="1346" y="195"/>
                    </a:lnTo>
                    <a:lnTo>
                      <a:pt x="1624" y="323"/>
                    </a:lnTo>
                    <a:lnTo>
                      <a:pt x="1703" y="341"/>
                    </a:lnTo>
                    <a:lnTo>
                      <a:pt x="1971" y="341"/>
                    </a:lnTo>
                    <a:lnTo>
                      <a:pt x="2229" y="323"/>
                    </a:lnTo>
                    <a:lnTo>
                      <a:pt x="2446" y="323"/>
                    </a:lnTo>
                    <a:lnTo>
                      <a:pt x="2881" y="381"/>
                    </a:lnTo>
                    <a:lnTo>
                      <a:pt x="3219" y="430"/>
                    </a:lnTo>
                    <a:lnTo>
                      <a:pt x="3702" y="469"/>
                    </a:lnTo>
                    <a:lnTo>
                      <a:pt x="4059" y="410"/>
                    </a:lnTo>
                    <a:lnTo>
                      <a:pt x="4515" y="323"/>
                    </a:lnTo>
                    <a:lnTo>
                      <a:pt x="4792" y="283"/>
                    </a:lnTo>
                    <a:lnTo>
                      <a:pt x="4990" y="292"/>
                    </a:lnTo>
                    <a:lnTo>
                      <a:pt x="5189" y="352"/>
                    </a:lnTo>
                    <a:lnTo>
                      <a:pt x="5337" y="430"/>
                    </a:lnTo>
                    <a:lnTo>
                      <a:pt x="5436" y="489"/>
                    </a:lnTo>
                    <a:lnTo>
                      <a:pt x="5454" y="518"/>
                    </a:lnTo>
                    <a:lnTo>
                      <a:pt x="5486" y="547"/>
                    </a:lnTo>
                    <a:lnTo>
                      <a:pt x="5495" y="595"/>
                    </a:lnTo>
                    <a:lnTo>
                      <a:pt x="5564" y="644"/>
                    </a:lnTo>
                    <a:lnTo>
                      <a:pt x="5604" y="664"/>
                    </a:lnTo>
                    <a:lnTo>
                      <a:pt x="5643" y="684"/>
                    </a:lnTo>
                    <a:lnTo>
                      <a:pt x="5683" y="704"/>
                    </a:lnTo>
                    <a:lnTo>
                      <a:pt x="5712" y="744"/>
                    </a:lnTo>
                    <a:lnTo>
                      <a:pt x="5763" y="792"/>
                    </a:lnTo>
                    <a:lnTo>
                      <a:pt x="5822" y="891"/>
                    </a:lnTo>
                    <a:lnTo>
                      <a:pt x="5851" y="988"/>
                    </a:lnTo>
                    <a:lnTo>
                      <a:pt x="5851" y="1046"/>
                    </a:lnTo>
                    <a:lnTo>
                      <a:pt x="5704" y="1487"/>
                    </a:lnTo>
                    <a:lnTo>
                      <a:pt x="5516" y="1555"/>
                    </a:lnTo>
                    <a:lnTo>
                      <a:pt x="5524" y="1839"/>
                    </a:lnTo>
                    <a:lnTo>
                      <a:pt x="5406" y="2181"/>
                    </a:lnTo>
                    <a:lnTo>
                      <a:pt x="5406" y="2280"/>
                    </a:lnTo>
                    <a:lnTo>
                      <a:pt x="5425" y="2397"/>
                    </a:lnTo>
                    <a:lnTo>
                      <a:pt x="5454" y="2474"/>
                    </a:lnTo>
                    <a:lnTo>
                      <a:pt x="5516" y="2572"/>
                    </a:lnTo>
                    <a:lnTo>
                      <a:pt x="5654" y="2729"/>
                    </a:lnTo>
                    <a:lnTo>
                      <a:pt x="5683" y="2777"/>
                    </a:lnTo>
                    <a:lnTo>
                      <a:pt x="5693" y="2817"/>
                    </a:lnTo>
                    <a:lnTo>
                      <a:pt x="5683" y="2973"/>
                    </a:lnTo>
                    <a:lnTo>
                      <a:pt x="5604" y="3521"/>
                    </a:lnTo>
                    <a:lnTo>
                      <a:pt x="5604" y="3746"/>
                    </a:lnTo>
                    <a:lnTo>
                      <a:pt x="5604" y="3912"/>
                    </a:lnTo>
                    <a:lnTo>
                      <a:pt x="5604" y="3952"/>
                    </a:lnTo>
                    <a:lnTo>
                      <a:pt x="5593" y="3962"/>
                    </a:lnTo>
                    <a:lnTo>
                      <a:pt x="5585" y="3962"/>
                    </a:lnTo>
                    <a:lnTo>
                      <a:pt x="5564" y="3952"/>
                    </a:lnTo>
                    <a:lnTo>
                      <a:pt x="5564" y="3942"/>
                    </a:lnTo>
                    <a:lnTo>
                      <a:pt x="5564" y="3932"/>
                    </a:lnTo>
                    <a:lnTo>
                      <a:pt x="5554" y="3912"/>
                    </a:lnTo>
                    <a:lnTo>
                      <a:pt x="5545" y="3903"/>
                    </a:lnTo>
                    <a:lnTo>
                      <a:pt x="5535" y="3893"/>
                    </a:lnTo>
                    <a:lnTo>
                      <a:pt x="5524" y="3893"/>
                    </a:lnTo>
                    <a:lnTo>
                      <a:pt x="5516" y="3903"/>
                    </a:lnTo>
                    <a:lnTo>
                      <a:pt x="5506" y="3922"/>
                    </a:lnTo>
                    <a:lnTo>
                      <a:pt x="5495" y="3942"/>
                    </a:lnTo>
                    <a:lnTo>
                      <a:pt x="5495" y="3962"/>
                    </a:lnTo>
                    <a:lnTo>
                      <a:pt x="5486" y="3982"/>
                    </a:lnTo>
                    <a:lnTo>
                      <a:pt x="5486" y="3990"/>
                    </a:lnTo>
                    <a:lnTo>
                      <a:pt x="5475" y="4010"/>
                    </a:lnTo>
                    <a:lnTo>
                      <a:pt x="5465" y="4020"/>
                    </a:lnTo>
                    <a:lnTo>
                      <a:pt x="5454" y="4020"/>
                    </a:lnTo>
                    <a:lnTo>
                      <a:pt x="5436" y="4020"/>
                    </a:lnTo>
                    <a:lnTo>
                      <a:pt x="5337" y="3990"/>
                    </a:lnTo>
                    <a:lnTo>
                      <a:pt x="5307" y="3982"/>
                    </a:lnTo>
                    <a:lnTo>
                      <a:pt x="5288" y="3971"/>
                    </a:lnTo>
                    <a:lnTo>
                      <a:pt x="5277" y="3952"/>
                    </a:lnTo>
                    <a:lnTo>
                      <a:pt x="5277" y="3942"/>
                    </a:lnTo>
                    <a:lnTo>
                      <a:pt x="5366" y="3873"/>
                    </a:lnTo>
                    <a:lnTo>
                      <a:pt x="5386" y="3854"/>
                    </a:lnTo>
                    <a:lnTo>
                      <a:pt x="5386" y="3824"/>
                    </a:lnTo>
                    <a:lnTo>
                      <a:pt x="5425" y="3415"/>
                    </a:lnTo>
                    <a:lnTo>
                      <a:pt x="5416" y="3248"/>
                    </a:lnTo>
                    <a:lnTo>
                      <a:pt x="5337" y="3081"/>
                    </a:lnTo>
                    <a:lnTo>
                      <a:pt x="5138" y="2797"/>
                    </a:lnTo>
                    <a:lnTo>
                      <a:pt x="4901" y="2464"/>
                    </a:lnTo>
                    <a:lnTo>
                      <a:pt x="4317" y="2542"/>
                    </a:lnTo>
                    <a:lnTo>
                      <a:pt x="4217" y="2542"/>
                    </a:lnTo>
                    <a:lnTo>
                      <a:pt x="3971" y="2592"/>
                    </a:lnTo>
                    <a:lnTo>
                      <a:pt x="3861" y="2640"/>
                    </a:lnTo>
                    <a:lnTo>
                      <a:pt x="3802" y="2650"/>
                    </a:lnTo>
                    <a:lnTo>
                      <a:pt x="3723" y="2650"/>
                    </a:lnTo>
                    <a:lnTo>
                      <a:pt x="3664" y="2650"/>
                    </a:lnTo>
                    <a:lnTo>
                      <a:pt x="3415" y="2621"/>
                    </a:lnTo>
                    <a:lnTo>
                      <a:pt x="3020" y="2532"/>
                    </a:lnTo>
                    <a:lnTo>
                      <a:pt x="2733" y="2514"/>
                    </a:lnTo>
                    <a:lnTo>
                      <a:pt x="2635" y="2514"/>
                    </a:lnTo>
                    <a:lnTo>
                      <a:pt x="2575" y="2621"/>
                    </a:lnTo>
                    <a:lnTo>
                      <a:pt x="2584" y="2885"/>
                    </a:lnTo>
                    <a:lnTo>
                      <a:pt x="2575" y="3199"/>
                    </a:lnTo>
                    <a:lnTo>
                      <a:pt x="2565" y="3403"/>
                    </a:lnTo>
                    <a:lnTo>
                      <a:pt x="2594" y="3580"/>
                    </a:lnTo>
                    <a:lnTo>
                      <a:pt x="2624" y="3667"/>
                    </a:lnTo>
                    <a:lnTo>
                      <a:pt x="2644" y="3698"/>
                    </a:lnTo>
                    <a:lnTo>
                      <a:pt x="2644" y="3736"/>
                    </a:lnTo>
                    <a:lnTo>
                      <a:pt x="2605" y="3873"/>
                    </a:lnTo>
                    <a:lnTo>
                      <a:pt x="2594" y="3962"/>
                    </a:lnTo>
                    <a:lnTo>
                      <a:pt x="2605" y="4020"/>
                    </a:lnTo>
                    <a:lnTo>
                      <a:pt x="2615" y="4060"/>
                    </a:lnTo>
                    <a:lnTo>
                      <a:pt x="2594" y="4070"/>
                    </a:lnTo>
                    <a:lnTo>
                      <a:pt x="2555" y="4070"/>
                    </a:lnTo>
                    <a:lnTo>
                      <a:pt x="2486" y="4060"/>
                    </a:lnTo>
                    <a:lnTo>
                      <a:pt x="2446" y="4040"/>
                    </a:lnTo>
                    <a:lnTo>
                      <a:pt x="2417" y="4010"/>
                    </a:lnTo>
                    <a:lnTo>
                      <a:pt x="2387" y="3982"/>
                    </a:lnTo>
                    <a:lnTo>
                      <a:pt x="2377" y="3971"/>
                    </a:lnTo>
                    <a:lnTo>
                      <a:pt x="2417" y="3893"/>
                    </a:lnTo>
                    <a:lnTo>
                      <a:pt x="2426" y="3864"/>
                    </a:lnTo>
                    <a:lnTo>
                      <a:pt x="2426" y="3824"/>
                    </a:lnTo>
                    <a:lnTo>
                      <a:pt x="2397" y="3707"/>
                    </a:lnTo>
                    <a:lnTo>
                      <a:pt x="2397" y="3639"/>
                    </a:lnTo>
                    <a:lnTo>
                      <a:pt x="2407" y="3541"/>
                    </a:lnTo>
                    <a:lnTo>
                      <a:pt x="2367" y="3355"/>
                    </a:lnTo>
                    <a:lnTo>
                      <a:pt x="2258" y="2983"/>
                    </a:lnTo>
                    <a:lnTo>
                      <a:pt x="2209" y="2689"/>
                    </a:lnTo>
                    <a:lnTo>
                      <a:pt x="2179" y="2446"/>
                    </a:lnTo>
                    <a:lnTo>
                      <a:pt x="2010" y="2366"/>
                    </a:lnTo>
                    <a:lnTo>
                      <a:pt x="1852" y="2280"/>
                    </a:lnTo>
                    <a:lnTo>
                      <a:pt x="1713" y="2171"/>
                    </a:lnTo>
                    <a:lnTo>
                      <a:pt x="1555" y="2034"/>
                    </a:lnTo>
                    <a:lnTo>
                      <a:pt x="1515" y="1976"/>
                    </a:lnTo>
                    <a:lnTo>
                      <a:pt x="1455" y="1770"/>
                    </a:lnTo>
                    <a:lnTo>
                      <a:pt x="1375" y="1457"/>
                    </a:lnTo>
                    <a:lnTo>
                      <a:pt x="1030" y="1183"/>
                    </a:lnTo>
                    <a:lnTo>
                      <a:pt x="980" y="1154"/>
                    </a:lnTo>
                    <a:lnTo>
                      <a:pt x="899" y="1036"/>
                    </a:lnTo>
                    <a:lnTo>
                      <a:pt x="860" y="1008"/>
                    </a:lnTo>
                    <a:lnTo>
                      <a:pt x="851" y="1008"/>
                    </a:lnTo>
                    <a:lnTo>
                      <a:pt x="822" y="1016"/>
                    </a:lnTo>
                    <a:lnTo>
                      <a:pt x="790" y="1016"/>
                    </a:lnTo>
                    <a:lnTo>
                      <a:pt x="811" y="997"/>
                    </a:lnTo>
                  </a:path>
                </a:pathLst>
              </a:custGeom>
              <a:noFill/>
              <a:ln w="3175">
                <a:solidFill>
                  <a:schemeClr val="tx1"/>
                </a:solidFill>
                <a:prstDash val="solid"/>
                <a:round/>
                <a:headEnd/>
                <a:tailEnd/>
              </a:ln>
            </p:spPr>
            <p:txBody>
              <a:bodyPr/>
              <a:lstStyle/>
              <a:p>
                <a:endParaRPr lang="en-US" dirty="0"/>
              </a:p>
            </p:txBody>
          </p:sp>
          <p:sp>
            <p:nvSpPr>
              <p:cNvPr id="589" name="Freeform 552"/>
              <p:cNvSpPr>
                <a:spLocks/>
              </p:cNvSpPr>
              <p:nvPr/>
            </p:nvSpPr>
            <p:spPr bwMode="auto">
              <a:xfrm>
                <a:off x="3551" y="1723"/>
                <a:ext cx="91" cy="184"/>
              </a:xfrm>
              <a:custGeom>
                <a:avLst/>
                <a:gdLst/>
                <a:ahLst/>
                <a:cxnLst>
                  <a:cxn ang="0">
                    <a:pos x="72" y="10"/>
                  </a:cxn>
                  <a:cxn ang="0">
                    <a:pos x="51" y="6"/>
                  </a:cxn>
                  <a:cxn ang="0">
                    <a:pos x="23" y="154"/>
                  </a:cxn>
                  <a:cxn ang="0">
                    <a:pos x="0" y="303"/>
                  </a:cxn>
                  <a:cxn ang="0">
                    <a:pos x="38" y="428"/>
                  </a:cxn>
                  <a:cxn ang="0">
                    <a:pos x="8" y="515"/>
                  </a:cxn>
                  <a:cxn ang="0">
                    <a:pos x="62" y="630"/>
                  </a:cxn>
                  <a:cxn ang="0">
                    <a:pos x="179" y="727"/>
                  </a:cxn>
                  <a:cxn ang="0">
                    <a:pos x="193" y="827"/>
                  </a:cxn>
                  <a:cxn ang="0">
                    <a:pos x="287" y="870"/>
                  </a:cxn>
                  <a:cxn ang="0">
                    <a:pos x="422" y="920"/>
                  </a:cxn>
                  <a:cxn ang="0">
                    <a:pos x="452" y="870"/>
                  </a:cxn>
                  <a:cxn ang="0">
                    <a:pos x="403" y="760"/>
                  </a:cxn>
                  <a:cxn ang="0">
                    <a:pos x="388" y="649"/>
                  </a:cxn>
                  <a:cxn ang="0">
                    <a:pos x="437" y="535"/>
                  </a:cxn>
                  <a:cxn ang="0">
                    <a:pos x="432" y="357"/>
                  </a:cxn>
                  <a:cxn ang="0">
                    <a:pos x="364" y="207"/>
                  </a:cxn>
                  <a:cxn ang="0">
                    <a:pos x="228" y="193"/>
                  </a:cxn>
                  <a:cxn ang="0">
                    <a:pos x="150" y="87"/>
                  </a:cxn>
                  <a:cxn ang="0">
                    <a:pos x="107" y="0"/>
                  </a:cxn>
                  <a:cxn ang="0">
                    <a:pos x="72" y="10"/>
                  </a:cxn>
                </a:cxnLst>
                <a:rect l="0" t="0" r="r" b="b"/>
                <a:pathLst>
                  <a:path w="452" h="920">
                    <a:moveTo>
                      <a:pt x="72" y="10"/>
                    </a:moveTo>
                    <a:lnTo>
                      <a:pt x="51" y="6"/>
                    </a:lnTo>
                    <a:lnTo>
                      <a:pt x="23" y="154"/>
                    </a:lnTo>
                    <a:lnTo>
                      <a:pt x="0" y="303"/>
                    </a:lnTo>
                    <a:lnTo>
                      <a:pt x="38" y="428"/>
                    </a:lnTo>
                    <a:lnTo>
                      <a:pt x="8" y="515"/>
                    </a:lnTo>
                    <a:lnTo>
                      <a:pt x="62" y="630"/>
                    </a:lnTo>
                    <a:lnTo>
                      <a:pt x="179" y="727"/>
                    </a:lnTo>
                    <a:lnTo>
                      <a:pt x="193" y="827"/>
                    </a:lnTo>
                    <a:lnTo>
                      <a:pt x="287" y="870"/>
                    </a:lnTo>
                    <a:lnTo>
                      <a:pt x="422" y="920"/>
                    </a:lnTo>
                    <a:lnTo>
                      <a:pt x="452" y="870"/>
                    </a:lnTo>
                    <a:lnTo>
                      <a:pt x="403" y="760"/>
                    </a:lnTo>
                    <a:lnTo>
                      <a:pt x="388" y="649"/>
                    </a:lnTo>
                    <a:lnTo>
                      <a:pt x="437" y="535"/>
                    </a:lnTo>
                    <a:lnTo>
                      <a:pt x="432" y="357"/>
                    </a:lnTo>
                    <a:lnTo>
                      <a:pt x="364" y="207"/>
                    </a:lnTo>
                    <a:lnTo>
                      <a:pt x="228" y="193"/>
                    </a:lnTo>
                    <a:lnTo>
                      <a:pt x="150" y="87"/>
                    </a:lnTo>
                    <a:lnTo>
                      <a:pt x="107" y="0"/>
                    </a:lnTo>
                    <a:lnTo>
                      <a:pt x="72" y="10"/>
                    </a:lnTo>
                    <a:close/>
                  </a:path>
                </a:pathLst>
              </a:custGeom>
              <a:solidFill>
                <a:srgbClr val="000000"/>
              </a:solidFill>
              <a:ln w="9525">
                <a:solidFill>
                  <a:schemeClr val="tx1"/>
                </a:solidFill>
                <a:round/>
                <a:headEnd/>
                <a:tailEnd/>
              </a:ln>
            </p:spPr>
            <p:txBody>
              <a:bodyPr/>
              <a:lstStyle/>
              <a:p>
                <a:endParaRPr lang="en-US" dirty="0"/>
              </a:p>
            </p:txBody>
          </p:sp>
          <p:sp>
            <p:nvSpPr>
              <p:cNvPr id="590" name="Freeform 553"/>
              <p:cNvSpPr>
                <a:spLocks/>
              </p:cNvSpPr>
              <p:nvPr/>
            </p:nvSpPr>
            <p:spPr bwMode="auto">
              <a:xfrm>
                <a:off x="3551" y="1723"/>
                <a:ext cx="91" cy="184"/>
              </a:xfrm>
              <a:custGeom>
                <a:avLst/>
                <a:gdLst/>
                <a:ahLst/>
                <a:cxnLst>
                  <a:cxn ang="0">
                    <a:pos x="72" y="10"/>
                  </a:cxn>
                  <a:cxn ang="0">
                    <a:pos x="51" y="6"/>
                  </a:cxn>
                  <a:cxn ang="0">
                    <a:pos x="23" y="154"/>
                  </a:cxn>
                  <a:cxn ang="0">
                    <a:pos x="0" y="303"/>
                  </a:cxn>
                  <a:cxn ang="0">
                    <a:pos x="38" y="428"/>
                  </a:cxn>
                  <a:cxn ang="0">
                    <a:pos x="8" y="515"/>
                  </a:cxn>
                  <a:cxn ang="0">
                    <a:pos x="62" y="630"/>
                  </a:cxn>
                  <a:cxn ang="0">
                    <a:pos x="179" y="727"/>
                  </a:cxn>
                  <a:cxn ang="0">
                    <a:pos x="193" y="827"/>
                  </a:cxn>
                  <a:cxn ang="0">
                    <a:pos x="287" y="870"/>
                  </a:cxn>
                  <a:cxn ang="0">
                    <a:pos x="422" y="920"/>
                  </a:cxn>
                  <a:cxn ang="0">
                    <a:pos x="452" y="870"/>
                  </a:cxn>
                  <a:cxn ang="0">
                    <a:pos x="403" y="760"/>
                  </a:cxn>
                  <a:cxn ang="0">
                    <a:pos x="388" y="649"/>
                  </a:cxn>
                  <a:cxn ang="0">
                    <a:pos x="437" y="535"/>
                  </a:cxn>
                  <a:cxn ang="0">
                    <a:pos x="432" y="357"/>
                  </a:cxn>
                  <a:cxn ang="0">
                    <a:pos x="364" y="207"/>
                  </a:cxn>
                  <a:cxn ang="0">
                    <a:pos x="228" y="193"/>
                  </a:cxn>
                  <a:cxn ang="0">
                    <a:pos x="150" y="87"/>
                  </a:cxn>
                  <a:cxn ang="0">
                    <a:pos x="107" y="0"/>
                  </a:cxn>
                  <a:cxn ang="0">
                    <a:pos x="72" y="10"/>
                  </a:cxn>
                </a:cxnLst>
                <a:rect l="0" t="0" r="r" b="b"/>
                <a:pathLst>
                  <a:path w="452" h="920">
                    <a:moveTo>
                      <a:pt x="72" y="10"/>
                    </a:moveTo>
                    <a:lnTo>
                      <a:pt x="51" y="6"/>
                    </a:lnTo>
                    <a:lnTo>
                      <a:pt x="23" y="154"/>
                    </a:lnTo>
                    <a:lnTo>
                      <a:pt x="0" y="303"/>
                    </a:lnTo>
                    <a:lnTo>
                      <a:pt x="38" y="428"/>
                    </a:lnTo>
                    <a:lnTo>
                      <a:pt x="8" y="515"/>
                    </a:lnTo>
                    <a:lnTo>
                      <a:pt x="62" y="630"/>
                    </a:lnTo>
                    <a:lnTo>
                      <a:pt x="179" y="727"/>
                    </a:lnTo>
                    <a:lnTo>
                      <a:pt x="193" y="827"/>
                    </a:lnTo>
                    <a:lnTo>
                      <a:pt x="287" y="870"/>
                    </a:lnTo>
                    <a:lnTo>
                      <a:pt x="422" y="920"/>
                    </a:lnTo>
                    <a:lnTo>
                      <a:pt x="452" y="870"/>
                    </a:lnTo>
                    <a:lnTo>
                      <a:pt x="403" y="760"/>
                    </a:lnTo>
                    <a:lnTo>
                      <a:pt x="388" y="649"/>
                    </a:lnTo>
                    <a:lnTo>
                      <a:pt x="437" y="535"/>
                    </a:lnTo>
                    <a:lnTo>
                      <a:pt x="432" y="357"/>
                    </a:lnTo>
                    <a:lnTo>
                      <a:pt x="364" y="207"/>
                    </a:lnTo>
                    <a:lnTo>
                      <a:pt x="228" y="193"/>
                    </a:lnTo>
                    <a:lnTo>
                      <a:pt x="150" y="87"/>
                    </a:lnTo>
                    <a:lnTo>
                      <a:pt x="107" y="0"/>
                    </a:lnTo>
                    <a:lnTo>
                      <a:pt x="72" y="10"/>
                    </a:lnTo>
                  </a:path>
                </a:pathLst>
              </a:custGeom>
              <a:noFill/>
              <a:ln w="3175">
                <a:solidFill>
                  <a:schemeClr val="tx1"/>
                </a:solidFill>
                <a:prstDash val="solid"/>
                <a:round/>
                <a:headEnd/>
                <a:tailEnd/>
              </a:ln>
            </p:spPr>
            <p:txBody>
              <a:bodyPr/>
              <a:lstStyle/>
              <a:p>
                <a:endParaRPr lang="en-US" dirty="0"/>
              </a:p>
            </p:txBody>
          </p:sp>
          <p:sp>
            <p:nvSpPr>
              <p:cNvPr id="591" name="Freeform 554"/>
              <p:cNvSpPr>
                <a:spLocks/>
              </p:cNvSpPr>
              <p:nvPr/>
            </p:nvSpPr>
            <p:spPr bwMode="auto">
              <a:xfrm>
                <a:off x="3664" y="1674"/>
                <a:ext cx="159" cy="263"/>
              </a:xfrm>
              <a:custGeom>
                <a:avLst/>
                <a:gdLst/>
                <a:ahLst/>
                <a:cxnLst>
                  <a:cxn ang="0">
                    <a:pos x="792" y="487"/>
                  </a:cxn>
                  <a:cxn ang="0">
                    <a:pos x="777" y="376"/>
                  </a:cxn>
                  <a:cxn ang="0">
                    <a:pos x="718" y="313"/>
                  </a:cxn>
                  <a:cxn ang="0">
                    <a:pos x="660" y="265"/>
                  </a:cxn>
                  <a:cxn ang="0">
                    <a:pos x="544" y="231"/>
                  </a:cxn>
                  <a:cxn ang="0">
                    <a:pos x="406" y="199"/>
                  </a:cxn>
                  <a:cxn ang="0">
                    <a:pos x="262" y="131"/>
                  </a:cxn>
                  <a:cxn ang="0">
                    <a:pos x="232" y="73"/>
                  </a:cxn>
                  <a:cxn ang="0">
                    <a:pos x="195" y="31"/>
                  </a:cxn>
                  <a:cxn ang="0">
                    <a:pos x="58" y="0"/>
                  </a:cxn>
                  <a:cxn ang="0">
                    <a:pos x="0" y="35"/>
                  </a:cxn>
                  <a:cxn ang="0">
                    <a:pos x="14" y="163"/>
                  </a:cxn>
                  <a:cxn ang="0">
                    <a:pos x="68" y="271"/>
                  </a:cxn>
                  <a:cxn ang="0">
                    <a:pos x="48" y="429"/>
                  </a:cxn>
                  <a:cxn ang="0">
                    <a:pos x="97" y="521"/>
                  </a:cxn>
                  <a:cxn ang="0">
                    <a:pos x="189" y="583"/>
                  </a:cxn>
                  <a:cxn ang="0">
                    <a:pos x="174" y="669"/>
                  </a:cxn>
                  <a:cxn ang="0">
                    <a:pos x="232" y="775"/>
                  </a:cxn>
                  <a:cxn ang="0">
                    <a:pos x="199" y="900"/>
                  </a:cxn>
                  <a:cxn ang="0">
                    <a:pos x="135" y="967"/>
                  </a:cxn>
                  <a:cxn ang="0">
                    <a:pos x="112" y="1136"/>
                  </a:cxn>
                  <a:cxn ang="0">
                    <a:pos x="149" y="1266"/>
                  </a:cxn>
                  <a:cxn ang="0">
                    <a:pos x="290" y="1314"/>
                  </a:cxn>
                  <a:cxn ang="0">
                    <a:pos x="369" y="1266"/>
                  </a:cxn>
                  <a:cxn ang="0">
                    <a:pos x="446" y="1146"/>
                  </a:cxn>
                  <a:cxn ang="0">
                    <a:pos x="533" y="1089"/>
                  </a:cxn>
                  <a:cxn ang="0">
                    <a:pos x="656" y="858"/>
                  </a:cxn>
                  <a:cxn ang="0">
                    <a:pos x="729" y="659"/>
                  </a:cxn>
                  <a:cxn ang="0">
                    <a:pos x="792" y="487"/>
                  </a:cxn>
                </a:cxnLst>
                <a:rect l="0" t="0" r="r" b="b"/>
                <a:pathLst>
                  <a:path w="792" h="1314">
                    <a:moveTo>
                      <a:pt x="792" y="487"/>
                    </a:moveTo>
                    <a:lnTo>
                      <a:pt x="777" y="376"/>
                    </a:lnTo>
                    <a:lnTo>
                      <a:pt x="718" y="313"/>
                    </a:lnTo>
                    <a:lnTo>
                      <a:pt x="660" y="265"/>
                    </a:lnTo>
                    <a:lnTo>
                      <a:pt x="544" y="231"/>
                    </a:lnTo>
                    <a:lnTo>
                      <a:pt x="406" y="199"/>
                    </a:lnTo>
                    <a:lnTo>
                      <a:pt x="262" y="131"/>
                    </a:lnTo>
                    <a:lnTo>
                      <a:pt x="232" y="73"/>
                    </a:lnTo>
                    <a:lnTo>
                      <a:pt x="195" y="31"/>
                    </a:lnTo>
                    <a:lnTo>
                      <a:pt x="58" y="0"/>
                    </a:lnTo>
                    <a:lnTo>
                      <a:pt x="0" y="35"/>
                    </a:lnTo>
                    <a:lnTo>
                      <a:pt x="14" y="163"/>
                    </a:lnTo>
                    <a:lnTo>
                      <a:pt x="68" y="271"/>
                    </a:lnTo>
                    <a:lnTo>
                      <a:pt x="48" y="429"/>
                    </a:lnTo>
                    <a:lnTo>
                      <a:pt x="97" y="521"/>
                    </a:lnTo>
                    <a:lnTo>
                      <a:pt x="189" y="583"/>
                    </a:lnTo>
                    <a:lnTo>
                      <a:pt x="174" y="669"/>
                    </a:lnTo>
                    <a:lnTo>
                      <a:pt x="232" y="775"/>
                    </a:lnTo>
                    <a:lnTo>
                      <a:pt x="199" y="900"/>
                    </a:lnTo>
                    <a:lnTo>
                      <a:pt x="135" y="967"/>
                    </a:lnTo>
                    <a:lnTo>
                      <a:pt x="112" y="1136"/>
                    </a:lnTo>
                    <a:lnTo>
                      <a:pt x="149" y="1266"/>
                    </a:lnTo>
                    <a:lnTo>
                      <a:pt x="290" y="1314"/>
                    </a:lnTo>
                    <a:lnTo>
                      <a:pt x="369" y="1266"/>
                    </a:lnTo>
                    <a:lnTo>
                      <a:pt x="446" y="1146"/>
                    </a:lnTo>
                    <a:lnTo>
                      <a:pt x="533" y="1089"/>
                    </a:lnTo>
                    <a:lnTo>
                      <a:pt x="656" y="858"/>
                    </a:lnTo>
                    <a:lnTo>
                      <a:pt x="729" y="659"/>
                    </a:lnTo>
                    <a:lnTo>
                      <a:pt x="792" y="487"/>
                    </a:lnTo>
                    <a:close/>
                  </a:path>
                </a:pathLst>
              </a:custGeom>
              <a:solidFill>
                <a:srgbClr val="000000"/>
              </a:solidFill>
              <a:ln w="9525">
                <a:solidFill>
                  <a:schemeClr val="tx1"/>
                </a:solidFill>
                <a:round/>
                <a:headEnd/>
                <a:tailEnd/>
              </a:ln>
            </p:spPr>
            <p:txBody>
              <a:bodyPr/>
              <a:lstStyle/>
              <a:p>
                <a:endParaRPr lang="en-US" dirty="0"/>
              </a:p>
            </p:txBody>
          </p:sp>
          <p:sp>
            <p:nvSpPr>
              <p:cNvPr id="592" name="Freeform 555"/>
              <p:cNvSpPr>
                <a:spLocks/>
              </p:cNvSpPr>
              <p:nvPr/>
            </p:nvSpPr>
            <p:spPr bwMode="auto">
              <a:xfrm>
                <a:off x="3664" y="1674"/>
                <a:ext cx="159" cy="263"/>
              </a:xfrm>
              <a:custGeom>
                <a:avLst/>
                <a:gdLst/>
                <a:ahLst/>
                <a:cxnLst>
                  <a:cxn ang="0">
                    <a:pos x="792" y="487"/>
                  </a:cxn>
                  <a:cxn ang="0">
                    <a:pos x="777" y="376"/>
                  </a:cxn>
                  <a:cxn ang="0">
                    <a:pos x="718" y="313"/>
                  </a:cxn>
                  <a:cxn ang="0">
                    <a:pos x="660" y="265"/>
                  </a:cxn>
                  <a:cxn ang="0">
                    <a:pos x="544" y="231"/>
                  </a:cxn>
                  <a:cxn ang="0">
                    <a:pos x="406" y="199"/>
                  </a:cxn>
                  <a:cxn ang="0">
                    <a:pos x="262" y="131"/>
                  </a:cxn>
                  <a:cxn ang="0">
                    <a:pos x="232" y="73"/>
                  </a:cxn>
                  <a:cxn ang="0">
                    <a:pos x="195" y="31"/>
                  </a:cxn>
                  <a:cxn ang="0">
                    <a:pos x="58" y="0"/>
                  </a:cxn>
                  <a:cxn ang="0">
                    <a:pos x="0" y="35"/>
                  </a:cxn>
                  <a:cxn ang="0">
                    <a:pos x="14" y="163"/>
                  </a:cxn>
                  <a:cxn ang="0">
                    <a:pos x="68" y="271"/>
                  </a:cxn>
                  <a:cxn ang="0">
                    <a:pos x="48" y="429"/>
                  </a:cxn>
                  <a:cxn ang="0">
                    <a:pos x="97" y="521"/>
                  </a:cxn>
                  <a:cxn ang="0">
                    <a:pos x="189" y="583"/>
                  </a:cxn>
                  <a:cxn ang="0">
                    <a:pos x="174" y="669"/>
                  </a:cxn>
                  <a:cxn ang="0">
                    <a:pos x="232" y="775"/>
                  </a:cxn>
                  <a:cxn ang="0">
                    <a:pos x="199" y="900"/>
                  </a:cxn>
                  <a:cxn ang="0">
                    <a:pos x="135" y="967"/>
                  </a:cxn>
                  <a:cxn ang="0">
                    <a:pos x="112" y="1136"/>
                  </a:cxn>
                  <a:cxn ang="0">
                    <a:pos x="149" y="1266"/>
                  </a:cxn>
                  <a:cxn ang="0">
                    <a:pos x="290" y="1314"/>
                  </a:cxn>
                  <a:cxn ang="0">
                    <a:pos x="369" y="1266"/>
                  </a:cxn>
                  <a:cxn ang="0">
                    <a:pos x="446" y="1146"/>
                  </a:cxn>
                  <a:cxn ang="0">
                    <a:pos x="533" y="1089"/>
                  </a:cxn>
                  <a:cxn ang="0">
                    <a:pos x="656" y="858"/>
                  </a:cxn>
                  <a:cxn ang="0">
                    <a:pos x="729" y="659"/>
                  </a:cxn>
                  <a:cxn ang="0">
                    <a:pos x="792" y="487"/>
                  </a:cxn>
                </a:cxnLst>
                <a:rect l="0" t="0" r="r" b="b"/>
                <a:pathLst>
                  <a:path w="792" h="1314">
                    <a:moveTo>
                      <a:pt x="792" y="487"/>
                    </a:moveTo>
                    <a:lnTo>
                      <a:pt x="777" y="376"/>
                    </a:lnTo>
                    <a:lnTo>
                      <a:pt x="718" y="313"/>
                    </a:lnTo>
                    <a:lnTo>
                      <a:pt x="660" y="265"/>
                    </a:lnTo>
                    <a:lnTo>
                      <a:pt x="544" y="231"/>
                    </a:lnTo>
                    <a:lnTo>
                      <a:pt x="406" y="199"/>
                    </a:lnTo>
                    <a:lnTo>
                      <a:pt x="262" y="131"/>
                    </a:lnTo>
                    <a:lnTo>
                      <a:pt x="232" y="73"/>
                    </a:lnTo>
                    <a:lnTo>
                      <a:pt x="195" y="31"/>
                    </a:lnTo>
                    <a:lnTo>
                      <a:pt x="58" y="0"/>
                    </a:lnTo>
                    <a:lnTo>
                      <a:pt x="0" y="35"/>
                    </a:lnTo>
                    <a:lnTo>
                      <a:pt x="14" y="163"/>
                    </a:lnTo>
                    <a:lnTo>
                      <a:pt x="68" y="271"/>
                    </a:lnTo>
                    <a:lnTo>
                      <a:pt x="48" y="429"/>
                    </a:lnTo>
                    <a:lnTo>
                      <a:pt x="97" y="521"/>
                    </a:lnTo>
                    <a:lnTo>
                      <a:pt x="189" y="583"/>
                    </a:lnTo>
                    <a:lnTo>
                      <a:pt x="174" y="669"/>
                    </a:lnTo>
                    <a:lnTo>
                      <a:pt x="232" y="775"/>
                    </a:lnTo>
                    <a:lnTo>
                      <a:pt x="199" y="900"/>
                    </a:lnTo>
                    <a:lnTo>
                      <a:pt x="135" y="967"/>
                    </a:lnTo>
                    <a:lnTo>
                      <a:pt x="112" y="1136"/>
                    </a:lnTo>
                    <a:lnTo>
                      <a:pt x="149" y="1266"/>
                    </a:lnTo>
                    <a:lnTo>
                      <a:pt x="290" y="1314"/>
                    </a:lnTo>
                    <a:lnTo>
                      <a:pt x="369" y="1266"/>
                    </a:lnTo>
                    <a:lnTo>
                      <a:pt x="446" y="1146"/>
                    </a:lnTo>
                    <a:lnTo>
                      <a:pt x="533" y="1089"/>
                    </a:lnTo>
                    <a:lnTo>
                      <a:pt x="656" y="858"/>
                    </a:lnTo>
                    <a:lnTo>
                      <a:pt x="729" y="659"/>
                    </a:lnTo>
                    <a:lnTo>
                      <a:pt x="792" y="487"/>
                    </a:lnTo>
                  </a:path>
                </a:pathLst>
              </a:custGeom>
              <a:noFill/>
              <a:ln w="3175">
                <a:solidFill>
                  <a:schemeClr val="tx1"/>
                </a:solidFill>
                <a:prstDash val="solid"/>
                <a:round/>
                <a:headEnd/>
                <a:tailEnd/>
              </a:ln>
            </p:spPr>
            <p:txBody>
              <a:bodyPr/>
              <a:lstStyle/>
              <a:p>
                <a:endParaRPr lang="en-US" dirty="0"/>
              </a:p>
            </p:txBody>
          </p:sp>
          <p:sp>
            <p:nvSpPr>
              <p:cNvPr id="593" name="Freeform 556"/>
              <p:cNvSpPr>
                <a:spLocks/>
              </p:cNvSpPr>
              <p:nvPr/>
            </p:nvSpPr>
            <p:spPr bwMode="auto">
              <a:xfrm>
                <a:off x="3196" y="1606"/>
                <a:ext cx="327" cy="327"/>
              </a:xfrm>
              <a:custGeom>
                <a:avLst/>
                <a:gdLst/>
                <a:ahLst/>
                <a:cxnLst>
                  <a:cxn ang="0">
                    <a:pos x="221" y="0"/>
                  </a:cxn>
                  <a:cxn ang="0">
                    <a:pos x="423" y="29"/>
                  </a:cxn>
                  <a:cxn ang="0">
                    <a:pos x="648" y="47"/>
                  </a:cxn>
                  <a:cxn ang="0">
                    <a:pos x="959" y="54"/>
                  </a:cxn>
                  <a:cxn ang="0">
                    <a:pos x="1215" y="39"/>
                  </a:cxn>
                  <a:cxn ang="0">
                    <a:pos x="1372" y="35"/>
                  </a:cxn>
                  <a:cxn ang="0">
                    <a:pos x="1351" y="99"/>
                  </a:cxn>
                  <a:cxn ang="0">
                    <a:pos x="1301" y="161"/>
                  </a:cxn>
                  <a:cxn ang="0">
                    <a:pos x="1309" y="218"/>
                  </a:cxn>
                  <a:cxn ang="0">
                    <a:pos x="1377" y="259"/>
                  </a:cxn>
                  <a:cxn ang="0">
                    <a:pos x="1399" y="350"/>
                  </a:cxn>
                  <a:cxn ang="0">
                    <a:pos x="1506" y="386"/>
                  </a:cxn>
                  <a:cxn ang="0">
                    <a:pos x="1606" y="431"/>
                  </a:cxn>
                  <a:cxn ang="0">
                    <a:pos x="1639" y="510"/>
                  </a:cxn>
                  <a:cxn ang="0">
                    <a:pos x="1599" y="590"/>
                  </a:cxn>
                  <a:cxn ang="0">
                    <a:pos x="1578" y="652"/>
                  </a:cxn>
                  <a:cxn ang="0">
                    <a:pos x="1498" y="733"/>
                  </a:cxn>
                  <a:cxn ang="0">
                    <a:pos x="1507" y="843"/>
                  </a:cxn>
                  <a:cxn ang="0">
                    <a:pos x="1547" y="930"/>
                  </a:cxn>
                  <a:cxn ang="0">
                    <a:pos x="1614" y="1042"/>
                  </a:cxn>
                  <a:cxn ang="0">
                    <a:pos x="1602" y="1114"/>
                  </a:cxn>
                  <a:cxn ang="0">
                    <a:pos x="1513" y="1205"/>
                  </a:cxn>
                  <a:cxn ang="0">
                    <a:pos x="1453" y="1295"/>
                  </a:cxn>
                  <a:cxn ang="0">
                    <a:pos x="1395" y="1307"/>
                  </a:cxn>
                  <a:cxn ang="0">
                    <a:pos x="1336" y="1330"/>
                  </a:cxn>
                  <a:cxn ang="0">
                    <a:pos x="1306" y="1384"/>
                  </a:cxn>
                  <a:cxn ang="0">
                    <a:pos x="1226" y="1404"/>
                  </a:cxn>
                  <a:cxn ang="0">
                    <a:pos x="1149" y="1409"/>
                  </a:cxn>
                  <a:cxn ang="0">
                    <a:pos x="1124" y="1461"/>
                  </a:cxn>
                  <a:cxn ang="0">
                    <a:pos x="1210" y="1540"/>
                  </a:cxn>
                  <a:cxn ang="0">
                    <a:pos x="1219" y="1598"/>
                  </a:cxn>
                  <a:cxn ang="0">
                    <a:pos x="1164" y="1639"/>
                  </a:cxn>
                  <a:cxn ang="0">
                    <a:pos x="1106" y="1614"/>
                  </a:cxn>
                  <a:cxn ang="0">
                    <a:pos x="1010" y="1560"/>
                  </a:cxn>
                  <a:cxn ang="0">
                    <a:pos x="894" y="1537"/>
                  </a:cxn>
                  <a:cxn ang="0">
                    <a:pos x="661" y="1534"/>
                  </a:cxn>
                  <a:cxn ang="0">
                    <a:pos x="486" y="1506"/>
                  </a:cxn>
                  <a:cxn ang="0">
                    <a:pos x="395" y="1462"/>
                  </a:cxn>
                  <a:cxn ang="0">
                    <a:pos x="278" y="1459"/>
                  </a:cxn>
                  <a:cxn ang="0">
                    <a:pos x="152" y="1486"/>
                  </a:cxn>
                  <a:cxn ang="0">
                    <a:pos x="98" y="1500"/>
                  </a:cxn>
                  <a:cxn ang="0">
                    <a:pos x="32" y="1440"/>
                  </a:cxn>
                  <a:cxn ang="0">
                    <a:pos x="19" y="1328"/>
                  </a:cxn>
                  <a:cxn ang="0">
                    <a:pos x="0" y="1161"/>
                  </a:cxn>
                  <a:cxn ang="0">
                    <a:pos x="88" y="1070"/>
                  </a:cxn>
                  <a:cxn ang="0">
                    <a:pos x="142" y="970"/>
                  </a:cxn>
                  <a:cxn ang="0">
                    <a:pos x="231" y="935"/>
                  </a:cxn>
                  <a:cxn ang="0">
                    <a:pos x="319" y="892"/>
                  </a:cxn>
                  <a:cxn ang="0">
                    <a:pos x="359" y="811"/>
                  </a:cxn>
                  <a:cxn ang="0">
                    <a:pos x="327" y="758"/>
                  </a:cxn>
                  <a:cxn ang="0">
                    <a:pos x="268" y="723"/>
                  </a:cxn>
                  <a:cxn ang="0">
                    <a:pos x="242" y="616"/>
                  </a:cxn>
                  <a:cxn ang="0">
                    <a:pos x="296" y="522"/>
                  </a:cxn>
                  <a:cxn ang="0">
                    <a:pos x="395" y="490"/>
                  </a:cxn>
                  <a:cxn ang="0">
                    <a:pos x="422" y="366"/>
                  </a:cxn>
                  <a:cxn ang="0">
                    <a:pos x="335" y="291"/>
                  </a:cxn>
                  <a:cxn ang="0">
                    <a:pos x="209" y="284"/>
                  </a:cxn>
                  <a:cxn ang="0">
                    <a:pos x="188" y="163"/>
                  </a:cxn>
                  <a:cxn ang="0">
                    <a:pos x="93" y="42"/>
                  </a:cxn>
                  <a:cxn ang="0">
                    <a:pos x="221" y="0"/>
                  </a:cxn>
                </a:cxnLst>
                <a:rect l="0" t="0" r="r" b="b"/>
                <a:pathLst>
                  <a:path w="1639" h="1639">
                    <a:moveTo>
                      <a:pt x="221" y="0"/>
                    </a:moveTo>
                    <a:lnTo>
                      <a:pt x="423" y="29"/>
                    </a:lnTo>
                    <a:lnTo>
                      <a:pt x="648" y="47"/>
                    </a:lnTo>
                    <a:lnTo>
                      <a:pt x="959" y="54"/>
                    </a:lnTo>
                    <a:lnTo>
                      <a:pt x="1215" y="39"/>
                    </a:lnTo>
                    <a:lnTo>
                      <a:pt x="1372" y="35"/>
                    </a:lnTo>
                    <a:lnTo>
                      <a:pt x="1351" y="99"/>
                    </a:lnTo>
                    <a:lnTo>
                      <a:pt x="1301" y="161"/>
                    </a:lnTo>
                    <a:lnTo>
                      <a:pt x="1309" y="218"/>
                    </a:lnTo>
                    <a:lnTo>
                      <a:pt x="1377" y="259"/>
                    </a:lnTo>
                    <a:lnTo>
                      <a:pt x="1399" y="350"/>
                    </a:lnTo>
                    <a:lnTo>
                      <a:pt x="1506" y="386"/>
                    </a:lnTo>
                    <a:lnTo>
                      <a:pt x="1606" y="431"/>
                    </a:lnTo>
                    <a:lnTo>
                      <a:pt x="1639" y="510"/>
                    </a:lnTo>
                    <a:lnTo>
                      <a:pt x="1599" y="590"/>
                    </a:lnTo>
                    <a:lnTo>
                      <a:pt x="1578" y="652"/>
                    </a:lnTo>
                    <a:lnTo>
                      <a:pt x="1498" y="733"/>
                    </a:lnTo>
                    <a:lnTo>
                      <a:pt x="1507" y="843"/>
                    </a:lnTo>
                    <a:lnTo>
                      <a:pt x="1547" y="930"/>
                    </a:lnTo>
                    <a:lnTo>
                      <a:pt x="1614" y="1042"/>
                    </a:lnTo>
                    <a:lnTo>
                      <a:pt x="1602" y="1114"/>
                    </a:lnTo>
                    <a:lnTo>
                      <a:pt x="1513" y="1205"/>
                    </a:lnTo>
                    <a:lnTo>
                      <a:pt x="1453" y="1295"/>
                    </a:lnTo>
                    <a:lnTo>
                      <a:pt x="1395" y="1307"/>
                    </a:lnTo>
                    <a:lnTo>
                      <a:pt x="1336" y="1330"/>
                    </a:lnTo>
                    <a:lnTo>
                      <a:pt x="1306" y="1384"/>
                    </a:lnTo>
                    <a:lnTo>
                      <a:pt x="1226" y="1404"/>
                    </a:lnTo>
                    <a:lnTo>
                      <a:pt x="1149" y="1409"/>
                    </a:lnTo>
                    <a:lnTo>
                      <a:pt x="1124" y="1461"/>
                    </a:lnTo>
                    <a:lnTo>
                      <a:pt x="1210" y="1540"/>
                    </a:lnTo>
                    <a:lnTo>
                      <a:pt x="1219" y="1598"/>
                    </a:lnTo>
                    <a:lnTo>
                      <a:pt x="1164" y="1639"/>
                    </a:lnTo>
                    <a:lnTo>
                      <a:pt x="1106" y="1614"/>
                    </a:lnTo>
                    <a:lnTo>
                      <a:pt x="1010" y="1560"/>
                    </a:lnTo>
                    <a:lnTo>
                      <a:pt x="894" y="1537"/>
                    </a:lnTo>
                    <a:lnTo>
                      <a:pt x="661" y="1534"/>
                    </a:lnTo>
                    <a:lnTo>
                      <a:pt x="486" y="1506"/>
                    </a:lnTo>
                    <a:lnTo>
                      <a:pt x="395" y="1462"/>
                    </a:lnTo>
                    <a:lnTo>
                      <a:pt x="278" y="1459"/>
                    </a:lnTo>
                    <a:lnTo>
                      <a:pt x="152" y="1486"/>
                    </a:lnTo>
                    <a:lnTo>
                      <a:pt x="98" y="1500"/>
                    </a:lnTo>
                    <a:lnTo>
                      <a:pt x="32" y="1440"/>
                    </a:lnTo>
                    <a:lnTo>
                      <a:pt x="19" y="1328"/>
                    </a:lnTo>
                    <a:lnTo>
                      <a:pt x="0" y="1161"/>
                    </a:lnTo>
                    <a:lnTo>
                      <a:pt x="88" y="1070"/>
                    </a:lnTo>
                    <a:lnTo>
                      <a:pt x="142" y="970"/>
                    </a:lnTo>
                    <a:lnTo>
                      <a:pt x="231" y="935"/>
                    </a:lnTo>
                    <a:lnTo>
                      <a:pt x="319" y="892"/>
                    </a:lnTo>
                    <a:lnTo>
                      <a:pt x="359" y="811"/>
                    </a:lnTo>
                    <a:lnTo>
                      <a:pt x="327" y="758"/>
                    </a:lnTo>
                    <a:lnTo>
                      <a:pt x="268" y="723"/>
                    </a:lnTo>
                    <a:lnTo>
                      <a:pt x="242" y="616"/>
                    </a:lnTo>
                    <a:lnTo>
                      <a:pt x="296" y="522"/>
                    </a:lnTo>
                    <a:lnTo>
                      <a:pt x="395" y="490"/>
                    </a:lnTo>
                    <a:lnTo>
                      <a:pt x="422" y="366"/>
                    </a:lnTo>
                    <a:lnTo>
                      <a:pt x="335" y="291"/>
                    </a:lnTo>
                    <a:lnTo>
                      <a:pt x="209" y="284"/>
                    </a:lnTo>
                    <a:lnTo>
                      <a:pt x="188" y="163"/>
                    </a:lnTo>
                    <a:lnTo>
                      <a:pt x="93" y="42"/>
                    </a:lnTo>
                    <a:lnTo>
                      <a:pt x="221" y="0"/>
                    </a:lnTo>
                    <a:close/>
                  </a:path>
                </a:pathLst>
              </a:custGeom>
              <a:solidFill>
                <a:srgbClr val="000000"/>
              </a:solidFill>
              <a:ln w="9525">
                <a:solidFill>
                  <a:schemeClr val="tx1"/>
                </a:solidFill>
                <a:round/>
                <a:headEnd/>
                <a:tailEnd/>
              </a:ln>
            </p:spPr>
            <p:txBody>
              <a:bodyPr/>
              <a:lstStyle/>
              <a:p>
                <a:endParaRPr lang="en-US" dirty="0"/>
              </a:p>
            </p:txBody>
          </p:sp>
          <p:sp>
            <p:nvSpPr>
              <p:cNvPr id="594" name="Freeform 557"/>
              <p:cNvSpPr>
                <a:spLocks/>
              </p:cNvSpPr>
              <p:nvPr/>
            </p:nvSpPr>
            <p:spPr bwMode="auto">
              <a:xfrm>
                <a:off x="3196" y="1606"/>
                <a:ext cx="327" cy="327"/>
              </a:xfrm>
              <a:custGeom>
                <a:avLst/>
                <a:gdLst/>
                <a:ahLst/>
                <a:cxnLst>
                  <a:cxn ang="0">
                    <a:pos x="221" y="0"/>
                  </a:cxn>
                  <a:cxn ang="0">
                    <a:pos x="423" y="29"/>
                  </a:cxn>
                  <a:cxn ang="0">
                    <a:pos x="648" y="47"/>
                  </a:cxn>
                  <a:cxn ang="0">
                    <a:pos x="959" y="54"/>
                  </a:cxn>
                  <a:cxn ang="0">
                    <a:pos x="1215" y="39"/>
                  </a:cxn>
                  <a:cxn ang="0">
                    <a:pos x="1372" y="35"/>
                  </a:cxn>
                  <a:cxn ang="0">
                    <a:pos x="1351" y="99"/>
                  </a:cxn>
                  <a:cxn ang="0">
                    <a:pos x="1301" y="161"/>
                  </a:cxn>
                  <a:cxn ang="0">
                    <a:pos x="1309" y="218"/>
                  </a:cxn>
                  <a:cxn ang="0">
                    <a:pos x="1377" y="259"/>
                  </a:cxn>
                  <a:cxn ang="0">
                    <a:pos x="1399" y="350"/>
                  </a:cxn>
                  <a:cxn ang="0">
                    <a:pos x="1506" y="386"/>
                  </a:cxn>
                  <a:cxn ang="0">
                    <a:pos x="1606" y="431"/>
                  </a:cxn>
                  <a:cxn ang="0">
                    <a:pos x="1639" y="510"/>
                  </a:cxn>
                  <a:cxn ang="0">
                    <a:pos x="1599" y="590"/>
                  </a:cxn>
                  <a:cxn ang="0">
                    <a:pos x="1578" y="652"/>
                  </a:cxn>
                  <a:cxn ang="0">
                    <a:pos x="1498" y="733"/>
                  </a:cxn>
                  <a:cxn ang="0">
                    <a:pos x="1507" y="843"/>
                  </a:cxn>
                  <a:cxn ang="0">
                    <a:pos x="1547" y="930"/>
                  </a:cxn>
                  <a:cxn ang="0">
                    <a:pos x="1614" y="1042"/>
                  </a:cxn>
                  <a:cxn ang="0">
                    <a:pos x="1602" y="1114"/>
                  </a:cxn>
                  <a:cxn ang="0">
                    <a:pos x="1513" y="1205"/>
                  </a:cxn>
                  <a:cxn ang="0">
                    <a:pos x="1453" y="1295"/>
                  </a:cxn>
                  <a:cxn ang="0">
                    <a:pos x="1395" y="1307"/>
                  </a:cxn>
                  <a:cxn ang="0">
                    <a:pos x="1336" y="1330"/>
                  </a:cxn>
                  <a:cxn ang="0">
                    <a:pos x="1306" y="1384"/>
                  </a:cxn>
                  <a:cxn ang="0">
                    <a:pos x="1226" y="1404"/>
                  </a:cxn>
                  <a:cxn ang="0">
                    <a:pos x="1149" y="1409"/>
                  </a:cxn>
                  <a:cxn ang="0">
                    <a:pos x="1124" y="1461"/>
                  </a:cxn>
                  <a:cxn ang="0">
                    <a:pos x="1210" y="1540"/>
                  </a:cxn>
                  <a:cxn ang="0">
                    <a:pos x="1219" y="1598"/>
                  </a:cxn>
                  <a:cxn ang="0">
                    <a:pos x="1164" y="1639"/>
                  </a:cxn>
                  <a:cxn ang="0">
                    <a:pos x="1106" y="1614"/>
                  </a:cxn>
                  <a:cxn ang="0">
                    <a:pos x="1010" y="1560"/>
                  </a:cxn>
                  <a:cxn ang="0">
                    <a:pos x="894" y="1537"/>
                  </a:cxn>
                  <a:cxn ang="0">
                    <a:pos x="661" y="1534"/>
                  </a:cxn>
                  <a:cxn ang="0">
                    <a:pos x="486" y="1506"/>
                  </a:cxn>
                  <a:cxn ang="0">
                    <a:pos x="395" y="1462"/>
                  </a:cxn>
                  <a:cxn ang="0">
                    <a:pos x="278" y="1459"/>
                  </a:cxn>
                  <a:cxn ang="0">
                    <a:pos x="152" y="1486"/>
                  </a:cxn>
                  <a:cxn ang="0">
                    <a:pos x="98" y="1500"/>
                  </a:cxn>
                  <a:cxn ang="0">
                    <a:pos x="32" y="1440"/>
                  </a:cxn>
                  <a:cxn ang="0">
                    <a:pos x="19" y="1328"/>
                  </a:cxn>
                  <a:cxn ang="0">
                    <a:pos x="0" y="1161"/>
                  </a:cxn>
                  <a:cxn ang="0">
                    <a:pos x="88" y="1070"/>
                  </a:cxn>
                  <a:cxn ang="0">
                    <a:pos x="142" y="970"/>
                  </a:cxn>
                  <a:cxn ang="0">
                    <a:pos x="231" y="935"/>
                  </a:cxn>
                  <a:cxn ang="0">
                    <a:pos x="319" y="892"/>
                  </a:cxn>
                  <a:cxn ang="0">
                    <a:pos x="359" y="811"/>
                  </a:cxn>
                  <a:cxn ang="0">
                    <a:pos x="327" y="758"/>
                  </a:cxn>
                  <a:cxn ang="0">
                    <a:pos x="268" y="723"/>
                  </a:cxn>
                  <a:cxn ang="0">
                    <a:pos x="242" y="616"/>
                  </a:cxn>
                  <a:cxn ang="0">
                    <a:pos x="296" y="522"/>
                  </a:cxn>
                  <a:cxn ang="0">
                    <a:pos x="395" y="490"/>
                  </a:cxn>
                  <a:cxn ang="0">
                    <a:pos x="422" y="366"/>
                  </a:cxn>
                  <a:cxn ang="0">
                    <a:pos x="335" y="291"/>
                  </a:cxn>
                  <a:cxn ang="0">
                    <a:pos x="209" y="284"/>
                  </a:cxn>
                  <a:cxn ang="0">
                    <a:pos x="188" y="163"/>
                  </a:cxn>
                  <a:cxn ang="0">
                    <a:pos x="93" y="42"/>
                  </a:cxn>
                  <a:cxn ang="0">
                    <a:pos x="221" y="0"/>
                  </a:cxn>
                </a:cxnLst>
                <a:rect l="0" t="0" r="r" b="b"/>
                <a:pathLst>
                  <a:path w="1639" h="1639">
                    <a:moveTo>
                      <a:pt x="221" y="0"/>
                    </a:moveTo>
                    <a:lnTo>
                      <a:pt x="423" y="29"/>
                    </a:lnTo>
                    <a:lnTo>
                      <a:pt x="648" y="47"/>
                    </a:lnTo>
                    <a:lnTo>
                      <a:pt x="959" y="54"/>
                    </a:lnTo>
                    <a:lnTo>
                      <a:pt x="1215" y="39"/>
                    </a:lnTo>
                    <a:lnTo>
                      <a:pt x="1372" y="35"/>
                    </a:lnTo>
                    <a:lnTo>
                      <a:pt x="1351" y="99"/>
                    </a:lnTo>
                    <a:lnTo>
                      <a:pt x="1301" y="161"/>
                    </a:lnTo>
                    <a:lnTo>
                      <a:pt x="1309" y="218"/>
                    </a:lnTo>
                    <a:lnTo>
                      <a:pt x="1377" y="259"/>
                    </a:lnTo>
                    <a:lnTo>
                      <a:pt x="1399" y="350"/>
                    </a:lnTo>
                    <a:lnTo>
                      <a:pt x="1506" y="386"/>
                    </a:lnTo>
                    <a:lnTo>
                      <a:pt x="1606" y="431"/>
                    </a:lnTo>
                    <a:lnTo>
                      <a:pt x="1639" y="510"/>
                    </a:lnTo>
                    <a:lnTo>
                      <a:pt x="1599" y="590"/>
                    </a:lnTo>
                    <a:lnTo>
                      <a:pt x="1578" y="652"/>
                    </a:lnTo>
                    <a:lnTo>
                      <a:pt x="1498" y="733"/>
                    </a:lnTo>
                    <a:lnTo>
                      <a:pt x="1507" y="843"/>
                    </a:lnTo>
                    <a:lnTo>
                      <a:pt x="1547" y="930"/>
                    </a:lnTo>
                    <a:lnTo>
                      <a:pt x="1614" y="1042"/>
                    </a:lnTo>
                    <a:lnTo>
                      <a:pt x="1602" y="1114"/>
                    </a:lnTo>
                    <a:lnTo>
                      <a:pt x="1513" y="1205"/>
                    </a:lnTo>
                    <a:lnTo>
                      <a:pt x="1453" y="1295"/>
                    </a:lnTo>
                    <a:lnTo>
                      <a:pt x="1395" y="1307"/>
                    </a:lnTo>
                    <a:lnTo>
                      <a:pt x="1336" y="1330"/>
                    </a:lnTo>
                    <a:lnTo>
                      <a:pt x="1306" y="1384"/>
                    </a:lnTo>
                    <a:lnTo>
                      <a:pt x="1226" y="1404"/>
                    </a:lnTo>
                    <a:lnTo>
                      <a:pt x="1149" y="1409"/>
                    </a:lnTo>
                    <a:lnTo>
                      <a:pt x="1124" y="1461"/>
                    </a:lnTo>
                    <a:lnTo>
                      <a:pt x="1210" y="1540"/>
                    </a:lnTo>
                    <a:lnTo>
                      <a:pt x="1219" y="1598"/>
                    </a:lnTo>
                    <a:lnTo>
                      <a:pt x="1164" y="1639"/>
                    </a:lnTo>
                    <a:lnTo>
                      <a:pt x="1106" y="1614"/>
                    </a:lnTo>
                    <a:lnTo>
                      <a:pt x="1010" y="1560"/>
                    </a:lnTo>
                    <a:lnTo>
                      <a:pt x="894" y="1537"/>
                    </a:lnTo>
                    <a:lnTo>
                      <a:pt x="661" y="1534"/>
                    </a:lnTo>
                    <a:lnTo>
                      <a:pt x="486" y="1506"/>
                    </a:lnTo>
                    <a:lnTo>
                      <a:pt x="395" y="1462"/>
                    </a:lnTo>
                    <a:lnTo>
                      <a:pt x="278" y="1459"/>
                    </a:lnTo>
                    <a:lnTo>
                      <a:pt x="152" y="1486"/>
                    </a:lnTo>
                    <a:lnTo>
                      <a:pt x="98" y="1500"/>
                    </a:lnTo>
                    <a:lnTo>
                      <a:pt x="32" y="1440"/>
                    </a:lnTo>
                    <a:lnTo>
                      <a:pt x="19" y="1328"/>
                    </a:lnTo>
                    <a:lnTo>
                      <a:pt x="0" y="1161"/>
                    </a:lnTo>
                    <a:lnTo>
                      <a:pt x="88" y="1070"/>
                    </a:lnTo>
                    <a:lnTo>
                      <a:pt x="142" y="970"/>
                    </a:lnTo>
                    <a:lnTo>
                      <a:pt x="231" y="935"/>
                    </a:lnTo>
                    <a:lnTo>
                      <a:pt x="319" y="892"/>
                    </a:lnTo>
                    <a:lnTo>
                      <a:pt x="359" y="811"/>
                    </a:lnTo>
                    <a:lnTo>
                      <a:pt x="327" y="758"/>
                    </a:lnTo>
                    <a:lnTo>
                      <a:pt x="268" y="723"/>
                    </a:lnTo>
                    <a:lnTo>
                      <a:pt x="242" y="616"/>
                    </a:lnTo>
                    <a:lnTo>
                      <a:pt x="296" y="522"/>
                    </a:lnTo>
                    <a:lnTo>
                      <a:pt x="395" y="490"/>
                    </a:lnTo>
                    <a:lnTo>
                      <a:pt x="422" y="366"/>
                    </a:lnTo>
                    <a:lnTo>
                      <a:pt x="335" y="291"/>
                    </a:lnTo>
                    <a:lnTo>
                      <a:pt x="209" y="284"/>
                    </a:lnTo>
                    <a:lnTo>
                      <a:pt x="188" y="163"/>
                    </a:lnTo>
                    <a:lnTo>
                      <a:pt x="93" y="42"/>
                    </a:lnTo>
                    <a:lnTo>
                      <a:pt x="221" y="0"/>
                    </a:lnTo>
                  </a:path>
                </a:pathLst>
              </a:custGeom>
              <a:noFill/>
              <a:ln w="3175">
                <a:solidFill>
                  <a:schemeClr val="tx1"/>
                </a:solidFill>
                <a:prstDash val="solid"/>
                <a:round/>
                <a:headEnd/>
                <a:tailEnd/>
              </a:ln>
            </p:spPr>
            <p:txBody>
              <a:bodyPr/>
              <a:lstStyle/>
              <a:p>
                <a:endParaRPr lang="en-US" dirty="0"/>
              </a:p>
            </p:txBody>
          </p:sp>
          <p:sp>
            <p:nvSpPr>
              <p:cNvPr id="595" name="Freeform 558"/>
              <p:cNvSpPr>
                <a:spLocks/>
              </p:cNvSpPr>
              <p:nvPr/>
            </p:nvSpPr>
            <p:spPr bwMode="auto">
              <a:xfrm>
                <a:off x="2695" y="1714"/>
                <a:ext cx="24" cy="18"/>
              </a:xfrm>
              <a:custGeom>
                <a:avLst/>
                <a:gdLst/>
                <a:ahLst/>
                <a:cxnLst>
                  <a:cxn ang="0">
                    <a:pos x="41" y="17"/>
                  </a:cxn>
                  <a:cxn ang="0">
                    <a:pos x="32" y="4"/>
                  </a:cxn>
                  <a:cxn ang="0">
                    <a:pos x="8" y="5"/>
                  </a:cxn>
                  <a:cxn ang="0">
                    <a:pos x="0" y="32"/>
                  </a:cxn>
                  <a:cxn ang="0">
                    <a:pos x="7" y="64"/>
                  </a:cxn>
                  <a:cxn ang="0">
                    <a:pos x="47" y="89"/>
                  </a:cxn>
                  <a:cxn ang="0">
                    <a:pos x="80" y="92"/>
                  </a:cxn>
                  <a:cxn ang="0">
                    <a:pos x="109" y="73"/>
                  </a:cxn>
                  <a:cxn ang="0">
                    <a:pos x="119" y="33"/>
                  </a:cxn>
                  <a:cxn ang="0">
                    <a:pos x="106" y="0"/>
                  </a:cxn>
                  <a:cxn ang="0">
                    <a:pos x="90" y="0"/>
                  </a:cxn>
                  <a:cxn ang="0">
                    <a:pos x="64" y="11"/>
                  </a:cxn>
                  <a:cxn ang="0">
                    <a:pos x="57" y="17"/>
                  </a:cxn>
                  <a:cxn ang="0">
                    <a:pos x="41" y="17"/>
                  </a:cxn>
                </a:cxnLst>
                <a:rect l="0" t="0" r="r" b="b"/>
                <a:pathLst>
                  <a:path w="119" h="92">
                    <a:moveTo>
                      <a:pt x="41" y="17"/>
                    </a:moveTo>
                    <a:lnTo>
                      <a:pt x="32" y="4"/>
                    </a:lnTo>
                    <a:lnTo>
                      <a:pt x="8" y="5"/>
                    </a:lnTo>
                    <a:lnTo>
                      <a:pt x="0" y="32"/>
                    </a:lnTo>
                    <a:lnTo>
                      <a:pt x="7" y="64"/>
                    </a:lnTo>
                    <a:lnTo>
                      <a:pt x="47" y="89"/>
                    </a:lnTo>
                    <a:lnTo>
                      <a:pt x="80" y="92"/>
                    </a:lnTo>
                    <a:lnTo>
                      <a:pt x="109" y="73"/>
                    </a:lnTo>
                    <a:lnTo>
                      <a:pt x="119" y="33"/>
                    </a:lnTo>
                    <a:lnTo>
                      <a:pt x="106" y="0"/>
                    </a:lnTo>
                    <a:lnTo>
                      <a:pt x="90" y="0"/>
                    </a:lnTo>
                    <a:lnTo>
                      <a:pt x="64" y="11"/>
                    </a:lnTo>
                    <a:lnTo>
                      <a:pt x="57" y="17"/>
                    </a:lnTo>
                    <a:lnTo>
                      <a:pt x="41" y="17"/>
                    </a:lnTo>
                    <a:close/>
                  </a:path>
                </a:pathLst>
              </a:custGeom>
              <a:solidFill>
                <a:srgbClr val="000000"/>
              </a:solidFill>
              <a:ln w="9525">
                <a:solidFill>
                  <a:schemeClr val="tx1"/>
                </a:solidFill>
                <a:round/>
                <a:headEnd/>
                <a:tailEnd/>
              </a:ln>
            </p:spPr>
            <p:txBody>
              <a:bodyPr/>
              <a:lstStyle/>
              <a:p>
                <a:endParaRPr lang="en-US" dirty="0"/>
              </a:p>
            </p:txBody>
          </p:sp>
          <p:sp>
            <p:nvSpPr>
              <p:cNvPr id="596" name="Freeform 559"/>
              <p:cNvSpPr>
                <a:spLocks/>
              </p:cNvSpPr>
              <p:nvPr/>
            </p:nvSpPr>
            <p:spPr bwMode="auto">
              <a:xfrm>
                <a:off x="2695" y="1714"/>
                <a:ext cx="24" cy="18"/>
              </a:xfrm>
              <a:custGeom>
                <a:avLst/>
                <a:gdLst/>
                <a:ahLst/>
                <a:cxnLst>
                  <a:cxn ang="0">
                    <a:pos x="41" y="17"/>
                  </a:cxn>
                  <a:cxn ang="0">
                    <a:pos x="32" y="4"/>
                  </a:cxn>
                  <a:cxn ang="0">
                    <a:pos x="8" y="5"/>
                  </a:cxn>
                  <a:cxn ang="0">
                    <a:pos x="0" y="32"/>
                  </a:cxn>
                  <a:cxn ang="0">
                    <a:pos x="7" y="64"/>
                  </a:cxn>
                  <a:cxn ang="0">
                    <a:pos x="47" y="89"/>
                  </a:cxn>
                  <a:cxn ang="0">
                    <a:pos x="80" y="92"/>
                  </a:cxn>
                  <a:cxn ang="0">
                    <a:pos x="109" y="73"/>
                  </a:cxn>
                  <a:cxn ang="0">
                    <a:pos x="119" y="33"/>
                  </a:cxn>
                  <a:cxn ang="0">
                    <a:pos x="106" y="0"/>
                  </a:cxn>
                  <a:cxn ang="0">
                    <a:pos x="90" y="0"/>
                  </a:cxn>
                  <a:cxn ang="0">
                    <a:pos x="64" y="11"/>
                  </a:cxn>
                  <a:cxn ang="0">
                    <a:pos x="57" y="17"/>
                  </a:cxn>
                  <a:cxn ang="0">
                    <a:pos x="41" y="17"/>
                  </a:cxn>
                </a:cxnLst>
                <a:rect l="0" t="0" r="r" b="b"/>
                <a:pathLst>
                  <a:path w="119" h="92">
                    <a:moveTo>
                      <a:pt x="41" y="17"/>
                    </a:moveTo>
                    <a:lnTo>
                      <a:pt x="32" y="4"/>
                    </a:lnTo>
                    <a:lnTo>
                      <a:pt x="8" y="5"/>
                    </a:lnTo>
                    <a:lnTo>
                      <a:pt x="0" y="32"/>
                    </a:lnTo>
                    <a:lnTo>
                      <a:pt x="7" y="64"/>
                    </a:lnTo>
                    <a:lnTo>
                      <a:pt x="47" y="89"/>
                    </a:lnTo>
                    <a:lnTo>
                      <a:pt x="80" y="92"/>
                    </a:lnTo>
                    <a:lnTo>
                      <a:pt x="109" y="73"/>
                    </a:lnTo>
                    <a:lnTo>
                      <a:pt x="119" y="33"/>
                    </a:lnTo>
                    <a:lnTo>
                      <a:pt x="106" y="0"/>
                    </a:lnTo>
                    <a:lnTo>
                      <a:pt x="90" y="0"/>
                    </a:lnTo>
                    <a:lnTo>
                      <a:pt x="64" y="11"/>
                    </a:lnTo>
                    <a:lnTo>
                      <a:pt x="57" y="17"/>
                    </a:lnTo>
                    <a:lnTo>
                      <a:pt x="41" y="17"/>
                    </a:lnTo>
                  </a:path>
                </a:pathLst>
              </a:custGeom>
              <a:noFill/>
              <a:ln w="3175">
                <a:solidFill>
                  <a:schemeClr val="tx1"/>
                </a:solidFill>
                <a:prstDash val="solid"/>
                <a:round/>
                <a:headEnd/>
                <a:tailEnd/>
              </a:ln>
            </p:spPr>
            <p:txBody>
              <a:bodyPr/>
              <a:lstStyle/>
              <a:p>
                <a:endParaRPr lang="en-US" dirty="0"/>
              </a:p>
            </p:txBody>
          </p:sp>
          <p:sp>
            <p:nvSpPr>
              <p:cNvPr id="597" name="Freeform 560"/>
              <p:cNvSpPr>
                <a:spLocks/>
              </p:cNvSpPr>
              <p:nvPr/>
            </p:nvSpPr>
            <p:spPr bwMode="auto">
              <a:xfrm>
                <a:off x="2678" y="1700"/>
                <a:ext cx="25" cy="5"/>
              </a:xfrm>
              <a:custGeom>
                <a:avLst/>
                <a:gdLst/>
                <a:ahLst/>
                <a:cxnLst>
                  <a:cxn ang="0">
                    <a:pos x="0" y="0"/>
                  </a:cxn>
                  <a:cxn ang="0">
                    <a:pos x="26" y="15"/>
                  </a:cxn>
                  <a:cxn ang="0">
                    <a:pos x="73" y="23"/>
                  </a:cxn>
                  <a:cxn ang="0">
                    <a:pos x="127" y="14"/>
                  </a:cxn>
                </a:cxnLst>
                <a:rect l="0" t="0" r="r" b="b"/>
                <a:pathLst>
                  <a:path w="127" h="23">
                    <a:moveTo>
                      <a:pt x="0" y="0"/>
                    </a:moveTo>
                    <a:lnTo>
                      <a:pt x="26" y="15"/>
                    </a:lnTo>
                    <a:lnTo>
                      <a:pt x="73" y="23"/>
                    </a:lnTo>
                    <a:lnTo>
                      <a:pt x="127" y="14"/>
                    </a:lnTo>
                  </a:path>
                </a:pathLst>
              </a:custGeom>
              <a:noFill/>
              <a:ln w="3175">
                <a:solidFill>
                  <a:schemeClr val="tx1"/>
                </a:solidFill>
                <a:prstDash val="solid"/>
                <a:round/>
                <a:headEnd/>
                <a:tailEnd/>
              </a:ln>
            </p:spPr>
            <p:txBody>
              <a:bodyPr/>
              <a:lstStyle/>
              <a:p>
                <a:endParaRPr lang="en-US" dirty="0"/>
              </a:p>
            </p:txBody>
          </p:sp>
          <p:sp>
            <p:nvSpPr>
              <p:cNvPr id="598" name="Freeform 561"/>
              <p:cNvSpPr>
                <a:spLocks/>
              </p:cNvSpPr>
              <p:nvPr/>
            </p:nvSpPr>
            <p:spPr bwMode="auto">
              <a:xfrm>
                <a:off x="3752" y="2057"/>
                <a:ext cx="27" cy="79"/>
              </a:xfrm>
              <a:custGeom>
                <a:avLst/>
                <a:gdLst/>
                <a:ahLst/>
                <a:cxnLst>
                  <a:cxn ang="0">
                    <a:pos x="110" y="394"/>
                  </a:cxn>
                  <a:cxn ang="0">
                    <a:pos x="110" y="312"/>
                  </a:cxn>
                  <a:cxn ang="0">
                    <a:pos x="131" y="225"/>
                  </a:cxn>
                  <a:cxn ang="0">
                    <a:pos x="121" y="197"/>
                  </a:cxn>
                  <a:cxn ang="0">
                    <a:pos x="77" y="101"/>
                  </a:cxn>
                  <a:cxn ang="0">
                    <a:pos x="0" y="0"/>
                  </a:cxn>
                </a:cxnLst>
                <a:rect l="0" t="0" r="r" b="b"/>
                <a:pathLst>
                  <a:path w="131" h="394">
                    <a:moveTo>
                      <a:pt x="110" y="394"/>
                    </a:moveTo>
                    <a:lnTo>
                      <a:pt x="110" y="312"/>
                    </a:lnTo>
                    <a:lnTo>
                      <a:pt x="131" y="225"/>
                    </a:lnTo>
                    <a:lnTo>
                      <a:pt x="121" y="197"/>
                    </a:lnTo>
                    <a:lnTo>
                      <a:pt x="77" y="101"/>
                    </a:lnTo>
                    <a:lnTo>
                      <a:pt x="0" y="0"/>
                    </a:lnTo>
                  </a:path>
                </a:pathLst>
              </a:custGeom>
              <a:noFill/>
              <a:ln w="3175">
                <a:solidFill>
                  <a:schemeClr val="tx1"/>
                </a:solidFill>
                <a:prstDash val="solid"/>
                <a:round/>
                <a:headEnd/>
                <a:tailEnd/>
              </a:ln>
            </p:spPr>
            <p:txBody>
              <a:bodyPr/>
              <a:lstStyle/>
              <a:p>
                <a:endParaRPr lang="en-US" dirty="0"/>
              </a:p>
            </p:txBody>
          </p:sp>
          <p:sp>
            <p:nvSpPr>
              <p:cNvPr id="599" name="Freeform 562"/>
              <p:cNvSpPr>
                <a:spLocks/>
              </p:cNvSpPr>
              <p:nvPr/>
            </p:nvSpPr>
            <p:spPr bwMode="auto">
              <a:xfrm>
                <a:off x="3136" y="2132"/>
                <a:ext cx="26" cy="54"/>
              </a:xfrm>
              <a:custGeom>
                <a:avLst/>
                <a:gdLst/>
                <a:ahLst/>
                <a:cxnLst>
                  <a:cxn ang="0">
                    <a:pos x="0" y="0"/>
                  </a:cxn>
                  <a:cxn ang="0">
                    <a:pos x="28" y="78"/>
                  </a:cxn>
                  <a:cxn ang="0">
                    <a:pos x="101" y="158"/>
                  </a:cxn>
                  <a:cxn ang="0">
                    <a:pos x="130" y="268"/>
                  </a:cxn>
                </a:cxnLst>
                <a:rect l="0" t="0" r="r" b="b"/>
                <a:pathLst>
                  <a:path w="130" h="268">
                    <a:moveTo>
                      <a:pt x="0" y="0"/>
                    </a:moveTo>
                    <a:lnTo>
                      <a:pt x="28" y="78"/>
                    </a:lnTo>
                    <a:lnTo>
                      <a:pt x="101" y="158"/>
                    </a:lnTo>
                    <a:lnTo>
                      <a:pt x="130" y="268"/>
                    </a:lnTo>
                  </a:path>
                </a:pathLst>
              </a:custGeom>
              <a:noFill/>
              <a:ln w="3175">
                <a:solidFill>
                  <a:schemeClr val="tx1"/>
                </a:solidFill>
                <a:prstDash val="solid"/>
                <a:round/>
                <a:headEnd/>
                <a:tailEnd/>
              </a:ln>
            </p:spPr>
            <p:txBody>
              <a:bodyPr/>
              <a:lstStyle/>
              <a:p>
                <a:endParaRPr lang="en-US" dirty="0"/>
              </a:p>
            </p:txBody>
          </p:sp>
          <p:sp>
            <p:nvSpPr>
              <p:cNvPr id="600" name="Freeform 563"/>
              <p:cNvSpPr>
                <a:spLocks/>
              </p:cNvSpPr>
              <p:nvPr/>
            </p:nvSpPr>
            <p:spPr bwMode="auto">
              <a:xfrm>
                <a:off x="3694" y="2319"/>
                <a:ext cx="68" cy="34"/>
              </a:xfrm>
              <a:custGeom>
                <a:avLst/>
                <a:gdLst/>
                <a:ahLst/>
                <a:cxnLst>
                  <a:cxn ang="0">
                    <a:pos x="121" y="0"/>
                  </a:cxn>
                  <a:cxn ang="0">
                    <a:pos x="110" y="0"/>
                  </a:cxn>
                  <a:cxn ang="0">
                    <a:pos x="35" y="72"/>
                  </a:cxn>
                  <a:cxn ang="0">
                    <a:pos x="2" y="99"/>
                  </a:cxn>
                  <a:cxn ang="0">
                    <a:pos x="0" y="111"/>
                  </a:cxn>
                  <a:cxn ang="0">
                    <a:pos x="37" y="143"/>
                  </a:cxn>
                  <a:cxn ang="0">
                    <a:pos x="104" y="167"/>
                  </a:cxn>
                  <a:cxn ang="0">
                    <a:pos x="234" y="171"/>
                  </a:cxn>
                  <a:cxn ang="0">
                    <a:pos x="292" y="151"/>
                  </a:cxn>
                  <a:cxn ang="0">
                    <a:pos x="327" y="92"/>
                  </a:cxn>
                  <a:cxn ang="0">
                    <a:pos x="336" y="65"/>
                  </a:cxn>
                  <a:cxn ang="0">
                    <a:pos x="333" y="52"/>
                  </a:cxn>
                  <a:cxn ang="0">
                    <a:pos x="300" y="61"/>
                  </a:cxn>
                  <a:cxn ang="0">
                    <a:pos x="251" y="56"/>
                  </a:cxn>
                  <a:cxn ang="0">
                    <a:pos x="198" y="45"/>
                  </a:cxn>
                  <a:cxn ang="0">
                    <a:pos x="155" y="20"/>
                  </a:cxn>
                  <a:cxn ang="0">
                    <a:pos x="137" y="3"/>
                  </a:cxn>
                  <a:cxn ang="0">
                    <a:pos x="121" y="0"/>
                  </a:cxn>
                </a:cxnLst>
                <a:rect l="0" t="0" r="r" b="b"/>
                <a:pathLst>
                  <a:path w="336" h="171">
                    <a:moveTo>
                      <a:pt x="121" y="0"/>
                    </a:moveTo>
                    <a:lnTo>
                      <a:pt x="110" y="0"/>
                    </a:lnTo>
                    <a:lnTo>
                      <a:pt x="35" y="72"/>
                    </a:lnTo>
                    <a:lnTo>
                      <a:pt x="2" y="99"/>
                    </a:lnTo>
                    <a:lnTo>
                      <a:pt x="0" y="111"/>
                    </a:lnTo>
                    <a:lnTo>
                      <a:pt x="37" y="143"/>
                    </a:lnTo>
                    <a:lnTo>
                      <a:pt x="104" y="167"/>
                    </a:lnTo>
                    <a:lnTo>
                      <a:pt x="234" y="171"/>
                    </a:lnTo>
                    <a:lnTo>
                      <a:pt x="292" y="151"/>
                    </a:lnTo>
                    <a:lnTo>
                      <a:pt x="327" y="92"/>
                    </a:lnTo>
                    <a:lnTo>
                      <a:pt x="336" y="65"/>
                    </a:lnTo>
                    <a:lnTo>
                      <a:pt x="333" y="52"/>
                    </a:lnTo>
                    <a:lnTo>
                      <a:pt x="300" y="61"/>
                    </a:lnTo>
                    <a:lnTo>
                      <a:pt x="251" y="56"/>
                    </a:lnTo>
                    <a:lnTo>
                      <a:pt x="198" y="45"/>
                    </a:lnTo>
                    <a:lnTo>
                      <a:pt x="155" y="20"/>
                    </a:lnTo>
                    <a:lnTo>
                      <a:pt x="137" y="3"/>
                    </a:lnTo>
                    <a:lnTo>
                      <a:pt x="121" y="0"/>
                    </a:lnTo>
                    <a:close/>
                  </a:path>
                </a:pathLst>
              </a:custGeom>
              <a:solidFill>
                <a:srgbClr val="000000"/>
              </a:solidFill>
              <a:ln w="9525">
                <a:solidFill>
                  <a:schemeClr val="tx1"/>
                </a:solidFill>
                <a:round/>
                <a:headEnd/>
                <a:tailEnd/>
              </a:ln>
            </p:spPr>
            <p:txBody>
              <a:bodyPr/>
              <a:lstStyle/>
              <a:p>
                <a:endParaRPr lang="en-US" dirty="0"/>
              </a:p>
            </p:txBody>
          </p:sp>
          <p:sp>
            <p:nvSpPr>
              <p:cNvPr id="601" name="Freeform 564"/>
              <p:cNvSpPr>
                <a:spLocks/>
              </p:cNvSpPr>
              <p:nvPr/>
            </p:nvSpPr>
            <p:spPr bwMode="auto">
              <a:xfrm>
                <a:off x="3694" y="2319"/>
                <a:ext cx="68" cy="34"/>
              </a:xfrm>
              <a:custGeom>
                <a:avLst/>
                <a:gdLst/>
                <a:ahLst/>
                <a:cxnLst>
                  <a:cxn ang="0">
                    <a:pos x="121" y="0"/>
                  </a:cxn>
                  <a:cxn ang="0">
                    <a:pos x="110" y="0"/>
                  </a:cxn>
                  <a:cxn ang="0">
                    <a:pos x="35" y="72"/>
                  </a:cxn>
                  <a:cxn ang="0">
                    <a:pos x="2" y="99"/>
                  </a:cxn>
                  <a:cxn ang="0">
                    <a:pos x="0" y="111"/>
                  </a:cxn>
                  <a:cxn ang="0">
                    <a:pos x="37" y="143"/>
                  </a:cxn>
                  <a:cxn ang="0">
                    <a:pos x="104" y="167"/>
                  </a:cxn>
                  <a:cxn ang="0">
                    <a:pos x="234" y="171"/>
                  </a:cxn>
                  <a:cxn ang="0">
                    <a:pos x="292" y="151"/>
                  </a:cxn>
                  <a:cxn ang="0">
                    <a:pos x="327" y="92"/>
                  </a:cxn>
                  <a:cxn ang="0">
                    <a:pos x="336" y="65"/>
                  </a:cxn>
                  <a:cxn ang="0">
                    <a:pos x="333" y="52"/>
                  </a:cxn>
                  <a:cxn ang="0">
                    <a:pos x="300" y="61"/>
                  </a:cxn>
                  <a:cxn ang="0">
                    <a:pos x="251" y="56"/>
                  </a:cxn>
                  <a:cxn ang="0">
                    <a:pos x="198" y="45"/>
                  </a:cxn>
                  <a:cxn ang="0">
                    <a:pos x="155" y="20"/>
                  </a:cxn>
                  <a:cxn ang="0">
                    <a:pos x="137" y="3"/>
                  </a:cxn>
                  <a:cxn ang="0">
                    <a:pos x="121" y="0"/>
                  </a:cxn>
                </a:cxnLst>
                <a:rect l="0" t="0" r="r" b="b"/>
                <a:pathLst>
                  <a:path w="336" h="171">
                    <a:moveTo>
                      <a:pt x="121" y="0"/>
                    </a:moveTo>
                    <a:lnTo>
                      <a:pt x="110" y="0"/>
                    </a:lnTo>
                    <a:lnTo>
                      <a:pt x="35" y="72"/>
                    </a:lnTo>
                    <a:lnTo>
                      <a:pt x="2" y="99"/>
                    </a:lnTo>
                    <a:lnTo>
                      <a:pt x="0" y="111"/>
                    </a:lnTo>
                    <a:lnTo>
                      <a:pt x="37" y="143"/>
                    </a:lnTo>
                    <a:lnTo>
                      <a:pt x="104" y="167"/>
                    </a:lnTo>
                    <a:lnTo>
                      <a:pt x="234" y="171"/>
                    </a:lnTo>
                    <a:lnTo>
                      <a:pt x="292" y="151"/>
                    </a:lnTo>
                    <a:lnTo>
                      <a:pt x="327" y="92"/>
                    </a:lnTo>
                    <a:lnTo>
                      <a:pt x="336" y="65"/>
                    </a:lnTo>
                    <a:lnTo>
                      <a:pt x="333" y="52"/>
                    </a:lnTo>
                    <a:lnTo>
                      <a:pt x="300" y="61"/>
                    </a:lnTo>
                    <a:lnTo>
                      <a:pt x="251" y="56"/>
                    </a:lnTo>
                    <a:lnTo>
                      <a:pt x="198" y="45"/>
                    </a:lnTo>
                    <a:lnTo>
                      <a:pt x="155" y="20"/>
                    </a:lnTo>
                    <a:lnTo>
                      <a:pt x="137" y="3"/>
                    </a:lnTo>
                    <a:lnTo>
                      <a:pt x="121" y="0"/>
                    </a:lnTo>
                  </a:path>
                </a:pathLst>
              </a:custGeom>
              <a:noFill/>
              <a:ln w="3175">
                <a:solidFill>
                  <a:schemeClr val="tx1"/>
                </a:solidFill>
                <a:prstDash val="solid"/>
                <a:round/>
                <a:headEnd/>
                <a:tailEnd/>
              </a:ln>
            </p:spPr>
            <p:txBody>
              <a:bodyPr/>
              <a:lstStyle/>
              <a:p>
                <a:endParaRPr lang="en-US" dirty="0"/>
              </a:p>
            </p:txBody>
          </p:sp>
          <p:sp>
            <p:nvSpPr>
              <p:cNvPr id="602" name="Freeform 565"/>
              <p:cNvSpPr>
                <a:spLocks/>
              </p:cNvSpPr>
              <p:nvPr/>
            </p:nvSpPr>
            <p:spPr bwMode="auto">
              <a:xfrm>
                <a:off x="3528" y="2023"/>
                <a:ext cx="116" cy="17"/>
              </a:xfrm>
              <a:custGeom>
                <a:avLst/>
                <a:gdLst/>
                <a:ahLst/>
                <a:cxnLst>
                  <a:cxn ang="0">
                    <a:pos x="576" y="16"/>
                  </a:cxn>
                  <a:cxn ang="0">
                    <a:pos x="574" y="0"/>
                  </a:cxn>
                  <a:cxn ang="0">
                    <a:pos x="88" y="27"/>
                  </a:cxn>
                  <a:cxn ang="0">
                    <a:pos x="0" y="75"/>
                  </a:cxn>
                  <a:cxn ang="0">
                    <a:pos x="6" y="83"/>
                  </a:cxn>
                  <a:cxn ang="0">
                    <a:pos x="469" y="59"/>
                  </a:cxn>
                  <a:cxn ang="0">
                    <a:pos x="555" y="24"/>
                  </a:cxn>
                  <a:cxn ang="0">
                    <a:pos x="576" y="16"/>
                  </a:cxn>
                </a:cxnLst>
                <a:rect l="0" t="0" r="r" b="b"/>
                <a:pathLst>
                  <a:path w="576" h="83">
                    <a:moveTo>
                      <a:pt x="576" y="16"/>
                    </a:moveTo>
                    <a:lnTo>
                      <a:pt x="574" y="0"/>
                    </a:lnTo>
                    <a:lnTo>
                      <a:pt x="88" y="27"/>
                    </a:lnTo>
                    <a:lnTo>
                      <a:pt x="0" y="75"/>
                    </a:lnTo>
                    <a:lnTo>
                      <a:pt x="6" y="83"/>
                    </a:lnTo>
                    <a:lnTo>
                      <a:pt x="469" y="59"/>
                    </a:lnTo>
                    <a:lnTo>
                      <a:pt x="555" y="24"/>
                    </a:lnTo>
                    <a:lnTo>
                      <a:pt x="576" y="16"/>
                    </a:lnTo>
                    <a:close/>
                  </a:path>
                </a:pathLst>
              </a:custGeom>
              <a:solidFill>
                <a:srgbClr val="FFFFFF"/>
              </a:solidFill>
              <a:ln w="9525">
                <a:solidFill>
                  <a:schemeClr val="tx1"/>
                </a:solidFill>
                <a:round/>
                <a:headEnd/>
                <a:tailEnd/>
              </a:ln>
            </p:spPr>
            <p:txBody>
              <a:bodyPr/>
              <a:lstStyle/>
              <a:p>
                <a:endParaRPr lang="en-US" dirty="0"/>
              </a:p>
            </p:txBody>
          </p:sp>
          <p:sp>
            <p:nvSpPr>
              <p:cNvPr id="603" name="Freeform 566"/>
              <p:cNvSpPr>
                <a:spLocks/>
              </p:cNvSpPr>
              <p:nvPr/>
            </p:nvSpPr>
            <p:spPr bwMode="auto">
              <a:xfrm>
                <a:off x="3085" y="1955"/>
                <a:ext cx="14" cy="65"/>
              </a:xfrm>
              <a:custGeom>
                <a:avLst/>
                <a:gdLst/>
                <a:ahLst/>
                <a:cxnLst>
                  <a:cxn ang="0">
                    <a:pos x="70" y="323"/>
                  </a:cxn>
                  <a:cxn ang="0">
                    <a:pos x="29" y="87"/>
                  </a:cxn>
                  <a:cxn ang="0">
                    <a:pos x="0" y="0"/>
                  </a:cxn>
                </a:cxnLst>
                <a:rect l="0" t="0" r="r" b="b"/>
                <a:pathLst>
                  <a:path w="70" h="323">
                    <a:moveTo>
                      <a:pt x="70" y="323"/>
                    </a:moveTo>
                    <a:lnTo>
                      <a:pt x="29" y="87"/>
                    </a:lnTo>
                    <a:lnTo>
                      <a:pt x="0" y="0"/>
                    </a:lnTo>
                  </a:path>
                </a:pathLst>
              </a:custGeom>
              <a:noFill/>
              <a:ln w="3175">
                <a:solidFill>
                  <a:schemeClr val="tx1"/>
                </a:solidFill>
                <a:prstDash val="solid"/>
                <a:round/>
                <a:headEnd/>
                <a:tailEnd/>
              </a:ln>
            </p:spPr>
            <p:txBody>
              <a:bodyPr/>
              <a:lstStyle/>
              <a:p>
                <a:endParaRPr lang="en-US" dirty="0"/>
              </a:p>
            </p:txBody>
          </p:sp>
          <p:sp>
            <p:nvSpPr>
              <p:cNvPr id="604" name="Freeform 567"/>
              <p:cNvSpPr>
                <a:spLocks/>
              </p:cNvSpPr>
              <p:nvPr/>
            </p:nvSpPr>
            <p:spPr bwMode="auto">
              <a:xfrm>
                <a:off x="3111" y="2326"/>
                <a:ext cx="74" cy="44"/>
              </a:xfrm>
              <a:custGeom>
                <a:avLst/>
                <a:gdLst/>
                <a:ahLst/>
                <a:cxnLst>
                  <a:cxn ang="0">
                    <a:pos x="140" y="0"/>
                  </a:cxn>
                  <a:cxn ang="0">
                    <a:pos x="129" y="2"/>
                  </a:cxn>
                  <a:cxn ang="0">
                    <a:pos x="97" y="35"/>
                  </a:cxn>
                  <a:cxn ang="0">
                    <a:pos x="49" y="108"/>
                  </a:cxn>
                  <a:cxn ang="0">
                    <a:pos x="1" y="150"/>
                  </a:cxn>
                  <a:cxn ang="0">
                    <a:pos x="0" y="176"/>
                  </a:cxn>
                  <a:cxn ang="0">
                    <a:pos x="29" y="205"/>
                  </a:cxn>
                  <a:cxn ang="0">
                    <a:pos x="109" y="222"/>
                  </a:cxn>
                  <a:cxn ang="0">
                    <a:pos x="179" y="222"/>
                  </a:cxn>
                  <a:cxn ang="0">
                    <a:pos x="301" y="198"/>
                  </a:cxn>
                  <a:cxn ang="0">
                    <a:pos x="328" y="181"/>
                  </a:cxn>
                  <a:cxn ang="0">
                    <a:pos x="370" y="86"/>
                  </a:cxn>
                  <a:cxn ang="0">
                    <a:pos x="364" y="67"/>
                  </a:cxn>
                  <a:cxn ang="0">
                    <a:pos x="341" y="84"/>
                  </a:cxn>
                  <a:cxn ang="0">
                    <a:pos x="301" y="89"/>
                  </a:cxn>
                  <a:cxn ang="0">
                    <a:pos x="230" y="75"/>
                  </a:cxn>
                  <a:cxn ang="0">
                    <a:pos x="168" y="34"/>
                  </a:cxn>
                  <a:cxn ang="0">
                    <a:pos x="150" y="6"/>
                  </a:cxn>
                  <a:cxn ang="0">
                    <a:pos x="140" y="0"/>
                  </a:cxn>
                </a:cxnLst>
                <a:rect l="0" t="0" r="r" b="b"/>
                <a:pathLst>
                  <a:path w="370" h="222">
                    <a:moveTo>
                      <a:pt x="140" y="0"/>
                    </a:moveTo>
                    <a:lnTo>
                      <a:pt x="129" y="2"/>
                    </a:lnTo>
                    <a:lnTo>
                      <a:pt x="97" y="35"/>
                    </a:lnTo>
                    <a:lnTo>
                      <a:pt x="49" y="108"/>
                    </a:lnTo>
                    <a:lnTo>
                      <a:pt x="1" y="150"/>
                    </a:lnTo>
                    <a:lnTo>
                      <a:pt x="0" y="176"/>
                    </a:lnTo>
                    <a:lnTo>
                      <a:pt x="29" y="205"/>
                    </a:lnTo>
                    <a:lnTo>
                      <a:pt x="109" y="222"/>
                    </a:lnTo>
                    <a:lnTo>
                      <a:pt x="179" y="222"/>
                    </a:lnTo>
                    <a:lnTo>
                      <a:pt x="301" y="198"/>
                    </a:lnTo>
                    <a:lnTo>
                      <a:pt x="328" y="181"/>
                    </a:lnTo>
                    <a:lnTo>
                      <a:pt x="370" y="86"/>
                    </a:lnTo>
                    <a:lnTo>
                      <a:pt x="364" y="67"/>
                    </a:lnTo>
                    <a:lnTo>
                      <a:pt x="341" y="84"/>
                    </a:lnTo>
                    <a:lnTo>
                      <a:pt x="301" y="89"/>
                    </a:lnTo>
                    <a:lnTo>
                      <a:pt x="230" y="75"/>
                    </a:lnTo>
                    <a:lnTo>
                      <a:pt x="168" y="34"/>
                    </a:lnTo>
                    <a:lnTo>
                      <a:pt x="150" y="6"/>
                    </a:lnTo>
                    <a:lnTo>
                      <a:pt x="140" y="0"/>
                    </a:lnTo>
                    <a:close/>
                  </a:path>
                </a:pathLst>
              </a:custGeom>
              <a:solidFill>
                <a:srgbClr val="000000"/>
              </a:solidFill>
              <a:ln w="9525">
                <a:solidFill>
                  <a:schemeClr val="tx1"/>
                </a:solidFill>
                <a:round/>
                <a:headEnd/>
                <a:tailEnd/>
              </a:ln>
            </p:spPr>
            <p:txBody>
              <a:bodyPr/>
              <a:lstStyle/>
              <a:p>
                <a:endParaRPr lang="en-US" dirty="0"/>
              </a:p>
            </p:txBody>
          </p:sp>
          <p:sp>
            <p:nvSpPr>
              <p:cNvPr id="605" name="Freeform 568"/>
              <p:cNvSpPr>
                <a:spLocks/>
              </p:cNvSpPr>
              <p:nvPr/>
            </p:nvSpPr>
            <p:spPr bwMode="auto">
              <a:xfrm>
                <a:off x="3111" y="2326"/>
                <a:ext cx="74" cy="44"/>
              </a:xfrm>
              <a:custGeom>
                <a:avLst/>
                <a:gdLst/>
                <a:ahLst/>
                <a:cxnLst>
                  <a:cxn ang="0">
                    <a:pos x="140" y="0"/>
                  </a:cxn>
                  <a:cxn ang="0">
                    <a:pos x="129" y="2"/>
                  </a:cxn>
                  <a:cxn ang="0">
                    <a:pos x="97" y="35"/>
                  </a:cxn>
                  <a:cxn ang="0">
                    <a:pos x="49" y="108"/>
                  </a:cxn>
                  <a:cxn ang="0">
                    <a:pos x="1" y="150"/>
                  </a:cxn>
                  <a:cxn ang="0">
                    <a:pos x="0" y="176"/>
                  </a:cxn>
                  <a:cxn ang="0">
                    <a:pos x="29" y="205"/>
                  </a:cxn>
                  <a:cxn ang="0">
                    <a:pos x="109" y="222"/>
                  </a:cxn>
                  <a:cxn ang="0">
                    <a:pos x="179" y="222"/>
                  </a:cxn>
                  <a:cxn ang="0">
                    <a:pos x="301" y="198"/>
                  </a:cxn>
                  <a:cxn ang="0">
                    <a:pos x="328" y="181"/>
                  </a:cxn>
                  <a:cxn ang="0">
                    <a:pos x="370" y="86"/>
                  </a:cxn>
                  <a:cxn ang="0">
                    <a:pos x="364" y="67"/>
                  </a:cxn>
                  <a:cxn ang="0">
                    <a:pos x="341" y="84"/>
                  </a:cxn>
                  <a:cxn ang="0">
                    <a:pos x="301" y="89"/>
                  </a:cxn>
                  <a:cxn ang="0">
                    <a:pos x="230" y="75"/>
                  </a:cxn>
                  <a:cxn ang="0">
                    <a:pos x="168" y="34"/>
                  </a:cxn>
                  <a:cxn ang="0">
                    <a:pos x="150" y="6"/>
                  </a:cxn>
                  <a:cxn ang="0">
                    <a:pos x="140" y="0"/>
                  </a:cxn>
                </a:cxnLst>
                <a:rect l="0" t="0" r="r" b="b"/>
                <a:pathLst>
                  <a:path w="370" h="222">
                    <a:moveTo>
                      <a:pt x="140" y="0"/>
                    </a:moveTo>
                    <a:lnTo>
                      <a:pt x="129" y="2"/>
                    </a:lnTo>
                    <a:lnTo>
                      <a:pt x="97" y="35"/>
                    </a:lnTo>
                    <a:lnTo>
                      <a:pt x="49" y="108"/>
                    </a:lnTo>
                    <a:lnTo>
                      <a:pt x="1" y="150"/>
                    </a:lnTo>
                    <a:lnTo>
                      <a:pt x="0" y="176"/>
                    </a:lnTo>
                    <a:lnTo>
                      <a:pt x="29" y="205"/>
                    </a:lnTo>
                    <a:lnTo>
                      <a:pt x="109" y="222"/>
                    </a:lnTo>
                    <a:lnTo>
                      <a:pt x="179" y="222"/>
                    </a:lnTo>
                    <a:lnTo>
                      <a:pt x="301" y="198"/>
                    </a:lnTo>
                    <a:lnTo>
                      <a:pt x="328" y="181"/>
                    </a:lnTo>
                    <a:lnTo>
                      <a:pt x="370" y="86"/>
                    </a:lnTo>
                    <a:lnTo>
                      <a:pt x="364" y="67"/>
                    </a:lnTo>
                    <a:lnTo>
                      <a:pt x="341" y="84"/>
                    </a:lnTo>
                    <a:lnTo>
                      <a:pt x="301" y="89"/>
                    </a:lnTo>
                    <a:lnTo>
                      <a:pt x="230" y="75"/>
                    </a:lnTo>
                    <a:lnTo>
                      <a:pt x="168" y="34"/>
                    </a:lnTo>
                    <a:lnTo>
                      <a:pt x="150" y="6"/>
                    </a:lnTo>
                    <a:lnTo>
                      <a:pt x="140" y="0"/>
                    </a:lnTo>
                  </a:path>
                </a:pathLst>
              </a:custGeom>
              <a:noFill/>
              <a:ln w="3175">
                <a:solidFill>
                  <a:schemeClr val="tx1"/>
                </a:solidFill>
                <a:prstDash val="solid"/>
                <a:round/>
                <a:headEnd/>
                <a:tailEnd/>
              </a:ln>
            </p:spPr>
            <p:txBody>
              <a:bodyPr/>
              <a:lstStyle/>
              <a:p>
                <a:endParaRPr lang="en-US" dirty="0"/>
              </a:p>
            </p:txBody>
          </p:sp>
          <p:sp>
            <p:nvSpPr>
              <p:cNvPr id="606" name="Freeform 569"/>
              <p:cNvSpPr>
                <a:spLocks/>
              </p:cNvSpPr>
              <p:nvPr/>
            </p:nvSpPr>
            <p:spPr bwMode="auto">
              <a:xfrm>
                <a:off x="2712" y="1515"/>
                <a:ext cx="492" cy="604"/>
              </a:xfrm>
              <a:custGeom>
                <a:avLst/>
                <a:gdLst/>
                <a:ahLst/>
                <a:cxnLst>
                  <a:cxn ang="0">
                    <a:pos x="1507" y="418"/>
                  </a:cxn>
                  <a:cxn ang="0">
                    <a:pos x="1606" y="595"/>
                  </a:cxn>
                  <a:cxn ang="0">
                    <a:pos x="1734" y="566"/>
                  </a:cxn>
                  <a:cxn ang="0">
                    <a:pos x="1893" y="576"/>
                  </a:cxn>
                  <a:cxn ang="0">
                    <a:pos x="1893" y="821"/>
                  </a:cxn>
                  <a:cxn ang="0">
                    <a:pos x="1794" y="957"/>
                  </a:cxn>
                  <a:cxn ang="0">
                    <a:pos x="1893" y="1074"/>
                  </a:cxn>
                  <a:cxn ang="0">
                    <a:pos x="2051" y="1153"/>
                  </a:cxn>
                  <a:cxn ang="0">
                    <a:pos x="2032" y="1368"/>
                  </a:cxn>
                  <a:cxn ang="0">
                    <a:pos x="2151" y="1534"/>
                  </a:cxn>
                  <a:cxn ang="0">
                    <a:pos x="2259" y="1701"/>
                  </a:cxn>
                  <a:cxn ang="0">
                    <a:pos x="2249" y="1946"/>
                  </a:cxn>
                  <a:cxn ang="0">
                    <a:pos x="2319" y="2091"/>
                  </a:cxn>
                  <a:cxn ang="0">
                    <a:pos x="2389" y="2179"/>
                  </a:cxn>
                  <a:cxn ang="0">
                    <a:pos x="2437" y="2337"/>
                  </a:cxn>
                  <a:cxn ang="0">
                    <a:pos x="2299" y="2933"/>
                  </a:cxn>
                  <a:cxn ang="0">
                    <a:pos x="2200" y="2854"/>
                  </a:cxn>
                  <a:cxn ang="0">
                    <a:pos x="2091" y="2493"/>
                  </a:cxn>
                  <a:cxn ang="0">
                    <a:pos x="2110" y="2337"/>
                  </a:cxn>
                  <a:cxn ang="0">
                    <a:pos x="1902" y="2179"/>
                  </a:cxn>
                  <a:cxn ang="0">
                    <a:pos x="1784" y="1955"/>
                  </a:cxn>
                  <a:cxn ang="0">
                    <a:pos x="1675" y="1925"/>
                  </a:cxn>
                  <a:cxn ang="0">
                    <a:pos x="1576" y="1779"/>
                  </a:cxn>
                  <a:cxn ang="0">
                    <a:pos x="1477" y="1612"/>
                  </a:cxn>
                  <a:cxn ang="0">
                    <a:pos x="1348" y="1564"/>
                  </a:cxn>
                  <a:cxn ang="0">
                    <a:pos x="1309" y="1798"/>
                  </a:cxn>
                  <a:cxn ang="0">
                    <a:pos x="1159" y="1759"/>
                  </a:cxn>
                  <a:cxn ang="0">
                    <a:pos x="743" y="1251"/>
                  </a:cxn>
                  <a:cxn ang="0">
                    <a:pos x="813" y="1192"/>
                  </a:cxn>
                  <a:cxn ang="0">
                    <a:pos x="853" y="1123"/>
                  </a:cxn>
                  <a:cxn ang="0">
                    <a:pos x="793" y="1016"/>
                  </a:cxn>
                  <a:cxn ang="0">
                    <a:pos x="813" y="937"/>
                  </a:cxn>
                  <a:cxn ang="0">
                    <a:pos x="734" y="948"/>
                  </a:cxn>
                  <a:cxn ang="0">
                    <a:pos x="653" y="987"/>
                  </a:cxn>
                  <a:cxn ang="0">
                    <a:pos x="594" y="987"/>
                  </a:cxn>
                  <a:cxn ang="0">
                    <a:pos x="526" y="1093"/>
                  </a:cxn>
                  <a:cxn ang="0">
                    <a:pos x="337" y="1134"/>
                  </a:cxn>
                  <a:cxn ang="0">
                    <a:pos x="190" y="1104"/>
                  </a:cxn>
                  <a:cxn ang="0">
                    <a:pos x="228" y="1025"/>
                  </a:cxn>
                  <a:cxn ang="0">
                    <a:pos x="158" y="1006"/>
                  </a:cxn>
                  <a:cxn ang="0">
                    <a:pos x="110" y="1016"/>
                  </a:cxn>
                  <a:cxn ang="0">
                    <a:pos x="70" y="937"/>
                  </a:cxn>
                  <a:cxn ang="0">
                    <a:pos x="0" y="908"/>
                  </a:cxn>
                  <a:cxn ang="0">
                    <a:pos x="149" y="713"/>
                  </a:cxn>
                  <a:cxn ang="0">
                    <a:pos x="249" y="653"/>
                  </a:cxn>
                  <a:cxn ang="0">
                    <a:pos x="277" y="604"/>
                  </a:cxn>
                  <a:cxn ang="0">
                    <a:pos x="367" y="497"/>
                  </a:cxn>
                  <a:cxn ang="0">
                    <a:pos x="416" y="458"/>
                  </a:cxn>
                  <a:cxn ang="0">
                    <a:pos x="495" y="429"/>
                  </a:cxn>
                  <a:cxn ang="0">
                    <a:pos x="585" y="400"/>
                  </a:cxn>
                  <a:cxn ang="0">
                    <a:pos x="625" y="360"/>
                  </a:cxn>
                  <a:cxn ang="0">
                    <a:pos x="723" y="302"/>
                  </a:cxn>
                  <a:cxn ang="0">
                    <a:pos x="773" y="282"/>
                  </a:cxn>
                  <a:cxn ang="0">
                    <a:pos x="723" y="125"/>
                  </a:cxn>
                  <a:cxn ang="0">
                    <a:pos x="585" y="17"/>
                  </a:cxn>
                  <a:cxn ang="0">
                    <a:pos x="842" y="96"/>
                  </a:cxn>
                  <a:cxn ang="0">
                    <a:pos x="990" y="292"/>
                  </a:cxn>
                </a:cxnLst>
                <a:rect l="0" t="0" r="r" b="b"/>
                <a:pathLst>
                  <a:path w="2458" h="3021">
                    <a:moveTo>
                      <a:pt x="990" y="302"/>
                    </a:moveTo>
                    <a:lnTo>
                      <a:pt x="1179" y="312"/>
                    </a:lnTo>
                    <a:lnTo>
                      <a:pt x="1348" y="389"/>
                    </a:lnTo>
                    <a:lnTo>
                      <a:pt x="1507" y="418"/>
                    </a:lnTo>
                    <a:lnTo>
                      <a:pt x="1507" y="458"/>
                    </a:lnTo>
                    <a:lnTo>
                      <a:pt x="1536" y="566"/>
                    </a:lnTo>
                    <a:lnTo>
                      <a:pt x="1567" y="595"/>
                    </a:lnTo>
                    <a:lnTo>
                      <a:pt x="1606" y="595"/>
                    </a:lnTo>
                    <a:lnTo>
                      <a:pt x="1645" y="604"/>
                    </a:lnTo>
                    <a:lnTo>
                      <a:pt x="1675" y="595"/>
                    </a:lnTo>
                    <a:lnTo>
                      <a:pt x="1715" y="585"/>
                    </a:lnTo>
                    <a:lnTo>
                      <a:pt x="1734" y="566"/>
                    </a:lnTo>
                    <a:lnTo>
                      <a:pt x="1784" y="556"/>
                    </a:lnTo>
                    <a:lnTo>
                      <a:pt x="1823" y="556"/>
                    </a:lnTo>
                    <a:lnTo>
                      <a:pt x="1852" y="566"/>
                    </a:lnTo>
                    <a:lnTo>
                      <a:pt x="1893" y="576"/>
                    </a:lnTo>
                    <a:lnTo>
                      <a:pt x="1902" y="595"/>
                    </a:lnTo>
                    <a:lnTo>
                      <a:pt x="1884" y="635"/>
                    </a:lnTo>
                    <a:lnTo>
                      <a:pt x="1893" y="781"/>
                    </a:lnTo>
                    <a:lnTo>
                      <a:pt x="1893" y="821"/>
                    </a:lnTo>
                    <a:lnTo>
                      <a:pt x="1873" y="859"/>
                    </a:lnTo>
                    <a:lnTo>
                      <a:pt x="1823" y="888"/>
                    </a:lnTo>
                    <a:lnTo>
                      <a:pt x="1803" y="918"/>
                    </a:lnTo>
                    <a:lnTo>
                      <a:pt x="1794" y="957"/>
                    </a:lnTo>
                    <a:lnTo>
                      <a:pt x="1794" y="987"/>
                    </a:lnTo>
                    <a:lnTo>
                      <a:pt x="1815" y="1036"/>
                    </a:lnTo>
                    <a:lnTo>
                      <a:pt x="1852" y="1054"/>
                    </a:lnTo>
                    <a:lnTo>
                      <a:pt x="1893" y="1074"/>
                    </a:lnTo>
                    <a:lnTo>
                      <a:pt x="1952" y="1093"/>
                    </a:lnTo>
                    <a:lnTo>
                      <a:pt x="1983" y="1113"/>
                    </a:lnTo>
                    <a:lnTo>
                      <a:pt x="2012" y="1123"/>
                    </a:lnTo>
                    <a:lnTo>
                      <a:pt x="2051" y="1153"/>
                    </a:lnTo>
                    <a:lnTo>
                      <a:pt x="2051" y="1182"/>
                    </a:lnTo>
                    <a:lnTo>
                      <a:pt x="2051" y="1231"/>
                    </a:lnTo>
                    <a:lnTo>
                      <a:pt x="2041" y="1271"/>
                    </a:lnTo>
                    <a:lnTo>
                      <a:pt x="2032" y="1368"/>
                    </a:lnTo>
                    <a:lnTo>
                      <a:pt x="2041" y="1416"/>
                    </a:lnTo>
                    <a:lnTo>
                      <a:pt x="2081" y="1456"/>
                    </a:lnTo>
                    <a:lnTo>
                      <a:pt x="2110" y="1495"/>
                    </a:lnTo>
                    <a:lnTo>
                      <a:pt x="2151" y="1534"/>
                    </a:lnTo>
                    <a:lnTo>
                      <a:pt x="2171" y="1564"/>
                    </a:lnTo>
                    <a:lnTo>
                      <a:pt x="2189" y="1592"/>
                    </a:lnTo>
                    <a:lnTo>
                      <a:pt x="2229" y="1642"/>
                    </a:lnTo>
                    <a:lnTo>
                      <a:pt x="2259" y="1701"/>
                    </a:lnTo>
                    <a:lnTo>
                      <a:pt x="2279" y="1770"/>
                    </a:lnTo>
                    <a:lnTo>
                      <a:pt x="2279" y="1819"/>
                    </a:lnTo>
                    <a:lnTo>
                      <a:pt x="2259" y="1877"/>
                    </a:lnTo>
                    <a:lnTo>
                      <a:pt x="2249" y="1946"/>
                    </a:lnTo>
                    <a:lnTo>
                      <a:pt x="2249" y="1994"/>
                    </a:lnTo>
                    <a:lnTo>
                      <a:pt x="2279" y="2042"/>
                    </a:lnTo>
                    <a:lnTo>
                      <a:pt x="2299" y="2063"/>
                    </a:lnTo>
                    <a:lnTo>
                      <a:pt x="2319" y="2091"/>
                    </a:lnTo>
                    <a:lnTo>
                      <a:pt x="2338" y="2122"/>
                    </a:lnTo>
                    <a:lnTo>
                      <a:pt x="2348" y="2150"/>
                    </a:lnTo>
                    <a:lnTo>
                      <a:pt x="2368" y="2170"/>
                    </a:lnTo>
                    <a:lnTo>
                      <a:pt x="2389" y="2179"/>
                    </a:lnTo>
                    <a:lnTo>
                      <a:pt x="2428" y="2179"/>
                    </a:lnTo>
                    <a:lnTo>
                      <a:pt x="2437" y="2200"/>
                    </a:lnTo>
                    <a:lnTo>
                      <a:pt x="2458" y="2287"/>
                    </a:lnTo>
                    <a:lnTo>
                      <a:pt x="2437" y="2337"/>
                    </a:lnTo>
                    <a:lnTo>
                      <a:pt x="2389" y="2599"/>
                    </a:lnTo>
                    <a:lnTo>
                      <a:pt x="2338" y="3021"/>
                    </a:lnTo>
                    <a:lnTo>
                      <a:pt x="2319" y="2972"/>
                    </a:lnTo>
                    <a:lnTo>
                      <a:pt x="2299" y="2933"/>
                    </a:lnTo>
                    <a:lnTo>
                      <a:pt x="2279" y="2923"/>
                    </a:lnTo>
                    <a:lnTo>
                      <a:pt x="2249" y="2904"/>
                    </a:lnTo>
                    <a:lnTo>
                      <a:pt x="2229" y="2884"/>
                    </a:lnTo>
                    <a:lnTo>
                      <a:pt x="2200" y="2854"/>
                    </a:lnTo>
                    <a:lnTo>
                      <a:pt x="2151" y="2758"/>
                    </a:lnTo>
                    <a:lnTo>
                      <a:pt x="2131" y="2689"/>
                    </a:lnTo>
                    <a:lnTo>
                      <a:pt x="2091" y="2541"/>
                    </a:lnTo>
                    <a:lnTo>
                      <a:pt x="2091" y="2493"/>
                    </a:lnTo>
                    <a:lnTo>
                      <a:pt x="2102" y="2443"/>
                    </a:lnTo>
                    <a:lnTo>
                      <a:pt x="2121" y="2425"/>
                    </a:lnTo>
                    <a:lnTo>
                      <a:pt x="2121" y="2385"/>
                    </a:lnTo>
                    <a:lnTo>
                      <a:pt x="2110" y="2337"/>
                    </a:lnTo>
                    <a:lnTo>
                      <a:pt x="2081" y="2307"/>
                    </a:lnTo>
                    <a:lnTo>
                      <a:pt x="1972" y="2228"/>
                    </a:lnTo>
                    <a:lnTo>
                      <a:pt x="1933" y="2209"/>
                    </a:lnTo>
                    <a:lnTo>
                      <a:pt x="1902" y="2179"/>
                    </a:lnTo>
                    <a:lnTo>
                      <a:pt x="1863" y="2082"/>
                    </a:lnTo>
                    <a:lnTo>
                      <a:pt x="1843" y="2034"/>
                    </a:lnTo>
                    <a:lnTo>
                      <a:pt x="1815" y="1994"/>
                    </a:lnTo>
                    <a:lnTo>
                      <a:pt x="1784" y="1955"/>
                    </a:lnTo>
                    <a:lnTo>
                      <a:pt x="1764" y="1916"/>
                    </a:lnTo>
                    <a:lnTo>
                      <a:pt x="1734" y="1906"/>
                    </a:lnTo>
                    <a:lnTo>
                      <a:pt x="1705" y="1916"/>
                    </a:lnTo>
                    <a:lnTo>
                      <a:pt x="1675" y="1925"/>
                    </a:lnTo>
                    <a:lnTo>
                      <a:pt x="1635" y="1916"/>
                    </a:lnTo>
                    <a:lnTo>
                      <a:pt x="1606" y="1877"/>
                    </a:lnTo>
                    <a:lnTo>
                      <a:pt x="1586" y="1828"/>
                    </a:lnTo>
                    <a:lnTo>
                      <a:pt x="1576" y="1779"/>
                    </a:lnTo>
                    <a:lnTo>
                      <a:pt x="1576" y="1711"/>
                    </a:lnTo>
                    <a:lnTo>
                      <a:pt x="1557" y="1671"/>
                    </a:lnTo>
                    <a:lnTo>
                      <a:pt x="1518" y="1632"/>
                    </a:lnTo>
                    <a:lnTo>
                      <a:pt x="1477" y="1612"/>
                    </a:lnTo>
                    <a:lnTo>
                      <a:pt x="1438" y="1603"/>
                    </a:lnTo>
                    <a:lnTo>
                      <a:pt x="1398" y="1583"/>
                    </a:lnTo>
                    <a:lnTo>
                      <a:pt x="1369" y="1564"/>
                    </a:lnTo>
                    <a:lnTo>
                      <a:pt x="1348" y="1564"/>
                    </a:lnTo>
                    <a:lnTo>
                      <a:pt x="1358" y="1662"/>
                    </a:lnTo>
                    <a:lnTo>
                      <a:pt x="1348" y="1711"/>
                    </a:lnTo>
                    <a:lnTo>
                      <a:pt x="1328" y="1770"/>
                    </a:lnTo>
                    <a:lnTo>
                      <a:pt x="1309" y="1798"/>
                    </a:lnTo>
                    <a:lnTo>
                      <a:pt x="1269" y="1819"/>
                    </a:lnTo>
                    <a:lnTo>
                      <a:pt x="1219" y="1847"/>
                    </a:lnTo>
                    <a:lnTo>
                      <a:pt x="1199" y="1838"/>
                    </a:lnTo>
                    <a:lnTo>
                      <a:pt x="1159" y="1759"/>
                    </a:lnTo>
                    <a:lnTo>
                      <a:pt x="1110" y="1701"/>
                    </a:lnTo>
                    <a:lnTo>
                      <a:pt x="951" y="1564"/>
                    </a:lnTo>
                    <a:lnTo>
                      <a:pt x="842" y="1407"/>
                    </a:lnTo>
                    <a:lnTo>
                      <a:pt x="743" y="1251"/>
                    </a:lnTo>
                    <a:lnTo>
                      <a:pt x="743" y="1231"/>
                    </a:lnTo>
                    <a:lnTo>
                      <a:pt x="764" y="1211"/>
                    </a:lnTo>
                    <a:lnTo>
                      <a:pt x="784" y="1192"/>
                    </a:lnTo>
                    <a:lnTo>
                      <a:pt x="813" y="1192"/>
                    </a:lnTo>
                    <a:lnTo>
                      <a:pt x="833" y="1182"/>
                    </a:lnTo>
                    <a:lnTo>
                      <a:pt x="853" y="1162"/>
                    </a:lnTo>
                    <a:lnTo>
                      <a:pt x="862" y="1143"/>
                    </a:lnTo>
                    <a:lnTo>
                      <a:pt x="853" y="1123"/>
                    </a:lnTo>
                    <a:lnTo>
                      <a:pt x="833" y="1093"/>
                    </a:lnTo>
                    <a:lnTo>
                      <a:pt x="813" y="1065"/>
                    </a:lnTo>
                    <a:lnTo>
                      <a:pt x="793" y="1045"/>
                    </a:lnTo>
                    <a:lnTo>
                      <a:pt x="793" y="1016"/>
                    </a:lnTo>
                    <a:lnTo>
                      <a:pt x="793" y="996"/>
                    </a:lnTo>
                    <a:lnTo>
                      <a:pt x="802" y="976"/>
                    </a:lnTo>
                    <a:lnTo>
                      <a:pt x="813" y="957"/>
                    </a:lnTo>
                    <a:lnTo>
                      <a:pt x="813" y="937"/>
                    </a:lnTo>
                    <a:lnTo>
                      <a:pt x="802" y="918"/>
                    </a:lnTo>
                    <a:lnTo>
                      <a:pt x="773" y="918"/>
                    </a:lnTo>
                    <a:lnTo>
                      <a:pt x="753" y="927"/>
                    </a:lnTo>
                    <a:lnTo>
                      <a:pt x="734" y="948"/>
                    </a:lnTo>
                    <a:lnTo>
                      <a:pt x="714" y="968"/>
                    </a:lnTo>
                    <a:lnTo>
                      <a:pt x="694" y="987"/>
                    </a:lnTo>
                    <a:lnTo>
                      <a:pt x="673" y="987"/>
                    </a:lnTo>
                    <a:lnTo>
                      <a:pt x="653" y="987"/>
                    </a:lnTo>
                    <a:lnTo>
                      <a:pt x="644" y="976"/>
                    </a:lnTo>
                    <a:lnTo>
                      <a:pt x="635" y="968"/>
                    </a:lnTo>
                    <a:lnTo>
                      <a:pt x="605" y="968"/>
                    </a:lnTo>
                    <a:lnTo>
                      <a:pt x="594" y="987"/>
                    </a:lnTo>
                    <a:lnTo>
                      <a:pt x="585" y="1006"/>
                    </a:lnTo>
                    <a:lnTo>
                      <a:pt x="565" y="1036"/>
                    </a:lnTo>
                    <a:lnTo>
                      <a:pt x="544" y="1074"/>
                    </a:lnTo>
                    <a:lnTo>
                      <a:pt x="526" y="1093"/>
                    </a:lnTo>
                    <a:lnTo>
                      <a:pt x="495" y="1123"/>
                    </a:lnTo>
                    <a:lnTo>
                      <a:pt x="466" y="1123"/>
                    </a:lnTo>
                    <a:lnTo>
                      <a:pt x="387" y="1143"/>
                    </a:lnTo>
                    <a:lnTo>
                      <a:pt x="337" y="1134"/>
                    </a:lnTo>
                    <a:lnTo>
                      <a:pt x="249" y="1134"/>
                    </a:lnTo>
                    <a:lnTo>
                      <a:pt x="208" y="1143"/>
                    </a:lnTo>
                    <a:lnTo>
                      <a:pt x="199" y="1134"/>
                    </a:lnTo>
                    <a:lnTo>
                      <a:pt x="190" y="1104"/>
                    </a:lnTo>
                    <a:lnTo>
                      <a:pt x="199" y="1085"/>
                    </a:lnTo>
                    <a:lnTo>
                      <a:pt x="219" y="1065"/>
                    </a:lnTo>
                    <a:lnTo>
                      <a:pt x="228" y="1045"/>
                    </a:lnTo>
                    <a:lnTo>
                      <a:pt x="228" y="1025"/>
                    </a:lnTo>
                    <a:lnTo>
                      <a:pt x="199" y="987"/>
                    </a:lnTo>
                    <a:lnTo>
                      <a:pt x="190" y="968"/>
                    </a:lnTo>
                    <a:lnTo>
                      <a:pt x="169" y="976"/>
                    </a:lnTo>
                    <a:lnTo>
                      <a:pt x="158" y="1006"/>
                    </a:lnTo>
                    <a:lnTo>
                      <a:pt x="138" y="1036"/>
                    </a:lnTo>
                    <a:lnTo>
                      <a:pt x="129" y="1045"/>
                    </a:lnTo>
                    <a:lnTo>
                      <a:pt x="110" y="1036"/>
                    </a:lnTo>
                    <a:lnTo>
                      <a:pt x="110" y="1016"/>
                    </a:lnTo>
                    <a:lnTo>
                      <a:pt x="110" y="987"/>
                    </a:lnTo>
                    <a:lnTo>
                      <a:pt x="110" y="957"/>
                    </a:lnTo>
                    <a:lnTo>
                      <a:pt x="90" y="948"/>
                    </a:lnTo>
                    <a:lnTo>
                      <a:pt x="70" y="937"/>
                    </a:lnTo>
                    <a:lnTo>
                      <a:pt x="60" y="927"/>
                    </a:lnTo>
                    <a:lnTo>
                      <a:pt x="41" y="927"/>
                    </a:lnTo>
                    <a:lnTo>
                      <a:pt x="10" y="918"/>
                    </a:lnTo>
                    <a:lnTo>
                      <a:pt x="0" y="908"/>
                    </a:lnTo>
                    <a:lnTo>
                      <a:pt x="0" y="899"/>
                    </a:lnTo>
                    <a:lnTo>
                      <a:pt x="60" y="850"/>
                    </a:lnTo>
                    <a:lnTo>
                      <a:pt x="129" y="741"/>
                    </a:lnTo>
                    <a:lnTo>
                      <a:pt x="149" y="713"/>
                    </a:lnTo>
                    <a:lnTo>
                      <a:pt x="149" y="693"/>
                    </a:lnTo>
                    <a:lnTo>
                      <a:pt x="158" y="682"/>
                    </a:lnTo>
                    <a:lnTo>
                      <a:pt x="179" y="672"/>
                    </a:lnTo>
                    <a:lnTo>
                      <a:pt x="249" y="653"/>
                    </a:lnTo>
                    <a:lnTo>
                      <a:pt x="287" y="653"/>
                    </a:lnTo>
                    <a:lnTo>
                      <a:pt x="298" y="663"/>
                    </a:lnTo>
                    <a:lnTo>
                      <a:pt x="277" y="624"/>
                    </a:lnTo>
                    <a:lnTo>
                      <a:pt x="277" y="604"/>
                    </a:lnTo>
                    <a:lnTo>
                      <a:pt x="307" y="585"/>
                    </a:lnTo>
                    <a:lnTo>
                      <a:pt x="337" y="536"/>
                    </a:lnTo>
                    <a:lnTo>
                      <a:pt x="357" y="517"/>
                    </a:lnTo>
                    <a:lnTo>
                      <a:pt x="367" y="497"/>
                    </a:lnTo>
                    <a:lnTo>
                      <a:pt x="397" y="497"/>
                    </a:lnTo>
                    <a:lnTo>
                      <a:pt x="416" y="497"/>
                    </a:lnTo>
                    <a:lnTo>
                      <a:pt x="426" y="478"/>
                    </a:lnTo>
                    <a:lnTo>
                      <a:pt x="416" y="458"/>
                    </a:lnTo>
                    <a:lnTo>
                      <a:pt x="407" y="448"/>
                    </a:lnTo>
                    <a:lnTo>
                      <a:pt x="445" y="448"/>
                    </a:lnTo>
                    <a:lnTo>
                      <a:pt x="477" y="439"/>
                    </a:lnTo>
                    <a:lnTo>
                      <a:pt x="495" y="429"/>
                    </a:lnTo>
                    <a:lnTo>
                      <a:pt x="526" y="409"/>
                    </a:lnTo>
                    <a:lnTo>
                      <a:pt x="544" y="400"/>
                    </a:lnTo>
                    <a:lnTo>
                      <a:pt x="565" y="389"/>
                    </a:lnTo>
                    <a:lnTo>
                      <a:pt x="585" y="400"/>
                    </a:lnTo>
                    <a:lnTo>
                      <a:pt x="605" y="418"/>
                    </a:lnTo>
                    <a:lnTo>
                      <a:pt x="614" y="418"/>
                    </a:lnTo>
                    <a:lnTo>
                      <a:pt x="614" y="400"/>
                    </a:lnTo>
                    <a:lnTo>
                      <a:pt x="625" y="360"/>
                    </a:lnTo>
                    <a:lnTo>
                      <a:pt x="644" y="331"/>
                    </a:lnTo>
                    <a:lnTo>
                      <a:pt x="684" y="312"/>
                    </a:lnTo>
                    <a:lnTo>
                      <a:pt x="703" y="302"/>
                    </a:lnTo>
                    <a:lnTo>
                      <a:pt x="723" y="302"/>
                    </a:lnTo>
                    <a:lnTo>
                      <a:pt x="743" y="312"/>
                    </a:lnTo>
                    <a:lnTo>
                      <a:pt x="743" y="302"/>
                    </a:lnTo>
                    <a:lnTo>
                      <a:pt x="753" y="292"/>
                    </a:lnTo>
                    <a:lnTo>
                      <a:pt x="773" y="282"/>
                    </a:lnTo>
                    <a:lnTo>
                      <a:pt x="802" y="262"/>
                    </a:lnTo>
                    <a:lnTo>
                      <a:pt x="802" y="223"/>
                    </a:lnTo>
                    <a:lnTo>
                      <a:pt x="773" y="165"/>
                    </a:lnTo>
                    <a:lnTo>
                      <a:pt x="723" y="125"/>
                    </a:lnTo>
                    <a:lnTo>
                      <a:pt x="635" y="77"/>
                    </a:lnTo>
                    <a:lnTo>
                      <a:pt x="605" y="57"/>
                    </a:lnTo>
                    <a:lnTo>
                      <a:pt x="585" y="37"/>
                    </a:lnTo>
                    <a:lnTo>
                      <a:pt x="585" y="17"/>
                    </a:lnTo>
                    <a:lnTo>
                      <a:pt x="594" y="0"/>
                    </a:lnTo>
                    <a:lnTo>
                      <a:pt x="625" y="0"/>
                    </a:lnTo>
                    <a:lnTo>
                      <a:pt x="734" y="27"/>
                    </a:lnTo>
                    <a:lnTo>
                      <a:pt x="842" y="96"/>
                    </a:lnTo>
                    <a:lnTo>
                      <a:pt x="912" y="174"/>
                    </a:lnTo>
                    <a:lnTo>
                      <a:pt x="930" y="242"/>
                    </a:lnTo>
                    <a:lnTo>
                      <a:pt x="951" y="272"/>
                    </a:lnTo>
                    <a:lnTo>
                      <a:pt x="990" y="292"/>
                    </a:lnTo>
                    <a:lnTo>
                      <a:pt x="990" y="302"/>
                    </a:lnTo>
                    <a:close/>
                  </a:path>
                </a:pathLst>
              </a:custGeom>
              <a:solidFill>
                <a:srgbClr val="000000"/>
              </a:solidFill>
              <a:ln w="9525">
                <a:solidFill>
                  <a:schemeClr val="tx1"/>
                </a:solidFill>
                <a:round/>
                <a:headEnd/>
                <a:tailEnd/>
              </a:ln>
            </p:spPr>
            <p:txBody>
              <a:bodyPr/>
              <a:lstStyle/>
              <a:p>
                <a:endParaRPr lang="en-US" dirty="0"/>
              </a:p>
            </p:txBody>
          </p:sp>
          <p:sp>
            <p:nvSpPr>
              <p:cNvPr id="607" name="Freeform 570"/>
              <p:cNvSpPr>
                <a:spLocks/>
              </p:cNvSpPr>
              <p:nvPr/>
            </p:nvSpPr>
            <p:spPr bwMode="auto">
              <a:xfrm>
                <a:off x="2712" y="1515"/>
                <a:ext cx="492" cy="604"/>
              </a:xfrm>
              <a:custGeom>
                <a:avLst/>
                <a:gdLst/>
                <a:ahLst/>
                <a:cxnLst>
                  <a:cxn ang="0">
                    <a:pos x="1507" y="418"/>
                  </a:cxn>
                  <a:cxn ang="0">
                    <a:pos x="1606" y="595"/>
                  </a:cxn>
                  <a:cxn ang="0">
                    <a:pos x="1734" y="566"/>
                  </a:cxn>
                  <a:cxn ang="0">
                    <a:pos x="1893" y="576"/>
                  </a:cxn>
                  <a:cxn ang="0">
                    <a:pos x="1893" y="821"/>
                  </a:cxn>
                  <a:cxn ang="0">
                    <a:pos x="1794" y="957"/>
                  </a:cxn>
                  <a:cxn ang="0">
                    <a:pos x="1893" y="1074"/>
                  </a:cxn>
                  <a:cxn ang="0">
                    <a:pos x="2051" y="1153"/>
                  </a:cxn>
                  <a:cxn ang="0">
                    <a:pos x="2032" y="1368"/>
                  </a:cxn>
                  <a:cxn ang="0">
                    <a:pos x="2151" y="1534"/>
                  </a:cxn>
                  <a:cxn ang="0">
                    <a:pos x="2259" y="1701"/>
                  </a:cxn>
                  <a:cxn ang="0">
                    <a:pos x="2249" y="1946"/>
                  </a:cxn>
                  <a:cxn ang="0">
                    <a:pos x="2319" y="2091"/>
                  </a:cxn>
                  <a:cxn ang="0">
                    <a:pos x="2389" y="2179"/>
                  </a:cxn>
                  <a:cxn ang="0">
                    <a:pos x="2437" y="2337"/>
                  </a:cxn>
                  <a:cxn ang="0">
                    <a:pos x="2299" y="2933"/>
                  </a:cxn>
                  <a:cxn ang="0">
                    <a:pos x="2200" y="2854"/>
                  </a:cxn>
                  <a:cxn ang="0">
                    <a:pos x="2091" y="2493"/>
                  </a:cxn>
                  <a:cxn ang="0">
                    <a:pos x="2110" y="2337"/>
                  </a:cxn>
                  <a:cxn ang="0">
                    <a:pos x="1902" y="2179"/>
                  </a:cxn>
                  <a:cxn ang="0">
                    <a:pos x="1784" y="1955"/>
                  </a:cxn>
                  <a:cxn ang="0">
                    <a:pos x="1675" y="1925"/>
                  </a:cxn>
                  <a:cxn ang="0">
                    <a:pos x="1576" y="1779"/>
                  </a:cxn>
                  <a:cxn ang="0">
                    <a:pos x="1477" y="1612"/>
                  </a:cxn>
                  <a:cxn ang="0">
                    <a:pos x="1348" y="1564"/>
                  </a:cxn>
                  <a:cxn ang="0">
                    <a:pos x="1309" y="1798"/>
                  </a:cxn>
                  <a:cxn ang="0">
                    <a:pos x="1159" y="1759"/>
                  </a:cxn>
                  <a:cxn ang="0">
                    <a:pos x="743" y="1251"/>
                  </a:cxn>
                  <a:cxn ang="0">
                    <a:pos x="813" y="1192"/>
                  </a:cxn>
                  <a:cxn ang="0">
                    <a:pos x="853" y="1123"/>
                  </a:cxn>
                  <a:cxn ang="0">
                    <a:pos x="793" y="1016"/>
                  </a:cxn>
                  <a:cxn ang="0">
                    <a:pos x="813" y="937"/>
                  </a:cxn>
                  <a:cxn ang="0">
                    <a:pos x="734" y="948"/>
                  </a:cxn>
                  <a:cxn ang="0">
                    <a:pos x="653" y="987"/>
                  </a:cxn>
                  <a:cxn ang="0">
                    <a:pos x="594" y="987"/>
                  </a:cxn>
                  <a:cxn ang="0">
                    <a:pos x="526" y="1093"/>
                  </a:cxn>
                  <a:cxn ang="0">
                    <a:pos x="337" y="1134"/>
                  </a:cxn>
                  <a:cxn ang="0">
                    <a:pos x="190" y="1104"/>
                  </a:cxn>
                  <a:cxn ang="0">
                    <a:pos x="228" y="1025"/>
                  </a:cxn>
                  <a:cxn ang="0">
                    <a:pos x="158" y="1006"/>
                  </a:cxn>
                  <a:cxn ang="0">
                    <a:pos x="110" y="1016"/>
                  </a:cxn>
                  <a:cxn ang="0">
                    <a:pos x="70" y="937"/>
                  </a:cxn>
                  <a:cxn ang="0">
                    <a:pos x="0" y="908"/>
                  </a:cxn>
                  <a:cxn ang="0">
                    <a:pos x="149" y="713"/>
                  </a:cxn>
                  <a:cxn ang="0">
                    <a:pos x="249" y="653"/>
                  </a:cxn>
                  <a:cxn ang="0">
                    <a:pos x="277" y="604"/>
                  </a:cxn>
                  <a:cxn ang="0">
                    <a:pos x="367" y="497"/>
                  </a:cxn>
                  <a:cxn ang="0">
                    <a:pos x="416" y="458"/>
                  </a:cxn>
                  <a:cxn ang="0">
                    <a:pos x="495" y="429"/>
                  </a:cxn>
                  <a:cxn ang="0">
                    <a:pos x="585" y="400"/>
                  </a:cxn>
                  <a:cxn ang="0">
                    <a:pos x="625" y="360"/>
                  </a:cxn>
                  <a:cxn ang="0">
                    <a:pos x="723" y="302"/>
                  </a:cxn>
                  <a:cxn ang="0">
                    <a:pos x="773" y="282"/>
                  </a:cxn>
                  <a:cxn ang="0">
                    <a:pos x="723" y="125"/>
                  </a:cxn>
                  <a:cxn ang="0">
                    <a:pos x="585" y="17"/>
                  </a:cxn>
                  <a:cxn ang="0">
                    <a:pos x="842" y="96"/>
                  </a:cxn>
                  <a:cxn ang="0">
                    <a:pos x="990" y="292"/>
                  </a:cxn>
                </a:cxnLst>
                <a:rect l="0" t="0" r="r" b="b"/>
                <a:pathLst>
                  <a:path w="2458" h="3021">
                    <a:moveTo>
                      <a:pt x="990" y="302"/>
                    </a:moveTo>
                    <a:lnTo>
                      <a:pt x="1179" y="312"/>
                    </a:lnTo>
                    <a:lnTo>
                      <a:pt x="1348" y="389"/>
                    </a:lnTo>
                    <a:lnTo>
                      <a:pt x="1507" y="418"/>
                    </a:lnTo>
                    <a:lnTo>
                      <a:pt x="1507" y="458"/>
                    </a:lnTo>
                    <a:lnTo>
                      <a:pt x="1536" y="566"/>
                    </a:lnTo>
                    <a:lnTo>
                      <a:pt x="1567" y="595"/>
                    </a:lnTo>
                    <a:lnTo>
                      <a:pt x="1606" y="595"/>
                    </a:lnTo>
                    <a:lnTo>
                      <a:pt x="1645" y="604"/>
                    </a:lnTo>
                    <a:lnTo>
                      <a:pt x="1675" y="595"/>
                    </a:lnTo>
                    <a:lnTo>
                      <a:pt x="1715" y="585"/>
                    </a:lnTo>
                    <a:lnTo>
                      <a:pt x="1734" y="566"/>
                    </a:lnTo>
                    <a:lnTo>
                      <a:pt x="1784" y="556"/>
                    </a:lnTo>
                    <a:lnTo>
                      <a:pt x="1823" y="556"/>
                    </a:lnTo>
                    <a:lnTo>
                      <a:pt x="1852" y="566"/>
                    </a:lnTo>
                    <a:lnTo>
                      <a:pt x="1893" y="576"/>
                    </a:lnTo>
                    <a:lnTo>
                      <a:pt x="1902" y="595"/>
                    </a:lnTo>
                    <a:lnTo>
                      <a:pt x="1884" y="635"/>
                    </a:lnTo>
                    <a:lnTo>
                      <a:pt x="1893" y="781"/>
                    </a:lnTo>
                    <a:lnTo>
                      <a:pt x="1893" y="821"/>
                    </a:lnTo>
                    <a:lnTo>
                      <a:pt x="1873" y="859"/>
                    </a:lnTo>
                    <a:lnTo>
                      <a:pt x="1823" y="888"/>
                    </a:lnTo>
                    <a:lnTo>
                      <a:pt x="1803" y="918"/>
                    </a:lnTo>
                    <a:lnTo>
                      <a:pt x="1794" y="957"/>
                    </a:lnTo>
                    <a:lnTo>
                      <a:pt x="1794" y="987"/>
                    </a:lnTo>
                    <a:lnTo>
                      <a:pt x="1815" y="1036"/>
                    </a:lnTo>
                    <a:lnTo>
                      <a:pt x="1852" y="1054"/>
                    </a:lnTo>
                    <a:lnTo>
                      <a:pt x="1893" y="1074"/>
                    </a:lnTo>
                    <a:lnTo>
                      <a:pt x="1952" y="1093"/>
                    </a:lnTo>
                    <a:lnTo>
                      <a:pt x="1983" y="1113"/>
                    </a:lnTo>
                    <a:lnTo>
                      <a:pt x="2012" y="1123"/>
                    </a:lnTo>
                    <a:lnTo>
                      <a:pt x="2051" y="1153"/>
                    </a:lnTo>
                    <a:lnTo>
                      <a:pt x="2051" y="1182"/>
                    </a:lnTo>
                    <a:lnTo>
                      <a:pt x="2051" y="1231"/>
                    </a:lnTo>
                    <a:lnTo>
                      <a:pt x="2041" y="1271"/>
                    </a:lnTo>
                    <a:lnTo>
                      <a:pt x="2032" y="1368"/>
                    </a:lnTo>
                    <a:lnTo>
                      <a:pt x="2041" y="1416"/>
                    </a:lnTo>
                    <a:lnTo>
                      <a:pt x="2081" y="1456"/>
                    </a:lnTo>
                    <a:lnTo>
                      <a:pt x="2110" y="1495"/>
                    </a:lnTo>
                    <a:lnTo>
                      <a:pt x="2151" y="1534"/>
                    </a:lnTo>
                    <a:lnTo>
                      <a:pt x="2171" y="1564"/>
                    </a:lnTo>
                    <a:lnTo>
                      <a:pt x="2189" y="1592"/>
                    </a:lnTo>
                    <a:lnTo>
                      <a:pt x="2229" y="1642"/>
                    </a:lnTo>
                    <a:lnTo>
                      <a:pt x="2259" y="1701"/>
                    </a:lnTo>
                    <a:lnTo>
                      <a:pt x="2279" y="1770"/>
                    </a:lnTo>
                    <a:lnTo>
                      <a:pt x="2279" y="1819"/>
                    </a:lnTo>
                    <a:lnTo>
                      <a:pt x="2259" y="1877"/>
                    </a:lnTo>
                    <a:lnTo>
                      <a:pt x="2249" y="1946"/>
                    </a:lnTo>
                    <a:lnTo>
                      <a:pt x="2249" y="1994"/>
                    </a:lnTo>
                    <a:lnTo>
                      <a:pt x="2279" y="2042"/>
                    </a:lnTo>
                    <a:lnTo>
                      <a:pt x="2299" y="2063"/>
                    </a:lnTo>
                    <a:lnTo>
                      <a:pt x="2319" y="2091"/>
                    </a:lnTo>
                    <a:lnTo>
                      <a:pt x="2338" y="2122"/>
                    </a:lnTo>
                    <a:lnTo>
                      <a:pt x="2348" y="2150"/>
                    </a:lnTo>
                    <a:lnTo>
                      <a:pt x="2368" y="2170"/>
                    </a:lnTo>
                    <a:lnTo>
                      <a:pt x="2389" y="2179"/>
                    </a:lnTo>
                    <a:lnTo>
                      <a:pt x="2428" y="2179"/>
                    </a:lnTo>
                    <a:lnTo>
                      <a:pt x="2437" y="2200"/>
                    </a:lnTo>
                    <a:lnTo>
                      <a:pt x="2458" y="2287"/>
                    </a:lnTo>
                    <a:lnTo>
                      <a:pt x="2437" y="2337"/>
                    </a:lnTo>
                    <a:lnTo>
                      <a:pt x="2389" y="2599"/>
                    </a:lnTo>
                    <a:lnTo>
                      <a:pt x="2338" y="3021"/>
                    </a:lnTo>
                    <a:lnTo>
                      <a:pt x="2319" y="2972"/>
                    </a:lnTo>
                    <a:lnTo>
                      <a:pt x="2299" y="2933"/>
                    </a:lnTo>
                    <a:lnTo>
                      <a:pt x="2279" y="2923"/>
                    </a:lnTo>
                    <a:lnTo>
                      <a:pt x="2249" y="2904"/>
                    </a:lnTo>
                    <a:lnTo>
                      <a:pt x="2229" y="2884"/>
                    </a:lnTo>
                    <a:lnTo>
                      <a:pt x="2200" y="2854"/>
                    </a:lnTo>
                    <a:lnTo>
                      <a:pt x="2151" y="2758"/>
                    </a:lnTo>
                    <a:lnTo>
                      <a:pt x="2131" y="2689"/>
                    </a:lnTo>
                    <a:lnTo>
                      <a:pt x="2091" y="2541"/>
                    </a:lnTo>
                    <a:lnTo>
                      <a:pt x="2091" y="2493"/>
                    </a:lnTo>
                    <a:lnTo>
                      <a:pt x="2102" y="2443"/>
                    </a:lnTo>
                    <a:lnTo>
                      <a:pt x="2121" y="2425"/>
                    </a:lnTo>
                    <a:lnTo>
                      <a:pt x="2121" y="2385"/>
                    </a:lnTo>
                    <a:lnTo>
                      <a:pt x="2110" y="2337"/>
                    </a:lnTo>
                    <a:lnTo>
                      <a:pt x="2081" y="2307"/>
                    </a:lnTo>
                    <a:lnTo>
                      <a:pt x="1972" y="2228"/>
                    </a:lnTo>
                    <a:lnTo>
                      <a:pt x="1933" y="2209"/>
                    </a:lnTo>
                    <a:lnTo>
                      <a:pt x="1902" y="2179"/>
                    </a:lnTo>
                    <a:lnTo>
                      <a:pt x="1863" y="2082"/>
                    </a:lnTo>
                    <a:lnTo>
                      <a:pt x="1843" y="2034"/>
                    </a:lnTo>
                    <a:lnTo>
                      <a:pt x="1815" y="1994"/>
                    </a:lnTo>
                    <a:lnTo>
                      <a:pt x="1784" y="1955"/>
                    </a:lnTo>
                    <a:lnTo>
                      <a:pt x="1764" y="1916"/>
                    </a:lnTo>
                    <a:lnTo>
                      <a:pt x="1734" y="1906"/>
                    </a:lnTo>
                    <a:lnTo>
                      <a:pt x="1705" y="1916"/>
                    </a:lnTo>
                    <a:lnTo>
                      <a:pt x="1675" y="1925"/>
                    </a:lnTo>
                    <a:lnTo>
                      <a:pt x="1635" y="1916"/>
                    </a:lnTo>
                    <a:lnTo>
                      <a:pt x="1606" y="1877"/>
                    </a:lnTo>
                    <a:lnTo>
                      <a:pt x="1586" y="1828"/>
                    </a:lnTo>
                    <a:lnTo>
                      <a:pt x="1576" y="1779"/>
                    </a:lnTo>
                    <a:lnTo>
                      <a:pt x="1576" y="1711"/>
                    </a:lnTo>
                    <a:lnTo>
                      <a:pt x="1557" y="1671"/>
                    </a:lnTo>
                    <a:lnTo>
                      <a:pt x="1518" y="1632"/>
                    </a:lnTo>
                    <a:lnTo>
                      <a:pt x="1477" y="1612"/>
                    </a:lnTo>
                    <a:lnTo>
                      <a:pt x="1438" y="1603"/>
                    </a:lnTo>
                    <a:lnTo>
                      <a:pt x="1398" y="1583"/>
                    </a:lnTo>
                    <a:lnTo>
                      <a:pt x="1369" y="1564"/>
                    </a:lnTo>
                    <a:lnTo>
                      <a:pt x="1348" y="1564"/>
                    </a:lnTo>
                    <a:lnTo>
                      <a:pt x="1358" y="1662"/>
                    </a:lnTo>
                    <a:lnTo>
                      <a:pt x="1348" y="1711"/>
                    </a:lnTo>
                    <a:lnTo>
                      <a:pt x="1328" y="1770"/>
                    </a:lnTo>
                    <a:lnTo>
                      <a:pt x="1309" y="1798"/>
                    </a:lnTo>
                    <a:lnTo>
                      <a:pt x="1269" y="1819"/>
                    </a:lnTo>
                    <a:lnTo>
                      <a:pt x="1219" y="1847"/>
                    </a:lnTo>
                    <a:lnTo>
                      <a:pt x="1199" y="1838"/>
                    </a:lnTo>
                    <a:lnTo>
                      <a:pt x="1159" y="1759"/>
                    </a:lnTo>
                    <a:lnTo>
                      <a:pt x="1110" y="1701"/>
                    </a:lnTo>
                    <a:lnTo>
                      <a:pt x="951" y="1564"/>
                    </a:lnTo>
                    <a:lnTo>
                      <a:pt x="842" y="1407"/>
                    </a:lnTo>
                    <a:lnTo>
                      <a:pt x="743" y="1251"/>
                    </a:lnTo>
                    <a:lnTo>
                      <a:pt x="743" y="1231"/>
                    </a:lnTo>
                    <a:lnTo>
                      <a:pt x="764" y="1211"/>
                    </a:lnTo>
                    <a:lnTo>
                      <a:pt x="784" y="1192"/>
                    </a:lnTo>
                    <a:lnTo>
                      <a:pt x="813" y="1192"/>
                    </a:lnTo>
                    <a:lnTo>
                      <a:pt x="833" y="1182"/>
                    </a:lnTo>
                    <a:lnTo>
                      <a:pt x="853" y="1162"/>
                    </a:lnTo>
                    <a:lnTo>
                      <a:pt x="862" y="1143"/>
                    </a:lnTo>
                    <a:lnTo>
                      <a:pt x="853" y="1123"/>
                    </a:lnTo>
                    <a:lnTo>
                      <a:pt x="833" y="1093"/>
                    </a:lnTo>
                    <a:lnTo>
                      <a:pt x="813" y="1065"/>
                    </a:lnTo>
                    <a:lnTo>
                      <a:pt x="793" y="1045"/>
                    </a:lnTo>
                    <a:lnTo>
                      <a:pt x="793" y="1016"/>
                    </a:lnTo>
                    <a:lnTo>
                      <a:pt x="793" y="996"/>
                    </a:lnTo>
                    <a:lnTo>
                      <a:pt x="802" y="976"/>
                    </a:lnTo>
                    <a:lnTo>
                      <a:pt x="813" y="957"/>
                    </a:lnTo>
                    <a:lnTo>
                      <a:pt x="813" y="937"/>
                    </a:lnTo>
                    <a:lnTo>
                      <a:pt x="802" y="918"/>
                    </a:lnTo>
                    <a:lnTo>
                      <a:pt x="773" y="918"/>
                    </a:lnTo>
                    <a:lnTo>
                      <a:pt x="753" y="927"/>
                    </a:lnTo>
                    <a:lnTo>
                      <a:pt x="734" y="948"/>
                    </a:lnTo>
                    <a:lnTo>
                      <a:pt x="714" y="968"/>
                    </a:lnTo>
                    <a:lnTo>
                      <a:pt x="694" y="987"/>
                    </a:lnTo>
                    <a:lnTo>
                      <a:pt x="673" y="987"/>
                    </a:lnTo>
                    <a:lnTo>
                      <a:pt x="653" y="987"/>
                    </a:lnTo>
                    <a:lnTo>
                      <a:pt x="644" y="976"/>
                    </a:lnTo>
                    <a:lnTo>
                      <a:pt x="635" y="968"/>
                    </a:lnTo>
                    <a:lnTo>
                      <a:pt x="605" y="968"/>
                    </a:lnTo>
                    <a:lnTo>
                      <a:pt x="594" y="987"/>
                    </a:lnTo>
                    <a:lnTo>
                      <a:pt x="585" y="1006"/>
                    </a:lnTo>
                    <a:lnTo>
                      <a:pt x="565" y="1036"/>
                    </a:lnTo>
                    <a:lnTo>
                      <a:pt x="544" y="1074"/>
                    </a:lnTo>
                    <a:lnTo>
                      <a:pt x="526" y="1093"/>
                    </a:lnTo>
                    <a:lnTo>
                      <a:pt x="495" y="1123"/>
                    </a:lnTo>
                    <a:lnTo>
                      <a:pt x="466" y="1123"/>
                    </a:lnTo>
                    <a:lnTo>
                      <a:pt x="387" y="1143"/>
                    </a:lnTo>
                    <a:lnTo>
                      <a:pt x="337" y="1134"/>
                    </a:lnTo>
                    <a:lnTo>
                      <a:pt x="249" y="1134"/>
                    </a:lnTo>
                    <a:lnTo>
                      <a:pt x="208" y="1143"/>
                    </a:lnTo>
                    <a:lnTo>
                      <a:pt x="199" y="1134"/>
                    </a:lnTo>
                    <a:lnTo>
                      <a:pt x="190" y="1104"/>
                    </a:lnTo>
                    <a:lnTo>
                      <a:pt x="199" y="1085"/>
                    </a:lnTo>
                    <a:lnTo>
                      <a:pt x="219" y="1065"/>
                    </a:lnTo>
                    <a:lnTo>
                      <a:pt x="228" y="1045"/>
                    </a:lnTo>
                    <a:lnTo>
                      <a:pt x="228" y="1025"/>
                    </a:lnTo>
                    <a:lnTo>
                      <a:pt x="199" y="987"/>
                    </a:lnTo>
                    <a:lnTo>
                      <a:pt x="190" y="968"/>
                    </a:lnTo>
                    <a:lnTo>
                      <a:pt x="169" y="976"/>
                    </a:lnTo>
                    <a:lnTo>
                      <a:pt x="158" y="1006"/>
                    </a:lnTo>
                    <a:lnTo>
                      <a:pt x="138" y="1036"/>
                    </a:lnTo>
                    <a:lnTo>
                      <a:pt x="129" y="1045"/>
                    </a:lnTo>
                    <a:lnTo>
                      <a:pt x="110" y="1036"/>
                    </a:lnTo>
                    <a:lnTo>
                      <a:pt x="110" y="1016"/>
                    </a:lnTo>
                    <a:lnTo>
                      <a:pt x="110" y="987"/>
                    </a:lnTo>
                    <a:lnTo>
                      <a:pt x="110" y="957"/>
                    </a:lnTo>
                    <a:lnTo>
                      <a:pt x="90" y="948"/>
                    </a:lnTo>
                    <a:lnTo>
                      <a:pt x="70" y="937"/>
                    </a:lnTo>
                    <a:lnTo>
                      <a:pt x="60" y="927"/>
                    </a:lnTo>
                    <a:lnTo>
                      <a:pt x="41" y="927"/>
                    </a:lnTo>
                    <a:lnTo>
                      <a:pt x="10" y="918"/>
                    </a:lnTo>
                    <a:lnTo>
                      <a:pt x="0" y="908"/>
                    </a:lnTo>
                    <a:lnTo>
                      <a:pt x="0" y="899"/>
                    </a:lnTo>
                    <a:lnTo>
                      <a:pt x="60" y="850"/>
                    </a:lnTo>
                    <a:lnTo>
                      <a:pt x="129" y="741"/>
                    </a:lnTo>
                    <a:lnTo>
                      <a:pt x="149" y="713"/>
                    </a:lnTo>
                    <a:lnTo>
                      <a:pt x="149" y="693"/>
                    </a:lnTo>
                    <a:lnTo>
                      <a:pt x="158" y="682"/>
                    </a:lnTo>
                    <a:lnTo>
                      <a:pt x="179" y="672"/>
                    </a:lnTo>
                    <a:lnTo>
                      <a:pt x="249" y="653"/>
                    </a:lnTo>
                    <a:lnTo>
                      <a:pt x="287" y="653"/>
                    </a:lnTo>
                    <a:lnTo>
                      <a:pt x="298" y="663"/>
                    </a:lnTo>
                    <a:lnTo>
                      <a:pt x="277" y="624"/>
                    </a:lnTo>
                    <a:lnTo>
                      <a:pt x="277" y="604"/>
                    </a:lnTo>
                    <a:lnTo>
                      <a:pt x="307" y="585"/>
                    </a:lnTo>
                    <a:lnTo>
                      <a:pt x="337" y="536"/>
                    </a:lnTo>
                    <a:lnTo>
                      <a:pt x="357" y="517"/>
                    </a:lnTo>
                    <a:lnTo>
                      <a:pt x="367" y="497"/>
                    </a:lnTo>
                    <a:lnTo>
                      <a:pt x="397" y="497"/>
                    </a:lnTo>
                    <a:lnTo>
                      <a:pt x="416" y="497"/>
                    </a:lnTo>
                    <a:lnTo>
                      <a:pt x="426" y="478"/>
                    </a:lnTo>
                    <a:lnTo>
                      <a:pt x="416" y="458"/>
                    </a:lnTo>
                    <a:lnTo>
                      <a:pt x="407" y="448"/>
                    </a:lnTo>
                    <a:lnTo>
                      <a:pt x="445" y="448"/>
                    </a:lnTo>
                    <a:lnTo>
                      <a:pt x="477" y="439"/>
                    </a:lnTo>
                    <a:lnTo>
                      <a:pt x="495" y="429"/>
                    </a:lnTo>
                    <a:lnTo>
                      <a:pt x="526" y="409"/>
                    </a:lnTo>
                    <a:lnTo>
                      <a:pt x="544" y="400"/>
                    </a:lnTo>
                    <a:lnTo>
                      <a:pt x="565" y="389"/>
                    </a:lnTo>
                    <a:lnTo>
                      <a:pt x="585" y="400"/>
                    </a:lnTo>
                    <a:lnTo>
                      <a:pt x="605" y="418"/>
                    </a:lnTo>
                    <a:lnTo>
                      <a:pt x="614" y="418"/>
                    </a:lnTo>
                    <a:lnTo>
                      <a:pt x="614" y="400"/>
                    </a:lnTo>
                    <a:lnTo>
                      <a:pt x="625" y="360"/>
                    </a:lnTo>
                    <a:lnTo>
                      <a:pt x="644" y="331"/>
                    </a:lnTo>
                    <a:lnTo>
                      <a:pt x="684" y="312"/>
                    </a:lnTo>
                    <a:lnTo>
                      <a:pt x="703" y="302"/>
                    </a:lnTo>
                    <a:lnTo>
                      <a:pt x="723" y="302"/>
                    </a:lnTo>
                    <a:lnTo>
                      <a:pt x="743" y="312"/>
                    </a:lnTo>
                    <a:lnTo>
                      <a:pt x="743" y="302"/>
                    </a:lnTo>
                    <a:lnTo>
                      <a:pt x="753" y="292"/>
                    </a:lnTo>
                    <a:lnTo>
                      <a:pt x="773" y="282"/>
                    </a:lnTo>
                    <a:lnTo>
                      <a:pt x="802" y="262"/>
                    </a:lnTo>
                    <a:lnTo>
                      <a:pt x="802" y="223"/>
                    </a:lnTo>
                    <a:lnTo>
                      <a:pt x="773" y="165"/>
                    </a:lnTo>
                    <a:lnTo>
                      <a:pt x="723" y="125"/>
                    </a:lnTo>
                    <a:lnTo>
                      <a:pt x="635" y="77"/>
                    </a:lnTo>
                    <a:lnTo>
                      <a:pt x="605" y="57"/>
                    </a:lnTo>
                    <a:lnTo>
                      <a:pt x="585" y="37"/>
                    </a:lnTo>
                    <a:lnTo>
                      <a:pt x="585" y="17"/>
                    </a:lnTo>
                    <a:lnTo>
                      <a:pt x="594" y="0"/>
                    </a:lnTo>
                    <a:lnTo>
                      <a:pt x="625" y="0"/>
                    </a:lnTo>
                    <a:lnTo>
                      <a:pt x="734" y="27"/>
                    </a:lnTo>
                    <a:lnTo>
                      <a:pt x="842" y="96"/>
                    </a:lnTo>
                    <a:lnTo>
                      <a:pt x="912" y="174"/>
                    </a:lnTo>
                    <a:lnTo>
                      <a:pt x="930" y="242"/>
                    </a:lnTo>
                    <a:lnTo>
                      <a:pt x="951" y="272"/>
                    </a:lnTo>
                    <a:lnTo>
                      <a:pt x="990" y="292"/>
                    </a:lnTo>
                    <a:lnTo>
                      <a:pt x="990" y="302"/>
                    </a:lnTo>
                  </a:path>
                </a:pathLst>
              </a:custGeom>
              <a:noFill/>
              <a:ln w="3175">
                <a:solidFill>
                  <a:schemeClr val="tx1"/>
                </a:solidFill>
                <a:prstDash val="solid"/>
                <a:round/>
                <a:headEnd/>
                <a:tailEnd/>
              </a:ln>
            </p:spPr>
            <p:txBody>
              <a:bodyPr/>
              <a:lstStyle/>
              <a:p>
                <a:endParaRPr lang="en-US" dirty="0"/>
              </a:p>
            </p:txBody>
          </p:sp>
          <p:sp>
            <p:nvSpPr>
              <p:cNvPr id="608" name="Freeform 571"/>
              <p:cNvSpPr>
                <a:spLocks/>
              </p:cNvSpPr>
              <p:nvPr/>
            </p:nvSpPr>
            <p:spPr bwMode="auto">
              <a:xfrm>
                <a:off x="2804" y="1613"/>
                <a:ext cx="50" cy="23"/>
              </a:xfrm>
              <a:custGeom>
                <a:avLst/>
                <a:gdLst/>
                <a:ahLst/>
                <a:cxnLst>
                  <a:cxn ang="0">
                    <a:pos x="0" y="100"/>
                  </a:cxn>
                  <a:cxn ang="0">
                    <a:pos x="4" y="107"/>
                  </a:cxn>
                  <a:cxn ang="0">
                    <a:pos x="29" y="98"/>
                  </a:cxn>
                  <a:cxn ang="0">
                    <a:pos x="50" y="92"/>
                  </a:cxn>
                  <a:cxn ang="0">
                    <a:pos x="82" y="105"/>
                  </a:cxn>
                  <a:cxn ang="0">
                    <a:pos x="131" y="115"/>
                  </a:cxn>
                  <a:cxn ang="0">
                    <a:pos x="192" y="104"/>
                  </a:cxn>
                  <a:cxn ang="0">
                    <a:pos x="210" y="92"/>
                  </a:cxn>
                  <a:cxn ang="0">
                    <a:pos x="223" y="54"/>
                  </a:cxn>
                  <a:cxn ang="0">
                    <a:pos x="207" y="32"/>
                  </a:cxn>
                  <a:cxn ang="0">
                    <a:pos x="229" y="35"/>
                  </a:cxn>
                  <a:cxn ang="0">
                    <a:pos x="250" y="23"/>
                  </a:cxn>
                  <a:cxn ang="0">
                    <a:pos x="213" y="12"/>
                  </a:cxn>
                  <a:cxn ang="0">
                    <a:pos x="169" y="0"/>
                  </a:cxn>
                  <a:cxn ang="0">
                    <a:pos x="127" y="4"/>
                  </a:cxn>
                  <a:cxn ang="0">
                    <a:pos x="72" y="32"/>
                  </a:cxn>
                  <a:cxn ang="0">
                    <a:pos x="50" y="62"/>
                  </a:cxn>
                  <a:cxn ang="0">
                    <a:pos x="25" y="85"/>
                  </a:cxn>
                  <a:cxn ang="0">
                    <a:pos x="6" y="91"/>
                  </a:cxn>
                  <a:cxn ang="0">
                    <a:pos x="4" y="105"/>
                  </a:cxn>
                  <a:cxn ang="0">
                    <a:pos x="0" y="100"/>
                  </a:cxn>
                </a:cxnLst>
                <a:rect l="0" t="0" r="r" b="b"/>
                <a:pathLst>
                  <a:path w="250" h="115">
                    <a:moveTo>
                      <a:pt x="0" y="100"/>
                    </a:moveTo>
                    <a:lnTo>
                      <a:pt x="4" y="107"/>
                    </a:lnTo>
                    <a:lnTo>
                      <a:pt x="29" y="98"/>
                    </a:lnTo>
                    <a:lnTo>
                      <a:pt x="50" y="92"/>
                    </a:lnTo>
                    <a:lnTo>
                      <a:pt x="82" y="105"/>
                    </a:lnTo>
                    <a:lnTo>
                      <a:pt x="131" y="115"/>
                    </a:lnTo>
                    <a:lnTo>
                      <a:pt x="192" y="104"/>
                    </a:lnTo>
                    <a:lnTo>
                      <a:pt x="210" y="92"/>
                    </a:lnTo>
                    <a:lnTo>
                      <a:pt x="223" y="54"/>
                    </a:lnTo>
                    <a:lnTo>
                      <a:pt x="207" y="32"/>
                    </a:lnTo>
                    <a:lnTo>
                      <a:pt x="229" y="35"/>
                    </a:lnTo>
                    <a:lnTo>
                      <a:pt x="250" y="23"/>
                    </a:lnTo>
                    <a:lnTo>
                      <a:pt x="213" y="12"/>
                    </a:lnTo>
                    <a:lnTo>
                      <a:pt x="169" y="0"/>
                    </a:lnTo>
                    <a:lnTo>
                      <a:pt x="127" y="4"/>
                    </a:lnTo>
                    <a:lnTo>
                      <a:pt x="72" y="32"/>
                    </a:lnTo>
                    <a:lnTo>
                      <a:pt x="50" y="62"/>
                    </a:lnTo>
                    <a:lnTo>
                      <a:pt x="25" y="85"/>
                    </a:lnTo>
                    <a:lnTo>
                      <a:pt x="6" y="91"/>
                    </a:lnTo>
                    <a:lnTo>
                      <a:pt x="4" y="105"/>
                    </a:lnTo>
                    <a:lnTo>
                      <a:pt x="0" y="100"/>
                    </a:lnTo>
                    <a:close/>
                  </a:path>
                </a:pathLst>
              </a:custGeom>
              <a:solidFill>
                <a:srgbClr val="000000"/>
              </a:solidFill>
              <a:ln w="9525">
                <a:solidFill>
                  <a:schemeClr val="tx1"/>
                </a:solidFill>
                <a:round/>
                <a:headEnd/>
                <a:tailEnd/>
              </a:ln>
            </p:spPr>
            <p:txBody>
              <a:bodyPr/>
              <a:lstStyle/>
              <a:p>
                <a:endParaRPr lang="en-US" dirty="0"/>
              </a:p>
            </p:txBody>
          </p:sp>
          <p:sp>
            <p:nvSpPr>
              <p:cNvPr id="609" name="Freeform 572"/>
              <p:cNvSpPr>
                <a:spLocks/>
              </p:cNvSpPr>
              <p:nvPr/>
            </p:nvSpPr>
            <p:spPr bwMode="auto">
              <a:xfrm>
                <a:off x="2804" y="1613"/>
                <a:ext cx="50" cy="23"/>
              </a:xfrm>
              <a:custGeom>
                <a:avLst/>
                <a:gdLst/>
                <a:ahLst/>
                <a:cxnLst>
                  <a:cxn ang="0">
                    <a:pos x="0" y="100"/>
                  </a:cxn>
                  <a:cxn ang="0">
                    <a:pos x="4" y="107"/>
                  </a:cxn>
                  <a:cxn ang="0">
                    <a:pos x="29" y="98"/>
                  </a:cxn>
                  <a:cxn ang="0">
                    <a:pos x="50" y="92"/>
                  </a:cxn>
                  <a:cxn ang="0">
                    <a:pos x="82" y="105"/>
                  </a:cxn>
                  <a:cxn ang="0">
                    <a:pos x="131" y="115"/>
                  </a:cxn>
                  <a:cxn ang="0">
                    <a:pos x="192" y="104"/>
                  </a:cxn>
                  <a:cxn ang="0">
                    <a:pos x="210" y="92"/>
                  </a:cxn>
                  <a:cxn ang="0">
                    <a:pos x="223" y="54"/>
                  </a:cxn>
                  <a:cxn ang="0">
                    <a:pos x="207" y="32"/>
                  </a:cxn>
                  <a:cxn ang="0">
                    <a:pos x="229" y="35"/>
                  </a:cxn>
                  <a:cxn ang="0">
                    <a:pos x="250" y="23"/>
                  </a:cxn>
                  <a:cxn ang="0">
                    <a:pos x="213" y="12"/>
                  </a:cxn>
                  <a:cxn ang="0">
                    <a:pos x="169" y="0"/>
                  </a:cxn>
                  <a:cxn ang="0">
                    <a:pos x="127" y="4"/>
                  </a:cxn>
                  <a:cxn ang="0">
                    <a:pos x="72" y="32"/>
                  </a:cxn>
                  <a:cxn ang="0">
                    <a:pos x="50" y="62"/>
                  </a:cxn>
                  <a:cxn ang="0">
                    <a:pos x="25" y="85"/>
                  </a:cxn>
                  <a:cxn ang="0">
                    <a:pos x="6" y="91"/>
                  </a:cxn>
                  <a:cxn ang="0">
                    <a:pos x="4" y="105"/>
                  </a:cxn>
                  <a:cxn ang="0">
                    <a:pos x="0" y="100"/>
                  </a:cxn>
                </a:cxnLst>
                <a:rect l="0" t="0" r="r" b="b"/>
                <a:pathLst>
                  <a:path w="250" h="115">
                    <a:moveTo>
                      <a:pt x="0" y="100"/>
                    </a:moveTo>
                    <a:lnTo>
                      <a:pt x="4" y="107"/>
                    </a:lnTo>
                    <a:lnTo>
                      <a:pt x="29" y="98"/>
                    </a:lnTo>
                    <a:lnTo>
                      <a:pt x="50" y="92"/>
                    </a:lnTo>
                    <a:lnTo>
                      <a:pt x="82" y="105"/>
                    </a:lnTo>
                    <a:lnTo>
                      <a:pt x="131" y="115"/>
                    </a:lnTo>
                    <a:lnTo>
                      <a:pt x="192" y="104"/>
                    </a:lnTo>
                    <a:lnTo>
                      <a:pt x="210" y="92"/>
                    </a:lnTo>
                    <a:lnTo>
                      <a:pt x="223" y="54"/>
                    </a:lnTo>
                    <a:lnTo>
                      <a:pt x="207" y="32"/>
                    </a:lnTo>
                    <a:lnTo>
                      <a:pt x="229" y="35"/>
                    </a:lnTo>
                    <a:lnTo>
                      <a:pt x="250" y="23"/>
                    </a:lnTo>
                    <a:lnTo>
                      <a:pt x="213" y="12"/>
                    </a:lnTo>
                    <a:lnTo>
                      <a:pt x="169" y="0"/>
                    </a:lnTo>
                    <a:lnTo>
                      <a:pt x="127" y="4"/>
                    </a:lnTo>
                    <a:lnTo>
                      <a:pt x="72" y="32"/>
                    </a:lnTo>
                    <a:lnTo>
                      <a:pt x="50" y="62"/>
                    </a:lnTo>
                    <a:lnTo>
                      <a:pt x="25" y="85"/>
                    </a:lnTo>
                    <a:lnTo>
                      <a:pt x="6" y="91"/>
                    </a:lnTo>
                    <a:lnTo>
                      <a:pt x="4" y="105"/>
                    </a:lnTo>
                    <a:lnTo>
                      <a:pt x="0" y="100"/>
                    </a:lnTo>
                    <a:close/>
                  </a:path>
                </a:pathLst>
              </a:custGeom>
              <a:solidFill>
                <a:srgbClr val="FFFFFF"/>
              </a:solidFill>
              <a:ln w="9525">
                <a:solidFill>
                  <a:schemeClr val="tx1"/>
                </a:solidFill>
                <a:round/>
                <a:headEnd/>
                <a:tailEnd/>
              </a:ln>
            </p:spPr>
            <p:txBody>
              <a:bodyPr/>
              <a:lstStyle/>
              <a:p>
                <a:endParaRPr lang="en-US" dirty="0"/>
              </a:p>
            </p:txBody>
          </p:sp>
          <p:sp>
            <p:nvSpPr>
              <p:cNvPr id="610" name="Freeform 573"/>
              <p:cNvSpPr>
                <a:spLocks/>
              </p:cNvSpPr>
              <p:nvPr/>
            </p:nvSpPr>
            <p:spPr bwMode="auto">
              <a:xfrm>
                <a:off x="2804" y="1613"/>
                <a:ext cx="50" cy="23"/>
              </a:xfrm>
              <a:custGeom>
                <a:avLst/>
                <a:gdLst/>
                <a:ahLst/>
                <a:cxnLst>
                  <a:cxn ang="0">
                    <a:pos x="0" y="100"/>
                  </a:cxn>
                  <a:cxn ang="0">
                    <a:pos x="4" y="107"/>
                  </a:cxn>
                  <a:cxn ang="0">
                    <a:pos x="29" y="98"/>
                  </a:cxn>
                  <a:cxn ang="0">
                    <a:pos x="50" y="92"/>
                  </a:cxn>
                  <a:cxn ang="0">
                    <a:pos x="82" y="105"/>
                  </a:cxn>
                  <a:cxn ang="0">
                    <a:pos x="131" y="115"/>
                  </a:cxn>
                  <a:cxn ang="0">
                    <a:pos x="192" y="104"/>
                  </a:cxn>
                  <a:cxn ang="0">
                    <a:pos x="210" y="92"/>
                  </a:cxn>
                  <a:cxn ang="0">
                    <a:pos x="223" y="54"/>
                  </a:cxn>
                  <a:cxn ang="0">
                    <a:pos x="207" y="32"/>
                  </a:cxn>
                  <a:cxn ang="0">
                    <a:pos x="229" y="35"/>
                  </a:cxn>
                  <a:cxn ang="0">
                    <a:pos x="250" y="23"/>
                  </a:cxn>
                  <a:cxn ang="0">
                    <a:pos x="213" y="12"/>
                  </a:cxn>
                  <a:cxn ang="0">
                    <a:pos x="169" y="0"/>
                  </a:cxn>
                  <a:cxn ang="0">
                    <a:pos x="127" y="4"/>
                  </a:cxn>
                  <a:cxn ang="0">
                    <a:pos x="72" y="32"/>
                  </a:cxn>
                  <a:cxn ang="0">
                    <a:pos x="50" y="62"/>
                  </a:cxn>
                  <a:cxn ang="0">
                    <a:pos x="25" y="85"/>
                  </a:cxn>
                  <a:cxn ang="0">
                    <a:pos x="6" y="91"/>
                  </a:cxn>
                  <a:cxn ang="0">
                    <a:pos x="4" y="105"/>
                  </a:cxn>
                  <a:cxn ang="0">
                    <a:pos x="0" y="100"/>
                  </a:cxn>
                </a:cxnLst>
                <a:rect l="0" t="0" r="r" b="b"/>
                <a:pathLst>
                  <a:path w="250" h="115">
                    <a:moveTo>
                      <a:pt x="0" y="100"/>
                    </a:moveTo>
                    <a:lnTo>
                      <a:pt x="4" y="107"/>
                    </a:lnTo>
                    <a:lnTo>
                      <a:pt x="29" y="98"/>
                    </a:lnTo>
                    <a:lnTo>
                      <a:pt x="50" y="92"/>
                    </a:lnTo>
                    <a:lnTo>
                      <a:pt x="82" y="105"/>
                    </a:lnTo>
                    <a:lnTo>
                      <a:pt x="131" y="115"/>
                    </a:lnTo>
                    <a:lnTo>
                      <a:pt x="192" y="104"/>
                    </a:lnTo>
                    <a:lnTo>
                      <a:pt x="210" y="92"/>
                    </a:lnTo>
                    <a:lnTo>
                      <a:pt x="223" y="54"/>
                    </a:lnTo>
                    <a:lnTo>
                      <a:pt x="207" y="32"/>
                    </a:lnTo>
                    <a:lnTo>
                      <a:pt x="229" y="35"/>
                    </a:lnTo>
                    <a:lnTo>
                      <a:pt x="250" y="23"/>
                    </a:lnTo>
                    <a:lnTo>
                      <a:pt x="213" y="12"/>
                    </a:lnTo>
                    <a:lnTo>
                      <a:pt x="169" y="0"/>
                    </a:lnTo>
                    <a:lnTo>
                      <a:pt x="127" y="4"/>
                    </a:lnTo>
                    <a:lnTo>
                      <a:pt x="72" y="32"/>
                    </a:lnTo>
                    <a:lnTo>
                      <a:pt x="50" y="62"/>
                    </a:lnTo>
                    <a:lnTo>
                      <a:pt x="25" y="85"/>
                    </a:lnTo>
                    <a:lnTo>
                      <a:pt x="6" y="91"/>
                    </a:lnTo>
                    <a:lnTo>
                      <a:pt x="4" y="105"/>
                    </a:lnTo>
                    <a:lnTo>
                      <a:pt x="0" y="100"/>
                    </a:lnTo>
                  </a:path>
                </a:pathLst>
              </a:custGeom>
              <a:noFill/>
              <a:ln w="3175">
                <a:solidFill>
                  <a:schemeClr val="tx1"/>
                </a:solidFill>
                <a:prstDash val="solid"/>
                <a:round/>
                <a:headEnd/>
                <a:tailEnd/>
              </a:ln>
            </p:spPr>
            <p:txBody>
              <a:bodyPr/>
              <a:lstStyle/>
              <a:p>
                <a:endParaRPr lang="en-US" dirty="0"/>
              </a:p>
            </p:txBody>
          </p:sp>
          <p:sp>
            <p:nvSpPr>
              <p:cNvPr id="611" name="Freeform 574"/>
              <p:cNvSpPr>
                <a:spLocks/>
              </p:cNvSpPr>
              <p:nvPr/>
            </p:nvSpPr>
            <p:spPr bwMode="auto">
              <a:xfrm>
                <a:off x="2824" y="1618"/>
                <a:ext cx="16" cy="8"/>
              </a:xfrm>
              <a:custGeom>
                <a:avLst/>
                <a:gdLst/>
                <a:ahLst/>
                <a:cxnLst>
                  <a:cxn ang="0">
                    <a:pos x="0" y="22"/>
                  </a:cxn>
                  <a:cxn ang="0">
                    <a:pos x="42" y="0"/>
                  </a:cxn>
                  <a:cxn ang="0">
                    <a:pos x="81" y="4"/>
                  </a:cxn>
                  <a:cxn ang="0">
                    <a:pos x="70" y="35"/>
                  </a:cxn>
                  <a:cxn ang="0">
                    <a:pos x="45" y="44"/>
                  </a:cxn>
                  <a:cxn ang="0">
                    <a:pos x="11" y="40"/>
                  </a:cxn>
                  <a:cxn ang="0">
                    <a:pos x="0" y="22"/>
                  </a:cxn>
                </a:cxnLst>
                <a:rect l="0" t="0" r="r" b="b"/>
                <a:pathLst>
                  <a:path w="81" h="44">
                    <a:moveTo>
                      <a:pt x="0" y="22"/>
                    </a:moveTo>
                    <a:lnTo>
                      <a:pt x="42" y="0"/>
                    </a:lnTo>
                    <a:lnTo>
                      <a:pt x="81" y="4"/>
                    </a:lnTo>
                    <a:lnTo>
                      <a:pt x="70" y="35"/>
                    </a:lnTo>
                    <a:lnTo>
                      <a:pt x="45" y="44"/>
                    </a:lnTo>
                    <a:lnTo>
                      <a:pt x="11" y="40"/>
                    </a:lnTo>
                    <a:lnTo>
                      <a:pt x="0" y="22"/>
                    </a:lnTo>
                    <a:close/>
                  </a:path>
                </a:pathLst>
              </a:custGeom>
              <a:solidFill>
                <a:srgbClr val="FFFFFF"/>
              </a:solidFill>
              <a:ln w="9525">
                <a:solidFill>
                  <a:schemeClr val="tx1"/>
                </a:solidFill>
                <a:round/>
                <a:headEnd/>
                <a:tailEnd/>
              </a:ln>
            </p:spPr>
            <p:txBody>
              <a:bodyPr/>
              <a:lstStyle/>
              <a:p>
                <a:endParaRPr lang="en-US" dirty="0"/>
              </a:p>
            </p:txBody>
          </p:sp>
          <p:sp>
            <p:nvSpPr>
              <p:cNvPr id="612" name="Freeform 575"/>
              <p:cNvSpPr>
                <a:spLocks/>
              </p:cNvSpPr>
              <p:nvPr/>
            </p:nvSpPr>
            <p:spPr bwMode="auto">
              <a:xfrm>
                <a:off x="2824" y="1618"/>
                <a:ext cx="16" cy="8"/>
              </a:xfrm>
              <a:custGeom>
                <a:avLst/>
                <a:gdLst/>
                <a:ahLst/>
                <a:cxnLst>
                  <a:cxn ang="0">
                    <a:pos x="0" y="22"/>
                  </a:cxn>
                  <a:cxn ang="0">
                    <a:pos x="42" y="0"/>
                  </a:cxn>
                  <a:cxn ang="0">
                    <a:pos x="81" y="4"/>
                  </a:cxn>
                  <a:cxn ang="0">
                    <a:pos x="70" y="35"/>
                  </a:cxn>
                  <a:cxn ang="0">
                    <a:pos x="45" y="44"/>
                  </a:cxn>
                  <a:cxn ang="0">
                    <a:pos x="11" y="40"/>
                  </a:cxn>
                  <a:cxn ang="0">
                    <a:pos x="0" y="22"/>
                  </a:cxn>
                </a:cxnLst>
                <a:rect l="0" t="0" r="r" b="b"/>
                <a:pathLst>
                  <a:path w="81" h="44">
                    <a:moveTo>
                      <a:pt x="0" y="22"/>
                    </a:moveTo>
                    <a:lnTo>
                      <a:pt x="42" y="0"/>
                    </a:lnTo>
                    <a:lnTo>
                      <a:pt x="81" y="4"/>
                    </a:lnTo>
                    <a:lnTo>
                      <a:pt x="70" y="35"/>
                    </a:lnTo>
                    <a:lnTo>
                      <a:pt x="45" y="44"/>
                    </a:lnTo>
                    <a:lnTo>
                      <a:pt x="11" y="40"/>
                    </a:lnTo>
                    <a:lnTo>
                      <a:pt x="0" y="22"/>
                    </a:lnTo>
                  </a:path>
                </a:pathLst>
              </a:custGeom>
              <a:noFill/>
              <a:ln w="3175">
                <a:solidFill>
                  <a:schemeClr val="tx1"/>
                </a:solidFill>
                <a:prstDash val="solid"/>
                <a:round/>
                <a:headEnd/>
                <a:tailEnd/>
              </a:ln>
            </p:spPr>
            <p:txBody>
              <a:bodyPr/>
              <a:lstStyle/>
              <a:p>
                <a:endParaRPr lang="en-US" dirty="0"/>
              </a:p>
            </p:txBody>
          </p:sp>
          <p:sp>
            <p:nvSpPr>
              <p:cNvPr id="613" name="Freeform 576"/>
              <p:cNvSpPr>
                <a:spLocks/>
              </p:cNvSpPr>
              <p:nvPr/>
            </p:nvSpPr>
            <p:spPr bwMode="auto">
              <a:xfrm>
                <a:off x="2868" y="1566"/>
                <a:ext cx="120" cy="51"/>
              </a:xfrm>
              <a:custGeom>
                <a:avLst/>
                <a:gdLst/>
                <a:ahLst/>
                <a:cxnLst>
                  <a:cxn ang="0">
                    <a:pos x="0" y="145"/>
                  </a:cxn>
                  <a:cxn ang="0">
                    <a:pos x="79" y="83"/>
                  </a:cxn>
                  <a:cxn ang="0">
                    <a:pos x="160" y="32"/>
                  </a:cxn>
                  <a:cxn ang="0">
                    <a:pos x="218" y="9"/>
                  </a:cxn>
                  <a:cxn ang="0">
                    <a:pos x="276" y="0"/>
                  </a:cxn>
                  <a:cxn ang="0">
                    <a:pos x="340" y="3"/>
                  </a:cxn>
                  <a:cxn ang="0">
                    <a:pos x="411" y="19"/>
                  </a:cxn>
                  <a:cxn ang="0">
                    <a:pos x="466" y="39"/>
                  </a:cxn>
                  <a:cxn ang="0">
                    <a:pos x="536" y="41"/>
                  </a:cxn>
                  <a:cxn ang="0">
                    <a:pos x="582" y="48"/>
                  </a:cxn>
                  <a:cxn ang="0">
                    <a:pos x="599" y="78"/>
                  </a:cxn>
                  <a:cxn ang="0">
                    <a:pos x="587" y="112"/>
                  </a:cxn>
                  <a:cxn ang="0">
                    <a:pos x="509" y="178"/>
                  </a:cxn>
                  <a:cxn ang="0">
                    <a:pos x="414" y="223"/>
                  </a:cxn>
                  <a:cxn ang="0">
                    <a:pos x="239" y="255"/>
                  </a:cxn>
                  <a:cxn ang="0">
                    <a:pos x="121" y="246"/>
                  </a:cxn>
                  <a:cxn ang="0">
                    <a:pos x="0" y="145"/>
                  </a:cxn>
                </a:cxnLst>
                <a:rect l="0" t="0" r="r" b="b"/>
                <a:pathLst>
                  <a:path w="599" h="255">
                    <a:moveTo>
                      <a:pt x="0" y="145"/>
                    </a:moveTo>
                    <a:lnTo>
                      <a:pt x="79" y="83"/>
                    </a:lnTo>
                    <a:lnTo>
                      <a:pt x="160" y="32"/>
                    </a:lnTo>
                    <a:lnTo>
                      <a:pt x="218" y="9"/>
                    </a:lnTo>
                    <a:lnTo>
                      <a:pt x="276" y="0"/>
                    </a:lnTo>
                    <a:lnTo>
                      <a:pt x="340" y="3"/>
                    </a:lnTo>
                    <a:lnTo>
                      <a:pt x="411" y="19"/>
                    </a:lnTo>
                    <a:lnTo>
                      <a:pt x="466" y="39"/>
                    </a:lnTo>
                    <a:lnTo>
                      <a:pt x="536" y="41"/>
                    </a:lnTo>
                    <a:lnTo>
                      <a:pt x="582" y="48"/>
                    </a:lnTo>
                    <a:lnTo>
                      <a:pt x="599" y="78"/>
                    </a:lnTo>
                    <a:lnTo>
                      <a:pt x="587" y="112"/>
                    </a:lnTo>
                    <a:lnTo>
                      <a:pt x="509" y="178"/>
                    </a:lnTo>
                    <a:lnTo>
                      <a:pt x="414" y="223"/>
                    </a:lnTo>
                    <a:lnTo>
                      <a:pt x="239" y="255"/>
                    </a:lnTo>
                    <a:lnTo>
                      <a:pt x="121" y="246"/>
                    </a:lnTo>
                    <a:lnTo>
                      <a:pt x="0" y="145"/>
                    </a:lnTo>
                    <a:close/>
                  </a:path>
                </a:pathLst>
              </a:custGeom>
              <a:solidFill>
                <a:srgbClr val="A85400"/>
              </a:solidFill>
              <a:ln w="9525">
                <a:solidFill>
                  <a:schemeClr val="tx1"/>
                </a:solidFill>
                <a:round/>
                <a:headEnd/>
                <a:tailEnd/>
              </a:ln>
            </p:spPr>
            <p:txBody>
              <a:bodyPr/>
              <a:lstStyle/>
              <a:p>
                <a:endParaRPr lang="en-US" dirty="0"/>
              </a:p>
            </p:txBody>
          </p:sp>
          <p:sp>
            <p:nvSpPr>
              <p:cNvPr id="614" name="Freeform 577"/>
              <p:cNvSpPr>
                <a:spLocks/>
              </p:cNvSpPr>
              <p:nvPr/>
            </p:nvSpPr>
            <p:spPr bwMode="auto">
              <a:xfrm>
                <a:off x="2868" y="1566"/>
                <a:ext cx="120" cy="51"/>
              </a:xfrm>
              <a:custGeom>
                <a:avLst/>
                <a:gdLst/>
                <a:ahLst/>
                <a:cxnLst>
                  <a:cxn ang="0">
                    <a:pos x="0" y="145"/>
                  </a:cxn>
                  <a:cxn ang="0">
                    <a:pos x="79" y="83"/>
                  </a:cxn>
                  <a:cxn ang="0">
                    <a:pos x="160" y="32"/>
                  </a:cxn>
                  <a:cxn ang="0">
                    <a:pos x="218" y="9"/>
                  </a:cxn>
                  <a:cxn ang="0">
                    <a:pos x="276" y="0"/>
                  </a:cxn>
                  <a:cxn ang="0">
                    <a:pos x="340" y="3"/>
                  </a:cxn>
                  <a:cxn ang="0">
                    <a:pos x="411" y="19"/>
                  </a:cxn>
                  <a:cxn ang="0">
                    <a:pos x="466" y="39"/>
                  </a:cxn>
                  <a:cxn ang="0">
                    <a:pos x="536" y="41"/>
                  </a:cxn>
                  <a:cxn ang="0">
                    <a:pos x="582" y="48"/>
                  </a:cxn>
                  <a:cxn ang="0">
                    <a:pos x="599" y="78"/>
                  </a:cxn>
                  <a:cxn ang="0">
                    <a:pos x="587" y="112"/>
                  </a:cxn>
                  <a:cxn ang="0">
                    <a:pos x="509" y="178"/>
                  </a:cxn>
                  <a:cxn ang="0">
                    <a:pos x="414" y="223"/>
                  </a:cxn>
                  <a:cxn ang="0">
                    <a:pos x="239" y="255"/>
                  </a:cxn>
                  <a:cxn ang="0">
                    <a:pos x="121" y="246"/>
                  </a:cxn>
                  <a:cxn ang="0">
                    <a:pos x="0" y="145"/>
                  </a:cxn>
                </a:cxnLst>
                <a:rect l="0" t="0" r="r" b="b"/>
                <a:pathLst>
                  <a:path w="599" h="255">
                    <a:moveTo>
                      <a:pt x="0" y="145"/>
                    </a:moveTo>
                    <a:lnTo>
                      <a:pt x="79" y="83"/>
                    </a:lnTo>
                    <a:lnTo>
                      <a:pt x="160" y="32"/>
                    </a:lnTo>
                    <a:lnTo>
                      <a:pt x="218" y="9"/>
                    </a:lnTo>
                    <a:lnTo>
                      <a:pt x="276" y="0"/>
                    </a:lnTo>
                    <a:lnTo>
                      <a:pt x="340" y="3"/>
                    </a:lnTo>
                    <a:lnTo>
                      <a:pt x="411" y="19"/>
                    </a:lnTo>
                    <a:lnTo>
                      <a:pt x="466" y="39"/>
                    </a:lnTo>
                    <a:lnTo>
                      <a:pt x="536" y="41"/>
                    </a:lnTo>
                    <a:lnTo>
                      <a:pt x="582" y="48"/>
                    </a:lnTo>
                    <a:lnTo>
                      <a:pt x="599" y="78"/>
                    </a:lnTo>
                    <a:lnTo>
                      <a:pt x="587" y="112"/>
                    </a:lnTo>
                    <a:lnTo>
                      <a:pt x="509" y="178"/>
                    </a:lnTo>
                    <a:lnTo>
                      <a:pt x="414" y="223"/>
                    </a:lnTo>
                    <a:lnTo>
                      <a:pt x="239" y="255"/>
                    </a:lnTo>
                    <a:lnTo>
                      <a:pt x="121" y="246"/>
                    </a:lnTo>
                    <a:lnTo>
                      <a:pt x="0" y="145"/>
                    </a:lnTo>
                    <a:close/>
                  </a:path>
                </a:pathLst>
              </a:custGeom>
              <a:solidFill>
                <a:srgbClr val="000000"/>
              </a:solidFill>
              <a:ln w="9525">
                <a:solidFill>
                  <a:schemeClr val="tx1"/>
                </a:solidFill>
                <a:round/>
                <a:headEnd/>
                <a:tailEnd/>
              </a:ln>
            </p:spPr>
            <p:txBody>
              <a:bodyPr/>
              <a:lstStyle/>
              <a:p>
                <a:endParaRPr lang="en-US" dirty="0"/>
              </a:p>
            </p:txBody>
          </p:sp>
          <p:sp>
            <p:nvSpPr>
              <p:cNvPr id="615" name="Freeform 578"/>
              <p:cNvSpPr>
                <a:spLocks/>
              </p:cNvSpPr>
              <p:nvPr/>
            </p:nvSpPr>
            <p:spPr bwMode="auto">
              <a:xfrm>
                <a:off x="2868" y="1566"/>
                <a:ext cx="120" cy="51"/>
              </a:xfrm>
              <a:custGeom>
                <a:avLst/>
                <a:gdLst/>
                <a:ahLst/>
                <a:cxnLst>
                  <a:cxn ang="0">
                    <a:pos x="0" y="145"/>
                  </a:cxn>
                  <a:cxn ang="0">
                    <a:pos x="79" y="83"/>
                  </a:cxn>
                  <a:cxn ang="0">
                    <a:pos x="160" y="32"/>
                  </a:cxn>
                  <a:cxn ang="0">
                    <a:pos x="218" y="9"/>
                  </a:cxn>
                  <a:cxn ang="0">
                    <a:pos x="276" y="0"/>
                  </a:cxn>
                  <a:cxn ang="0">
                    <a:pos x="340" y="3"/>
                  </a:cxn>
                  <a:cxn ang="0">
                    <a:pos x="411" y="19"/>
                  </a:cxn>
                  <a:cxn ang="0">
                    <a:pos x="466" y="39"/>
                  </a:cxn>
                  <a:cxn ang="0">
                    <a:pos x="536" y="41"/>
                  </a:cxn>
                  <a:cxn ang="0">
                    <a:pos x="582" y="48"/>
                  </a:cxn>
                  <a:cxn ang="0">
                    <a:pos x="599" y="78"/>
                  </a:cxn>
                  <a:cxn ang="0">
                    <a:pos x="587" y="112"/>
                  </a:cxn>
                  <a:cxn ang="0">
                    <a:pos x="509" y="178"/>
                  </a:cxn>
                  <a:cxn ang="0">
                    <a:pos x="414" y="223"/>
                  </a:cxn>
                  <a:cxn ang="0">
                    <a:pos x="239" y="255"/>
                  </a:cxn>
                  <a:cxn ang="0">
                    <a:pos x="121" y="246"/>
                  </a:cxn>
                  <a:cxn ang="0">
                    <a:pos x="0" y="145"/>
                  </a:cxn>
                </a:cxnLst>
                <a:rect l="0" t="0" r="r" b="b"/>
                <a:pathLst>
                  <a:path w="599" h="255">
                    <a:moveTo>
                      <a:pt x="0" y="145"/>
                    </a:moveTo>
                    <a:lnTo>
                      <a:pt x="79" y="83"/>
                    </a:lnTo>
                    <a:lnTo>
                      <a:pt x="160" y="32"/>
                    </a:lnTo>
                    <a:lnTo>
                      <a:pt x="218" y="9"/>
                    </a:lnTo>
                    <a:lnTo>
                      <a:pt x="276" y="0"/>
                    </a:lnTo>
                    <a:lnTo>
                      <a:pt x="340" y="3"/>
                    </a:lnTo>
                    <a:lnTo>
                      <a:pt x="411" y="19"/>
                    </a:lnTo>
                    <a:lnTo>
                      <a:pt x="466" y="39"/>
                    </a:lnTo>
                    <a:lnTo>
                      <a:pt x="536" y="41"/>
                    </a:lnTo>
                    <a:lnTo>
                      <a:pt x="582" y="48"/>
                    </a:lnTo>
                    <a:lnTo>
                      <a:pt x="599" y="78"/>
                    </a:lnTo>
                    <a:lnTo>
                      <a:pt x="587" y="112"/>
                    </a:lnTo>
                    <a:lnTo>
                      <a:pt x="509" y="178"/>
                    </a:lnTo>
                    <a:lnTo>
                      <a:pt x="414" y="223"/>
                    </a:lnTo>
                    <a:lnTo>
                      <a:pt x="239" y="255"/>
                    </a:lnTo>
                    <a:lnTo>
                      <a:pt x="121" y="246"/>
                    </a:lnTo>
                    <a:lnTo>
                      <a:pt x="0" y="145"/>
                    </a:lnTo>
                  </a:path>
                </a:pathLst>
              </a:custGeom>
              <a:noFill/>
              <a:ln w="3175">
                <a:solidFill>
                  <a:schemeClr val="tx1"/>
                </a:solidFill>
                <a:prstDash val="solid"/>
                <a:round/>
                <a:headEnd/>
                <a:tailEnd/>
              </a:ln>
            </p:spPr>
            <p:txBody>
              <a:bodyPr/>
              <a:lstStyle/>
              <a:p>
                <a:endParaRPr lang="en-US" dirty="0"/>
              </a:p>
            </p:txBody>
          </p:sp>
          <p:sp>
            <p:nvSpPr>
              <p:cNvPr id="616" name="Freeform 579"/>
              <p:cNvSpPr>
                <a:spLocks/>
              </p:cNvSpPr>
              <p:nvPr/>
            </p:nvSpPr>
            <p:spPr bwMode="auto">
              <a:xfrm>
                <a:off x="2896" y="1584"/>
                <a:ext cx="65" cy="29"/>
              </a:xfrm>
              <a:custGeom>
                <a:avLst/>
                <a:gdLst/>
                <a:ahLst/>
                <a:cxnLst>
                  <a:cxn ang="0">
                    <a:pos x="14" y="133"/>
                  </a:cxn>
                  <a:cxn ang="0">
                    <a:pos x="106" y="81"/>
                  </a:cxn>
                  <a:cxn ang="0">
                    <a:pos x="148" y="37"/>
                  </a:cxn>
                  <a:cxn ang="0">
                    <a:pos x="197" y="13"/>
                  </a:cxn>
                  <a:cxn ang="0">
                    <a:pos x="239" y="0"/>
                  </a:cxn>
                  <a:cxn ang="0">
                    <a:pos x="326" y="6"/>
                  </a:cxn>
                  <a:cxn ang="0">
                    <a:pos x="253" y="24"/>
                  </a:cxn>
                  <a:cxn ang="0">
                    <a:pos x="287" y="38"/>
                  </a:cxn>
                  <a:cxn ang="0">
                    <a:pos x="186" y="71"/>
                  </a:cxn>
                  <a:cxn ang="0">
                    <a:pos x="230" y="76"/>
                  </a:cxn>
                  <a:cxn ang="0">
                    <a:pos x="194" y="101"/>
                  </a:cxn>
                  <a:cxn ang="0">
                    <a:pos x="221" y="111"/>
                  </a:cxn>
                  <a:cxn ang="0">
                    <a:pos x="124" y="124"/>
                  </a:cxn>
                  <a:cxn ang="0">
                    <a:pos x="124" y="139"/>
                  </a:cxn>
                  <a:cxn ang="0">
                    <a:pos x="0" y="144"/>
                  </a:cxn>
                  <a:cxn ang="0">
                    <a:pos x="14" y="133"/>
                  </a:cxn>
                </a:cxnLst>
                <a:rect l="0" t="0" r="r" b="b"/>
                <a:pathLst>
                  <a:path w="326" h="144">
                    <a:moveTo>
                      <a:pt x="14" y="133"/>
                    </a:moveTo>
                    <a:lnTo>
                      <a:pt x="106" y="81"/>
                    </a:lnTo>
                    <a:lnTo>
                      <a:pt x="148" y="37"/>
                    </a:lnTo>
                    <a:lnTo>
                      <a:pt x="197" y="13"/>
                    </a:lnTo>
                    <a:lnTo>
                      <a:pt x="239" y="0"/>
                    </a:lnTo>
                    <a:lnTo>
                      <a:pt x="326" y="6"/>
                    </a:lnTo>
                    <a:lnTo>
                      <a:pt x="253" y="24"/>
                    </a:lnTo>
                    <a:lnTo>
                      <a:pt x="287" y="38"/>
                    </a:lnTo>
                    <a:lnTo>
                      <a:pt x="186" y="71"/>
                    </a:lnTo>
                    <a:lnTo>
                      <a:pt x="230" y="76"/>
                    </a:lnTo>
                    <a:lnTo>
                      <a:pt x="194" y="101"/>
                    </a:lnTo>
                    <a:lnTo>
                      <a:pt x="221" y="111"/>
                    </a:lnTo>
                    <a:lnTo>
                      <a:pt x="124" y="124"/>
                    </a:lnTo>
                    <a:lnTo>
                      <a:pt x="124" y="139"/>
                    </a:lnTo>
                    <a:lnTo>
                      <a:pt x="0" y="144"/>
                    </a:lnTo>
                    <a:lnTo>
                      <a:pt x="14" y="133"/>
                    </a:lnTo>
                    <a:close/>
                  </a:path>
                </a:pathLst>
              </a:custGeom>
              <a:solidFill>
                <a:srgbClr val="FFFFFF"/>
              </a:solidFill>
              <a:ln w="9525">
                <a:solidFill>
                  <a:schemeClr val="tx1"/>
                </a:solidFill>
                <a:round/>
                <a:headEnd/>
                <a:tailEnd/>
              </a:ln>
            </p:spPr>
            <p:txBody>
              <a:bodyPr/>
              <a:lstStyle/>
              <a:p>
                <a:endParaRPr lang="en-US" dirty="0"/>
              </a:p>
            </p:txBody>
          </p:sp>
          <p:sp>
            <p:nvSpPr>
              <p:cNvPr id="617" name="Freeform 580"/>
              <p:cNvSpPr>
                <a:spLocks/>
              </p:cNvSpPr>
              <p:nvPr/>
            </p:nvSpPr>
            <p:spPr bwMode="auto">
              <a:xfrm>
                <a:off x="2867" y="1581"/>
                <a:ext cx="104" cy="33"/>
              </a:xfrm>
              <a:custGeom>
                <a:avLst/>
                <a:gdLst/>
                <a:ahLst/>
                <a:cxnLst>
                  <a:cxn ang="0">
                    <a:pos x="0" y="167"/>
                  </a:cxn>
                  <a:cxn ang="0">
                    <a:pos x="77" y="164"/>
                  </a:cxn>
                  <a:cxn ang="0">
                    <a:pos x="161" y="124"/>
                  </a:cxn>
                  <a:cxn ang="0">
                    <a:pos x="238" y="72"/>
                  </a:cxn>
                  <a:cxn ang="0">
                    <a:pos x="296" y="17"/>
                  </a:cxn>
                  <a:cxn ang="0">
                    <a:pos x="369" y="0"/>
                  </a:cxn>
                  <a:cxn ang="0">
                    <a:pos x="462" y="4"/>
                  </a:cxn>
                  <a:cxn ang="0">
                    <a:pos x="520" y="8"/>
                  </a:cxn>
                </a:cxnLst>
                <a:rect l="0" t="0" r="r" b="b"/>
                <a:pathLst>
                  <a:path w="520" h="167">
                    <a:moveTo>
                      <a:pt x="0" y="167"/>
                    </a:moveTo>
                    <a:lnTo>
                      <a:pt x="77" y="164"/>
                    </a:lnTo>
                    <a:lnTo>
                      <a:pt x="161" y="124"/>
                    </a:lnTo>
                    <a:lnTo>
                      <a:pt x="238" y="72"/>
                    </a:lnTo>
                    <a:lnTo>
                      <a:pt x="296" y="17"/>
                    </a:lnTo>
                    <a:lnTo>
                      <a:pt x="369" y="0"/>
                    </a:lnTo>
                    <a:lnTo>
                      <a:pt x="462" y="4"/>
                    </a:lnTo>
                    <a:lnTo>
                      <a:pt x="520" y="8"/>
                    </a:lnTo>
                  </a:path>
                </a:pathLst>
              </a:custGeom>
              <a:noFill/>
              <a:ln w="3175">
                <a:solidFill>
                  <a:schemeClr val="tx1"/>
                </a:solidFill>
                <a:prstDash val="solid"/>
                <a:round/>
                <a:headEnd/>
                <a:tailEnd/>
              </a:ln>
            </p:spPr>
            <p:txBody>
              <a:bodyPr/>
              <a:lstStyle/>
              <a:p>
                <a:endParaRPr lang="en-US" dirty="0"/>
              </a:p>
            </p:txBody>
          </p:sp>
          <p:sp>
            <p:nvSpPr>
              <p:cNvPr id="618" name="Freeform 581"/>
              <p:cNvSpPr>
                <a:spLocks/>
              </p:cNvSpPr>
              <p:nvPr/>
            </p:nvSpPr>
            <p:spPr bwMode="auto">
              <a:xfrm>
                <a:off x="2755" y="1728"/>
                <a:ext cx="12" cy="10"/>
              </a:xfrm>
              <a:custGeom>
                <a:avLst/>
                <a:gdLst/>
                <a:ahLst/>
                <a:cxnLst>
                  <a:cxn ang="0">
                    <a:pos x="0" y="52"/>
                  </a:cxn>
                  <a:cxn ang="0">
                    <a:pos x="32" y="21"/>
                  </a:cxn>
                  <a:cxn ang="0">
                    <a:pos x="60" y="0"/>
                  </a:cxn>
                </a:cxnLst>
                <a:rect l="0" t="0" r="r" b="b"/>
                <a:pathLst>
                  <a:path w="60" h="52">
                    <a:moveTo>
                      <a:pt x="0" y="52"/>
                    </a:moveTo>
                    <a:lnTo>
                      <a:pt x="32" y="21"/>
                    </a:lnTo>
                    <a:lnTo>
                      <a:pt x="60" y="0"/>
                    </a:lnTo>
                  </a:path>
                </a:pathLst>
              </a:custGeom>
              <a:noFill/>
              <a:ln w="3175">
                <a:solidFill>
                  <a:schemeClr val="tx1"/>
                </a:solidFill>
                <a:prstDash val="solid"/>
                <a:round/>
                <a:headEnd/>
                <a:tailEnd/>
              </a:ln>
            </p:spPr>
            <p:txBody>
              <a:bodyPr/>
              <a:lstStyle/>
              <a:p>
                <a:endParaRPr lang="en-US" dirty="0"/>
              </a:p>
            </p:txBody>
          </p:sp>
          <p:sp>
            <p:nvSpPr>
              <p:cNvPr id="619" name="Freeform 582"/>
              <p:cNvSpPr>
                <a:spLocks/>
              </p:cNvSpPr>
              <p:nvPr/>
            </p:nvSpPr>
            <p:spPr bwMode="auto">
              <a:xfrm>
                <a:off x="2675" y="1737"/>
                <a:ext cx="80" cy="15"/>
              </a:xfrm>
              <a:custGeom>
                <a:avLst/>
                <a:gdLst/>
                <a:ahLst/>
                <a:cxnLst>
                  <a:cxn ang="0">
                    <a:pos x="0" y="14"/>
                  </a:cxn>
                  <a:cxn ang="0">
                    <a:pos x="67" y="14"/>
                  </a:cxn>
                  <a:cxn ang="0">
                    <a:pos x="136" y="24"/>
                  </a:cxn>
                  <a:cxn ang="0">
                    <a:pos x="180" y="58"/>
                  </a:cxn>
                  <a:cxn ang="0">
                    <a:pos x="249" y="72"/>
                  </a:cxn>
                  <a:cxn ang="0">
                    <a:pos x="301" y="58"/>
                  </a:cxn>
                  <a:cxn ang="0">
                    <a:pos x="398" y="0"/>
                  </a:cxn>
                </a:cxnLst>
                <a:rect l="0" t="0" r="r" b="b"/>
                <a:pathLst>
                  <a:path w="398" h="72">
                    <a:moveTo>
                      <a:pt x="0" y="14"/>
                    </a:moveTo>
                    <a:lnTo>
                      <a:pt x="67" y="14"/>
                    </a:lnTo>
                    <a:lnTo>
                      <a:pt x="136" y="24"/>
                    </a:lnTo>
                    <a:lnTo>
                      <a:pt x="180" y="58"/>
                    </a:lnTo>
                    <a:lnTo>
                      <a:pt x="249" y="72"/>
                    </a:lnTo>
                    <a:lnTo>
                      <a:pt x="301" y="58"/>
                    </a:lnTo>
                    <a:lnTo>
                      <a:pt x="398" y="0"/>
                    </a:lnTo>
                  </a:path>
                </a:pathLst>
              </a:custGeom>
              <a:noFill/>
              <a:ln w="3175">
                <a:solidFill>
                  <a:schemeClr val="tx1"/>
                </a:solidFill>
                <a:prstDash val="solid"/>
                <a:round/>
                <a:headEnd/>
                <a:tailEnd/>
              </a:ln>
            </p:spPr>
            <p:txBody>
              <a:bodyPr/>
              <a:lstStyle/>
              <a:p>
                <a:endParaRPr lang="en-US" dirty="0"/>
              </a:p>
            </p:txBody>
          </p:sp>
          <p:sp>
            <p:nvSpPr>
              <p:cNvPr id="620" name="Freeform 583"/>
              <p:cNvSpPr>
                <a:spLocks/>
              </p:cNvSpPr>
              <p:nvPr/>
            </p:nvSpPr>
            <p:spPr bwMode="auto">
              <a:xfrm>
                <a:off x="2771" y="1655"/>
                <a:ext cx="15" cy="19"/>
              </a:xfrm>
              <a:custGeom>
                <a:avLst/>
                <a:gdLst/>
                <a:ahLst/>
                <a:cxnLst>
                  <a:cxn ang="0">
                    <a:pos x="0" y="92"/>
                  </a:cxn>
                  <a:cxn ang="0">
                    <a:pos x="39" y="49"/>
                  </a:cxn>
                  <a:cxn ang="0">
                    <a:pos x="76" y="0"/>
                  </a:cxn>
                </a:cxnLst>
                <a:rect l="0" t="0" r="r" b="b"/>
                <a:pathLst>
                  <a:path w="76" h="92">
                    <a:moveTo>
                      <a:pt x="0" y="92"/>
                    </a:moveTo>
                    <a:lnTo>
                      <a:pt x="39" y="49"/>
                    </a:lnTo>
                    <a:lnTo>
                      <a:pt x="76" y="0"/>
                    </a:lnTo>
                  </a:path>
                </a:pathLst>
              </a:custGeom>
              <a:noFill/>
              <a:ln w="3175">
                <a:solidFill>
                  <a:schemeClr val="tx1"/>
                </a:solidFill>
                <a:prstDash val="solid"/>
                <a:round/>
                <a:headEnd/>
                <a:tailEnd/>
              </a:ln>
            </p:spPr>
            <p:txBody>
              <a:bodyPr/>
              <a:lstStyle/>
              <a:p>
                <a:endParaRPr lang="en-US" dirty="0"/>
              </a:p>
            </p:txBody>
          </p:sp>
          <p:sp>
            <p:nvSpPr>
              <p:cNvPr id="621" name="Freeform 584"/>
              <p:cNvSpPr>
                <a:spLocks/>
              </p:cNvSpPr>
              <p:nvPr/>
            </p:nvSpPr>
            <p:spPr bwMode="auto">
              <a:xfrm>
                <a:off x="3194" y="1896"/>
                <a:ext cx="6" cy="59"/>
              </a:xfrm>
              <a:custGeom>
                <a:avLst/>
                <a:gdLst/>
                <a:ahLst/>
                <a:cxnLst>
                  <a:cxn ang="0">
                    <a:pos x="29" y="294"/>
                  </a:cxn>
                  <a:cxn ang="0">
                    <a:pos x="0" y="58"/>
                  </a:cxn>
                  <a:cxn ang="0">
                    <a:pos x="10" y="0"/>
                  </a:cxn>
                </a:cxnLst>
                <a:rect l="0" t="0" r="r" b="b"/>
                <a:pathLst>
                  <a:path w="29" h="294">
                    <a:moveTo>
                      <a:pt x="29" y="294"/>
                    </a:moveTo>
                    <a:lnTo>
                      <a:pt x="0" y="58"/>
                    </a:lnTo>
                    <a:lnTo>
                      <a:pt x="10" y="0"/>
                    </a:lnTo>
                  </a:path>
                </a:pathLst>
              </a:custGeom>
              <a:noFill/>
              <a:ln w="3175">
                <a:solidFill>
                  <a:schemeClr val="tx1"/>
                </a:solidFill>
                <a:prstDash val="solid"/>
                <a:round/>
                <a:headEnd/>
                <a:tailEnd/>
              </a:ln>
            </p:spPr>
            <p:txBody>
              <a:bodyPr/>
              <a:lstStyle/>
              <a:p>
                <a:endParaRPr lang="en-US" dirty="0"/>
              </a:p>
            </p:txBody>
          </p:sp>
          <p:sp>
            <p:nvSpPr>
              <p:cNvPr id="622" name="Freeform 585"/>
              <p:cNvSpPr>
                <a:spLocks/>
              </p:cNvSpPr>
              <p:nvPr/>
            </p:nvSpPr>
            <p:spPr bwMode="auto">
              <a:xfrm>
                <a:off x="3559" y="1965"/>
                <a:ext cx="87" cy="60"/>
              </a:xfrm>
              <a:custGeom>
                <a:avLst/>
                <a:gdLst/>
                <a:ahLst/>
                <a:cxnLst>
                  <a:cxn ang="0">
                    <a:pos x="436" y="303"/>
                  </a:cxn>
                  <a:cxn ang="0">
                    <a:pos x="327" y="146"/>
                  </a:cxn>
                  <a:cxn ang="0">
                    <a:pos x="257" y="89"/>
                  </a:cxn>
                  <a:cxn ang="0">
                    <a:pos x="138" y="20"/>
                  </a:cxn>
                  <a:cxn ang="0">
                    <a:pos x="59" y="0"/>
                  </a:cxn>
                  <a:cxn ang="0">
                    <a:pos x="0" y="0"/>
                  </a:cxn>
                </a:cxnLst>
                <a:rect l="0" t="0" r="r" b="b"/>
                <a:pathLst>
                  <a:path w="436" h="303">
                    <a:moveTo>
                      <a:pt x="436" y="303"/>
                    </a:moveTo>
                    <a:lnTo>
                      <a:pt x="327" y="146"/>
                    </a:lnTo>
                    <a:lnTo>
                      <a:pt x="257" y="89"/>
                    </a:lnTo>
                    <a:lnTo>
                      <a:pt x="138" y="20"/>
                    </a:lnTo>
                    <a:lnTo>
                      <a:pt x="59" y="0"/>
                    </a:lnTo>
                    <a:lnTo>
                      <a:pt x="0" y="0"/>
                    </a:lnTo>
                  </a:path>
                </a:pathLst>
              </a:custGeom>
              <a:noFill/>
              <a:ln w="3175">
                <a:solidFill>
                  <a:schemeClr val="tx1"/>
                </a:solidFill>
                <a:prstDash val="solid"/>
                <a:round/>
                <a:headEnd/>
                <a:tailEnd/>
              </a:ln>
            </p:spPr>
            <p:txBody>
              <a:bodyPr/>
              <a:lstStyle/>
              <a:p>
                <a:endParaRPr lang="en-US" dirty="0"/>
              </a:p>
            </p:txBody>
          </p:sp>
          <p:sp>
            <p:nvSpPr>
              <p:cNvPr id="623" name="Freeform 586"/>
              <p:cNvSpPr>
                <a:spLocks/>
              </p:cNvSpPr>
              <p:nvPr/>
            </p:nvSpPr>
            <p:spPr bwMode="auto">
              <a:xfrm>
                <a:off x="2815" y="1696"/>
                <a:ext cx="70" cy="67"/>
              </a:xfrm>
              <a:custGeom>
                <a:avLst/>
                <a:gdLst/>
                <a:ahLst/>
                <a:cxnLst>
                  <a:cxn ang="0">
                    <a:pos x="0" y="203"/>
                  </a:cxn>
                  <a:cxn ang="0">
                    <a:pos x="24" y="197"/>
                  </a:cxn>
                  <a:cxn ang="0">
                    <a:pos x="38" y="194"/>
                  </a:cxn>
                  <a:cxn ang="0">
                    <a:pos x="52" y="194"/>
                  </a:cxn>
                  <a:cxn ang="0">
                    <a:pos x="69" y="189"/>
                  </a:cxn>
                  <a:cxn ang="0">
                    <a:pos x="86" y="181"/>
                  </a:cxn>
                  <a:cxn ang="0">
                    <a:pos x="94" y="181"/>
                  </a:cxn>
                  <a:cxn ang="0">
                    <a:pos x="108" y="181"/>
                  </a:cxn>
                  <a:cxn ang="0">
                    <a:pos x="128" y="189"/>
                  </a:cxn>
                  <a:cxn ang="0">
                    <a:pos x="142" y="218"/>
                  </a:cxn>
                  <a:cxn ang="0">
                    <a:pos x="208" y="307"/>
                  </a:cxn>
                  <a:cxn ang="0">
                    <a:pos x="218" y="332"/>
                  </a:cxn>
                  <a:cxn ang="0">
                    <a:pos x="226" y="337"/>
                  </a:cxn>
                  <a:cxn ang="0">
                    <a:pos x="232" y="332"/>
                  </a:cxn>
                  <a:cxn ang="0">
                    <a:pos x="260" y="290"/>
                  </a:cxn>
                  <a:cxn ang="0">
                    <a:pos x="274" y="285"/>
                  </a:cxn>
                  <a:cxn ang="0">
                    <a:pos x="291" y="285"/>
                  </a:cxn>
                  <a:cxn ang="0">
                    <a:pos x="312" y="285"/>
                  </a:cxn>
                  <a:cxn ang="0">
                    <a:pos x="330" y="278"/>
                  </a:cxn>
                  <a:cxn ang="0">
                    <a:pos x="337" y="270"/>
                  </a:cxn>
                  <a:cxn ang="0">
                    <a:pos x="346" y="257"/>
                  </a:cxn>
                  <a:cxn ang="0">
                    <a:pos x="351" y="244"/>
                  </a:cxn>
                  <a:cxn ang="0">
                    <a:pos x="351" y="231"/>
                  </a:cxn>
                  <a:cxn ang="0">
                    <a:pos x="346" y="218"/>
                  </a:cxn>
                  <a:cxn ang="0">
                    <a:pos x="301" y="164"/>
                  </a:cxn>
                  <a:cxn ang="0">
                    <a:pos x="288" y="143"/>
                  </a:cxn>
                  <a:cxn ang="0">
                    <a:pos x="281" y="131"/>
                  </a:cxn>
                  <a:cxn ang="0">
                    <a:pos x="281" y="106"/>
                  </a:cxn>
                  <a:cxn ang="0">
                    <a:pos x="291" y="79"/>
                  </a:cxn>
                  <a:cxn ang="0">
                    <a:pos x="301" y="59"/>
                  </a:cxn>
                  <a:cxn ang="0">
                    <a:pos x="301" y="43"/>
                  </a:cxn>
                  <a:cxn ang="0">
                    <a:pos x="301" y="30"/>
                  </a:cxn>
                  <a:cxn ang="0">
                    <a:pos x="298" y="18"/>
                  </a:cxn>
                  <a:cxn ang="0">
                    <a:pos x="288" y="4"/>
                  </a:cxn>
                  <a:cxn ang="0">
                    <a:pos x="274" y="0"/>
                  </a:cxn>
                  <a:cxn ang="0">
                    <a:pos x="260" y="0"/>
                  </a:cxn>
                  <a:cxn ang="0">
                    <a:pos x="240" y="14"/>
                  </a:cxn>
                  <a:cxn ang="0">
                    <a:pos x="228" y="26"/>
                  </a:cxn>
                  <a:cxn ang="0">
                    <a:pos x="215" y="39"/>
                  </a:cxn>
                  <a:cxn ang="0">
                    <a:pos x="204" y="54"/>
                  </a:cxn>
                  <a:cxn ang="0">
                    <a:pos x="190" y="68"/>
                  </a:cxn>
                  <a:cxn ang="0">
                    <a:pos x="173" y="72"/>
                  </a:cxn>
                  <a:cxn ang="0">
                    <a:pos x="153" y="77"/>
                  </a:cxn>
                  <a:cxn ang="0">
                    <a:pos x="136" y="77"/>
                  </a:cxn>
                  <a:cxn ang="0">
                    <a:pos x="124" y="68"/>
                  </a:cxn>
                  <a:cxn ang="0">
                    <a:pos x="115" y="63"/>
                  </a:cxn>
                  <a:cxn ang="0">
                    <a:pos x="108" y="59"/>
                  </a:cxn>
                  <a:cxn ang="0">
                    <a:pos x="90" y="59"/>
                  </a:cxn>
                  <a:cxn ang="0">
                    <a:pos x="80" y="72"/>
                  </a:cxn>
                  <a:cxn ang="0">
                    <a:pos x="72" y="85"/>
                  </a:cxn>
                  <a:cxn ang="0">
                    <a:pos x="52" y="118"/>
                  </a:cxn>
                  <a:cxn ang="0">
                    <a:pos x="31" y="164"/>
                  </a:cxn>
                  <a:cxn ang="0">
                    <a:pos x="6" y="194"/>
                  </a:cxn>
                  <a:cxn ang="0">
                    <a:pos x="3" y="197"/>
                  </a:cxn>
                  <a:cxn ang="0">
                    <a:pos x="0" y="203"/>
                  </a:cxn>
                </a:cxnLst>
                <a:rect l="0" t="0" r="r" b="b"/>
                <a:pathLst>
                  <a:path w="351" h="337">
                    <a:moveTo>
                      <a:pt x="0" y="203"/>
                    </a:moveTo>
                    <a:lnTo>
                      <a:pt x="24" y="197"/>
                    </a:lnTo>
                    <a:lnTo>
                      <a:pt x="38" y="194"/>
                    </a:lnTo>
                    <a:lnTo>
                      <a:pt x="52" y="194"/>
                    </a:lnTo>
                    <a:lnTo>
                      <a:pt x="69" y="189"/>
                    </a:lnTo>
                    <a:lnTo>
                      <a:pt x="86" y="181"/>
                    </a:lnTo>
                    <a:lnTo>
                      <a:pt x="94" y="181"/>
                    </a:lnTo>
                    <a:lnTo>
                      <a:pt x="108" y="181"/>
                    </a:lnTo>
                    <a:lnTo>
                      <a:pt x="128" y="189"/>
                    </a:lnTo>
                    <a:lnTo>
                      <a:pt x="142" y="218"/>
                    </a:lnTo>
                    <a:lnTo>
                      <a:pt x="208" y="307"/>
                    </a:lnTo>
                    <a:lnTo>
                      <a:pt x="218" y="332"/>
                    </a:lnTo>
                    <a:lnTo>
                      <a:pt x="226" y="337"/>
                    </a:lnTo>
                    <a:lnTo>
                      <a:pt x="232" y="332"/>
                    </a:lnTo>
                    <a:lnTo>
                      <a:pt x="260" y="290"/>
                    </a:lnTo>
                    <a:lnTo>
                      <a:pt x="274" y="285"/>
                    </a:lnTo>
                    <a:lnTo>
                      <a:pt x="291" y="285"/>
                    </a:lnTo>
                    <a:lnTo>
                      <a:pt x="312" y="285"/>
                    </a:lnTo>
                    <a:lnTo>
                      <a:pt x="330" y="278"/>
                    </a:lnTo>
                    <a:lnTo>
                      <a:pt x="337" y="270"/>
                    </a:lnTo>
                    <a:lnTo>
                      <a:pt x="346" y="257"/>
                    </a:lnTo>
                    <a:lnTo>
                      <a:pt x="351" y="244"/>
                    </a:lnTo>
                    <a:lnTo>
                      <a:pt x="351" y="231"/>
                    </a:lnTo>
                    <a:lnTo>
                      <a:pt x="346" y="218"/>
                    </a:lnTo>
                    <a:lnTo>
                      <a:pt x="301" y="164"/>
                    </a:lnTo>
                    <a:lnTo>
                      <a:pt x="288" y="143"/>
                    </a:lnTo>
                    <a:lnTo>
                      <a:pt x="281" y="131"/>
                    </a:lnTo>
                    <a:lnTo>
                      <a:pt x="281" y="106"/>
                    </a:lnTo>
                    <a:lnTo>
                      <a:pt x="291" y="79"/>
                    </a:lnTo>
                    <a:lnTo>
                      <a:pt x="301" y="59"/>
                    </a:lnTo>
                    <a:lnTo>
                      <a:pt x="301" y="43"/>
                    </a:lnTo>
                    <a:lnTo>
                      <a:pt x="301" y="30"/>
                    </a:lnTo>
                    <a:lnTo>
                      <a:pt x="298" y="18"/>
                    </a:lnTo>
                    <a:lnTo>
                      <a:pt x="288" y="4"/>
                    </a:lnTo>
                    <a:lnTo>
                      <a:pt x="274" y="0"/>
                    </a:lnTo>
                    <a:lnTo>
                      <a:pt x="260" y="0"/>
                    </a:lnTo>
                    <a:lnTo>
                      <a:pt x="240" y="14"/>
                    </a:lnTo>
                    <a:lnTo>
                      <a:pt x="228" y="26"/>
                    </a:lnTo>
                    <a:lnTo>
                      <a:pt x="215" y="39"/>
                    </a:lnTo>
                    <a:lnTo>
                      <a:pt x="204" y="54"/>
                    </a:lnTo>
                    <a:lnTo>
                      <a:pt x="190" y="68"/>
                    </a:lnTo>
                    <a:lnTo>
                      <a:pt x="173" y="72"/>
                    </a:lnTo>
                    <a:lnTo>
                      <a:pt x="153" y="77"/>
                    </a:lnTo>
                    <a:lnTo>
                      <a:pt x="136" y="77"/>
                    </a:lnTo>
                    <a:lnTo>
                      <a:pt x="124" y="68"/>
                    </a:lnTo>
                    <a:lnTo>
                      <a:pt x="115" y="63"/>
                    </a:lnTo>
                    <a:lnTo>
                      <a:pt x="108" y="59"/>
                    </a:lnTo>
                    <a:lnTo>
                      <a:pt x="90" y="59"/>
                    </a:lnTo>
                    <a:lnTo>
                      <a:pt x="80" y="72"/>
                    </a:lnTo>
                    <a:lnTo>
                      <a:pt x="72" y="85"/>
                    </a:lnTo>
                    <a:lnTo>
                      <a:pt x="52" y="118"/>
                    </a:lnTo>
                    <a:lnTo>
                      <a:pt x="31" y="164"/>
                    </a:lnTo>
                    <a:lnTo>
                      <a:pt x="6" y="194"/>
                    </a:lnTo>
                    <a:lnTo>
                      <a:pt x="3" y="197"/>
                    </a:lnTo>
                    <a:lnTo>
                      <a:pt x="0" y="203"/>
                    </a:lnTo>
                    <a:close/>
                  </a:path>
                </a:pathLst>
              </a:custGeom>
              <a:solidFill>
                <a:srgbClr val="FFFFFF"/>
              </a:solidFill>
              <a:ln w="9525">
                <a:solidFill>
                  <a:schemeClr val="tx1"/>
                </a:solidFill>
                <a:round/>
                <a:headEnd/>
                <a:tailEnd/>
              </a:ln>
            </p:spPr>
            <p:txBody>
              <a:bodyPr/>
              <a:lstStyle/>
              <a:p>
                <a:endParaRPr lang="en-US" dirty="0"/>
              </a:p>
            </p:txBody>
          </p:sp>
          <p:sp>
            <p:nvSpPr>
              <p:cNvPr id="624" name="Freeform 587"/>
              <p:cNvSpPr>
                <a:spLocks/>
              </p:cNvSpPr>
              <p:nvPr/>
            </p:nvSpPr>
            <p:spPr bwMode="auto">
              <a:xfrm>
                <a:off x="2815" y="1696"/>
                <a:ext cx="70" cy="67"/>
              </a:xfrm>
              <a:custGeom>
                <a:avLst/>
                <a:gdLst/>
                <a:ahLst/>
                <a:cxnLst>
                  <a:cxn ang="0">
                    <a:pos x="0" y="203"/>
                  </a:cxn>
                  <a:cxn ang="0">
                    <a:pos x="24" y="197"/>
                  </a:cxn>
                  <a:cxn ang="0">
                    <a:pos x="38" y="194"/>
                  </a:cxn>
                  <a:cxn ang="0">
                    <a:pos x="52" y="194"/>
                  </a:cxn>
                  <a:cxn ang="0">
                    <a:pos x="69" y="189"/>
                  </a:cxn>
                  <a:cxn ang="0">
                    <a:pos x="86" y="181"/>
                  </a:cxn>
                  <a:cxn ang="0">
                    <a:pos x="94" y="181"/>
                  </a:cxn>
                  <a:cxn ang="0">
                    <a:pos x="108" y="181"/>
                  </a:cxn>
                  <a:cxn ang="0">
                    <a:pos x="128" y="189"/>
                  </a:cxn>
                  <a:cxn ang="0">
                    <a:pos x="142" y="218"/>
                  </a:cxn>
                  <a:cxn ang="0">
                    <a:pos x="208" y="307"/>
                  </a:cxn>
                  <a:cxn ang="0">
                    <a:pos x="218" y="332"/>
                  </a:cxn>
                  <a:cxn ang="0">
                    <a:pos x="226" y="337"/>
                  </a:cxn>
                  <a:cxn ang="0">
                    <a:pos x="232" y="332"/>
                  </a:cxn>
                  <a:cxn ang="0">
                    <a:pos x="260" y="290"/>
                  </a:cxn>
                  <a:cxn ang="0">
                    <a:pos x="274" y="285"/>
                  </a:cxn>
                  <a:cxn ang="0">
                    <a:pos x="291" y="285"/>
                  </a:cxn>
                  <a:cxn ang="0">
                    <a:pos x="312" y="285"/>
                  </a:cxn>
                  <a:cxn ang="0">
                    <a:pos x="330" y="278"/>
                  </a:cxn>
                  <a:cxn ang="0">
                    <a:pos x="337" y="270"/>
                  </a:cxn>
                  <a:cxn ang="0">
                    <a:pos x="346" y="257"/>
                  </a:cxn>
                  <a:cxn ang="0">
                    <a:pos x="351" y="244"/>
                  </a:cxn>
                  <a:cxn ang="0">
                    <a:pos x="351" y="231"/>
                  </a:cxn>
                  <a:cxn ang="0">
                    <a:pos x="346" y="218"/>
                  </a:cxn>
                  <a:cxn ang="0">
                    <a:pos x="301" y="164"/>
                  </a:cxn>
                  <a:cxn ang="0">
                    <a:pos x="288" y="143"/>
                  </a:cxn>
                  <a:cxn ang="0">
                    <a:pos x="281" y="131"/>
                  </a:cxn>
                  <a:cxn ang="0">
                    <a:pos x="281" y="106"/>
                  </a:cxn>
                  <a:cxn ang="0">
                    <a:pos x="291" y="79"/>
                  </a:cxn>
                  <a:cxn ang="0">
                    <a:pos x="301" y="59"/>
                  </a:cxn>
                  <a:cxn ang="0">
                    <a:pos x="301" y="43"/>
                  </a:cxn>
                  <a:cxn ang="0">
                    <a:pos x="301" y="30"/>
                  </a:cxn>
                  <a:cxn ang="0">
                    <a:pos x="298" y="18"/>
                  </a:cxn>
                  <a:cxn ang="0">
                    <a:pos x="288" y="4"/>
                  </a:cxn>
                  <a:cxn ang="0">
                    <a:pos x="274" y="0"/>
                  </a:cxn>
                  <a:cxn ang="0">
                    <a:pos x="260" y="0"/>
                  </a:cxn>
                  <a:cxn ang="0">
                    <a:pos x="240" y="14"/>
                  </a:cxn>
                  <a:cxn ang="0">
                    <a:pos x="228" y="26"/>
                  </a:cxn>
                  <a:cxn ang="0">
                    <a:pos x="215" y="39"/>
                  </a:cxn>
                  <a:cxn ang="0">
                    <a:pos x="204" y="54"/>
                  </a:cxn>
                  <a:cxn ang="0">
                    <a:pos x="190" y="68"/>
                  </a:cxn>
                  <a:cxn ang="0">
                    <a:pos x="173" y="72"/>
                  </a:cxn>
                  <a:cxn ang="0">
                    <a:pos x="153" y="77"/>
                  </a:cxn>
                  <a:cxn ang="0">
                    <a:pos x="136" y="77"/>
                  </a:cxn>
                  <a:cxn ang="0">
                    <a:pos x="124" y="68"/>
                  </a:cxn>
                  <a:cxn ang="0">
                    <a:pos x="115" y="63"/>
                  </a:cxn>
                  <a:cxn ang="0">
                    <a:pos x="108" y="59"/>
                  </a:cxn>
                  <a:cxn ang="0">
                    <a:pos x="90" y="59"/>
                  </a:cxn>
                  <a:cxn ang="0">
                    <a:pos x="80" y="72"/>
                  </a:cxn>
                  <a:cxn ang="0">
                    <a:pos x="72" y="85"/>
                  </a:cxn>
                  <a:cxn ang="0">
                    <a:pos x="52" y="118"/>
                  </a:cxn>
                  <a:cxn ang="0">
                    <a:pos x="31" y="164"/>
                  </a:cxn>
                  <a:cxn ang="0">
                    <a:pos x="6" y="194"/>
                  </a:cxn>
                  <a:cxn ang="0">
                    <a:pos x="3" y="197"/>
                  </a:cxn>
                  <a:cxn ang="0">
                    <a:pos x="0" y="203"/>
                  </a:cxn>
                </a:cxnLst>
                <a:rect l="0" t="0" r="r" b="b"/>
                <a:pathLst>
                  <a:path w="351" h="337">
                    <a:moveTo>
                      <a:pt x="0" y="203"/>
                    </a:moveTo>
                    <a:lnTo>
                      <a:pt x="24" y="197"/>
                    </a:lnTo>
                    <a:lnTo>
                      <a:pt x="38" y="194"/>
                    </a:lnTo>
                    <a:lnTo>
                      <a:pt x="52" y="194"/>
                    </a:lnTo>
                    <a:lnTo>
                      <a:pt x="69" y="189"/>
                    </a:lnTo>
                    <a:lnTo>
                      <a:pt x="86" y="181"/>
                    </a:lnTo>
                    <a:lnTo>
                      <a:pt x="94" y="181"/>
                    </a:lnTo>
                    <a:lnTo>
                      <a:pt x="108" y="181"/>
                    </a:lnTo>
                    <a:lnTo>
                      <a:pt x="128" y="189"/>
                    </a:lnTo>
                    <a:lnTo>
                      <a:pt x="142" y="218"/>
                    </a:lnTo>
                    <a:lnTo>
                      <a:pt x="208" y="307"/>
                    </a:lnTo>
                    <a:lnTo>
                      <a:pt x="218" y="332"/>
                    </a:lnTo>
                    <a:lnTo>
                      <a:pt x="226" y="337"/>
                    </a:lnTo>
                    <a:lnTo>
                      <a:pt x="232" y="332"/>
                    </a:lnTo>
                    <a:lnTo>
                      <a:pt x="260" y="290"/>
                    </a:lnTo>
                    <a:lnTo>
                      <a:pt x="274" y="285"/>
                    </a:lnTo>
                    <a:lnTo>
                      <a:pt x="291" y="285"/>
                    </a:lnTo>
                    <a:lnTo>
                      <a:pt x="312" y="285"/>
                    </a:lnTo>
                    <a:lnTo>
                      <a:pt x="330" y="278"/>
                    </a:lnTo>
                    <a:lnTo>
                      <a:pt x="337" y="270"/>
                    </a:lnTo>
                    <a:lnTo>
                      <a:pt x="346" y="257"/>
                    </a:lnTo>
                    <a:lnTo>
                      <a:pt x="351" y="244"/>
                    </a:lnTo>
                    <a:lnTo>
                      <a:pt x="351" y="231"/>
                    </a:lnTo>
                    <a:lnTo>
                      <a:pt x="346" y="218"/>
                    </a:lnTo>
                    <a:lnTo>
                      <a:pt x="301" y="164"/>
                    </a:lnTo>
                    <a:lnTo>
                      <a:pt x="288" y="143"/>
                    </a:lnTo>
                    <a:lnTo>
                      <a:pt x="281" y="131"/>
                    </a:lnTo>
                    <a:lnTo>
                      <a:pt x="281" y="106"/>
                    </a:lnTo>
                    <a:lnTo>
                      <a:pt x="291" y="79"/>
                    </a:lnTo>
                    <a:lnTo>
                      <a:pt x="301" y="59"/>
                    </a:lnTo>
                    <a:lnTo>
                      <a:pt x="301" y="43"/>
                    </a:lnTo>
                    <a:lnTo>
                      <a:pt x="301" y="30"/>
                    </a:lnTo>
                    <a:lnTo>
                      <a:pt x="298" y="18"/>
                    </a:lnTo>
                    <a:lnTo>
                      <a:pt x="288" y="4"/>
                    </a:lnTo>
                    <a:lnTo>
                      <a:pt x="274" y="0"/>
                    </a:lnTo>
                    <a:lnTo>
                      <a:pt x="260" y="0"/>
                    </a:lnTo>
                    <a:lnTo>
                      <a:pt x="240" y="14"/>
                    </a:lnTo>
                    <a:lnTo>
                      <a:pt x="228" y="26"/>
                    </a:lnTo>
                    <a:lnTo>
                      <a:pt x="215" y="39"/>
                    </a:lnTo>
                    <a:lnTo>
                      <a:pt x="204" y="54"/>
                    </a:lnTo>
                    <a:lnTo>
                      <a:pt x="190" y="68"/>
                    </a:lnTo>
                    <a:lnTo>
                      <a:pt x="173" y="72"/>
                    </a:lnTo>
                    <a:lnTo>
                      <a:pt x="153" y="77"/>
                    </a:lnTo>
                    <a:lnTo>
                      <a:pt x="136" y="77"/>
                    </a:lnTo>
                    <a:lnTo>
                      <a:pt x="124" y="68"/>
                    </a:lnTo>
                    <a:lnTo>
                      <a:pt x="115" y="63"/>
                    </a:lnTo>
                    <a:lnTo>
                      <a:pt x="108" y="59"/>
                    </a:lnTo>
                    <a:lnTo>
                      <a:pt x="90" y="59"/>
                    </a:lnTo>
                    <a:lnTo>
                      <a:pt x="80" y="72"/>
                    </a:lnTo>
                    <a:lnTo>
                      <a:pt x="72" y="85"/>
                    </a:lnTo>
                    <a:lnTo>
                      <a:pt x="52" y="118"/>
                    </a:lnTo>
                    <a:lnTo>
                      <a:pt x="31" y="164"/>
                    </a:lnTo>
                    <a:lnTo>
                      <a:pt x="6" y="194"/>
                    </a:lnTo>
                    <a:lnTo>
                      <a:pt x="3" y="197"/>
                    </a:lnTo>
                    <a:lnTo>
                      <a:pt x="0" y="203"/>
                    </a:lnTo>
                  </a:path>
                </a:pathLst>
              </a:custGeom>
              <a:noFill/>
              <a:ln w="3175">
                <a:solidFill>
                  <a:schemeClr val="tx1"/>
                </a:solidFill>
                <a:prstDash val="solid"/>
                <a:round/>
                <a:headEnd/>
                <a:tailEnd/>
              </a:ln>
            </p:spPr>
            <p:txBody>
              <a:bodyPr/>
              <a:lstStyle/>
              <a:p>
                <a:endParaRPr lang="en-US" dirty="0"/>
              </a:p>
            </p:txBody>
          </p:sp>
          <p:sp>
            <p:nvSpPr>
              <p:cNvPr id="625" name="Freeform 588"/>
              <p:cNvSpPr>
                <a:spLocks/>
              </p:cNvSpPr>
              <p:nvPr/>
            </p:nvSpPr>
            <p:spPr bwMode="auto">
              <a:xfrm>
                <a:off x="2834" y="1715"/>
                <a:ext cx="29" cy="18"/>
              </a:xfrm>
              <a:custGeom>
                <a:avLst/>
                <a:gdLst/>
                <a:ahLst/>
                <a:cxnLst>
                  <a:cxn ang="0">
                    <a:pos x="0" y="91"/>
                  </a:cxn>
                  <a:cxn ang="0">
                    <a:pos x="78" y="59"/>
                  </a:cxn>
                  <a:cxn ang="0">
                    <a:pos x="142" y="0"/>
                  </a:cxn>
                </a:cxnLst>
                <a:rect l="0" t="0" r="r" b="b"/>
                <a:pathLst>
                  <a:path w="142" h="91">
                    <a:moveTo>
                      <a:pt x="0" y="91"/>
                    </a:moveTo>
                    <a:lnTo>
                      <a:pt x="78" y="59"/>
                    </a:lnTo>
                    <a:lnTo>
                      <a:pt x="142" y="0"/>
                    </a:lnTo>
                  </a:path>
                </a:pathLst>
              </a:custGeom>
              <a:noFill/>
              <a:ln w="3175">
                <a:solidFill>
                  <a:schemeClr val="tx1"/>
                </a:solidFill>
                <a:prstDash val="solid"/>
                <a:round/>
                <a:headEnd/>
                <a:tailEnd/>
              </a:ln>
            </p:spPr>
            <p:txBody>
              <a:bodyPr/>
              <a:lstStyle/>
              <a:p>
                <a:endParaRPr lang="en-US" dirty="0"/>
              </a:p>
            </p:txBody>
          </p:sp>
          <p:sp>
            <p:nvSpPr>
              <p:cNvPr id="626" name="Freeform 589"/>
              <p:cNvSpPr>
                <a:spLocks/>
              </p:cNvSpPr>
              <p:nvPr/>
            </p:nvSpPr>
            <p:spPr bwMode="auto">
              <a:xfrm>
                <a:off x="2664" y="1708"/>
                <a:ext cx="8" cy="17"/>
              </a:xfrm>
              <a:custGeom>
                <a:avLst/>
                <a:gdLst/>
                <a:ahLst/>
                <a:cxnLst>
                  <a:cxn ang="0">
                    <a:pos x="0" y="0"/>
                  </a:cxn>
                  <a:cxn ang="0">
                    <a:pos x="22" y="15"/>
                  </a:cxn>
                  <a:cxn ang="0">
                    <a:pos x="38" y="65"/>
                  </a:cxn>
                  <a:cxn ang="0">
                    <a:pos x="39" y="87"/>
                  </a:cxn>
                  <a:cxn ang="0">
                    <a:pos x="20" y="84"/>
                  </a:cxn>
                  <a:cxn ang="0">
                    <a:pos x="6" y="73"/>
                  </a:cxn>
                  <a:cxn ang="0">
                    <a:pos x="0" y="24"/>
                  </a:cxn>
                  <a:cxn ang="0">
                    <a:pos x="0" y="0"/>
                  </a:cxn>
                </a:cxnLst>
                <a:rect l="0" t="0" r="r" b="b"/>
                <a:pathLst>
                  <a:path w="39" h="87">
                    <a:moveTo>
                      <a:pt x="0" y="0"/>
                    </a:moveTo>
                    <a:lnTo>
                      <a:pt x="22" y="15"/>
                    </a:lnTo>
                    <a:lnTo>
                      <a:pt x="38" y="65"/>
                    </a:lnTo>
                    <a:lnTo>
                      <a:pt x="39" y="87"/>
                    </a:lnTo>
                    <a:lnTo>
                      <a:pt x="20" y="84"/>
                    </a:lnTo>
                    <a:lnTo>
                      <a:pt x="6" y="73"/>
                    </a:lnTo>
                    <a:lnTo>
                      <a:pt x="0" y="24"/>
                    </a:lnTo>
                    <a:lnTo>
                      <a:pt x="0" y="0"/>
                    </a:lnTo>
                    <a:close/>
                  </a:path>
                </a:pathLst>
              </a:custGeom>
              <a:solidFill>
                <a:srgbClr val="000000"/>
              </a:solidFill>
              <a:ln w="9525">
                <a:solidFill>
                  <a:schemeClr val="tx1"/>
                </a:solidFill>
                <a:round/>
                <a:headEnd/>
                <a:tailEnd/>
              </a:ln>
            </p:spPr>
            <p:txBody>
              <a:bodyPr/>
              <a:lstStyle/>
              <a:p>
                <a:endParaRPr lang="en-US" dirty="0"/>
              </a:p>
            </p:txBody>
          </p:sp>
          <p:sp>
            <p:nvSpPr>
              <p:cNvPr id="627" name="Freeform 590"/>
              <p:cNvSpPr>
                <a:spLocks/>
              </p:cNvSpPr>
              <p:nvPr/>
            </p:nvSpPr>
            <p:spPr bwMode="auto">
              <a:xfrm>
                <a:off x="2664" y="1708"/>
                <a:ext cx="8" cy="17"/>
              </a:xfrm>
              <a:custGeom>
                <a:avLst/>
                <a:gdLst/>
                <a:ahLst/>
                <a:cxnLst>
                  <a:cxn ang="0">
                    <a:pos x="0" y="0"/>
                  </a:cxn>
                  <a:cxn ang="0">
                    <a:pos x="22" y="15"/>
                  </a:cxn>
                  <a:cxn ang="0">
                    <a:pos x="38" y="65"/>
                  </a:cxn>
                  <a:cxn ang="0">
                    <a:pos x="39" y="87"/>
                  </a:cxn>
                  <a:cxn ang="0">
                    <a:pos x="20" y="84"/>
                  </a:cxn>
                  <a:cxn ang="0">
                    <a:pos x="6" y="73"/>
                  </a:cxn>
                  <a:cxn ang="0">
                    <a:pos x="0" y="24"/>
                  </a:cxn>
                  <a:cxn ang="0">
                    <a:pos x="0" y="0"/>
                  </a:cxn>
                </a:cxnLst>
                <a:rect l="0" t="0" r="r" b="b"/>
                <a:pathLst>
                  <a:path w="39" h="87">
                    <a:moveTo>
                      <a:pt x="0" y="0"/>
                    </a:moveTo>
                    <a:lnTo>
                      <a:pt x="22" y="15"/>
                    </a:lnTo>
                    <a:lnTo>
                      <a:pt x="38" y="65"/>
                    </a:lnTo>
                    <a:lnTo>
                      <a:pt x="39" y="87"/>
                    </a:lnTo>
                    <a:lnTo>
                      <a:pt x="20" y="84"/>
                    </a:lnTo>
                    <a:lnTo>
                      <a:pt x="6" y="73"/>
                    </a:lnTo>
                    <a:lnTo>
                      <a:pt x="0" y="24"/>
                    </a:lnTo>
                    <a:lnTo>
                      <a:pt x="0" y="0"/>
                    </a:lnTo>
                  </a:path>
                </a:pathLst>
              </a:custGeom>
              <a:noFill/>
              <a:ln w="3175">
                <a:solidFill>
                  <a:schemeClr val="tx1"/>
                </a:solidFill>
                <a:prstDash val="solid"/>
                <a:round/>
                <a:headEnd/>
                <a:tailEnd/>
              </a:ln>
            </p:spPr>
            <p:txBody>
              <a:bodyPr/>
              <a:lstStyle/>
              <a:p>
                <a:endParaRPr lang="en-US" dirty="0"/>
              </a:p>
            </p:txBody>
          </p:sp>
          <p:sp>
            <p:nvSpPr>
              <p:cNvPr id="628" name="Freeform 591"/>
              <p:cNvSpPr>
                <a:spLocks/>
              </p:cNvSpPr>
              <p:nvPr/>
            </p:nvSpPr>
            <p:spPr bwMode="auto">
              <a:xfrm>
                <a:off x="2852" y="1538"/>
                <a:ext cx="49" cy="33"/>
              </a:xfrm>
              <a:custGeom>
                <a:avLst/>
                <a:gdLst/>
                <a:ahLst/>
                <a:cxnLst>
                  <a:cxn ang="0">
                    <a:pos x="168" y="0"/>
                  </a:cxn>
                  <a:cxn ang="0">
                    <a:pos x="116" y="37"/>
                  </a:cxn>
                  <a:cxn ang="0">
                    <a:pos x="78" y="12"/>
                  </a:cxn>
                  <a:cxn ang="0">
                    <a:pos x="39" y="0"/>
                  </a:cxn>
                  <a:cxn ang="0">
                    <a:pos x="0" y="0"/>
                  </a:cxn>
                  <a:cxn ang="0">
                    <a:pos x="13" y="37"/>
                  </a:cxn>
                  <a:cxn ang="0">
                    <a:pos x="39" y="75"/>
                  </a:cxn>
                  <a:cxn ang="0">
                    <a:pos x="65" y="112"/>
                  </a:cxn>
                  <a:cxn ang="0">
                    <a:pos x="78" y="150"/>
                  </a:cxn>
                  <a:cxn ang="0">
                    <a:pos x="116" y="163"/>
                  </a:cxn>
                  <a:cxn ang="0">
                    <a:pos x="155" y="163"/>
                  </a:cxn>
                  <a:cxn ang="0">
                    <a:pos x="194" y="163"/>
                  </a:cxn>
                  <a:cxn ang="0">
                    <a:pos x="232" y="163"/>
                  </a:cxn>
                  <a:cxn ang="0">
                    <a:pos x="245" y="125"/>
                  </a:cxn>
                  <a:cxn ang="0">
                    <a:pos x="245" y="87"/>
                  </a:cxn>
                  <a:cxn ang="0">
                    <a:pos x="219" y="50"/>
                  </a:cxn>
                  <a:cxn ang="0">
                    <a:pos x="168" y="0"/>
                  </a:cxn>
                </a:cxnLst>
                <a:rect l="0" t="0" r="r" b="b"/>
                <a:pathLst>
                  <a:path w="245" h="163">
                    <a:moveTo>
                      <a:pt x="168" y="0"/>
                    </a:moveTo>
                    <a:lnTo>
                      <a:pt x="116" y="37"/>
                    </a:lnTo>
                    <a:lnTo>
                      <a:pt x="78" y="12"/>
                    </a:lnTo>
                    <a:lnTo>
                      <a:pt x="39" y="0"/>
                    </a:lnTo>
                    <a:lnTo>
                      <a:pt x="0" y="0"/>
                    </a:lnTo>
                    <a:lnTo>
                      <a:pt x="13" y="37"/>
                    </a:lnTo>
                    <a:lnTo>
                      <a:pt x="39" y="75"/>
                    </a:lnTo>
                    <a:lnTo>
                      <a:pt x="65" y="112"/>
                    </a:lnTo>
                    <a:lnTo>
                      <a:pt x="78" y="150"/>
                    </a:lnTo>
                    <a:lnTo>
                      <a:pt x="116" y="163"/>
                    </a:lnTo>
                    <a:lnTo>
                      <a:pt x="155" y="163"/>
                    </a:lnTo>
                    <a:lnTo>
                      <a:pt x="194" y="163"/>
                    </a:lnTo>
                    <a:lnTo>
                      <a:pt x="232" y="163"/>
                    </a:lnTo>
                    <a:lnTo>
                      <a:pt x="245" y="125"/>
                    </a:lnTo>
                    <a:lnTo>
                      <a:pt x="245" y="87"/>
                    </a:lnTo>
                    <a:lnTo>
                      <a:pt x="219" y="50"/>
                    </a:lnTo>
                    <a:lnTo>
                      <a:pt x="168" y="0"/>
                    </a:lnTo>
                    <a:close/>
                  </a:path>
                </a:pathLst>
              </a:custGeom>
              <a:solidFill>
                <a:srgbClr val="FFFFFF"/>
              </a:solidFill>
              <a:ln w="3175">
                <a:solidFill>
                  <a:schemeClr val="tx1"/>
                </a:solidFill>
                <a:prstDash val="solid"/>
                <a:round/>
                <a:headEnd/>
                <a:tailEnd/>
              </a:ln>
            </p:spPr>
            <p:txBody>
              <a:bodyPr/>
              <a:lstStyle/>
              <a:p>
                <a:endParaRPr lang="en-US" dirty="0"/>
              </a:p>
            </p:txBody>
          </p:sp>
          <p:sp>
            <p:nvSpPr>
              <p:cNvPr id="629" name="Freeform 592"/>
              <p:cNvSpPr>
                <a:spLocks/>
              </p:cNvSpPr>
              <p:nvPr/>
            </p:nvSpPr>
            <p:spPr bwMode="auto">
              <a:xfrm>
                <a:off x="2829" y="1506"/>
                <a:ext cx="59" cy="50"/>
              </a:xfrm>
              <a:custGeom>
                <a:avLst/>
                <a:gdLst/>
                <a:ahLst/>
                <a:cxnLst>
                  <a:cxn ang="0">
                    <a:pos x="284" y="163"/>
                  </a:cxn>
                  <a:cxn ang="0">
                    <a:pos x="297" y="113"/>
                  </a:cxn>
                  <a:cxn ang="0">
                    <a:pos x="297" y="75"/>
                  </a:cxn>
                  <a:cxn ang="0">
                    <a:pos x="258" y="50"/>
                  </a:cxn>
                  <a:cxn ang="0">
                    <a:pos x="219" y="37"/>
                  </a:cxn>
                  <a:cxn ang="0">
                    <a:pos x="181" y="12"/>
                  </a:cxn>
                  <a:cxn ang="0">
                    <a:pos x="142" y="0"/>
                  </a:cxn>
                  <a:cxn ang="0">
                    <a:pos x="103" y="0"/>
                  </a:cxn>
                  <a:cxn ang="0">
                    <a:pos x="52" y="0"/>
                  </a:cxn>
                  <a:cxn ang="0">
                    <a:pos x="13" y="12"/>
                  </a:cxn>
                  <a:cxn ang="0">
                    <a:pos x="0" y="50"/>
                  </a:cxn>
                  <a:cxn ang="0">
                    <a:pos x="0" y="87"/>
                  </a:cxn>
                  <a:cxn ang="0">
                    <a:pos x="0" y="125"/>
                  </a:cxn>
                  <a:cxn ang="0">
                    <a:pos x="13" y="163"/>
                  </a:cxn>
                  <a:cxn ang="0">
                    <a:pos x="52" y="188"/>
                  </a:cxn>
                  <a:cxn ang="0">
                    <a:pos x="90" y="200"/>
                  </a:cxn>
                  <a:cxn ang="0">
                    <a:pos x="129" y="225"/>
                  </a:cxn>
                  <a:cxn ang="0">
                    <a:pos x="168" y="238"/>
                  </a:cxn>
                  <a:cxn ang="0">
                    <a:pos x="206" y="250"/>
                  </a:cxn>
                  <a:cxn ang="0">
                    <a:pos x="258" y="238"/>
                  </a:cxn>
                  <a:cxn ang="0">
                    <a:pos x="284" y="163"/>
                  </a:cxn>
                  <a:cxn ang="0">
                    <a:pos x="297" y="113"/>
                  </a:cxn>
                  <a:cxn ang="0">
                    <a:pos x="284" y="213"/>
                  </a:cxn>
                  <a:cxn ang="0">
                    <a:pos x="284" y="163"/>
                  </a:cxn>
                </a:cxnLst>
                <a:rect l="0" t="0" r="r" b="b"/>
                <a:pathLst>
                  <a:path w="297" h="250">
                    <a:moveTo>
                      <a:pt x="284" y="163"/>
                    </a:moveTo>
                    <a:lnTo>
                      <a:pt x="297" y="113"/>
                    </a:lnTo>
                    <a:lnTo>
                      <a:pt x="297" y="75"/>
                    </a:lnTo>
                    <a:lnTo>
                      <a:pt x="258" y="50"/>
                    </a:lnTo>
                    <a:lnTo>
                      <a:pt x="219" y="37"/>
                    </a:lnTo>
                    <a:lnTo>
                      <a:pt x="181" y="12"/>
                    </a:lnTo>
                    <a:lnTo>
                      <a:pt x="142" y="0"/>
                    </a:lnTo>
                    <a:lnTo>
                      <a:pt x="103" y="0"/>
                    </a:lnTo>
                    <a:lnTo>
                      <a:pt x="52" y="0"/>
                    </a:lnTo>
                    <a:lnTo>
                      <a:pt x="13" y="12"/>
                    </a:lnTo>
                    <a:lnTo>
                      <a:pt x="0" y="50"/>
                    </a:lnTo>
                    <a:lnTo>
                      <a:pt x="0" y="87"/>
                    </a:lnTo>
                    <a:lnTo>
                      <a:pt x="0" y="125"/>
                    </a:lnTo>
                    <a:lnTo>
                      <a:pt x="13" y="163"/>
                    </a:lnTo>
                    <a:lnTo>
                      <a:pt x="52" y="188"/>
                    </a:lnTo>
                    <a:lnTo>
                      <a:pt x="90" y="200"/>
                    </a:lnTo>
                    <a:lnTo>
                      <a:pt x="129" y="225"/>
                    </a:lnTo>
                    <a:lnTo>
                      <a:pt x="168" y="238"/>
                    </a:lnTo>
                    <a:lnTo>
                      <a:pt x="206" y="250"/>
                    </a:lnTo>
                    <a:lnTo>
                      <a:pt x="258" y="238"/>
                    </a:lnTo>
                    <a:lnTo>
                      <a:pt x="284" y="163"/>
                    </a:lnTo>
                    <a:lnTo>
                      <a:pt x="297" y="113"/>
                    </a:lnTo>
                    <a:lnTo>
                      <a:pt x="284" y="213"/>
                    </a:lnTo>
                    <a:lnTo>
                      <a:pt x="284" y="163"/>
                    </a:lnTo>
                    <a:close/>
                  </a:path>
                </a:pathLst>
              </a:custGeom>
              <a:solidFill>
                <a:srgbClr val="FFFFFF"/>
              </a:solidFill>
              <a:ln w="3175">
                <a:solidFill>
                  <a:schemeClr val="tx1"/>
                </a:solidFill>
                <a:prstDash val="solid"/>
                <a:round/>
                <a:headEnd/>
                <a:tailEnd/>
              </a:ln>
            </p:spPr>
            <p:txBody>
              <a:bodyPr/>
              <a:lstStyle/>
              <a:p>
                <a:endParaRPr lang="en-US" dirty="0"/>
              </a:p>
            </p:txBody>
          </p:sp>
          <p:sp>
            <p:nvSpPr>
              <p:cNvPr id="630" name="Freeform 593"/>
              <p:cNvSpPr>
                <a:spLocks/>
              </p:cNvSpPr>
              <p:nvPr/>
            </p:nvSpPr>
            <p:spPr bwMode="auto">
              <a:xfrm>
                <a:off x="2824" y="1528"/>
                <a:ext cx="72" cy="20"/>
              </a:xfrm>
              <a:custGeom>
                <a:avLst/>
                <a:gdLst/>
                <a:ahLst/>
                <a:cxnLst>
                  <a:cxn ang="0">
                    <a:pos x="361" y="100"/>
                  </a:cxn>
                  <a:cxn ang="0">
                    <a:pos x="310" y="75"/>
                  </a:cxn>
                  <a:cxn ang="0">
                    <a:pos x="271" y="50"/>
                  </a:cxn>
                  <a:cxn ang="0">
                    <a:pos x="232" y="37"/>
                  </a:cxn>
                  <a:cxn ang="0">
                    <a:pos x="194" y="37"/>
                  </a:cxn>
                  <a:cxn ang="0">
                    <a:pos x="155" y="37"/>
                  </a:cxn>
                  <a:cxn ang="0">
                    <a:pos x="116" y="25"/>
                  </a:cxn>
                  <a:cxn ang="0">
                    <a:pos x="78" y="12"/>
                  </a:cxn>
                  <a:cxn ang="0">
                    <a:pos x="39" y="0"/>
                  </a:cxn>
                  <a:cxn ang="0">
                    <a:pos x="0" y="0"/>
                  </a:cxn>
                </a:cxnLst>
                <a:rect l="0" t="0" r="r" b="b"/>
                <a:pathLst>
                  <a:path w="361" h="100">
                    <a:moveTo>
                      <a:pt x="361" y="100"/>
                    </a:moveTo>
                    <a:lnTo>
                      <a:pt x="310" y="75"/>
                    </a:lnTo>
                    <a:lnTo>
                      <a:pt x="271" y="50"/>
                    </a:lnTo>
                    <a:lnTo>
                      <a:pt x="232" y="37"/>
                    </a:lnTo>
                    <a:lnTo>
                      <a:pt x="194" y="37"/>
                    </a:lnTo>
                    <a:lnTo>
                      <a:pt x="155" y="37"/>
                    </a:lnTo>
                    <a:lnTo>
                      <a:pt x="116" y="25"/>
                    </a:lnTo>
                    <a:lnTo>
                      <a:pt x="78" y="12"/>
                    </a:lnTo>
                    <a:lnTo>
                      <a:pt x="39" y="0"/>
                    </a:lnTo>
                    <a:lnTo>
                      <a:pt x="0" y="0"/>
                    </a:lnTo>
                  </a:path>
                </a:pathLst>
              </a:custGeom>
              <a:noFill/>
              <a:ln w="3175">
                <a:solidFill>
                  <a:schemeClr val="tx1"/>
                </a:solidFill>
                <a:prstDash val="solid"/>
                <a:round/>
                <a:headEnd/>
                <a:tailEnd/>
              </a:ln>
            </p:spPr>
            <p:txBody>
              <a:bodyPr/>
              <a:lstStyle/>
              <a:p>
                <a:endParaRPr lang="en-US" dirty="0"/>
              </a:p>
            </p:txBody>
          </p:sp>
        </p:grpSp>
        <p:grpSp>
          <p:nvGrpSpPr>
            <p:cNvPr id="6" name="Group 531"/>
            <p:cNvGrpSpPr>
              <a:grpSpLocks/>
            </p:cNvGrpSpPr>
            <p:nvPr/>
          </p:nvGrpSpPr>
          <p:grpSpPr bwMode="auto">
            <a:xfrm>
              <a:off x="6477000" y="4876800"/>
              <a:ext cx="941598" cy="611833"/>
              <a:chOff x="2664" y="1506"/>
              <a:chExt cx="1189" cy="864"/>
            </a:xfrm>
          </p:grpSpPr>
          <p:sp>
            <p:nvSpPr>
              <p:cNvPr id="507" name="Freeform 532"/>
              <p:cNvSpPr>
                <a:spLocks/>
              </p:cNvSpPr>
              <p:nvPr/>
            </p:nvSpPr>
            <p:spPr bwMode="auto">
              <a:xfrm>
                <a:off x="3721" y="1621"/>
                <a:ext cx="132" cy="567"/>
              </a:xfrm>
              <a:custGeom>
                <a:avLst/>
                <a:gdLst/>
                <a:ahLst/>
                <a:cxnLst>
                  <a:cxn ang="0">
                    <a:pos x="0" y="0"/>
                  </a:cxn>
                  <a:cxn ang="0">
                    <a:pos x="132" y="12"/>
                  </a:cxn>
                  <a:cxn ang="0">
                    <a:pos x="274" y="45"/>
                  </a:cxn>
                  <a:cxn ang="0">
                    <a:pos x="492" y="137"/>
                  </a:cxn>
                  <a:cxn ang="0">
                    <a:pos x="559" y="210"/>
                  </a:cxn>
                  <a:cxn ang="0">
                    <a:pos x="595" y="344"/>
                  </a:cxn>
                  <a:cxn ang="0">
                    <a:pos x="617" y="509"/>
                  </a:cxn>
                  <a:cxn ang="0">
                    <a:pos x="615" y="775"/>
                  </a:cxn>
                  <a:cxn ang="0">
                    <a:pos x="584" y="1227"/>
                  </a:cxn>
                  <a:cxn ang="0">
                    <a:pos x="584" y="1646"/>
                  </a:cxn>
                  <a:cxn ang="0">
                    <a:pos x="593" y="1843"/>
                  </a:cxn>
                  <a:cxn ang="0">
                    <a:pos x="620" y="1931"/>
                  </a:cxn>
                  <a:cxn ang="0">
                    <a:pos x="649" y="2166"/>
                  </a:cxn>
                  <a:cxn ang="0">
                    <a:pos x="661" y="2433"/>
                  </a:cxn>
                  <a:cxn ang="0">
                    <a:pos x="657" y="2574"/>
                  </a:cxn>
                  <a:cxn ang="0">
                    <a:pos x="623" y="2757"/>
                  </a:cxn>
                  <a:cxn ang="0">
                    <a:pos x="593" y="2832"/>
                  </a:cxn>
                  <a:cxn ang="0">
                    <a:pos x="587" y="2702"/>
                  </a:cxn>
                  <a:cxn ang="0">
                    <a:pos x="568" y="2610"/>
                  </a:cxn>
                  <a:cxn ang="0">
                    <a:pos x="528" y="2520"/>
                  </a:cxn>
                  <a:cxn ang="0">
                    <a:pos x="526" y="2644"/>
                  </a:cxn>
                  <a:cxn ang="0">
                    <a:pos x="494" y="2781"/>
                  </a:cxn>
                  <a:cxn ang="0">
                    <a:pos x="502" y="2648"/>
                  </a:cxn>
                  <a:cxn ang="0">
                    <a:pos x="473" y="2525"/>
                  </a:cxn>
                  <a:cxn ang="0">
                    <a:pos x="443" y="2363"/>
                  </a:cxn>
                  <a:cxn ang="0">
                    <a:pos x="430" y="2126"/>
                  </a:cxn>
                  <a:cxn ang="0">
                    <a:pos x="460" y="1853"/>
                  </a:cxn>
                  <a:cxn ang="0">
                    <a:pos x="485" y="1782"/>
                  </a:cxn>
                  <a:cxn ang="0">
                    <a:pos x="476" y="1369"/>
                  </a:cxn>
                  <a:cxn ang="0">
                    <a:pos x="473" y="1016"/>
                  </a:cxn>
                  <a:cxn ang="0">
                    <a:pos x="467" y="775"/>
                  </a:cxn>
                  <a:cxn ang="0">
                    <a:pos x="0" y="0"/>
                  </a:cxn>
                </a:cxnLst>
                <a:rect l="0" t="0" r="r" b="b"/>
                <a:pathLst>
                  <a:path w="661" h="2832">
                    <a:moveTo>
                      <a:pt x="0" y="0"/>
                    </a:moveTo>
                    <a:lnTo>
                      <a:pt x="132" y="12"/>
                    </a:lnTo>
                    <a:lnTo>
                      <a:pt x="274" y="45"/>
                    </a:lnTo>
                    <a:lnTo>
                      <a:pt x="492" y="137"/>
                    </a:lnTo>
                    <a:lnTo>
                      <a:pt x="559" y="210"/>
                    </a:lnTo>
                    <a:lnTo>
                      <a:pt x="595" y="344"/>
                    </a:lnTo>
                    <a:lnTo>
                      <a:pt x="617" y="509"/>
                    </a:lnTo>
                    <a:lnTo>
                      <a:pt x="615" y="775"/>
                    </a:lnTo>
                    <a:lnTo>
                      <a:pt x="584" y="1227"/>
                    </a:lnTo>
                    <a:lnTo>
                      <a:pt x="584" y="1646"/>
                    </a:lnTo>
                    <a:lnTo>
                      <a:pt x="593" y="1843"/>
                    </a:lnTo>
                    <a:lnTo>
                      <a:pt x="620" y="1931"/>
                    </a:lnTo>
                    <a:lnTo>
                      <a:pt x="649" y="2166"/>
                    </a:lnTo>
                    <a:lnTo>
                      <a:pt x="661" y="2433"/>
                    </a:lnTo>
                    <a:lnTo>
                      <a:pt x="657" y="2574"/>
                    </a:lnTo>
                    <a:lnTo>
                      <a:pt x="623" y="2757"/>
                    </a:lnTo>
                    <a:lnTo>
                      <a:pt x="593" y="2832"/>
                    </a:lnTo>
                    <a:lnTo>
                      <a:pt x="587" y="2702"/>
                    </a:lnTo>
                    <a:lnTo>
                      <a:pt x="568" y="2610"/>
                    </a:lnTo>
                    <a:lnTo>
                      <a:pt x="528" y="2520"/>
                    </a:lnTo>
                    <a:lnTo>
                      <a:pt x="526" y="2644"/>
                    </a:lnTo>
                    <a:lnTo>
                      <a:pt x="494" y="2781"/>
                    </a:lnTo>
                    <a:lnTo>
                      <a:pt x="502" y="2648"/>
                    </a:lnTo>
                    <a:lnTo>
                      <a:pt x="473" y="2525"/>
                    </a:lnTo>
                    <a:lnTo>
                      <a:pt x="443" y="2363"/>
                    </a:lnTo>
                    <a:lnTo>
                      <a:pt x="430" y="2126"/>
                    </a:lnTo>
                    <a:lnTo>
                      <a:pt x="460" y="1853"/>
                    </a:lnTo>
                    <a:lnTo>
                      <a:pt x="485" y="1782"/>
                    </a:lnTo>
                    <a:lnTo>
                      <a:pt x="476" y="1369"/>
                    </a:lnTo>
                    <a:lnTo>
                      <a:pt x="473" y="1016"/>
                    </a:lnTo>
                    <a:lnTo>
                      <a:pt x="467" y="775"/>
                    </a:lnTo>
                    <a:lnTo>
                      <a:pt x="0" y="0"/>
                    </a:lnTo>
                    <a:close/>
                  </a:path>
                </a:pathLst>
              </a:custGeom>
              <a:solidFill>
                <a:srgbClr val="000000"/>
              </a:solidFill>
              <a:ln w="9525">
                <a:solidFill>
                  <a:schemeClr val="tx1"/>
                </a:solidFill>
                <a:round/>
                <a:headEnd/>
                <a:tailEnd/>
              </a:ln>
            </p:spPr>
            <p:txBody>
              <a:bodyPr/>
              <a:lstStyle/>
              <a:p>
                <a:endParaRPr lang="en-US" dirty="0"/>
              </a:p>
            </p:txBody>
          </p:sp>
          <p:sp>
            <p:nvSpPr>
              <p:cNvPr id="508" name="Freeform 533"/>
              <p:cNvSpPr>
                <a:spLocks/>
              </p:cNvSpPr>
              <p:nvPr/>
            </p:nvSpPr>
            <p:spPr bwMode="auto">
              <a:xfrm>
                <a:off x="3721" y="1621"/>
                <a:ext cx="132" cy="567"/>
              </a:xfrm>
              <a:custGeom>
                <a:avLst/>
                <a:gdLst/>
                <a:ahLst/>
                <a:cxnLst>
                  <a:cxn ang="0">
                    <a:pos x="0" y="0"/>
                  </a:cxn>
                  <a:cxn ang="0">
                    <a:pos x="132" y="12"/>
                  </a:cxn>
                  <a:cxn ang="0">
                    <a:pos x="274" y="45"/>
                  </a:cxn>
                  <a:cxn ang="0">
                    <a:pos x="492" y="137"/>
                  </a:cxn>
                  <a:cxn ang="0">
                    <a:pos x="559" y="210"/>
                  </a:cxn>
                  <a:cxn ang="0">
                    <a:pos x="595" y="344"/>
                  </a:cxn>
                  <a:cxn ang="0">
                    <a:pos x="617" y="509"/>
                  </a:cxn>
                  <a:cxn ang="0">
                    <a:pos x="615" y="775"/>
                  </a:cxn>
                  <a:cxn ang="0">
                    <a:pos x="584" y="1227"/>
                  </a:cxn>
                  <a:cxn ang="0">
                    <a:pos x="584" y="1646"/>
                  </a:cxn>
                  <a:cxn ang="0">
                    <a:pos x="593" y="1843"/>
                  </a:cxn>
                  <a:cxn ang="0">
                    <a:pos x="620" y="1931"/>
                  </a:cxn>
                  <a:cxn ang="0">
                    <a:pos x="649" y="2166"/>
                  </a:cxn>
                  <a:cxn ang="0">
                    <a:pos x="661" y="2433"/>
                  </a:cxn>
                  <a:cxn ang="0">
                    <a:pos x="657" y="2574"/>
                  </a:cxn>
                  <a:cxn ang="0">
                    <a:pos x="623" y="2757"/>
                  </a:cxn>
                  <a:cxn ang="0">
                    <a:pos x="593" y="2832"/>
                  </a:cxn>
                  <a:cxn ang="0">
                    <a:pos x="587" y="2702"/>
                  </a:cxn>
                  <a:cxn ang="0">
                    <a:pos x="568" y="2610"/>
                  </a:cxn>
                  <a:cxn ang="0">
                    <a:pos x="528" y="2520"/>
                  </a:cxn>
                  <a:cxn ang="0">
                    <a:pos x="526" y="2644"/>
                  </a:cxn>
                  <a:cxn ang="0">
                    <a:pos x="494" y="2781"/>
                  </a:cxn>
                  <a:cxn ang="0">
                    <a:pos x="502" y="2648"/>
                  </a:cxn>
                  <a:cxn ang="0">
                    <a:pos x="473" y="2525"/>
                  </a:cxn>
                  <a:cxn ang="0">
                    <a:pos x="443" y="2363"/>
                  </a:cxn>
                  <a:cxn ang="0">
                    <a:pos x="430" y="2126"/>
                  </a:cxn>
                  <a:cxn ang="0">
                    <a:pos x="460" y="1853"/>
                  </a:cxn>
                  <a:cxn ang="0">
                    <a:pos x="485" y="1782"/>
                  </a:cxn>
                  <a:cxn ang="0">
                    <a:pos x="476" y="1369"/>
                  </a:cxn>
                  <a:cxn ang="0">
                    <a:pos x="473" y="1016"/>
                  </a:cxn>
                  <a:cxn ang="0">
                    <a:pos x="467" y="775"/>
                  </a:cxn>
                  <a:cxn ang="0">
                    <a:pos x="0" y="0"/>
                  </a:cxn>
                </a:cxnLst>
                <a:rect l="0" t="0" r="r" b="b"/>
                <a:pathLst>
                  <a:path w="661" h="2832">
                    <a:moveTo>
                      <a:pt x="0" y="0"/>
                    </a:moveTo>
                    <a:lnTo>
                      <a:pt x="132" y="12"/>
                    </a:lnTo>
                    <a:lnTo>
                      <a:pt x="274" y="45"/>
                    </a:lnTo>
                    <a:lnTo>
                      <a:pt x="492" y="137"/>
                    </a:lnTo>
                    <a:lnTo>
                      <a:pt x="559" y="210"/>
                    </a:lnTo>
                    <a:lnTo>
                      <a:pt x="595" y="344"/>
                    </a:lnTo>
                    <a:lnTo>
                      <a:pt x="617" y="509"/>
                    </a:lnTo>
                    <a:lnTo>
                      <a:pt x="615" y="775"/>
                    </a:lnTo>
                    <a:lnTo>
                      <a:pt x="584" y="1227"/>
                    </a:lnTo>
                    <a:lnTo>
                      <a:pt x="584" y="1646"/>
                    </a:lnTo>
                    <a:lnTo>
                      <a:pt x="593" y="1843"/>
                    </a:lnTo>
                    <a:lnTo>
                      <a:pt x="620" y="1931"/>
                    </a:lnTo>
                    <a:lnTo>
                      <a:pt x="649" y="2166"/>
                    </a:lnTo>
                    <a:lnTo>
                      <a:pt x="661" y="2433"/>
                    </a:lnTo>
                    <a:lnTo>
                      <a:pt x="657" y="2574"/>
                    </a:lnTo>
                    <a:lnTo>
                      <a:pt x="623" y="2757"/>
                    </a:lnTo>
                    <a:lnTo>
                      <a:pt x="593" y="2832"/>
                    </a:lnTo>
                    <a:lnTo>
                      <a:pt x="587" y="2702"/>
                    </a:lnTo>
                    <a:lnTo>
                      <a:pt x="568" y="2610"/>
                    </a:lnTo>
                    <a:lnTo>
                      <a:pt x="528" y="2520"/>
                    </a:lnTo>
                    <a:lnTo>
                      <a:pt x="526" y="2644"/>
                    </a:lnTo>
                    <a:lnTo>
                      <a:pt x="494" y="2781"/>
                    </a:lnTo>
                    <a:lnTo>
                      <a:pt x="502" y="2648"/>
                    </a:lnTo>
                    <a:lnTo>
                      <a:pt x="473" y="2525"/>
                    </a:lnTo>
                    <a:lnTo>
                      <a:pt x="443" y="2363"/>
                    </a:lnTo>
                    <a:lnTo>
                      <a:pt x="430" y="2126"/>
                    </a:lnTo>
                    <a:lnTo>
                      <a:pt x="460" y="1853"/>
                    </a:lnTo>
                    <a:lnTo>
                      <a:pt x="485" y="1782"/>
                    </a:lnTo>
                    <a:lnTo>
                      <a:pt x="476" y="1369"/>
                    </a:lnTo>
                    <a:lnTo>
                      <a:pt x="473" y="1016"/>
                    </a:lnTo>
                    <a:lnTo>
                      <a:pt x="467" y="775"/>
                    </a:lnTo>
                    <a:lnTo>
                      <a:pt x="0" y="0"/>
                    </a:lnTo>
                  </a:path>
                </a:pathLst>
              </a:custGeom>
              <a:noFill/>
              <a:ln w="3175">
                <a:solidFill>
                  <a:schemeClr val="tx1"/>
                </a:solidFill>
                <a:prstDash val="solid"/>
                <a:round/>
                <a:headEnd/>
                <a:tailEnd/>
              </a:ln>
            </p:spPr>
            <p:txBody>
              <a:bodyPr/>
              <a:lstStyle/>
              <a:p>
                <a:endParaRPr lang="en-US" dirty="0"/>
              </a:p>
            </p:txBody>
          </p:sp>
          <p:sp>
            <p:nvSpPr>
              <p:cNvPr id="509" name="Freeform 534"/>
              <p:cNvSpPr>
                <a:spLocks/>
              </p:cNvSpPr>
              <p:nvPr/>
            </p:nvSpPr>
            <p:spPr bwMode="auto">
              <a:xfrm>
                <a:off x="3817" y="1817"/>
                <a:ext cx="23" cy="207"/>
              </a:xfrm>
              <a:custGeom>
                <a:avLst/>
                <a:gdLst/>
                <a:ahLst/>
                <a:cxnLst>
                  <a:cxn ang="0">
                    <a:pos x="0" y="0"/>
                  </a:cxn>
                  <a:cxn ang="0">
                    <a:pos x="39" y="74"/>
                  </a:cxn>
                  <a:cxn ang="0">
                    <a:pos x="60" y="310"/>
                  </a:cxn>
                  <a:cxn ang="0">
                    <a:pos x="103" y="420"/>
                  </a:cxn>
                  <a:cxn ang="0">
                    <a:pos x="105" y="717"/>
                  </a:cxn>
                  <a:cxn ang="0">
                    <a:pos x="113" y="811"/>
                  </a:cxn>
                  <a:cxn ang="0">
                    <a:pos x="78" y="832"/>
                  </a:cxn>
                  <a:cxn ang="0">
                    <a:pos x="76" y="1037"/>
                  </a:cxn>
                  <a:cxn ang="0">
                    <a:pos x="39" y="827"/>
                  </a:cxn>
                  <a:cxn ang="0">
                    <a:pos x="11" y="700"/>
                  </a:cxn>
                  <a:cxn ang="0">
                    <a:pos x="0" y="0"/>
                  </a:cxn>
                </a:cxnLst>
                <a:rect l="0" t="0" r="r" b="b"/>
                <a:pathLst>
                  <a:path w="113" h="1037">
                    <a:moveTo>
                      <a:pt x="0" y="0"/>
                    </a:moveTo>
                    <a:lnTo>
                      <a:pt x="39" y="74"/>
                    </a:lnTo>
                    <a:lnTo>
                      <a:pt x="60" y="310"/>
                    </a:lnTo>
                    <a:lnTo>
                      <a:pt x="103" y="420"/>
                    </a:lnTo>
                    <a:lnTo>
                      <a:pt x="105" y="717"/>
                    </a:lnTo>
                    <a:lnTo>
                      <a:pt x="113" y="811"/>
                    </a:lnTo>
                    <a:lnTo>
                      <a:pt x="78" y="832"/>
                    </a:lnTo>
                    <a:lnTo>
                      <a:pt x="76" y="1037"/>
                    </a:lnTo>
                    <a:lnTo>
                      <a:pt x="39" y="827"/>
                    </a:lnTo>
                    <a:lnTo>
                      <a:pt x="11" y="700"/>
                    </a:lnTo>
                    <a:lnTo>
                      <a:pt x="0" y="0"/>
                    </a:lnTo>
                    <a:close/>
                  </a:path>
                </a:pathLst>
              </a:custGeom>
              <a:solidFill>
                <a:srgbClr val="FFFFFF"/>
              </a:solidFill>
              <a:ln w="9525">
                <a:solidFill>
                  <a:schemeClr val="tx1"/>
                </a:solidFill>
                <a:round/>
                <a:headEnd/>
                <a:tailEnd/>
              </a:ln>
            </p:spPr>
            <p:txBody>
              <a:bodyPr/>
              <a:lstStyle/>
              <a:p>
                <a:endParaRPr lang="en-US" dirty="0"/>
              </a:p>
            </p:txBody>
          </p:sp>
          <p:sp>
            <p:nvSpPr>
              <p:cNvPr id="510" name="Freeform 535"/>
              <p:cNvSpPr>
                <a:spLocks/>
              </p:cNvSpPr>
              <p:nvPr/>
            </p:nvSpPr>
            <p:spPr bwMode="auto">
              <a:xfrm>
                <a:off x="3817" y="1817"/>
                <a:ext cx="23" cy="207"/>
              </a:xfrm>
              <a:custGeom>
                <a:avLst/>
                <a:gdLst/>
                <a:ahLst/>
                <a:cxnLst>
                  <a:cxn ang="0">
                    <a:pos x="0" y="0"/>
                  </a:cxn>
                  <a:cxn ang="0">
                    <a:pos x="39" y="74"/>
                  </a:cxn>
                  <a:cxn ang="0">
                    <a:pos x="60" y="310"/>
                  </a:cxn>
                  <a:cxn ang="0">
                    <a:pos x="103" y="420"/>
                  </a:cxn>
                  <a:cxn ang="0">
                    <a:pos x="105" y="717"/>
                  </a:cxn>
                  <a:cxn ang="0">
                    <a:pos x="113" y="811"/>
                  </a:cxn>
                  <a:cxn ang="0">
                    <a:pos x="78" y="832"/>
                  </a:cxn>
                  <a:cxn ang="0">
                    <a:pos x="76" y="1037"/>
                  </a:cxn>
                  <a:cxn ang="0">
                    <a:pos x="39" y="827"/>
                  </a:cxn>
                  <a:cxn ang="0">
                    <a:pos x="11" y="700"/>
                  </a:cxn>
                  <a:cxn ang="0">
                    <a:pos x="0" y="0"/>
                  </a:cxn>
                </a:cxnLst>
                <a:rect l="0" t="0" r="r" b="b"/>
                <a:pathLst>
                  <a:path w="113" h="1037">
                    <a:moveTo>
                      <a:pt x="0" y="0"/>
                    </a:moveTo>
                    <a:lnTo>
                      <a:pt x="39" y="74"/>
                    </a:lnTo>
                    <a:lnTo>
                      <a:pt x="60" y="310"/>
                    </a:lnTo>
                    <a:lnTo>
                      <a:pt x="103" y="420"/>
                    </a:lnTo>
                    <a:lnTo>
                      <a:pt x="105" y="717"/>
                    </a:lnTo>
                    <a:lnTo>
                      <a:pt x="113" y="811"/>
                    </a:lnTo>
                    <a:lnTo>
                      <a:pt x="78" y="832"/>
                    </a:lnTo>
                    <a:lnTo>
                      <a:pt x="76" y="1037"/>
                    </a:lnTo>
                    <a:lnTo>
                      <a:pt x="39" y="827"/>
                    </a:lnTo>
                    <a:lnTo>
                      <a:pt x="11" y="700"/>
                    </a:lnTo>
                    <a:lnTo>
                      <a:pt x="0" y="0"/>
                    </a:lnTo>
                  </a:path>
                </a:pathLst>
              </a:custGeom>
              <a:noFill/>
              <a:ln w="3175">
                <a:solidFill>
                  <a:schemeClr val="tx1"/>
                </a:solidFill>
                <a:prstDash val="solid"/>
                <a:round/>
                <a:headEnd/>
                <a:tailEnd/>
              </a:ln>
            </p:spPr>
            <p:txBody>
              <a:bodyPr/>
              <a:lstStyle/>
              <a:p>
                <a:endParaRPr lang="en-US" dirty="0"/>
              </a:p>
            </p:txBody>
          </p:sp>
          <p:sp>
            <p:nvSpPr>
              <p:cNvPr id="511" name="Freeform 536"/>
              <p:cNvSpPr>
                <a:spLocks/>
              </p:cNvSpPr>
              <p:nvPr/>
            </p:nvSpPr>
            <p:spPr bwMode="auto">
              <a:xfrm>
                <a:off x="3721" y="1623"/>
                <a:ext cx="115" cy="107"/>
              </a:xfrm>
              <a:custGeom>
                <a:avLst/>
                <a:gdLst/>
                <a:ahLst/>
                <a:cxnLst>
                  <a:cxn ang="0">
                    <a:pos x="0" y="0"/>
                  </a:cxn>
                  <a:cxn ang="0">
                    <a:pos x="129" y="8"/>
                  </a:cxn>
                  <a:cxn ang="0">
                    <a:pos x="267" y="32"/>
                  </a:cxn>
                  <a:cxn ang="0">
                    <a:pos x="390" y="82"/>
                  </a:cxn>
                  <a:cxn ang="0">
                    <a:pos x="487" y="130"/>
                  </a:cxn>
                  <a:cxn ang="0">
                    <a:pos x="538" y="180"/>
                  </a:cxn>
                  <a:cxn ang="0">
                    <a:pos x="576" y="275"/>
                  </a:cxn>
                  <a:cxn ang="0">
                    <a:pos x="547" y="330"/>
                  </a:cxn>
                  <a:cxn ang="0">
                    <a:pos x="533" y="447"/>
                  </a:cxn>
                  <a:cxn ang="0">
                    <a:pos x="492" y="532"/>
                  </a:cxn>
                  <a:cxn ang="0">
                    <a:pos x="16" y="30"/>
                  </a:cxn>
                  <a:cxn ang="0">
                    <a:pos x="0" y="0"/>
                  </a:cxn>
                </a:cxnLst>
                <a:rect l="0" t="0" r="r" b="b"/>
                <a:pathLst>
                  <a:path w="576" h="532">
                    <a:moveTo>
                      <a:pt x="0" y="0"/>
                    </a:moveTo>
                    <a:lnTo>
                      <a:pt x="129" y="8"/>
                    </a:lnTo>
                    <a:lnTo>
                      <a:pt x="267" y="32"/>
                    </a:lnTo>
                    <a:lnTo>
                      <a:pt x="390" y="82"/>
                    </a:lnTo>
                    <a:lnTo>
                      <a:pt x="487" y="130"/>
                    </a:lnTo>
                    <a:lnTo>
                      <a:pt x="538" y="180"/>
                    </a:lnTo>
                    <a:lnTo>
                      <a:pt x="576" y="275"/>
                    </a:lnTo>
                    <a:lnTo>
                      <a:pt x="547" y="330"/>
                    </a:lnTo>
                    <a:lnTo>
                      <a:pt x="533" y="447"/>
                    </a:lnTo>
                    <a:lnTo>
                      <a:pt x="492" y="532"/>
                    </a:lnTo>
                    <a:lnTo>
                      <a:pt x="16" y="30"/>
                    </a:lnTo>
                    <a:lnTo>
                      <a:pt x="0" y="0"/>
                    </a:lnTo>
                    <a:close/>
                  </a:path>
                </a:pathLst>
              </a:custGeom>
              <a:solidFill>
                <a:srgbClr val="FFFFFF"/>
              </a:solidFill>
              <a:ln w="9525">
                <a:solidFill>
                  <a:schemeClr val="tx1"/>
                </a:solidFill>
                <a:round/>
                <a:headEnd/>
                <a:tailEnd/>
              </a:ln>
            </p:spPr>
            <p:txBody>
              <a:bodyPr/>
              <a:lstStyle/>
              <a:p>
                <a:endParaRPr lang="en-US" dirty="0"/>
              </a:p>
            </p:txBody>
          </p:sp>
          <p:sp>
            <p:nvSpPr>
              <p:cNvPr id="512" name="Freeform 537"/>
              <p:cNvSpPr>
                <a:spLocks/>
              </p:cNvSpPr>
              <p:nvPr/>
            </p:nvSpPr>
            <p:spPr bwMode="auto">
              <a:xfrm>
                <a:off x="3721" y="1623"/>
                <a:ext cx="115" cy="107"/>
              </a:xfrm>
              <a:custGeom>
                <a:avLst/>
                <a:gdLst/>
                <a:ahLst/>
                <a:cxnLst>
                  <a:cxn ang="0">
                    <a:pos x="0" y="0"/>
                  </a:cxn>
                  <a:cxn ang="0">
                    <a:pos x="129" y="8"/>
                  </a:cxn>
                  <a:cxn ang="0">
                    <a:pos x="267" y="32"/>
                  </a:cxn>
                  <a:cxn ang="0">
                    <a:pos x="390" y="82"/>
                  </a:cxn>
                  <a:cxn ang="0">
                    <a:pos x="487" y="130"/>
                  </a:cxn>
                  <a:cxn ang="0">
                    <a:pos x="538" y="180"/>
                  </a:cxn>
                  <a:cxn ang="0">
                    <a:pos x="576" y="275"/>
                  </a:cxn>
                  <a:cxn ang="0">
                    <a:pos x="547" y="330"/>
                  </a:cxn>
                  <a:cxn ang="0">
                    <a:pos x="533" y="447"/>
                  </a:cxn>
                  <a:cxn ang="0">
                    <a:pos x="492" y="532"/>
                  </a:cxn>
                  <a:cxn ang="0">
                    <a:pos x="16" y="30"/>
                  </a:cxn>
                  <a:cxn ang="0">
                    <a:pos x="0" y="0"/>
                  </a:cxn>
                </a:cxnLst>
                <a:rect l="0" t="0" r="r" b="b"/>
                <a:pathLst>
                  <a:path w="576" h="532">
                    <a:moveTo>
                      <a:pt x="0" y="0"/>
                    </a:moveTo>
                    <a:lnTo>
                      <a:pt x="129" y="8"/>
                    </a:lnTo>
                    <a:lnTo>
                      <a:pt x="267" y="32"/>
                    </a:lnTo>
                    <a:lnTo>
                      <a:pt x="390" y="82"/>
                    </a:lnTo>
                    <a:lnTo>
                      <a:pt x="487" y="130"/>
                    </a:lnTo>
                    <a:lnTo>
                      <a:pt x="538" y="180"/>
                    </a:lnTo>
                    <a:lnTo>
                      <a:pt x="576" y="275"/>
                    </a:lnTo>
                    <a:lnTo>
                      <a:pt x="547" y="330"/>
                    </a:lnTo>
                    <a:lnTo>
                      <a:pt x="533" y="447"/>
                    </a:lnTo>
                    <a:lnTo>
                      <a:pt x="492" y="532"/>
                    </a:lnTo>
                    <a:lnTo>
                      <a:pt x="16" y="30"/>
                    </a:lnTo>
                    <a:lnTo>
                      <a:pt x="0" y="0"/>
                    </a:lnTo>
                  </a:path>
                </a:pathLst>
              </a:custGeom>
              <a:noFill/>
              <a:ln w="3175">
                <a:solidFill>
                  <a:schemeClr val="tx1"/>
                </a:solidFill>
                <a:prstDash val="solid"/>
                <a:round/>
                <a:headEnd/>
                <a:tailEnd/>
              </a:ln>
            </p:spPr>
            <p:txBody>
              <a:bodyPr/>
              <a:lstStyle/>
              <a:p>
                <a:endParaRPr lang="en-US" dirty="0"/>
              </a:p>
            </p:txBody>
          </p:sp>
          <p:sp>
            <p:nvSpPr>
              <p:cNvPr id="513" name="Freeform 538"/>
              <p:cNvSpPr>
                <a:spLocks/>
              </p:cNvSpPr>
              <p:nvPr/>
            </p:nvSpPr>
            <p:spPr bwMode="auto">
              <a:xfrm>
                <a:off x="3032" y="1980"/>
                <a:ext cx="95" cy="334"/>
              </a:xfrm>
              <a:custGeom>
                <a:avLst/>
                <a:gdLst/>
                <a:ahLst/>
                <a:cxnLst>
                  <a:cxn ang="0">
                    <a:pos x="424" y="551"/>
                  </a:cxn>
                  <a:cxn ang="0">
                    <a:pos x="410" y="713"/>
                  </a:cxn>
                  <a:cxn ang="0">
                    <a:pos x="381" y="885"/>
                  </a:cxn>
                  <a:cxn ang="0">
                    <a:pos x="353" y="996"/>
                  </a:cxn>
                  <a:cxn ang="0">
                    <a:pos x="354" y="1132"/>
                  </a:cxn>
                  <a:cxn ang="0">
                    <a:pos x="358" y="1250"/>
                  </a:cxn>
                  <a:cxn ang="0">
                    <a:pos x="397" y="1416"/>
                  </a:cxn>
                  <a:cxn ang="0">
                    <a:pos x="369" y="1518"/>
                  </a:cxn>
                  <a:cxn ang="0">
                    <a:pos x="329" y="1542"/>
                  </a:cxn>
                  <a:cxn ang="0">
                    <a:pos x="345" y="1618"/>
                  </a:cxn>
                  <a:cxn ang="0">
                    <a:pos x="294" y="1674"/>
                  </a:cxn>
                  <a:cxn ang="0">
                    <a:pos x="73" y="1649"/>
                  </a:cxn>
                  <a:cxn ang="0">
                    <a:pos x="114" y="1565"/>
                  </a:cxn>
                  <a:cxn ang="0">
                    <a:pos x="149" y="1501"/>
                  </a:cxn>
                  <a:cxn ang="0">
                    <a:pos x="157" y="1426"/>
                  </a:cxn>
                  <a:cxn ang="0">
                    <a:pos x="162" y="1298"/>
                  </a:cxn>
                  <a:cxn ang="0">
                    <a:pos x="177" y="1109"/>
                  </a:cxn>
                  <a:cxn ang="0">
                    <a:pos x="176" y="894"/>
                  </a:cxn>
                  <a:cxn ang="0">
                    <a:pos x="140" y="660"/>
                  </a:cxn>
                  <a:cxn ang="0">
                    <a:pos x="91" y="501"/>
                  </a:cxn>
                  <a:cxn ang="0">
                    <a:pos x="54" y="292"/>
                  </a:cxn>
                  <a:cxn ang="0">
                    <a:pos x="0" y="0"/>
                  </a:cxn>
                  <a:cxn ang="0">
                    <a:pos x="478" y="52"/>
                  </a:cxn>
                  <a:cxn ang="0">
                    <a:pos x="424" y="551"/>
                  </a:cxn>
                </a:cxnLst>
                <a:rect l="0" t="0" r="r" b="b"/>
                <a:pathLst>
                  <a:path w="478" h="1674">
                    <a:moveTo>
                      <a:pt x="424" y="551"/>
                    </a:moveTo>
                    <a:lnTo>
                      <a:pt x="410" y="713"/>
                    </a:lnTo>
                    <a:lnTo>
                      <a:pt x="381" y="885"/>
                    </a:lnTo>
                    <a:lnTo>
                      <a:pt x="353" y="996"/>
                    </a:lnTo>
                    <a:lnTo>
                      <a:pt x="354" y="1132"/>
                    </a:lnTo>
                    <a:lnTo>
                      <a:pt x="358" y="1250"/>
                    </a:lnTo>
                    <a:lnTo>
                      <a:pt x="397" y="1416"/>
                    </a:lnTo>
                    <a:lnTo>
                      <a:pt x="369" y="1518"/>
                    </a:lnTo>
                    <a:lnTo>
                      <a:pt x="329" y="1542"/>
                    </a:lnTo>
                    <a:lnTo>
                      <a:pt x="345" y="1618"/>
                    </a:lnTo>
                    <a:lnTo>
                      <a:pt x="294" y="1674"/>
                    </a:lnTo>
                    <a:lnTo>
                      <a:pt x="73" y="1649"/>
                    </a:lnTo>
                    <a:lnTo>
                      <a:pt x="114" y="1565"/>
                    </a:lnTo>
                    <a:lnTo>
                      <a:pt x="149" y="1501"/>
                    </a:lnTo>
                    <a:lnTo>
                      <a:pt x="157" y="1426"/>
                    </a:lnTo>
                    <a:lnTo>
                      <a:pt x="162" y="1298"/>
                    </a:lnTo>
                    <a:lnTo>
                      <a:pt x="177" y="1109"/>
                    </a:lnTo>
                    <a:lnTo>
                      <a:pt x="176" y="894"/>
                    </a:lnTo>
                    <a:lnTo>
                      <a:pt x="140" y="660"/>
                    </a:lnTo>
                    <a:lnTo>
                      <a:pt x="91" y="501"/>
                    </a:lnTo>
                    <a:lnTo>
                      <a:pt x="54" y="292"/>
                    </a:lnTo>
                    <a:lnTo>
                      <a:pt x="0" y="0"/>
                    </a:lnTo>
                    <a:lnTo>
                      <a:pt x="478" y="52"/>
                    </a:lnTo>
                    <a:lnTo>
                      <a:pt x="424" y="551"/>
                    </a:lnTo>
                    <a:close/>
                  </a:path>
                </a:pathLst>
              </a:custGeom>
              <a:solidFill>
                <a:srgbClr val="FFFFFF"/>
              </a:solidFill>
              <a:ln w="9525">
                <a:solidFill>
                  <a:schemeClr val="tx1"/>
                </a:solidFill>
                <a:round/>
                <a:headEnd/>
                <a:tailEnd/>
              </a:ln>
            </p:spPr>
            <p:txBody>
              <a:bodyPr/>
              <a:lstStyle/>
              <a:p>
                <a:endParaRPr lang="en-US" dirty="0"/>
              </a:p>
            </p:txBody>
          </p:sp>
          <p:sp>
            <p:nvSpPr>
              <p:cNvPr id="514" name="Freeform 539"/>
              <p:cNvSpPr>
                <a:spLocks/>
              </p:cNvSpPr>
              <p:nvPr/>
            </p:nvSpPr>
            <p:spPr bwMode="auto">
              <a:xfrm>
                <a:off x="3032" y="1980"/>
                <a:ext cx="95" cy="334"/>
              </a:xfrm>
              <a:custGeom>
                <a:avLst/>
                <a:gdLst/>
                <a:ahLst/>
                <a:cxnLst>
                  <a:cxn ang="0">
                    <a:pos x="424" y="551"/>
                  </a:cxn>
                  <a:cxn ang="0">
                    <a:pos x="410" y="713"/>
                  </a:cxn>
                  <a:cxn ang="0">
                    <a:pos x="381" y="885"/>
                  </a:cxn>
                  <a:cxn ang="0">
                    <a:pos x="353" y="996"/>
                  </a:cxn>
                  <a:cxn ang="0">
                    <a:pos x="354" y="1132"/>
                  </a:cxn>
                  <a:cxn ang="0">
                    <a:pos x="358" y="1250"/>
                  </a:cxn>
                  <a:cxn ang="0">
                    <a:pos x="397" y="1416"/>
                  </a:cxn>
                  <a:cxn ang="0">
                    <a:pos x="369" y="1518"/>
                  </a:cxn>
                  <a:cxn ang="0">
                    <a:pos x="329" y="1542"/>
                  </a:cxn>
                  <a:cxn ang="0">
                    <a:pos x="345" y="1618"/>
                  </a:cxn>
                  <a:cxn ang="0">
                    <a:pos x="294" y="1674"/>
                  </a:cxn>
                  <a:cxn ang="0">
                    <a:pos x="73" y="1649"/>
                  </a:cxn>
                  <a:cxn ang="0">
                    <a:pos x="114" y="1565"/>
                  </a:cxn>
                  <a:cxn ang="0">
                    <a:pos x="149" y="1501"/>
                  </a:cxn>
                  <a:cxn ang="0">
                    <a:pos x="157" y="1426"/>
                  </a:cxn>
                  <a:cxn ang="0">
                    <a:pos x="162" y="1298"/>
                  </a:cxn>
                  <a:cxn ang="0">
                    <a:pos x="177" y="1109"/>
                  </a:cxn>
                  <a:cxn ang="0">
                    <a:pos x="176" y="894"/>
                  </a:cxn>
                  <a:cxn ang="0">
                    <a:pos x="140" y="660"/>
                  </a:cxn>
                  <a:cxn ang="0">
                    <a:pos x="91" y="501"/>
                  </a:cxn>
                  <a:cxn ang="0">
                    <a:pos x="54" y="292"/>
                  </a:cxn>
                  <a:cxn ang="0">
                    <a:pos x="0" y="0"/>
                  </a:cxn>
                  <a:cxn ang="0">
                    <a:pos x="478" y="52"/>
                  </a:cxn>
                  <a:cxn ang="0">
                    <a:pos x="424" y="551"/>
                  </a:cxn>
                </a:cxnLst>
                <a:rect l="0" t="0" r="r" b="b"/>
                <a:pathLst>
                  <a:path w="478" h="1674">
                    <a:moveTo>
                      <a:pt x="424" y="551"/>
                    </a:moveTo>
                    <a:lnTo>
                      <a:pt x="410" y="713"/>
                    </a:lnTo>
                    <a:lnTo>
                      <a:pt x="381" y="885"/>
                    </a:lnTo>
                    <a:lnTo>
                      <a:pt x="353" y="996"/>
                    </a:lnTo>
                    <a:lnTo>
                      <a:pt x="354" y="1132"/>
                    </a:lnTo>
                    <a:lnTo>
                      <a:pt x="358" y="1250"/>
                    </a:lnTo>
                    <a:lnTo>
                      <a:pt x="397" y="1416"/>
                    </a:lnTo>
                    <a:lnTo>
                      <a:pt x="369" y="1518"/>
                    </a:lnTo>
                    <a:lnTo>
                      <a:pt x="329" y="1542"/>
                    </a:lnTo>
                    <a:lnTo>
                      <a:pt x="345" y="1618"/>
                    </a:lnTo>
                    <a:lnTo>
                      <a:pt x="294" y="1674"/>
                    </a:lnTo>
                    <a:lnTo>
                      <a:pt x="73" y="1649"/>
                    </a:lnTo>
                    <a:lnTo>
                      <a:pt x="114" y="1565"/>
                    </a:lnTo>
                    <a:lnTo>
                      <a:pt x="149" y="1501"/>
                    </a:lnTo>
                    <a:lnTo>
                      <a:pt x="157" y="1426"/>
                    </a:lnTo>
                    <a:lnTo>
                      <a:pt x="162" y="1298"/>
                    </a:lnTo>
                    <a:lnTo>
                      <a:pt x="177" y="1109"/>
                    </a:lnTo>
                    <a:lnTo>
                      <a:pt x="176" y="894"/>
                    </a:lnTo>
                    <a:lnTo>
                      <a:pt x="140" y="660"/>
                    </a:lnTo>
                    <a:lnTo>
                      <a:pt x="91" y="501"/>
                    </a:lnTo>
                    <a:lnTo>
                      <a:pt x="54" y="292"/>
                    </a:lnTo>
                    <a:lnTo>
                      <a:pt x="0" y="0"/>
                    </a:lnTo>
                    <a:lnTo>
                      <a:pt x="478" y="52"/>
                    </a:lnTo>
                    <a:lnTo>
                      <a:pt x="424" y="551"/>
                    </a:lnTo>
                  </a:path>
                </a:pathLst>
              </a:custGeom>
              <a:noFill/>
              <a:ln w="3175">
                <a:solidFill>
                  <a:schemeClr val="tx1"/>
                </a:solidFill>
                <a:prstDash val="solid"/>
                <a:round/>
                <a:headEnd/>
                <a:tailEnd/>
              </a:ln>
            </p:spPr>
            <p:txBody>
              <a:bodyPr/>
              <a:lstStyle/>
              <a:p>
                <a:endParaRPr lang="en-US" dirty="0"/>
              </a:p>
            </p:txBody>
          </p:sp>
          <p:sp>
            <p:nvSpPr>
              <p:cNvPr id="515" name="Freeform 540"/>
              <p:cNvSpPr>
                <a:spLocks/>
              </p:cNvSpPr>
              <p:nvPr/>
            </p:nvSpPr>
            <p:spPr bwMode="auto">
              <a:xfrm>
                <a:off x="3600" y="2065"/>
                <a:ext cx="124" cy="255"/>
              </a:xfrm>
              <a:custGeom>
                <a:avLst/>
                <a:gdLst/>
                <a:ahLst/>
                <a:cxnLst>
                  <a:cxn ang="0">
                    <a:pos x="274" y="107"/>
                  </a:cxn>
                  <a:cxn ang="0">
                    <a:pos x="308" y="361"/>
                  </a:cxn>
                  <a:cxn ang="0">
                    <a:pos x="321" y="422"/>
                  </a:cxn>
                  <a:cxn ang="0">
                    <a:pos x="308" y="499"/>
                  </a:cxn>
                  <a:cxn ang="0">
                    <a:pos x="227" y="724"/>
                  </a:cxn>
                  <a:cxn ang="0">
                    <a:pos x="170" y="863"/>
                  </a:cxn>
                  <a:cxn ang="0">
                    <a:pos x="137" y="916"/>
                  </a:cxn>
                  <a:cxn ang="0">
                    <a:pos x="115" y="1011"/>
                  </a:cxn>
                  <a:cxn ang="0">
                    <a:pos x="105" y="1059"/>
                  </a:cxn>
                  <a:cxn ang="0">
                    <a:pos x="58" y="1103"/>
                  </a:cxn>
                  <a:cxn ang="0">
                    <a:pos x="0" y="1141"/>
                  </a:cxn>
                  <a:cxn ang="0">
                    <a:pos x="53" y="1271"/>
                  </a:cxn>
                  <a:cxn ang="0">
                    <a:pos x="241" y="1227"/>
                  </a:cxn>
                  <a:cxn ang="0">
                    <a:pos x="241" y="1164"/>
                  </a:cxn>
                  <a:cxn ang="0">
                    <a:pos x="261" y="1103"/>
                  </a:cxn>
                  <a:cxn ang="0">
                    <a:pos x="274" y="1154"/>
                  </a:cxn>
                  <a:cxn ang="0">
                    <a:pos x="297" y="1189"/>
                  </a:cxn>
                  <a:cxn ang="0">
                    <a:pos x="326" y="1094"/>
                  </a:cxn>
                  <a:cxn ang="0">
                    <a:pos x="354" y="953"/>
                  </a:cxn>
                  <a:cxn ang="0">
                    <a:pos x="382" y="829"/>
                  </a:cxn>
                  <a:cxn ang="0">
                    <a:pos x="457" y="609"/>
                  </a:cxn>
                  <a:cxn ang="0">
                    <a:pos x="562" y="429"/>
                  </a:cxn>
                  <a:cxn ang="0">
                    <a:pos x="623" y="318"/>
                  </a:cxn>
                  <a:cxn ang="0">
                    <a:pos x="424" y="0"/>
                  </a:cxn>
                  <a:cxn ang="0">
                    <a:pos x="274" y="107"/>
                  </a:cxn>
                </a:cxnLst>
                <a:rect l="0" t="0" r="r" b="b"/>
                <a:pathLst>
                  <a:path w="623" h="1271">
                    <a:moveTo>
                      <a:pt x="274" y="107"/>
                    </a:moveTo>
                    <a:lnTo>
                      <a:pt x="308" y="361"/>
                    </a:lnTo>
                    <a:lnTo>
                      <a:pt x="321" y="422"/>
                    </a:lnTo>
                    <a:lnTo>
                      <a:pt x="308" y="499"/>
                    </a:lnTo>
                    <a:lnTo>
                      <a:pt x="227" y="724"/>
                    </a:lnTo>
                    <a:lnTo>
                      <a:pt x="170" y="863"/>
                    </a:lnTo>
                    <a:lnTo>
                      <a:pt x="137" y="916"/>
                    </a:lnTo>
                    <a:lnTo>
                      <a:pt x="115" y="1011"/>
                    </a:lnTo>
                    <a:lnTo>
                      <a:pt x="105" y="1059"/>
                    </a:lnTo>
                    <a:lnTo>
                      <a:pt x="58" y="1103"/>
                    </a:lnTo>
                    <a:lnTo>
                      <a:pt x="0" y="1141"/>
                    </a:lnTo>
                    <a:lnTo>
                      <a:pt x="53" y="1271"/>
                    </a:lnTo>
                    <a:lnTo>
                      <a:pt x="241" y="1227"/>
                    </a:lnTo>
                    <a:lnTo>
                      <a:pt x="241" y="1164"/>
                    </a:lnTo>
                    <a:lnTo>
                      <a:pt x="261" y="1103"/>
                    </a:lnTo>
                    <a:lnTo>
                      <a:pt x="274" y="1154"/>
                    </a:lnTo>
                    <a:lnTo>
                      <a:pt x="297" y="1189"/>
                    </a:lnTo>
                    <a:lnTo>
                      <a:pt x="326" y="1094"/>
                    </a:lnTo>
                    <a:lnTo>
                      <a:pt x="354" y="953"/>
                    </a:lnTo>
                    <a:lnTo>
                      <a:pt x="382" y="829"/>
                    </a:lnTo>
                    <a:lnTo>
                      <a:pt x="457" y="609"/>
                    </a:lnTo>
                    <a:lnTo>
                      <a:pt x="562" y="429"/>
                    </a:lnTo>
                    <a:lnTo>
                      <a:pt x="623" y="318"/>
                    </a:lnTo>
                    <a:lnTo>
                      <a:pt x="424" y="0"/>
                    </a:lnTo>
                    <a:lnTo>
                      <a:pt x="274" y="107"/>
                    </a:lnTo>
                    <a:close/>
                  </a:path>
                </a:pathLst>
              </a:custGeom>
              <a:solidFill>
                <a:srgbClr val="FFFFFF"/>
              </a:solidFill>
              <a:ln w="9525">
                <a:solidFill>
                  <a:schemeClr val="tx1"/>
                </a:solidFill>
                <a:round/>
                <a:headEnd/>
                <a:tailEnd/>
              </a:ln>
            </p:spPr>
            <p:txBody>
              <a:bodyPr/>
              <a:lstStyle/>
              <a:p>
                <a:endParaRPr lang="en-US" dirty="0"/>
              </a:p>
            </p:txBody>
          </p:sp>
          <p:sp>
            <p:nvSpPr>
              <p:cNvPr id="516" name="Freeform 541"/>
              <p:cNvSpPr>
                <a:spLocks/>
              </p:cNvSpPr>
              <p:nvPr/>
            </p:nvSpPr>
            <p:spPr bwMode="auto">
              <a:xfrm>
                <a:off x="3600" y="2065"/>
                <a:ext cx="124" cy="255"/>
              </a:xfrm>
              <a:custGeom>
                <a:avLst/>
                <a:gdLst/>
                <a:ahLst/>
                <a:cxnLst>
                  <a:cxn ang="0">
                    <a:pos x="274" y="107"/>
                  </a:cxn>
                  <a:cxn ang="0">
                    <a:pos x="308" y="361"/>
                  </a:cxn>
                  <a:cxn ang="0">
                    <a:pos x="321" y="422"/>
                  </a:cxn>
                  <a:cxn ang="0">
                    <a:pos x="308" y="499"/>
                  </a:cxn>
                  <a:cxn ang="0">
                    <a:pos x="227" y="724"/>
                  </a:cxn>
                  <a:cxn ang="0">
                    <a:pos x="170" y="863"/>
                  </a:cxn>
                  <a:cxn ang="0">
                    <a:pos x="137" y="916"/>
                  </a:cxn>
                  <a:cxn ang="0">
                    <a:pos x="115" y="1011"/>
                  </a:cxn>
                  <a:cxn ang="0">
                    <a:pos x="105" y="1059"/>
                  </a:cxn>
                  <a:cxn ang="0">
                    <a:pos x="58" y="1103"/>
                  </a:cxn>
                  <a:cxn ang="0">
                    <a:pos x="0" y="1141"/>
                  </a:cxn>
                  <a:cxn ang="0">
                    <a:pos x="53" y="1271"/>
                  </a:cxn>
                  <a:cxn ang="0">
                    <a:pos x="241" y="1227"/>
                  </a:cxn>
                  <a:cxn ang="0">
                    <a:pos x="241" y="1164"/>
                  </a:cxn>
                  <a:cxn ang="0">
                    <a:pos x="261" y="1103"/>
                  </a:cxn>
                  <a:cxn ang="0">
                    <a:pos x="274" y="1154"/>
                  </a:cxn>
                  <a:cxn ang="0">
                    <a:pos x="297" y="1189"/>
                  </a:cxn>
                  <a:cxn ang="0">
                    <a:pos x="326" y="1094"/>
                  </a:cxn>
                  <a:cxn ang="0">
                    <a:pos x="354" y="953"/>
                  </a:cxn>
                  <a:cxn ang="0">
                    <a:pos x="382" y="829"/>
                  </a:cxn>
                  <a:cxn ang="0">
                    <a:pos x="457" y="609"/>
                  </a:cxn>
                  <a:cxn ang="0">
                    <a:pos x="562" y="429"/>
                  </a:cxn>
                  <a:cxn ang="0">
                    <a:pos x="623" y="318"/>
                  </a:cxn>
                  <a:cxn ang="0">
                    <a:pos x="424" y="0"/>
                  </a:cxn>
                  <a:cxn ang="0">
                    <a:pos x="274" y="107"/>
                  </a:cxn>
                </a:cxnLst>
                <a:rect l="0" t="0" r="r" b="b"/>
                <a:pathLst>
                  <a:path w="623" h="1271">
                    <a:moveTo>
                      <a:pt x="274" y="107"/>
                    </a:moveTo>
                    <a:lnTo>
                      <a:pt x="308" y="361"/>
                    </a:lnTo>
                    <a:lnTo>
                      <a:pt x="321" y="422"/>
                    </a:lnTo>
                    <a:lnTo>
                      <a:pt x="308" y="499"/>
                    </a:lnTo>
                    <a:lnTo>
                      <a:pt x="227" y="724"/>
                    </a:lnTo>
                    <a:lnTo>
                      <a:pt x="170" y="863"/>
                    </a:lnTo>
                    <a:lnTo>
                      <a:pt x="137" y="916"/>
                    </a:lnTo>
                    <a:lnTo>
                      <a:pt x="115" y="1011"/>
                    </a:lnTo>
                    <a:lnTo>
                      <a:pt x="105" y="1059"/>
                    </a:lnTo>
                    <a:lnTo>
                      <a:pt x="58" y="1103"/>
                    </a:lnTo>
                    <a:lnTo>
                      <a:pt x="0" y="1141"/>
                    </a:lnTo>
                    <a:lnTo>
                      <a:pt x="53" y="1271"/>
                    </a:lnTo>
                    <a:lnTo>
                      <a:pt x="241" y="1227"/>
                    </a:lnTo>
                    <a:lnTo>
                      <a:pt x="241" y="1164"/>
                    </a:lnTo>
                    <a:lnTo>
                      <a:pt x="261" y="1103"/>
                    </a:lnTo>
                    <a:lnTo>
                      <a:pt x="274" y="1154"/>
                    </a:lnTo>
                    <a:lnTo>
                      <a:pt x="297" y="1189"/>
                    </a:lnTo>
                    <a:lnTo>
                      <a:pt x="326" y="1094"/>
                    </a:lnTo>
                    <a:lnTo>
                      <a:pt x="354" y="953"/>
                    </a:lnTo>
                    <a:lnTo>
                      <a:pt x="382" y="829"/>
                    </a:lnTo>
                    <a:lnTo>
                      <a:pt x="457" y="609"/>
                    </a:lnTo>
                    <a:lnTo>
                      <a:pt x="562" y="429"/>
                    </a:lnTo>
                    <a:lnTo>
                      <a:pt x="623" y="318"/>
                    </a:lnTo>
                    <a:lnTo>
                      <a:pt x="424" y="0"/>
                    </a:lnTo>
                    <a:lnTo>
                      <a:pt x="274" y="107"/>
                    </a:lnTo>
                  </a:path>
                </a:pathLst>
              </a:custGeom>
              <a:noFill/>
              <a:ln w="3175">
                <a:solidFill>
                  <a:schemeClr val="tx1"/>
                </a:solidFill>
                <a:prstDash val="solid"/>
                <a:round/>
                <a:headEnd/>
                <a:tailEnd/>
              </a:ln>
            </p:spPr>
            <p:txBody>
              <a:bodyPr/>
              <a:lstStyle/>
              <a:p>
                <a:endParaRPr lang="en-US" dirty="0"/>
              </a:p>
            </p:txBody>
          </p:sp>
          <p:sp>
            <p:nvSpPr>
              <p:cNvPr id="517" name="Freeform 542"/>
              <p:cNvSpPr>
                <a:spLocks/>
              </p:cNvSpPr>
              <p:nvPr/>
            </p:nvSpPr>
            <p:spPr bwMode="auto">
              <a:xfrm>
                <a:off x="3522" y="1869"/>
                <a:ext cx="251" cy="264"/>
              </a:xfrm>
              <a:custGeom>
                <a:avLst/>
                <a:gdLst/>
                <a:ahLst/>
                <a:cxnLst>
                  <a:cxn ang="0">
                    <a:pos x="0" y="620"/>
                  </a:cxn>
                  <a:cxn ang="0">
                    <a:pos x="9" y="772"/>
                  </a:cxn>
                  <a:cxn ang="0">
                    <a:pos x="38" y="884"/>
                  </a:cxn>
                  <a:cxn ang="0">
                    <a:pos x="106" y="971"/>
                  </a:cxn>
                  <a:cxn ang="0">
                    <a:pos x="189" y="1038"/>
                  </a:cxn>
                  <a:cxn ang="0">
                    <a:pos x="277" y="1095"/>
                  </a:cxn>
                  <a:cxn ang="0">
                    <a:pos x="369" y="1124"/>
                  </a:cxn>
                  <a:cxn ang="0">
                    <a:pos x="364" y="1187"/>
                  </a:cxn>
                  <a:cxn ang="0">
                    <a:pos x="398" y="1279"/>
                  </a:cxn>
                  <a:cxn ang="0">
                    <a:pos x="427" y="1283"/>
                  </a:cxn>
                  <a:cxn ang="0">
                    <a:pos x="447" y="1216"/>
                  </a:cxn>
                  <a:cxn ang="0">
                    <a:pos x="441" y="1134"/>
                  </a:cxn>
                  <a:cxn ang="0">
                    <a:pos x="476" y="1134"/>
                  </a:cxn>
                  <a:cxn ang="0">
                    <a:pos x="481" y="1196"/>
                  </a:cxn>
                  <a:cxn ang="0">
                    <a:pos x="506" y="1279"/>
                  </a:cxn>
                  <a:cxn ang="0">
                    <a:pos x="519" y="1322"/>
                  </a:cxn>
                  <a:cxn ang="0">
                    <a:pos x="560" y="1322"/>
                  </a:cxn>
                  <a:cxn ang="0">
                    <a:pos x="568" y="1225"/>
                  </a:cxn>
                  <a:cxn ang="0">
                    <a:pos x="568" y="1148"/>
                  </a:cxn>
                  <a:cxn ang="0">
                    <a:pos x="642" y="1129"/>
                  </a:cxn>
                  <a:cxn ang="0">
                    <a:pos x="655" y="1225"/>
                  </a:cxn>
                  <a:cxn ang="0">
                    <a:pos x="685" y="1293"/>
                  </a:cxn>
                  <a:cxn ang="0">
                    <a:pos x="720" y="1293"/>
                  </a:cxn>
                  <a:cxn ang="0">
                    <a:pos x="720" y="1192"/>
                  </a:cxn>
                  <a:cxn ang="0">
                    <a:pos x="734" y="1129"/>
                  </a:cxn>
                  <a:cxn ang="0">
                    <a:pos x="734" y="1110"/>
                  </a:cxn>
                  <a:cxn ang="0">
                    <a:pos x="778" y="1086"/>
                  </a:cxn>
                  <a:cxn ang="0">
                    <a:pos x="822" y="1062"/>
                  </a:cxn>
                  <a:cxn ang="0">
                    <a:pos x="1041" y="894"/>
                  </a:cxn>
                  <a:cxn ang="0">
                    <a:pos x="1142" y="706"/>
                  </a:cxn>
                  <a:cxn ang="0">
                    <a:pos x="1181" y="590"/>
                  </a:cxn>
                  <a:cxn ang="0">
                    <a:pos x="1225" y="471"/>
                  </a:cxn>
                  <a:cxn ang="0">
                    <a:pos x="1243" y="307"/>
                  </a:cxn>
                  <a:cxn ang="0">
                    <a:pos x="1254" y="134"/>
                  </a:cxn>
                  <a:cxn ang="0">
                    <a:pos x="1214" y="0"/>
                  </a:cxn>
                  <a:cxn ang="0">
                    <a:pos x="0" y="620"/>
                  </a:cxn>
                </a:cxnLst>
                <a:rect l="0" t="0" r="r" b="b"/>
                <a:pathLst>
                  <a:path w="1254" h="1322">
                    <a:moveTo>
                      <a:pt x="0" y="620"/>
                    </a:moveTo>
                    <a:lnTo>
                      <a:pt x="9" y="772"/>
                    </a:lnTo>
                    <a:lnTo>
                      <a:pt x="38" y="884"/>
                    </a:lnTo>
                    <a:lnTo>
                      <a:pt x="106" y="971"/>
                    </a:lnTo>
                    <a:lnTo>
                      <a:pt x="189" y="1038"/>
                    </a:lnTo>
                    <a:lnTo>
                      <a:pt x="277" y="1095"/>
                    </a:lnTo>
                    <a:lnTo>
                      <a:pt x="369" y="1124"/>
                    </a:lnTo>
                    <a:lnTo>
                      <a:pt x="364" y="1187"/>
                    </a:lnTo>
                    <a:lnTo>
                      <a:pt x="398" y="1279"/>
                    </a:lnTo>
                    <a:lnTo>
                      <a:pt x="427" y="1283"/>
                    </a:lnTo>
                    <a:lnTo>
                      <a:pt x="447" y="1216"/>
                    </a:lnTo>
                    <a:lnTo>
                      <a:pt x="441" y="1134"/>
                    </a:lnTo>
                    <a:lnTo>
                      <a:pt x="476" y="1134"/>
                    </a:lnTo>
                    <a:lnTo>
                      <a:pt x="481" y="1196"/>
                    </a:lnTo>
                    <a:lnTo>
                      <a:pt x="506" y="1279"/>
                    </a:lnTo>
                    <a:lnTo>
                      <a:pt x="519" y="1322"/>
                    </a:lnTo>
                    <a:lnTo>
                      <a:pt x="560" y="1322"/>
                    </a:lnTo>
                    <a:lnTo>
                      <a:pt x="568" y="1225"/>
                    </a:lnTo>
                    <a:lnTo>
                      <a:pt x="568" y="1148"/>
                    </a:lnTo>
                    <a:lnTo>
                      <a:pt x="642" y="1129"/>
                    </a:lnTo>
                    <a:lnTo>
                      <a:pt x="655" y="1225"/>
                    </a:lnTo>
                    <a:lnTo>
                      <a:pt x="685" y="1293"/>
                    </a:lnTo>
                    <a:lnTo>
                      <a:pt x="720" y="1293"/>
                    </a:lnTo>
                    <a:lnTo>
                      <a:pt x="720" y="1192"/>
                    </a:lnTo>
                    <a:lnTo>
                      <a:pt x="734" y="1129"/>
                    </a:lnTo>
                    <a:lnTo>
                      <a:pt x="734" y="1110"/>
                    </a:lnTo>
                    <a:lnTo>
                      <a:pt x="778" y="1086"/>
                    </a:lnTo>
                    <a:lnTo>
                      <a:pt x="822" y="1062"/>
                    </a:lnTo>
                    <a:lnTo>
                      <a:pt x="1041" y="894"/>
                    </a:lnTo>
                    <a:lnTo>
                      <a:pt x="1142" y="706"/>
                    </a:lnTo>
                    <a:lnTo>
                      <a:pt x="1181" y="590"/>
                    </a:lnTo>
                    <a:lnTo>
                      <a:pt x="1225" y="471"/>
                    </a:lnTo>
                    <a:lnTo>
                      <a:pt x="1243" y="307"/>
                    </a:lnTo>
                    <a:lnTo>
                      <a:pt x="1254" y="134"/>
                    </a:lnTo>
                    <a:lnTo>
                      <a:pt x="1214" y="0"/>
                    </a:lnTo>
                    <a:lnTo>
                      <a:pt x="0" y="620"/>
                    </a:lnTo>
                    <a:close/>
                  </a:path>
                </a:pathLst>
              </a:custGeom>
              <a:solidFill>
                <a:srgbClr val="FFFFFF"/>
              </a:solidFill>
              <a:ln w="9525">
                <a:solidFill>
                  <a:schemeClr val="tx1"/>
                </a:solidFill>
                <a:round/>
                <a:headEnd/>
                <a:tailEnd/>
              </a:ln>
            </p:spPr>
            <p:txBody>
              <a:bodyPr/>
              <a:lstStyle/>
              <a:p>
                <a:endParaRPr lang="en-US" dirty="0"/>
              </a:p>
            </p:txBody>
          </p:sp>
          <p:sp>
            <p:nvSpPr>
              <p:cNvPr id="518" name="Freeform 543"/>
              <p:cNvSpPr>
                <a:spLocks/>
              </p:cNvSpPr>
              <p:nvPr/>
            </p:nvSpPr>
            <p:spPr bwMode="auto">
              <a:xfrm>
                <a:off x="3522" y="1869"/>
                <a:ext cx="251" cy="264"/>
              </a:xfrm>
              <a:custGeom>
                <a:avLst/>
                <a:gdLst/>
                <a:ahLst/>
                <a:cxnLst>
                  <a:cxn ang="0">
                    <a:pos x="0" y="620"/>
                  </a:cxn>
                  <a:cxn ang="0">
                    <a:pos x="9" y="772"/>
                  </a:cxn>
                  <a:cxn ang="0">
                    <a:pos x="38" y="884"/>
                  </a:cxn>
                  <a:cxn ang="0">
                    <a:pos x="106" y="971"/>
                  </a:cxn>
                  <a:cxn ang="0">
                    <a:pos x="189" y="1038"/>
                  </a:cxn>
                  <a:cxn ang="0">
                    <a:pos x="277" y="1095"/>
                  </a:cxn>
                  <a:cxn ang="0">
                    <a:pos x="369" y="1124"/>
                  </a:cxn>
                  <a:cxn ang="0">
                    <a:pos x="364" y="1187"/>
                  </a:cxn>
                  <a:cxn ang="0">
                    <a:pos x="398" y="1279"/>
                  </a:cxn>
                  <a:cxn ang="0">
                    <a:pos x="427" y="1283"/>
                  </a:cxn>
                  <a:cxn ang="0">
                    <a:pos x="447" y="1216"/>
                  </a:cxn>
                  <a:cxn ang="0">
                    <a:pos x="441" y="1134"/>
                  </a:cxn>
                  <a:cxn ang="0">
                    <a:pos x="476" y="1134"/>
                  </a:cxn>
                  <a:cxn ang="0">
                    <a:pos x="481" y="1196"/>
                  </a:cxn>
                  <a:cxn ang="0">
                    <a:pos x="506" y="1279"/>
                  </a:cxn>
                  <a:cxn ang="0">
                    <a:pos x="519" y="1322"/>
                  </a:cxn>
                  <a:cxn ang="0">
                    <a:pos x="560" y="1322"/>
                  </a:cxn>
                  <a:cxn ang="0">
                    <a:pos x="568" y="1225"/>
                  </a:cxn>
                  <a:cxn ang="0">
                    <a:pos x="568" y="1148"/>
                  </a:cxn>
                  <a:cxn ang="0">
                    <a:pos x="642" y="1129"/>
                  </a:cxn>
                  <a:cxn ang="0">
                    <a:pos x="655" y="1225"/>
                  </a:cxn>
                  <a:cxn ang="0">
                    <a:pos x="685" y="1293"/>
                  </a:cxn>
                  <a:cxn ang="0">
                    <a:pos x="720" y="1293"/>
                  </a:cxn>
                  <a:cxn ang="0">
                    <a:pos x="720" y="1192"/>
                  </a:cxn>
                  <a:cxn ang="0">
                    <a:pos x="734" y="1129"/>
                  </a:cxn>
                  <a:cxn ang="0">
                    <a:pos x="734" y="1110"/>
                  </a:cxn>
                  <a:cxn ang="0">
                    <a:pos x="778" y="1086"/>
                  </a:cxn>
                  <a:cxn ang="0">
                    <a:pos x="822" y="1062"/>
                  </a:cxn>
                  <a:cxn ang="0">
                    <a:pos x="1041" y="894"/>
                  </a:cxn>
                  <a:cxn ang="0">
                    <a:pos x="1142" y="706"/>
                  </a:cxn>
                  <a:cxn ang="0">
                    <a:pos x="1181" y="590"/>
                  </a:cxn>
                  <a:cxn ang="0">
                    <a:pos x="1225" y="471"/>
                  </a:cxn>
                  <a:cxn ang="0">
                    <a:pos x="1243" y="307"/>
                  </a:cxn>
                  <a:cxn ang="0">
                    <a:pos x="1254" y="134"/>
                  </a:cxn>
                  <a:cxn ang="0">
                    <a:pos x="1214" y="0"/>
                  </a:cxn>
                  <a:cxn ang="0">
                    <a:pos x="0" y="620"/>
                  </a:cxn>
                </a:cxnLst>
                <a:rect l="0" t="0" r="r" b="b"/>
                <a:pathLst>
                  <a:path w="1254" h="1322">
                    <a:moveTo>
                      <a:pt x="0" y="620"/>
                    </a:moveTo>
                    <a:lnTo>
                      <a:pt x="9" y="772"/>
                    </a:lnTo>
                    <a:lnTo>
                      <a:pt x="38" y="884"/>
                    </a:lnTo>
                    <a:lnTo>
                      <a:pt x="106" y="971"/>
                    </a:lnTo>
                    <a:lnTo>
                      <a:pt x="189" y="1038"/>
                    </a:lnTo>
                    <a:lnTo>
                      <a:pt x="277" y="1095"/>
                    </a:lnTo>
                    <a:lnTo>
                      <a:pt x="369" y="1124"/>
                    </a:lnTo>
                    <a:lnTo>
                      <a:pt x="364" y="1187"/>
                    </a:lnTo>
                    <a:lnTo>
                      <a:pt x="398" y="1279"/>
                    </a:lnTo>
                    <a:lnTo>
                      <a:pt x="427" y="1283"/>
                    </a:lnTo>
                    <a:lnTo>
                      <a:pt x="447" y="1216"/>
                    </a:lnTo>
                    <a:lnTo>
                      <a:pt x="441" y="1134"/>
                    </a:lnTo>
                    <a:lnTo>
                      <a:pt x="476" y="1134"/>
                    </a:lnTo>
                    <a:lnTo>
                      <a:pt x="481" y="1196"/>
                    </a:lnTo>
                    <a:lnTo>
                      <a:pt x="506" y="1279"/>
                    </a:lnTo>
                    <a:lnTo>
                      <a:pt x="519" y="1322"/>
                    </a:lnTo>
                    <a:lnTo>
                      <a:pt x="560" y="1322"/>
                    </a:lnTo>
                    <a:lnTo>
                      <a:pt x="568" y="1225"/>
                    </a:lnTo>
                    <a:lnTo>
                      <a:pt x="568" y="1148"/>
                    </a:lnTo>
                    <a:lnTo>
                      <a:pt x="642" y="1129"/>
                    </a:lnTo>
                    <a:lnTo>
                      <a:pt x="655" y="1225"/>
                    </a:lnTo>
                    <a:lnTo>
                      <a:pt x="685" y="1293"/>
                    </a:lnTo>
                    <a:lnTo>
                      <a:pt x="720" y="1293"/>
                    </a:lnTo>
                    <a:lnTo>
                      <a:pt x="720" y="1192"/>
                    </a:lnTo>
                    <a:lnTo>
                      <a:pt x="734" y="1129"/>
                    </a:lnTo>
                    <a:lnTo>
                      <a:pt x="734" y="1110"/>
                    </a:lnTo>
                    <a:lnTo>
                      <a:pt x="778" y="1086"/>
                    </a:lnTo>
                    <a:lnTo>
                      <a:pt x="822" y="1062"/>
                    </a:lnTo>
                    <a:lnTo>
                      <a:pt x="1041" y="894"/>
                    </a:lnTo>
                    <a:lnTo>
                      <a:pt x="1142" y="706"/>
                    </a:lnTo>
                    <a:lnTo>
                      <a:pt x="1181" y="590"/>
                    </a:lnTo>
                    <a:lnTo>
                      <a:pt x="1225" y="471"/>
                    </a:lnTo>
                    <a:lnTo>
                      <a:pt x="1243" y="307"/>
                    </a:lnTo>
                    <a:lnTo>
                      <a:pt x="1254" y="134"/>
                    </a:lnTo>
                    <a:lnTo>
                      <a:pt x="1214" y="0"/>
                    </a:lnTo>
                    <a:lnTo>
                      <a:pt x="0" y="620"/>
                    </a:lnTo>
                  </a:path>
                </a:pathLst>
              </a:custGeom>
              <a:noFill/>
              <a:ln w="3175">
                <a:solidFill>
                  <a:schemeClr val="tx1"/>
                </a:solidFill>
                <a:prstDash val="solid"/>
                <a:round/>
                <a:headEnd/>
                <a:tailEnd/>
              </a:ln>
            </p:spPr>
            <p:txBody>
              <a:bodyPr/>
              <a:lstStyle/>
              <a:p>
                <a:endParaRPr lang="en-US" dirty="0"/>
              </a:p>
            </p:txBody>
          </p:sp>
          <p:sp>
            <p:nvSpPr>
              <p:cNvPr id="519" name="Freeform 544"/>
              <p:cNvSpPr>
                <a:spLocks/>
              </p:cNvSpPr>
              <p:nvPr/>
            </p:nvSpPr>
            <p:spPr bwMode="auto">
              <a:xfrm>
                <a:off x="2683" y="1549"/>
                <a:ext cx="82" cy="57"/>
              </a:xfrm>
              <a:custGeom>
                <a:avLst/>
                <a:gdLst/>
                <a:ahLst/>
                <a:cxnLst>
                  <a:cxn ang="0">
                    <a:pos x="409" y="153"/>
                  </a:cxn>
                  <a:cxn ang="0">
                    <a:pos x="349" y="71"/>
                  </a:cxn>
                  <a:cxn ang="0">
                    <a:pos x="296" y="13"/>
                  </a:cxn>
                  <a:cxn ang="0">
                    <a:pos x="199" y="0"/>
                  </a:cxn>
                  <a:cxn ang="0">
                    <a:pos x="107" y="9"/>
                  </a:cxn>
                  <a:cxn ang="0">
                    <a:pos x="10" y="19"/>
                  </a:cxn>
                  <a:cxn ang="0">
                    <a:pos x="0" y="71"/>
                  </a:cxn>
                  <a:cxn ang="0">
                    <a:pos x="67" y="139"/>
                  </a:cxn>
                  <a:cxn ang="0">
                    <a:pos x="73" y="186"/>
                  </a:cxn>
                  <a:cxn ang="0">
                    <a:pos x="112" y="259"/>
                  </a:cxn>
                  <a:cxn ang="0">
                    <a:pos x="194" y="288"/>
                  </a:cxn>
                  <a:cxn ang="0">
                    <a:pos x="286" y="288"/>
                  </a:cxn>
                  <a:cxn ang="0">
                    <a:pos x="409" y="153"/>
                  </a:cxn>
                </a:cxnLst>
                <a:rect l="0" t="0" r="r" b="b"/>
                <a:pathLst>
                  <a:path w="409" h="288">
                    <a:moveTo>
                      <a:pt x="409" y="153"/>
                    </a:moveTo>
                    <a:lnTo>
                      <a:pt x="349" y="71"/>
                    </a:lnTo>
                    <a:lnTo>
                      <a:pt x="296" y="13"/>
                    </a:lnTo>
                    <a:lnTo>
                      <a:pt x="199" y="0"/>
                    </a:lnTo>
                    <a:lnTo>
                      <a:pt x="107" y="9"/>
                    </a:lnTo>
                    <a:lnTo>
                      <a:pt x="10" y="19"/>
                    </a:lnTo>
                    <a:lnTo>
                      <a:pt x="0" y="71"/>
                    </a:lnTo>
                    <a:lnTo>
                      <a:pt x="67" y="139"/>
                    </a:lnTo>
                    <a:lnTo>
                      <a:pt x="73" y="186"/>
                    </a:lnTo>
                    <a:lnTo>
                      <a:pt x="112" y="259"/>
                    </a:lnTo>
                    <a:lnTo>
                      <a:pt x="194" y="288"/>
                    </a:lnTo>
                    <a:lnTo>
                      <a:pt x="286" y="288"/>
                    </a:lnTo>
                    <a:lnTo>
                      <a:pt x="409" y="153"/>
                    </a:lnTo>
                    <a:close/>
                  </a:path>
                </a:pathLst>
              </a:custGeom>
              <a:solidFill>
                <a:srgbClr val="000000"/>
              </a:solidFill>
              <a:ln w="9525">
                <a:solidFill>
                  <a:schemeClr val="tx1"/>
                </a:solidFill>
                <a:round/>
                <a:headEnd/>
                <a:tailEnd/>
              </a:ln>
            </p:spPr>
            <p:txBody>
              <a:bodyPr/>
              <a:lstStyle/>
              <a:p>
                <a:endParaRPr lang="en-US" dirty="0"/>
              </a:p>
            </p:txBody>
          </p:sp>
          <p:sp>
            <p:nvSpPr>
              <p:cNvPr id="520" name="Freeform 545"/>
              <p:cNvSpPr>
                <a:spLocks/>
              </p:cNvSpPr>
              <p:nvPr/>
            </p:nvSpPr>
            <p:spPr bwMode="auto">
              <a:xfrm>
                <a:off x="2683" y="1549"/>
                <a:ext cx="82" cy="57"/>
              </a:xfrm>
              <a:custGeom>
                <a:avLst/>
                <a:gdLst/>
                <a:ahLst/>
                <a:cxnLst>
                  <a:cxn ang="0">
                    <a:pos x="409" y="153"/>
                  </a:cxn>
                  <a:cxn ang="0">
                    <a:pos x="349" y="71"/>
                  </a:cxn>
                  <a:cxn ang="0">
                    <a:pos x="296" y="13"/>
                  </a:cxn>
                  <a:cxn ang="0">
                    <a:pos x="199" y="0"/>
                  </a:cxn>
                  <a:cxn ang="0">
                    <a:pos x="107" y="9"/>
                  </a:cxn>
                  <a:cxn ang="0">
                    <a:pos x="10" y="19"/>
                  </a:cxn>
                  <a:cxn ang="0">
                    <a:pos x="0" y="71"/>
                  </a:cxn>
                  <a:cxn ang="0">
                    <a:pos x="67" y="139"/>
                  </a:cxn>
                  <a:cxn ang="0">
                    <a:pos x="73" y="186"/>
                  </a:cxn>
                  <a:cxn ang="0">
                    <a:pos x="112" y="259"/>
                  </a:cxn>
                  <a:cxn ang="0">
                    <a:pos x="194" y="288"/>
                  </a:cxn>
                  <a:cxn ang="0">
                    <a:pos x="286" y="288"/>
                  </a:cxn>
                  <a:cxn ang="0">
                    <a:pos x="409" y="153"/>
                  </a:cxn>
                </a:cxnLst>
                <a:rect l="0" t="0" r="r" b="b"/>
                <a:pathLst>
                  <a:path w="409" h="288">
                    <a:moveTo>
                      <a:pt x="409" y="153"/>
                    </a:moveTo>
                    <a:lnTo>
                      <a:pt x="349" y="71"/>
                    </a:lnTo>
                    <a:lnTo>
                      <a:pt x="296" y="13"/>
                    </a:lnTo>
                    <a:lnTo>
                      <a:pt x="199" y="0"/>
                    </a:lnTo>
                    <a:lnTo>
                      <a:pt x="107" y="9"/>
                    </a:lnTo>
                    <a:lnTo>
                      <a:pt x="10" y="19"/>
                    </a:lnTo>
                    <a:lnTo>
                      <a:pt x="0" y="71"/>
                    </a:lnTo>
                    <a:lnTo>
                      <a:pt x="67" y="139"/>
                    </a:lnTo>
                    <a:lnTo>
                      <a:pt x="73" y="186"/>
                    </a:lnTo>
                    <a:lnTo>
                      <a:pt x="112" y="259"/>
                    </a:lnTo>
                    <a:lnTo>
                      <a:pt x="194" y="288"/>
                    </a:lnTo>
                    <a:lnTo>
                      <a:pt x="286" y="288"/>
                    </a:lnTo>
                    <a:lnTo>
                      <a:pt x="409" y="153"/>
                    </a:lnTo>
                  </a:path>
                </a:pathLst>
              </a:custGeom>
              <a:noFill/>
              <a:ln w="3175">
                <a:solidFill>
                  <a:schemeClr val="tx1"/>
                </a:solidFill>
                <a:prstDash val="solid"/>
                <a:round/>
                <a:headEnd/>
                <a:tailEnd/>
              </a:ln>
            </p:spPr>
            <p:txBody>
              <a:bodyPr/>
              <a:lstStyle/>
              <a:p>
                <a:endParaRPr lang="en-US" dirty="0"/>
              </a:p>
            </p:txBody>
          </p:sp>
          <p:sp>
            <p:nvSpPr>
              <p:cNvPr id="521" name="Freeform 546"/>
              <p:cNvSpPr>
                <a:spLocks/>
              </p:cNvSpPr>
              <p:nvPr/>
            </p:nvSpPr>
            <p:spPr bwMode="auto">
              <a:xfrm>
                <a:off x="3578" y="2293"/>
                <a:ext cx="70" cy="37"/>
              </a:xfrm>
              <a:custGeom>
                <a:avLst/>
                <a:gdLst/>
                <a:ahLst/>
                <a:cxnLst>
                  <a:cxn ang="0">
                    <a:pos x="130" y="5"/>
                  </a:cxn>
                  <a:cxn ang="0">
                    <a:pos x="155" y="43"/>
                  </a:cxn>
                  <a:cxn ang="0">
                    <a:pos x="218" y="62"/>
                  </a:cxn>
                  <a:cxn ang="0">
                    <a:pos x="348" y="91"/>
                  </a:cxn>
                  <a:cxn ang="0">
                    <a:pos x="334" y="148"/>
                  </a:cxn>
                  <a:cxn ang="0">
                    <a:pos x="305" y="170"/>
                  </a:cxn>
                  <a:cxn ang="0">
                    <a:pos x="155" y="188"/>
                  </a:cxn>
                  <a:cxn ang="0">
                    <a:pos x="57" y="170"/>
                  </a:cxn>
                  <a:cxn ang="0">
                    <a:pos x="0" y="120"/>
                  </a:cxn>
                  <a:cxn ang="0">
                    <a:pos x="28" y="91"/>
                  </a:cxn>
                  <a:cxn ang="0">
                    <a:pos x="115" y="0"/>
                  </a:cxn>
                  <a:cxn ang="0">
                    <a:pos x="130" y="5"/>
                  </a:cxn>
                </a:cxnLst>
                <a:rect l="0" t="0" r="r" b="b"/>
                <a:pathLst>
                  <a:path w="348" h="188">
                    <a:moveTo>
                      <a:pt x="130" y="5"/>
                    </a:moveTo>
                    <a:lnTo>
                      <a:pt x="155" y="43"/>
                    </a:lnTo>
                    <a:lnTo>
                      <a:pt x="218" y="62"/>
                    </a:lnTo>
                    <a:lnTo>
                      <a:pt x="348" y="91"/>
                    </a:lnTo>
                    <a:lnTo>
                      <a:pt x="334" y="148"/>
                    </a:lnTo>
                    <a:lnTo>
                      <a:pt x="305" y="170"/>
                    </a:lnTo>
                    <a:lnTo>
                      <a:pt x="155" y="188"/>
                    </a:lnTo>
                    <a:lnTo>
                      <a:pt x="57" y="170"/>
                    </a:lnTo>
                    <a:lnTo>
                      <a:pt x="0" y="120"/>
                    </a:lnTo>
                    <a:lnTo>
                      <a:pt x="28" y="91"/>
                    </a:lnTo>
                    <a:lnTo>
                      <a:pt x="115" y="0"/>
                    </a:lnTo>
                    <a:lnTo>
                      <a:pt x="130" y="5"/>
                    </a:lnTo>
                    <a:close/>
                  </a:path>
                </a:pathLst>
              </a:custGeom>
              <a:solidFill>
                <a:srgbClr val="000000"/>
              </a:solidFill>
              <a:ln w="9525">
                <a:solidFill>
                  <a:schemeClr val="tx1"/>
                </a:solidFill>
                <a:round/>
                <a:headEnd/>
                <a:tailEnd/>
              </a:ln>
            </p:spPr>
            <p:txBody>
              <a:bodyPr/>
              <a:lstStyle/>
              <a:p>
                <a:endParaRPr lang="en-US" dirty="0"/>
              </a:p>
            </p:txBody>
          </p:sp>
          <p:sp>
            <p:nvSpPr>
              <p:cNvPr id="522" name="Freeform 547"/>
              <p:cNvSpPr>
                <a:spLocks/>
              </p:cNvSpPr>
              <p:nvPr/>
            </p:nvSpPr>
            <p:spPr bwMode="auto">
              <a:xfrm>
                <a:off x="3578" y="2293"/>
                <a:ext cx="70" cy="37"/>
              </a:xfrm>
              <a:custGeom>
                <a:avLst/>
                <a:gdLst/>
                <a:ahLst/>
                <a:cxnLst>
                  <a:cxn ang="0">
                    <a:pos x="130" y="5"/>
                  </a:cxn>
                  <a:cxn ang="0">
                    <a:pos x="155" y="43"/>
                  </a:cxn>
                  <a:cxn ang="0">
                    <a:pos x="218" y="62"/>
                  </a:cxn>
                  <a:cxn ang="0">
                    <a:pos x="348" y="91"/>
                  </a:cxn>
                  <a:cxn ang="0">
                    <a:pos x="334" y="148"/>
                  </a:cxn>
                  <a:cxn ang="0">
                    <a:pos x="305" y="170"/>
                  </a:cxn>
                  <a:cxn ang="0">
                    <a:pos x="155" y="188"/>
                  </a:cxn>
                  <a:cxn ang="0">
                    <a:pos x="57" y="170"/>
                  </a:cxn>
                  <a:cxn ang="0">
                    <a:pos x="0" y="120"/>
                  </a:cxn>
                  <a:cxn ang="0">
                    <a:pos x="28" y="91"/>
                  </a:cxn>
                  <a:cxn ang="0">
                    <a:pos x="115" y="0"/>
                  </a:cxn>
                  <a:cxn ang="0">
                    <a:pos x="130" y="5"/>
                  </a:cxn>
                </a:cxnLst>
                <a:rect l="0" t="0" r="r" b="b"/>
                <a:pathLst>
                  <a:path w="348" h="188">
                    <a:moveTo>
                      <a:pt x="130" y="5"/>
                    </a:moveTo>
                    <a:lnTo>
                      <a:pt x="155" y="43"/>
                    </a:lnTo>
                    <a:lnTo>
                      <a:pt x="218" y="62"/>
                    </a:lnTo>
                    <a:lnTo>
                      <a:pt x="348" y="91"/>
                    </a:lnTo>
                    <a:lnTo>
                      <a:pt x="334" y="148"/>
                    </a:lnTo>
                    <a:lnTo>
                      <a:pt x="305" y="170"/>
                    </a:lnTo>
                    <a:lnTo>
                      <a:pt x="155" y="188"/>
                    </a:lnTo>
                    <a:lnTo>
                      <a:pt x="57" y="170"/>
                    </a:lnTo>
                    <a:lnTo>
                      <a:pt x="0" y="120"/>
                    </a:lnTo>
                    <a:lnTo>
                      <a:pt x="28" y="91"/>
                    </a:lnTo>
                    <a:lnTo>
                      <a:pt x="115" y="0"/>
                    </a:lnTo>
                    <a:lnTo>
                      <a:pt x="130" y="5"/>
                    </a:lnTo>
                  </a:path>
                </a:pathLst>
              </a:custGeom>
              <a:noFill/>
              <a:ln w="3175">
                <a:solidFill>
                  <a:schemeClr val="tx1"/>
                </a:solidFill>
                <a:prstDash val="solid"/>
                <a:round/>
                <a:headEnd/>
                <a:tailEnd/>
              </a:ln>
            </p:spPr>
            <p:txBody>
              <a:bodyPr/>
              <a:lstStyle/>
              <a:p>
                <a:endParaRPr lang="en-US" dirty="0"/>
              </a:p>
            </p:txBody>
          </p:sp>
          <p:sp>
            <p:nvSpPr>
              <p:cNvPr id="523" name="Freeform 548"/>
              <p:cNvSpPr>
                <a:spLocks/>
              </p:cNvSpPr>
              <p:nvPr/>
            </p:nvSpPr>
            <p:spPr bwMode="auto">
              <a:xfrm>
                <a:off x="3030" y="2291"/>
                <a:ext cx="72" cy="45"/>
              </a:xfrm>
              <a:custGeom>
                <a:avLst/>
                <a:gdLst/>
                <a:ahLst/>
                <a:cxnLst>
                  <a:cxn ang="0">
                    <a:pos x="131" y="0"/>
                  </a:cxn>
                  <a:cxn ang="0">
                    <a:pos x="106" y="10"/>
                  </a:cxn>
                  <a:cxn ang="0">
                    <a:pos x="40" y="98"/>
                  </a:cxn>
                  <a:cxn ang="0">
                    <a:pos x="2" y="134"/>
                  </a:cxn>
                  <a:cxn ang="0">
                    <a:pos x="0" y="170"/>
                  </a:cxn>
                  <a:cxn ang="0">
                    <a:pos x="40" y="199"/>
                  </a:cxn>
                  <a:cxn ang="0">
                    <a:pos x="117" y="224"/>
                  </a:cxn>
                  <a:cxn ang="0">
                    <a:pos x="213" y="218"/>
                  </a:cxn>
                  <a:cxn ang="0">
                    <a:pos x="294" y="192"/>
                  </a:cxn>
                  <a:cxn ang="0">
                    <a:pos x="334" y="129"/>
                  </a:cxn>
                  <a:cxn ang="0">
                    <a:pos x="360" y="84"/>
                  </a:cxn>
                  <a:cxn ang="0">
                    <a:pos x="354" y="58"/>
                  </a:cxn>
                  <a:cxn ang="0">
                    <a:pos x="334" y="72"/>
                  </a:cxn>
                  <a:cxn ang="0">
                    <a:pos x="303" y="88"/>
                  </a:cxn>
                  <a:cxn ang="0">
                    <a:pos x="241" y="82"/>
                  </a:cxn>
                  <a:cxn ang="0">
                    <a:pos x="163" y="49"/>
                  </a:cxn>
                  <a:cxn ang="0">
                    <a:pos x="137" y="5"/>
                  </a:cxn>
                  <a:cxn ang="0">
                    <a:pos x="131" y="0"/>
                  </a:cxn>
                </a:cxnLst>
                <a:rect l="0" t="0" r="r" b="b"/>
                <a:pathLst>
                  <a:path w="360" h="224">
                    <a:moveTo>
                      <a:pt x="131" y="0"/>
                    </a:moveTo>
                    <a:lnTo>
                      <a:pt x="106" y="10"/>
                    </a:lnTo>
                    <a:lnTo>
                      <a:pt x="40" y="98"/>
                    </a:lnTo>
                    <a:lnTo>
                      <a:pt x="2" y="134"/>
                    </a:lnTo>
                    <a:lnTo>
                      <a:pt x="0" y="170"/>
                    </a:lnTo>
                    <a:lnTo>
                      <a:pt x="40" y="199"/>
                    </a:lnTo>
                    <a:lnTo>
                      <a:pt x="117" y="224"/>
                    </a:lnTo>
                    <a:lnTo>
                      <a:pt x="213" y="218"/>
                    </a:lnTo>
                    <a:lnTo>
                      <a:pt x="294" y="192"/>
                    </a:lnTo>
                    <a:lnTo>
                      <a:pt x="334" y="129"/>
                    </a:lnTo>
                    <a:lnTo>
                      <a:pt x="360" y="84"/>
                    </a:lnTo>
                    <a:lnTo>
                      <a:pt x="354" y="58"/>
                    </a:lnTo>
                    <a:lnTo>
                      <a:pt x="334" y="72"/>
                    </a:lnTo>
                    <a:lnTo>
                      <a:pt x="303" y="88"/>
                    </a:lnTo>
                    <a:lnTo>
                      <a:pt x="241" y="82"/>
                    </a:lnTo>
                    <a:lnTo>
                      <a:pt x="163" y="49"/>
                    </a:lnTo>
                    <a:lnTo>
                      <a:pt x="137" y="5"/>
                    </a:lnTo>
                    <a:lnTo>
                      <a:pt x="131" y="0"/>
                    </a:lnTo>
                    <a:close/>
                  </a:path>
                </a:pathLst>
              </a:custGeom>
              <a:solidFill>
                <a:srgbClr val="000000"/>
              </a:solidFill>
              <a:ln w="9525">
                <a:solidFill>
                  <a:schemeClr val="tx1"/>
                </a:solidFill>
                <a:round/>
                <a:headEnd/>
                <a:tailEnd/>
              </a:ln>
            </p:spPr>
            <p:txBody>
              <a:bodyPr/>
              <a:lstStyle/>
              <a:p>
                <a:endParaRPr lang="en-US" dirty="0"/>
              </a:p>
            </p:txBody>
          </p:sp>
          <p:sp>
            <p:nvSpPr>
              <p:cNvPr id="524" name="Freeform 549"/>
              <p:cNvSpPr>
                <a:spLocks/>
              </p:cNvSpPr>
              <p:nvPr/>
            </p:nvSpPr>
            <p:spPr bwMode="auto">
              <a:xfrm>
                <a:off x="3030" y="2291"/>
                <a:ext cx="72" cy="45"/>
              </a:xfrm>
              <a:custGeom>
                <a:avLst/>
                <a:gdLst/>
                <a:ahLst/>
                <a:cxnLst>
                  <a:cxn ang="0">
                    <a:pos x="131" y="0"/>
                  </a:cxn>
                  <a:cxn ang="0">
                    <a:pos x="106" y="10"/>
                  </a:cxn>
                  <a:cxn ang="0">
                    <a:pos x="40" y="98"/>
                  </a:cxn>
                  <a:cxn ang="0">
                    <a:pos x="2" y="134"/>
                  </a:cxn>
                  <a:cxn ang="0">
                    <a:pos x="0" y="170"/>
                  </a:cxn>
                  <a:cxn ang="0">
                    <a:pos x="40" y="199"/>
                  </a:cxn>
                  <a:cxn ang="0">
                    <a:pos x="117" y="224"/>
                  </a:cxn>
                  <a:cxn ang="0">
                    <a:pos x="213" y="218"/>
                  </a:cxn>
                  <a:cxn ang="0">
                    <a:pos x="294" y="192"/>
                  </a:cxn>
                  <a:cxn ang="0">
                    <a:pos x="334" y="129"/>
                  </a:cxn>
                  <a:cxn ang="0">
                    <a:pos x="360" y="84"/>
                  </a:cxn>
                  <a:cxn ang="0">
                    <a:pos x="354" y="58"/>
                  </a:cxn>
                  <a:cxn ang="0">
                    <a:pos x="334" y="72"/>
                  </a:cxn>
                  <a:cxn ang="0">
                    <a:pos x="303" y="88"/>
                  </a:cxn>
                  <a:cxn ang="0">
                    <a:pos x="241" y="82"/>
                  </a:cxn>
                  <a:cxn ang="0">
                    <a:pos x="163" y="49"/>
                  </a:cxn>
                  <a:cxn ang="0">
                    <a:pos x="137" y="5"/>
                  </a:cxn>
                  <a:cxn ang="0">
                    <a:pos x="131" y="0"/>
                  </a:cxn>
                </a:cxnLst>
                <a:rect l="0" t="0" r="r" b="b"/>
                <a:pathLst>
                  <a:path w="360" h="224">
                    <a:moveTo>
                      <a:pt x="131" y="0"/>
                    </a:moveTo>
                    <a:lnTo>
                      <a:pt x="106" y="10"/>
                    </a:lnTo>
                    <a:lnTo>
                      <a:pt x="40" y="98"/>
                    </a:lnTo>
                    <a:lnTo>
                      <a:pt x="2" y="134"/>
                    </a:lnTo>
                    <a:lnTo>
                      <a:pt x="0" y="170"/>
                    </a:lnTo>
                    <a:lnTo>
                      <a:pt x="40" y="199"/>
                    </a:lnTo>
                    <a:lnTo>
                      <a:pt x="117" y="224"/>
                    </a:lnTo>
                    <a:lnTo>
                      <a:pt x="213" y="218"/>
                    </a:lnTo>
                    <a:lnTo>
                      <a:pt x="294" y="192"/>
                    </a:lnTo>
                    <a:lnTo>
                      <a:pt x="334" y="129"/>
                    </a:lnTo>
                    <a:lnTo>
                      <a:pt x="360" y="84"/>
                    </a:lnTo>
                    <a:lnTo>
                      <a:pt x="354" y="58"/>
                    </a:lnTo>
                    <a:lnTo>
                      <a:pt x="334" y="72"/>
                    </a:lnTo>
                    <a:lnTo>
                      <a:pt x="303" y="88"/>
                    </a:lnTo>
                    <a:lnTo>
                      <a:pt x="241" y="82"/>
                    </a:lnTo>
                    <a:lnTo>
                      <a:pt x="163" y="49"/>
                    </a:lnTo>
                    <a:lnTo>
                      <a:pt x="137" y="5"/>
                    </a:lnTo>
                    <a:lnTo>
                      <a:pt x="131" y="0"/>
                    </a:lnTo>
                  </a:path>
                </a:pathLst>
              </a:custGeom>
              <a:noFill/>
              <a:ln w="3175">
                <a:solidFill>
                  <a:schemeClr val="tx1"/>
                </a:solidFill>
                <a:prstDash val="solid"/>
                <a:round/>
                <a:headEnd/>
                <a:tailEnd/>
              </a:ln>
            </p:spPr>
            <p:txBody>
              <a:bodyPr/>
              <a:lstStyle/>
              <a:p>
                <a:endParaRPr lang="en-US" dirty="0"/>
              </a:p>
            </p:txBody>
          </p:sp>
          <p:sp>
            <p:nvSpPr>
              <p:cNvPr id="525" name="Freeform 550"/>
              <p:cNvSpPr>
                <a:spLocks/>
              </p:cNvSpPr>
              <p:nvPr/>
            </p:nvSpPr>
            <p:spPr bwMode="auto">
              <a:xfrm>
                <a:off x="2664" y="1530"/>
                <a:ext cx="1170" cy="814"/>
              </a:xfrm>
              <a:custGeom>
                <a:avLst/>
                <a:gdLst/>
                <a:ahLst/>
                <a:cxnLst>
                  <a:cxn ang="0">
                    <a:pos x="445" y="1076"/>
                  </a:cxn>
                  <a:cxn ang="0">
                    <a:pos x="296" y="1154"/>
                  </a:cxn>
                  <a:cxn ang="0">
                    <a:pos x="99" y="1105"/>
                  </a:cxn>
                  <a:cxn ang="0">
                    <a:pos x="50" y="1046"/>
                  </a:cxn>
                  <a:cxn ang="0">
                    <a:pos x="9" y="959"/>
                  </a:cxn>
                  <a:cxn ang="0">
                    <a:pos x="29" y="792"/>
                  </a:cxn>
                  <a:cxn ang="0">
                    <a:pos x="277" y="605"/>
                  </a:cxn>
                  <a:cxn ang="0">
                    <a:pos x="356" y="332"/>
                  </a:cxn>
                  <a:cxn ang="0">
                    <a:pos x="425" y="244"/>
                  </a:cxn>
                  <a:cxn ang="0">
                    <a:pos x="445" y="215"/>
                  </a:cxn>
                  <a:cxn ang="0">
                    <a:pos x="485" y="156"/>
                  </a:cxn>
                  <a:cxn ang="0">
                    <a:pos x="593" y="97"/>
                  </a:cxn>
                  <a:cxn ang="0">
                    <a:pos x="623" y="58"/>
                  </a:cxn>
                  <a:cxn ang="0">
                    <a:pos x="752" y="0"/>
                  </a:cxn>
                  <a:cxn ang="0">
                    <a:pos x="1257" y="146"/>
                  </a:cxn>
                  <a:cxn ang="0">
                    <a:pos x="1703" y="341"/>
                  </a:cxn>
                  <a:cxn ang="0">
                    <a:pos x="2446" y="323"/>
                  </a:cxn>
                  <a:cxn ang="0">
                    <a:pos x="3702" y="469"/>
                  </a:cxn>
                  <a:cxn ang="0">
                    <a:pos x="4792" y="283"/>
                  </a:cxn>
                  <a:cxn ang="0">
                    <a:pos x="5337" y="430"/>
                  </a:cxn>
                  <a:cxn ang="0">
                    <a:pos x="5486" y="547"/>
                  </a:cxn>
                  <a:cxn ang="0">
                    <a:pos x="5604" y="664"/>
                  </a:cxn>
                  <a:cxn ang="0">
                    <a:pos x="5712" y="744"/>
                  </a:cxn>
                  <a:cxn ang="0">
                    <a:pos x="5851" y="988"/>
                  </a:cxn>
                  <a:cxn ang="0">
                    <a:pos x="5516" y="1555"/>
                  </a:cxn>
                  <a:cxn ang="0">
                    <a:pos x="5406" y="2280"/>
                  </a:cxn>
                  <a:cxn ang="0">
                    <a:pos x="5516" y="2572"/>
                  </a:cxn>
                  <a:cxn ang="0">
                    <a:pos x="5693" y="2817"/>
                  </a:cxn>
                  <a:cxn ang="0">
                    <a:pos x="5604" y="3746"/>
                  </a:cxn>
                  <a:cxn ang="0">
                    <a:pos x="5593" y="3962"/>
                  </a:cxn>
                  <a:cxn ang="0">
                    <a:pos x="5564" y="3942"/>
                  </a:cxn>
                  <a:cxn ang="0">
                    <a:pos x="5545" y="3903"/>
                  </a:cxn>
                  <a:cxn ang="0">
                    <a:pos x="5516" y="3903"/>
                  </a:cxn>
                  <a:cxn ang="0">
                    <a:pos x="5495" y="3962"/>
                  </a:cxn>
                  <a:cxn ang="0">
                    <a:pos x="5475" y="4010"/>
                  </a:cxn>
                  <a:cxn ang="0">
                    <a:pos x="5436" y="4020"/>
                  </a:cxn>
                  <a:cxn ang="0">
                    <a:pos x="5288" y="3971"/>
                  </a:cxn>
                  <a:cxn ang="0">
                    <a:pos x="5366" y="3873"/>
                  </a:cxn>
                  <a:cxn ang="0">
                    <a:pos x="5425" y="3415"/>
                  </a:cxn>
                  <a:cxn ang="0">
                    <a:pos x="5138" y="2797"/>
                  </a:cxn>
                  <a:cxn ang="0">
                    <a:pos x="4217" y="2542"/>
                  </a:cxn>
                  <a:cxn ang="0">
                    <a:pos x="3802" y="2650"/>
                  </a:cxn>
                  <a:cxn ang="0">
                    <a:pos x="3415" y="2621"/>
                  </a:cxn>
                  <a:cxn ang="0">
                    <a:pos x="2635" y="2514"/>
                  </a:cxn>
                  <a:cxn ang="0">
                    <a:pos x="2575" y="3199"/>
                  </a:cxn>
                  <a:cxn ang="0">
                    <a:pos x="2624" y="3667"/>
                  </a:cxn>
                  <a:cxn ang="0">
                    <a:pos x="2605" y="3873"/>
                  </a:cxn>
                  <a:cxn ang="0">
                    <a:pos x="2615" y="4060"/>
                  </a:cxn>
                  <a:cxn ang="0">
                    <a:pos x="2486" y="4060"/>
                  </a:cxn>
                  <a:cxn ang="0">
                    <a:pos x="2387" y="3982"/>
                  </a:cxn>
                  <a:cxn ang="0">
                    <a:pos x="2426" y="3864"/>
                  </a:cxn>
                  <a:cxn ang="0">
                    <a:pos x="2397" y="3639"/>
                  </a:cxn>
                  <a:cxn ang="0">
                    <a:pos x="2258" y="2983"/>
                  </a:cxn>
                  <a:cxn ang="0">
                    <a:pos x="2010" y="2366"/>
                  </a:cxn>
                  <a:cxn ang="0">
                    <a:pos x="1555" y="2034"/>
                  </a:cxn>
                  <a:cxn ang="0">
                    <a:pos x="1375" y="1457"/>
                  </a:cxn>
                  <a:cxn ang="0">
                    <a:pos x="899" y="1036"/>
                  </a:cxn>
                  <a:cxn ang="0">
                    <a:pos x="822" y="1016"/>
                  </a:cxn>
                </a:cxnLst>
                <a:rect l="0" t="0" r="r" b="b"/>
                <a:pathLst>
                  <a:path w="5851" h="4070">
                    <a:moveTo>
                      <a:pt x="811" y="997"/>
                    </a:moveTo>
                    <a:lnTo>
                      <a:pt x="653" y="1027"/>
                    </a:lnTo>
                    <a:lnTo>
                      <a:pt x="445" y="1076"/>
                    </a:lnTo>
                    <a:lnTo>
                      <a:pt x="336" y="1143"/>
                    </a:lnTo>
                    <a:lnTo>
                      <a:pt x="316" y="1154"/>
                    </a:lnTo>
                    <a:lnTo>
                      <a:pt x="296" y="1154"/>
                    </a:lnTo>
                    <a:lnTo>
                      <a:pt x="267" y="1154"/>
                    </a:lnTo>
                    <a:lnTo>
                      <a:pt x="127" y="1143"/>
                    </a:lnTo>
                    <a:lnTo>
                      <a:pt x="99" y="1105"/>
                    </a:lnTo>
                    <a:lnTo>
                      <a:pt x="78" y="1076"/>
                    </a:lnTo>
                    <a:lnTo>
                      <a:pt x="68" y="1057"/>
                    </a:lnTo>
                    <a:lnTo>
                      <a:pt x="50" y="1046"/>
                    </a:lnTo>
                    <a:lnTo>
                      <a:pt x="19" y="1016"/>
                    </a:lnTo>
                    <a:lnTo>
                      <a:pt x="19" y="997"/>
                    </a:lnTo>
                    <a:lnTo>
                      <a:pt x="9" y="959"/>
                    </a:lnTo>
                    <a:lnTo>
                      <a:pt x="0" y="910"/>
                    </a:lnTo>
                    <a:lnTo>
                      <a:pt x="9" y="850"/>
                    </a:lnTo>
                    <a:lnTo>
                      <a:pt x="29" y="792"/>
                    </a:lnTo>
                    <a:lnTo>
                      <a:pt x="87" y="773"/>
                    </a:lnTo>
                    <a:lnTo>
                      <a:pt x="196" y="675"/>
                    </a:lnTo>
                    <a:lnTo>
                      <a:pt x="277" y="605"/>
                    </a:lnTo>
                    <a:lnTo>
                      <a:pt x="326" y="499"/>
                    </a:lnTo>
                    <a:lnTo>
                      <a:pt x="345" y="430"/>
                    </a:lnTo>
                    <a:lnTo>
                      <a:pt x="356" y="332"/>
                    </a:lnTo>
                    <a:lnTo>
                      <a:pt x="384" y="292"/>
                    </a:lnTo>
                    <a:lnTo>
                      <a:pt x="405" y="263"/>
                    </a:lnTo>
                    <a:lnTo>
                      <a:pt x="425" y="244"/>
                    </a:lnTo>
                    <a:lnTo>
                      <a:pt x="465" y="235"/>
                    </a:lnTo>
                    <a:lnTo>
                      <a:pt x="485" y="235"/>
                    </a:lnTo>
                    <a:lnTo>
                      <a:pt x="445" y="215"/>
                    </a:lnTo>
                    <a:lnTo>
                      <a:pt x="454" y="205"/>
                    </a:lnTo>
                    <a:lnTo>
                      <a:pt x="505" y="175"/>
                    </a:lnTo>
                    <a:lnTo>
                      <a:pt x="485" y="156"/>
                    </a:lnTo>
                    <a:lnTo>
                      <a:pt x="454" y="137"/>
                    </a:lnTo>
                    <a:lnTo>
                      <a:pt x="485" y="127"/>
                    </a:lnTo>
                    <a:lnTo>
                      <a:pt x="593" y="97"/>
                    </a:lnTo>
                    <a:lnTo>
                      <a:pt x="634" y="88"/>
                    </a:lnTo>
                    <a:lnTo>
                      <a:pt x="663" y="68"/>
                    </a:lnTo>
                    <a:lnTo>
                      <a:pt x="623" y="58"/>
                    </a:lnTo>
                    <a:lnTo>
                      <a:pt x="603" y="39"/>
                    </a:lnTo>
                    <a:lnTo>
                      <a:pt x="643" y="28"/>
                    </a:lnTo>
                    <a:lnTo>
                      <a:pt x="752" y="0"/>
                    </a:lnTo>
                    <a:lnTo>
                      <a:pt x="881" y="0"/>
                    </a:lnTo>
                    <a:lnTo>
                      <a:pt x="1138" y="78"/>
                    </a:lnTo>
                    <a:lnTo>
                      <a:pt x="1257" y="146"/>
                    </a:lnTo>
                    <a:lnTo>
                      <a:pt x="1346" y="195"/>
                    </a:lnTo>
                    <a:lnTo>
                      <a:pt x="1624" y="323"/>
                    </a:lnTo>
                    <a:lnTo>
                      <a:pt x="1703" y="341"/>
                    </a:lnTo>
                    <a:lnTo>
                      <a:pt x="1971" y="341"/>
                    </a:lnTo>
                    <a:lnTo>
                      <a:pt x="2229" y="323"/>
                    </a:lnTo>
                    <a:lnTo>
                      <a:pt x="2446" y="323"/>
                    </a:lnTo>
                    <a:lnTo>
                      <a:pt x="2881" y="381"/>
                    </a:lnTo>
                    <a:lnTo>
                      <a:pt x="3219" y="430"/>
                    </a:lnTo>
                    <a:lnTo>
                      <a:pt x="3702" y="469"/>
                    </a:lnTo>
                    <a:lnTo>
                      <a:pt x="4059" y="410"/>
                    </a:lnTo>
                    <a:lnTo>
                      <a:pt x="4515" y="323"/>
                    </a:lnTo>
                    <a:lnTo>
                      <a:pt x="4792" y="283"/>
                    </a:lnTo>
                    <a:lnTo>
                      <a:pt x="4990" y="292"/>
                    </a:lnTo>
                    <a:lnTo>
                      <a:pt x="5189" y="352"/>
                    </a:lnTo>
                    <a:lnTo>
                      <a:pt x="5337" y="430"/>
                    </a:lnTo>
                    <a:lnTo>
                      <a:pt x="5436" y="489"/>
                    </a:lnTo>
                    <a:lnTo>
                      <a:pt x="5454" y="518"/>
                    </a:lnTo>
                    <a:lnTo>
                      <a:pt x="5486" y="547"/>
                    </a:lnTo>
                    <a:lnTo>
                      <a:pt x="5495" y="595"/>
                    </a:lnTo>
                    <a:lnTo>
                      <a:pt x="5564" y="644"/>
                    </a:lnTo>
                    <a:lnTo>
                      <a:pt x="5604" y="664"/>
                    </a:lnTo>
                    <a:lnTo>
                      <a:pt x="5643" y="684"/>
                    </a:lnTo>
                    <a:lnTo>
                      <a:pt x="5683" y="704"/>
                    </a:lnTo>
                    <a:lnTo>
                      <a:pt x="5712" y="744"/>
                    </a:lnTo>
                    <a:lnTo>
                      <a:pt x="5763" y="792"/>
                    </a:lnTo>
                    <a:lnTo>
                      <a:pt x="5822" y="891"/>
                    </a:lnTo>
                    <a:lnTo>
                      <a:pt x="5851" y="988"/>
                    </a:lnTo>
                    <a:lnTo>
                      <a:pt x="5851" y="1046"/>
                    </a:lnTo>
                    <a:lnTo>
                      <a:pt x="5704" y="1487"/>
                    </a:lnTo>
                    <a:lnTo>
                      <a:pt x="5516" y="1555"/>
                    </a:lnTo>
                    <a:lnTo>
                      <a:pt x="5524" y="1839"/>
                    </a:lnTo>
                    <a:lnTo>
                      <a:pt x="5406" y="2181"/>
                    </a:lnTo>
                    <a:lnTo>
                      <a:pt x="5406" y="2280"/>
                    </a:lnTo>
                    <a:lnTo>
                      <a:pt x="5425" y="2397"/>
                    </a:lnTo>
                    <a:lnTo>
                      <a:pt x="5454" y="2474"/>
                    </a:lnTo>
                    <a:lnTo>
                      <a:pt x="5516" y="2572"/>
                    </a:lnTo>
                    <a:lnTo>
                      <a:pt x="5654" y="2729"/>
                    </a:lnTo>
                    <a:lnTo>
                      <a:pt x="5683" y="2777"/>
                    </a:lnTo>
                    <a:lnTo>
                      <a:pt x="5693" y="2817"/>
                    </a:lnTo>
                    <a:lnTo>
                      <a:pt x="5683" y="2973"/>
                    </a:lnTo>
                    <a:lnTo>
                      <a:pt x="5604" y="3521"/>
                    </a:lnTo>
                    <a:lnTo>
                      <a:pt x="5604" y="3746"/>
                    </a:lnTo>
                    <a:lnTo>
                      <a:pt x="5604" y="3912"/>
                    </a:lnTo>
                    <a:lnTo>
                      <a:pt x="5604" y="3952"/>
                    </a:lnTo>
                    <a:lnTo>
                      <a:pt x="5593" y="3962"/>
                    </a:lnTo>
                    <a:lnTo>
                      <a:pt x="5585" y="3962"/>
                    </a:lnTo>
                    <a:lnTo>
                      <a:pt x="5564" y="3952"/>
                    </a:lnTo>
                    <a:lnTo>
                      <a:pt x="5564" y="3942"/>
                    </a:lnTo>
                    <a:lnTo>
                      <a:pt x="5564" y="3932"/>
                    </a:lnTo>
                    <a:lnTo>
                      <a:pt x="5554" y="3912"/>
                    </a:lnTo>
                    <a:lnTo>
                      <a:pt x="5545" y="3903"/>
                    </a:lnTo>
                    <a:lnTo>
                      <a:pt x="5535" y="3893"/>
                    </a:lnTo>
                    <a:lnTo>
                      <a:pt x="5524" y="3893"/>
                    </a:lnTo>
                    <a:lnTo>
                      <a:pt x="5516" y="3903"/>
                    </a:lnTo>
                    <a:lnTo>
                      <a:pt x="5506" y="3922"/>
                    </a:lnTo>
                    <a:lnTo>
                      <a:pt x="5495" y="3942"/>
                    </a:lnTo>
                    <a:lnTo>
                      <a:pt x="5495" y="3962"/>
                    </a:lnTo>
                    <a:lnTo>
                      <a:pt x="5486" y="3982"/>
                    </a:lnTo>
                    <a:lnTo>
                      <a:pt x="5486" y="3990"/>
                    </a:lnTo>
                    <a:lnTo>
                      <a:pt x="5475" y="4010"/>
                    </a:lnTo>
                    <a:lnTo>
                      <a:pt x="5465" y="4020"/>
                    </a:lnTo>
                    <a:lnTo>
                      <a:pt x="5454" y="4020"/>
                    </a:lnTo>
                    <a:lnTo>
                      <a:pt x="5436" y="4020"/>
                    </a:lnTo>
                    <a:lnTo>
                      <a:pt x="5337" y="3990"/>
                    </a:lnTo>
                    <a:lnTo>
                      <a:pt x="5307" y="3982"/>
                    </a:lnTo>
                    <a:lnTo>
                      <a:pt x="5288" y="3971"/>
                    </a:lnTo>
                    <a:lnTo>
                      <a:pt x="5277" y="3952"/>
                    </a:lnTo>
                    <a:lnTo>
                      <a:pt x="5277" y="3942"/>
                    </a:lnTo>
                    <a:lnTo>
                      <a:pt x="5366" y="3873"/>
                    </a:lnTo>
                    <a:lnTo>
                      <a:pt x="5386" y="3854"/>
                    </a:lnTo>
                    <a:lnTo>
                      <a:pt x="5386" y="3824"/>
                    </a:lnTo>
                    <a:lnTo>
                      <a:pt x="5425" y="3415"/>
                    </a:lnTo>
                    <a:lnTo>
                      <a:pt x="5416" y="3248"/>
                    </a:lnTo>
                    <a:lnTo>
                      <a:pt x="5337" y="3081"/>
                    </a:lnTo>
                    <a:lnTo>
                      <a:pt x="5138" y="2797"/>
                    </a:lnTo>
                    <a:lnTo>
                      <a:pt x="4901" y="2464"/>
                    </a:lnTo>
                    <a:lnTo>
                      <a:pt x="4317" y="2542"/>
                    </a:lnTo>
                    <a:lnTo>
                      <a:pt x="4217" y="2542"/>
                    </a:lnTo>
                    <a:lnTo>
                      <a:pt x="3971" y="2592"/>
                    </a:lnTo>
                    <a:lnTo>
                      <a:pt x="3861" y="2640"/>
                    </a:lnTo>
                    <a:lnTo>
                      <a:pt x="3802" y="2650"/>
                    </a:lnTo>
                    <a:lnTo>
                      <a:pt x="3723" y="2650"/>
                    </a:lnTo>
                    <a:lnTo>
                      <a:pt x="3664" y="2650"/>
                    </a:lnTo>
                    <a:lnTo>
                      <a:pt x="3415" y="2621"/>
                    </a:lnTo>
                    <a:lnTo>
                      <a:pt x="3020" y="2532"/>
                    </a:lnTo>
                    <a:lnTo>
                      <a:pt x="2733" y="2514"/>
                    </a:lnTo>
                    <a:lnTo>
                      <a:pt x="2635" y="2514"/>
                    </a:lnTo>
                    <a:lnTo>
                      <a:pt x="2575" y="2621"/>
                    </a:lnTo>
                    <a:lnTo>
                      <a:pt x="2584" y="2885"/>
                    </a:lnTo>
                    <a:lnTo>
                      <a:pt x="2575" y="3199"/>
                    </a:lnTo>
                    <a:lnTo>
                      <a:pt x="2565" y="3403"/>
                    </a:lnTo>
                    <a:lnTo>
                      <a:pt x="2594" y="3580"/>
                    </a:lnTo>
                    <a:lnTo>
                      <a:pt x="2624" y="3667"/>
                    </a:lnTo>
                    <a:lnTo>
                      <a:pt x="2644" y="3698"/>
                    </a:lnTo>
                    <a:lnTo>
                      <a:pt x="2644" y="3736"/>
                    </a:lnTo>
                    <a:lnTo>
                      <a:pt x="2605" y="3873"/>
                    </a:lnTo>
                    <a:lnTo>
                      <a:pt x="2594" y="3962"/>
                    </a:lnTo>
                    <a:lnTo>
                      <a:pt x="2605" y="4020"/>
                    </a:lnTo>
                    <a:lnTo>
                      <a:pt x="2615" y="4060"/>
                    </a:lnTo>
                    <a:lnTo>
                      <a:pt x="2594" y="4070"/>
                    </a:lnTo>
                    <a:lnTo>
                      <a:pt x="2555" y="4070"/>
                    </a:lnTo>
                    <a:lnTo>
                      <a:pt x="2486" y="4060"/>
                    </a:lnTo>
                    <a:lnTo>
                      <a:pt x="2446" y="4040"/>
                    </a:lnTo>
                    <a:lnTo>
                      <a:pt x="2417" y="4010"/>
                    </a:lnTo>
                    <a:lnTo>
                      <a:pt x="2387" y="3982"/>
                    </a:lnTo>
                    <a:lnTo>
                      <a:pt x="2377" y="3971"/>
                    </a:lnTo>
                    <a:lnTo>
                      <a:pt x="2417" y="3893"/>
                    </a:lnTo>
                    <a:lnTo>
                      <a:pt x="2426" y="3864"/>
                    </a:lnTo>
                    <a:lnTo>
                      <a:pt x="2426" y="3824"/>
                    </a:lnTo>
                    <a:lnTo>
                      <a:pt x="2397" y="3707"/>
                    </a:lnTo>
                    <a:lnTo>
                      <a:pt x="2397" y="3639"/>
                    </a:lnTo>
                    <a:lnTo>
                      <a:pt x="2407" y="3541"/>
                    </a:lnTo>
                    <a:lnTo>
                      <a:pt x="2367" y="3355"/>
                    </a:lnTo>
                    <a:lnTo>
                      <a:pt x="2258" y="2983"/>
                    </a:lnTo>
                    <a:lnTo>
                      <a:pt x="2209" y="2689"/>
                    </a:lnTo>
                    <a:lnTo>
                      <a:pt x="2179" y="2446"/>
                    </a:lnTo>
                    <a:lnTo>
                      <a:pt x="2010" y="2366"/>
                    </a:lnTo>
                    <a:lnTo>
                      <a:pt x="1852" y="2280"/>
                    </a:lnTo>
                    <a:lnTo>
                      <a:pt x="1713" y="2171"/>
                    </a:lnTo>
                    <a:lnTo>
                      <a:pt x="1555" y="2034"/>
                    </a:lnTo>
                    <a:lnTo>
                      <a:pt x="1515" y="1976"/>
                    </a:lnTo>
                    <a:lnTo>
                      <a:pt x="1455" y="1770"/>
                    </a:lnTo>
                    <a:lnTo>
                      <a:pt x="1375" y="1457"/>
                    </a:lnTo>
                    <a:lnTo>
                      <a:pt x="1030" y="1183"/>
                    </a:lnTo>
                    <a:lnTo>
                      <a:pt x="980" y="1154"/>
                    </a:lnTo>
                    <a:lnTo>
                      <a:pt x="899" y="1036"/>
                    </a:lnTo>
                    <a:lnTo>
                      <a:pt x="860" y="1008"/>
                    </a:lnTo>
                    <a:lnTo>
                      <a:pt x="851" y="1008"/>
                    </a:lnTo>
                    <a:lnTo>
                      <a:pt x="822" y="1016"/>
                    </a:lnTo>
                    <a:lnTo>
                      <a:pt x="790" y="1016"/>
                    </a:lnTo>
                    <a:lnTo>
                      <a:pt x="811" y="997"/>
                    </a:lnTo>
                    <a:close/>
                  </a:path>
                </a:pathLst>
              </a:custGeom>
              <a:solidFill>
                <a:srgbClr val="FFFFFF"/>
              </a:solidFill>
              <a:ln w="9525">
                <a:solidFill>
                  <a:schemeClr val="tx1"/>
                </a:solidFill>
                <a:round/>
                <a:headEnd/>
                <a:tailEnd/>
              </a:ln>
            </p:spPr>
            <p:txBody>
              <a:bodyPr/>
              <a:lstStyle/>
              <a:p>
                <a:endParaRPr lang="en-US" dirty="0"/>
              </a:p>
            </p:txBody>
          </p:sp>
          <p:sp>
            <p:nvSpPr>
              <p:cNvPr id="526" name="Freeform 551"/>
              <p:cNvSpPr>
                <a:spLocks/>
              </p:cNvSpPr>
              <p:nvPr/>
            </p:nvSpPr>
            <p:spPr bwMode="auto">
              <a:xfrm>
                <a:off x="2664" y="1530"/>
                <a:ext cx="1170" cy="814"/>
              </a:xfrm>
              <a:custGeom>
                <a:avLst/>
                <a:gdLst/>
                <a:ahLst/>
                <a:cxnLst>
                  <a:cxn ang="0">
                    <a:pos x="445" y="1076"/>
                  </a:cxn>
                  <a:cxn ang="0">
                    <a:pos x="296" y="1154"/>
                  </a:cxn>
                  <a:cxn ang="0">
                    <a:pos x="99" y="1105"/>
                  </a:cxn>
                  <a:cxn ang="0">
                    <a:pos x="50" y="1046"/>
                  </a:cxn>
                  <a:cxn ang="0">
                    <a:pos x="9" y="959"/>
                  </a:cxn>
                  <a:cxn ang="0">
                    <a:pos x="29" y="792"/>
                  </a:cxn>
                  <a:cxn ang="0">
                    <a:pos x="277" y="605"/>
                  </a:cxn>
                  <a:cxn ang="0">
                    <a:pos x="356" y="332"/>
                  </a:cxn>
                  <a:cxn ang="0">
                    <a:pos x="425" y="244"/>
                  </a:cxn>
                  <a:cxn ang="0">
                    <a:pos x="445" y="215"/>
                  </a:cxn>
                  <a:cxn ang="0">
                    <a:pos x="485" y="156"/>
                  </a:cxn>
                  <a:cxn ang="0">
                    <a:pos x="593" y="97"/>
                  </a:cxn>
                  <a:cxn ang="0">
                    <a:pos x="623" y="58"/>
                  </a:cxn>
                  <a:cxn ang="0">
                    <a:pos x="752" y="0"/>
                  </a:cxn>
                  <a:cxn ang="0">
                    <a:pos x="1257" y="146"/>
                  </a:cxn>
                  <a:cxn ang="0">
                    <a:pos x="1703" y="341"/>
                  </a:cxn>
                  <a:cxn ang="0">
                    <a:pos x="2446" y="323"/>
                  </a:cxn>
                  <a:cxn ang="0">
                    <a:pos x="3702" y="469"/>
                  </a:cxn>
                  <a:cxn ang="0">
                    <a:pos x="4792" y="283"/>
                  </a:cxn>
                  <a:cxn ang="0">
                    <a:pos x="5337" y="430"/>
                  </a:cxn>
                  <a:cxn ang="0">
                    <a:pos x="5486" y="547"/>
                  </a:cxn>
                  <a:cxn ang="0">
                    <a:pos x="5604" y="664"/>
                  </a:cxn>
                  <a:cxn ang="0">
                    <a:pos x="5712" y="744"/>
                  </a:cxn>
                  <a:cxn ang="0">
                    <a:pos x="5851" y="988"/>
                  </a:cxn>
                  <a:cxn ang="0">
                    <a:pos x="5516" y="1555"/>
                  </a:cxn>
                  <a:cxn ang="0">
                    <a:pos x="5406" y="2280"/>
                  </a:cxn>
                  <a:cxn ang="0">
                    <a:pos x="5516" y="2572"/>
                  </a:cxn>
                  <a:cxn ang="0">
                    <a:pos x="5693" y="2817"/>
                  </a:cxn>
                  <a:cxn ang="0">
                    <a:pos x="5604" y="3746"/>
                  </a:cxn>
                  <a:cxn ang="0">
                    <a:pos x="5593" y="3962"/>
                  </a:cxn>
                  <a:cxn ang="0">
                    <a:pos x="5564" y="3942"/>
                  </a:cxn>
                  <a:cxn ang="0">
                    <a:pos x="5545" y="3903"/>
                  </a:cxn>
                  <a:cxn ang="0">
                    <a:pos x="5516" y="3903"/>
                  </a:cxn>
                  <a:cxn ang="0">
                    <a:pos x="5495" y="3962"/>
                  </a:cxn>
                  <a:cxn ang="0">
                    <a:pos x="5475" y="4010"/>
                  </a:cxn>
                  <a:cxn ang="0">
                    <a:pos x="5436" y="4020"/>
                  </a:cxn>
                  <a:cxn ang="0">
                    <a:pos x="5288" y="3971"/>
                  </a:cxn>
                  <a:cxn ang="0">
                    <a:pos x="5366" y="3873"/>
                  </a:cxn>
                  <a:cxn ang="0">
                    <a:pos x="5425" y="3415"/>
                  </a:cxn>
                  <a:cxn ang="0">
                    <a:pos x="5138" y="2797"/>
                  </a:cxn>
                  <a:cxn ang="0">
                    <a:pos x="4217" y="2542"/>
                  </a:cxn>
                  <a:cxn ang="0">
                    <a:pos x="3802" y="2650"/>
                  </a:cxn>
                  <a:cxn ang="0">
                    <a:pos x="3415" y="2621"/>
                  </a:cxn>
                  <a:cxn ang="0">
                    <a:pos x="2635" y="2514"/>
                  </a:cxn>
                  <a:cxn ang="0">
                    <a:pos x="2575" y="3199"/>
                  </a:cxn>
                  <a:cxn ang="0">
                    <a:pos x="2624" y="3667"/>
                  </a:cxn>
                  <a:cxn ang="0">
                    <a:pos x="2605" y="3873"/>
                  </a:cxn>
                  <a:cxn ang="0">
                    <a:pos x="2615" y="4060"/>
                  </a:cxn>
                  <a:cxn ang="0">
                    <a:pos x="2486" y="4060"/>
                  </a:cxn>
                  <a:cxn ang="0">
                    <a:pos x="2387" y="3982"/>
                  </a:cxn>
                  <a:cxn ang="0">
                    <a:pos x="2426" y="3864"/>
                  </a:cxn>
                  <a:cxn ang="0">
                    <a:pos x="2397" y="3639"/>
                  </a:cxn>
                  <a:cxn ang="0">
                    <a:pos x="2258" y="2983"/>
                  </a:cxn>
                  <a:cxn ang="0">
                    <a:pos x="2010" y="2366"/>
                  </a:cxn>
                  <a:cxn ang="0">
                    <a:pos x="1555" y="2034"/>
                  </a:cxn>
                  <a:cxn ang="0">
                    <a:pos x="1375" y="1457"/>
                  </a:cxn>
                  <a:cxn ang="0">
                    <a:pos x="899" y="1036"/>
                  </a:cxn>
                  <a:cxn ang="0">
                    <a:pos x="822" y="1016"/>
                  </a:cxn>
                </a:cxnLst>
                <a:rect l="0" t="0" r="r" b="b"/>
                <a:pathLst>
                  <a:path w="5851" h="4070">
                    <a:moveTo>
                      <a:pt x="811" y="997"/>
                    </a:moveTo>
                    <a:lnTo>
                      <a:pt x="653" y="1027"/>
                    </a:lnTo>
                    <a:lnTo>
                      <a:pt x="445" y="1076"/>
                    </a:lnTo>
                    <a:lnTo>
                      <a:pt x="336" y="1143"/>
                    </a:lnTo>
                    <a:lnTo>
                      <a:pt x="316" y="1154"/>
                    </a:lnTo>
                    <a:lnTo>
                      <a:pt x="296" y="1154"/>
                    </a:lnTo>
                    <a:lnTo>
                      <a:pt x="267" y="1154"/>
                    </a:lnTo>
                    <a:lnTo>
                      <a:pt x="127" y="1143"/>
                    </a:lnTo>
                    <a:lnTo>
                      <a:pt x="99" y="1105"/>
                    </a:lnTo>
                    <a:lnTo>
                      <a:pt x="78" y="1076"/>
                    </a:lnTo>
                    <a:lnTo>
                      <a:pt x="68" y="1057"/>
                    </a:lnTo>
                    <a:lnTo>
                      <a:pt x="50" y="1046"/>
                    </a:lnTo>
                    <a:lnTo>
                      <a:pt x="19" y="1016"/>
                    </a:lnTo>
                    <a:lnTo>
                      <a:pt x="19" y="997"/>
                    </a:lnTo>
                    <a:lnTo>
                      <a:pt x="9" y="959"/>
                    </a:lnTo>
                    <a:lnTo>
                      <a:pt x="0" y="910"/>
                    </a:lnTo>
                    <a:lnTo>
                      <a:pt x="9" y="850"/>
                    </a:lnTo>
                    <a:lnTo>
                      <a:pt x="29" y="792"/>
                    </a:lnTo>
                    <a:lnTo>
                      <a:pt x="87" y="773"/>
                    </a:lnTo>
                    <a:lnTo>
                      <a:pt x="196" y="675"/>
                    </a:lnTo>
                    <a:lnTo>
                      <a:pt x="277" y="605"/>
                    </a:lnTo>
                    <a:lnTo>
                      <a:pt x="326" y="499"/>
                    </a:lnTo>
                    <a:lnTo>
                      <a:pt x="345" y="430"/>
                    </a:lnTo>
                    <a:lnTo>
                      <a:pt x="356" y="332"/>
                    </a:lnTo>
                    <a:lnTo>
                      <a:pt x="384" y="292"/>
                    </a:lnTo>
                    <a:lnTo>
                      <a:pt x="405" y="263"/>
                    </a:lnTo>
                    <a:lnTo>
                      <a:pt x="425" y="244"/>
                    </a:lnTo>
                    <a:lnTo>
                      <a:pt x="465" y="235"/>
                    </a:lnTo>
                    <a:lnTo>
                      <a:pt x="485" y="235"/>
                    </a:lnTo>
                    <a:lnTo>
                      <a:pt x="445" y="215"/>
                    </a:lnTo>
                    <a:lnTo>
                      <a:pt x="454" y="205"/>
                    </a:lnTo>
                    <a:lnTo>
                      <a:pt x="505" y="175"/>
                    </a:lnTo>
                    <a:lnTo>
                      <a:pt x="485" y="156"/>
                    </a:lnTo>
                    <a:lnTo>
                      <a:pt x="454" y="137"/>
                    </a:lnTo>
                    <a:lnTo>
                      <a:pt x="485" y="127"/>
                    </a:lnTo>
                    <a:lnTo>
                      <a:pt x="593" y="97"/>
                    </a:lnTo>
                    <a:lnTo>
                      <a:pt x="634" y="88"/>
                    </a:lnTo>
                    <a:lnTo>
                      <a:pt x="663" y="68"/>
                    </a:lnTo>
                    <a:lnTo>
                      <a:pt x="623" y="58"/>
                    </a:lnTo>
                    <a:lnTo>
                      <a:pt x="603" y="39"/>
                    </a:lnTo>
                    <a:lnTo>
                      <a:pt x="643" y="28"/>
                    </a:lnTo>
                    <a:lnTo>
                      <a:pt x="752" y="0"/>
                    </a:lnTo>
                    <a:lnTo>
                      <a:pt x="881" y="0"/>
                    </a:lnTo>
                    <a:lnTo>
                      <a:pt x="1138" y="78"/>
                    </a:lnTo>
                    <a:lnTo>
                      <a:pt x="1257" y="146"/>
                    </a:lnTo>
                    <a:lnTo>
                      <a:pt x="1346" y="195"/>
                    </a:lnTo>
                    <a:lnTo>
                      <a:pt x="1624" y="323"/>
                    </a:lnTo>
                    <a:lnTo>
                      <a:pt x="1703" y="341"/>
                    </a:lnTo>
                    <a:lnTo>
                      <a:pt x="1971" y="341"/>
                    </a:lnTo>
                    <a:lnTo>
                      <a:pt x="2229" y="323"/>
                    </a:lnTo>
                    <a:lnTo>
                      <a:pt x="2446" y="323"/>
                    </a:lnTo>
                    <a:lnTo>
                      <a:pt x="2881" y="381"/>
                    </a:lnTo>
                    <a:lnTo>
                      <a:pt x="3219" y="430"/>
                    </a:lnTo>
                    <a:lnTo>
                      <a:pt x="3702" y="469"/>
                    </a:lnTo>
                    <a:lnTo>
                      <a:pt x="4059" y="410"/>
                    </a:lnTo>
                    <a:lnTo>
                      <a:pt x="4515" y="323"/>
                    </a:lnTo>
                    <a:lnTo>
                      <a:pt x="4792" y="283"/>
                    </a:lnTo>
                    <a:lnTo>
                      <a:pt x="4990" y="292"/>
                    </a:lnTo>
                    <a:lnTo>
                      <a:pt x="5189" y="352"/>
                    </a:lnTo>
                    <a:lnTo>
                      <a:pt x="5337" y="430"/>
                    </a:lnTo>
                    <a:lnTo>
                      <a:pt x="5436" y="489"/>
                    </a:lnTo>
                    <a:lnTo>
                      <a:pt x="5454" y="518"/>
                    </a:lnTo>
                    <a:lnTo>
                      <a:pt x="5486" y="547"/>
                    </a:lnTo>
                    <a:lnTo>
                      <a:pt x="5495" y="595"/>
                    </a:lnTo>
                    <a:lnTo>
                      <a:pt x="5564" y="644"/>
                    </a:lnTo>
                    <a:lnTo>
                      <a:pt x="5604" y="664"/>
                    </a:lnTo>
                    <a:lnTo>
                      <a:pt x="5643" y="684"/>
                    </a:lnTo>
                    <a:lnTo>
                      <a:pt x="5683" y="704"/>
                    </a:lnTo>
                    <a:lnTo>
                      <a:pt x="5712" y="744"/>
                    </a:lnTo>
                    <a:lnTo>
                      <a:pt x="5763" y="792"/>
                    </a:lnTo>
                    <a:lnTo>
                      <a:pt x="5822" y="891"/>
                    </a:lnTo>
                    <a:lnTo>
                      <a:pt x="5851" y="988"/>
                    </a:lnTo>
                    <a:lnTo>
                      <a:pt x="5851" y="1046"/>
                    </a:lnTo>
                    <a:lnTo>
                      <a:pt x="5704" y="1487"/>
                    </a:lnTo>
                    <a:lnTo>
                      <a:pt x="5516" y="1555"/>
                    </a:lnTo>
                    <a:lnTo>
                      <a:pt x="5524" y="1839"/>
                    </a:lnTo>
                    <a:lnTo>
                      <a:pt x="5406" y="2181"/>
                    </a:lnTo>
                    <a:lnTo>
                      <a:pt x="5406" y="2280"/>
                    </a:lnTo>
                    <a:lnTo>
                      <a:pt x="5425" y="2397"/>
                    </a:lnTo>
                    <a:lnTo>
                      <a:pt x="5454" y="2474"/>
                    </a:lnTo>
                    <a:lnTo>
                      <a:pt x="5516" y="2572"/>
                    </a:lnTo>
                    <a:lnTo>
                      <a:pt x="5654" y="2729"/>
                    </a:lnTo>
                    <a:lnTo>
                      <a:pt x="5683" y="2777"/>
                    </a:lnTo>
                    <a:lnTo>
                      <a:pt x="5693" y="2817"/>
                    </a:lnTo>
                    <a:lnTo>
                      <a:pt x="5683" y="2973"/>
                    </a:lnTo>
                    <a:lnTo>
                      <a:pt x="5604" y="3521"/>
                    </a:lnTo>
                    <a:lnTo>
                      <a:pt x="5604" y="3746"/>
                    </a:lnTo>
                    <a:lnTo>
                      <a:pt x="5604" y="3912"/>
                    </a:lnTo>
                    <a:lnTo>
                      <a:pt x="5604" y="3952"/>
                    </a:lnTo>
                    <a:lnTo>
                      <a:pt x="5593" y="3962"/>
                    </a:lnTo>
                    <a:lnTo>
                      <a:pt x="5585" y="3962"/>
                    </a:lnTo>
                    <a:lnTo>
                      <a:pt x="5564" y="3952"/>
                    </a:lnTo>
                    <a:lnTo>
                      <a:pt x="5564" y="3942"/>
                    </a:lnTo>
                    <a:lnTo>
                      <a:pt x="5564" y="3932"/>
                    </a:lnTo>
                    <a:lnTo>
                      <a:pt x="5554" y="3912"/>
                    </a:lnTo>
                    <a:lnTo>
                      <a:pt x="5545" y="3903"/>
                    </a:lnTo>
                    <a:lnTo>
                      <a:pt x="5535" y="3893"/>
                    </a:lnTo>
                    <a:lnTo>
                      <a:pt x="5524" y="3893"/>
                    </a:lnTo>
                    <a:lnTo>
                      <a:pt x="5516" y="3903"/>
                    </a:lnTo>
                    <a:lnTo>
                      <a:pt x="5506" y="3922"/>
                    </a:lnTo>
                    <a:lnTo>
                      <a:pt x="5495" y="3942"/>
                    </a:lnTo>
                    <a:lnTo>
                      <a:pt x="5495" y="3962"/>
                    </a:lnTo>
                    <a:lnTo>
                      <a:pt x="5486" y="3982"/>
                    </a:lnTo>
                    <a:lnTo>
                      <a:pt x="5486" y="3990"/>
                    </a:lnTo>
                    <a:lnTo>
                      <a:pt x="5475" y="4010"/>
                    </a:lnTo>
                    <a:lnTo>
                      <a:pt x="5465" y="4020"/>
                    </a:lnTo>
                    <a:lnTo>
                      <a:pt x="5454" y="4020"/>
                    </a:lnTo>
                    <a:lnTo>
                      <a:pt x="5436" y="4020"/>
                    </a:lnTo>
                    <a:lnTo>
                      <a:pt x="5337" y="3990"/>
                    </a:lnTo>
                    <a:lnTo>
                      <a:pt x="5307" y="3982"/>
                    </a:lnTo>
                    <a:lnTo>
                      <a:pt x="5288" y="3971"/>
                    </a:lnTo>
                    <a:lnTo>
                      <a:pt x="5277" y="3952"/>
                    </a:lnTo>
                    <a:lnTo>
                      <a:pt x="5277" y="3942"/>
                    </a:lnTo>
                    <a:lnTo>
                      <a:pt x="5366" y="3873"/>
                    </a:lnTo>
                    <a:lnTo>
                      <a:pt x="5386" y="3854"/>
                    </a:lnTo>
                    <a:lnTo>
                      <a:pt x="5386" y="3824"/>
                    </a:lnTo>
                    <a:lnTo>
                      <a:pt x="5425" y="3415"/>
                    </a:lnTo>
                    <a:lnTo>
                      <a:pt x="5416" y="3248"/>
                    </a:lnTo>
                    <a:lnTo>
                      <a:pt x="5337" y="3081"/>
                    </a:lnTo>
                    <a:lnTo>
                      <a:pt x="5138" y="2797"/>
                    </a:lnTo>
                    <a:lnTo>
                      <a:pt x="4901" y="2464"/>
                    </a:lnTo>
                    <a:lnTo>
                      <a:pt x="4317" y="2542"/>
                    </a:lnTo>
                    <a:lnTo>
                      <a:pt x="4217" y="2542"/>
                    </a:lnTo>
                    <a:lnTo>
                      <a:pt x="3971" y="2592"/>
                    </a:lnTo>
                    <a:lnTo>
                      <a:pt x="3861" y="2640"/>
                    </a:lnTo>
                    <a:lnTo>
                      <a:pt x="3802" y="2650"/>
                    </a:lnTo>
                    <a:lnTo>
                      <a:pt x="3723" y="2650"/>
                    </a:lnTo>
                    <a:lnTo>
                      <a:pt x="3664" y="2650"/>
                    </a:lnTo>
                    <a:lnTo>
                      <a:pt x="3415" y="2621"/>
                    </a:lnTo>
                    <a:lnTo>
                      <a:pt x="3020" y="2532"/>
                    </a:lnTo>
                    <a:lnTo>
                      <a:pt x="2733" y="2514"/>
                    </a:lnTo>
                    <a:lnTo>
                      <a:pt x="2635" y="2514"/>
                    </a:lnTo>
                    <a:lnTo>
                      <a:pt x="2575" y="2621"/>
                    </a:lnTo>
                    <a:lnTo>
                      <a:pt x="2584" y="2885"/>
                    </a:lnTo>
                    <a:lnTo>
                      <a:pt x="2575" y="3199"/>
                    </a:lnTo>
                    <a:lnTo>
                      <a:pt x="2565" y="3403"/>
                    </a:lnTo>
                    <a:lnTo>
                      <a:pt x="2594" y="3580"/>
                    </a:lnTo>
                    <a:lnTo>
                      <a:pt x="2624" y="3667"/>
                    </a:lnTo>
                    <a:lnTo>
                      <a:pt x="2644" y="3698"/>
                    </a:lnTo>
                    <a:lnTo>
                      <a:pt x="2644" y="3736"/>
                    </a:lnTo>
                    <a:lnTo>
                      <a:pt x="2605" y="3873"/>
                    </a:lnTo>
                    <a:lnTo>
                      <a:pt x="2594" y="3962"/>
                    </a:lnTo>
                    <a:lnTo>
                      <a:pt x="2605" y="4020"/>
                    </a:lnTo>
                    <a:lnTo>
                      <a:pt x="2615" y="4060"/>
                    </a:lnTo>
                    <a:lnTo>
                      <a:pt x="2594" y="4070"/>
                    </a:lnTo>
                    <a:lnTo>
                      <a:pt x="2555" y="4070"/>
                    </a:lnTo>
                    <a:lnTo>
                      <a:pt x="2486" y="4060"/>
                    </a:lnTo>
                    <a:lnTo>
                      <a:pt x="2446" y="4040"/>
                    </a:lnTo>
                    <a:lnTo>
                      <a:pt x="2417" y="4010"/>
                    </a:lnTo>
                    <a:lnTo>
                      <a:pt x="2387" y="3982"/>
                    </a:lnTo>
                    <a:lnTo>
                      <a:pt x="2377" y="3971"/>
                    </a:lnTo>
                    <a:lnTo>
                      <a:pt x="2417" y="3893"/>
                    </a:lnTo>
                    <a:lnTo>
                      <a:pt x="2426" y="3864"/>
                    </a:lnTo>
                    <a:lnTo>
                      <a:pt x="2426" y="3824"/>
                    </a:lnTo>
                    <a:lnTo>
                      <a:pt x="2397" y="3707"/>
                    </a:lnTo>
                    <a:lnTo>
                      <a:pt x="2397" y="3639"/>
                    </a:lnTo>
                    <a:lnTo>
                      <a:pt x="2407" y="3541"/>
                    </a:lnTo>
                    <a:lnTo>
                      <a:pt x="2367" y="3355"/>
                    </a:lnTo>
                    <a:lnTo>
                      <a:pt x="2258" y="2983"/>
                    </a:lnTo>
                    <a:lnTo>
                      <a:pt x="2209" y="2689"/>
                    </a:lnTo>
                    <a:lnTo>
                      <a:pt x="2179" y="2446"/>
                    </a:lnTo>
                    <a:lnTo>
                      <a:pt x="2010" y="2366"/>
                    </a:lnTo>
                    <a:lnTo>
                      <a:pt x="1852" y="2280"/>
                    </a:lnTo>
                    <a:lnTo>
                      <a:pt x="1713" y="2171"/>
                    </a:lnTo>
                    <a:lnTo>
                      <a:pt x="1555" y="2034"/>
                    </a:lnTo>
                    <a:lnTo>
                      <a:pt x="1515" y="1976"/>
                    </a:lnTo>
                    <a:lnTo>
                      <a:pt x="1455" y="1770"/>
                    </a:lnTo>
                    <a:lnTo>
                      <a:pt x="1375" y="1457"/>
                    </a:lnTo>
                    <a:lnTo>
                      <a:pt x="1030" y="1183"/>
                    </a:lnTo>
                    <a:lnTo>
                      <a:pt x="980" y="1154"/>
                    </a:lnTo>
                    <a:lnTo>
                      <a:pt x="899" y="1036"/>
                    </a:lnTo>
                    <a:lnTo>
                      <a:pt x="860" y="1008"/>
                    </a:lnTo>
                    <a:lnTo>
                      <a:pt x="851" y="1008"/>
                    </a:lnTo>
                    <a:lnTo>
                      <a:pt x="822" y="1016"/>
                    </a:lnTo>
                    <a:lnTo>
                      <a:pt x="790" y="1016"/>
                    </a:lnTo>
                    <a:lnTo>
                      <a:pt x="811" y="997"/>
                    </a:lnTo>
                  </a:path>
                </a:pathLst>
              </a:custGeom>
              <a:noFill/>
              <a:ln w="3175">
                <a:solidFill>
                  <a:schemeClr val="tx1"/>
                </a:solidFill>
                <a:prstDash val="solid"/>
                <a:round/>
                <a:headEnd/>
                <a:tailEnd/>
              </a:ln>
            </p:spPr>
            <p:txBody>
              <a:bodyPr/>
              <a:lstStyle/>
              <a:p>
                <a:endParaRPr lang="en-US" dirty="0"/>
              </a:p>
            </p:txBody>
          </p:sp>
          <p:sp>
            <p:nvSpPr>
              <p:cNvPr id="527" name="Freeform 552"/>
              <p:cNvSpPr>
                <a:spLocks/>
              </p:cNvSpPr>
              <p:nvPr/>
            </p:nvSpPr>
            <p:spPr bwMode="auto">
              <a:xfrm>
                <a:off x="3551" y="1723"/>
                <a:ext cx="91" cy="184"/>
              </a:xfrm>
              <a:custGeom>
                <a:avLst/>
                <a:gdLst/>
                <a:ahLst/>
                <a:cxnLst>
                  <a:cxn ang="0">
                    <a:pos x="72" y="10"/>
                  </a:cxn>
                  <a:cxn ang="0">
                    <a:pos x="51" y="6"/>
                  </a:cxn>
                  <a:cxn ang="0">
                    <a:pos x="23" y="154"/>
                  </a:cxn>
                  <a:cxn ang="0">
                    <a:pos x="0" y="303"/>
                  </a:cxn>
                  <a:cxn ang="0">
                    <a:pos x="38" y="428"/>
                  </a:cxn>
                  <a:cxn ang="0">
                    <a:pos x="8" y="515"/>
                  </a:cxn>
                  <a:cxn ang="0">
                    <a:pos x="62" y="630"/>
                  </a:cxn>
                  <a:cxn ang="0">
                    <a:pos x="179" y="727"/>
                  </a:cxn>
                  <a:cxn ang="0">
                    <a:pos x="193" y="827"/>
                  </a:cxn>
                  <a:cxn ang="0">
                    <a:pos x="287" y="870"/>
                  </a:cxn>
                  <a:cxn ang="0">
                    <a:pos x="422" y="920"/>
                  </a:cxn>
                  <a:cxn ang="0">
                    <a:pos x="452" y="870"/>
                  </a:cxn>
                  <a:cxn ang="0">
                    <a:pos x="403" y="760"/>
                  </a:cxn>
                  <a:cxn ang="0">
                    <a:pos x="388" y="649"/>
                  </a:cxn>
                  <a:cxn ang="0">
                    <a:pos x="437" y="535"/>
                  </a:cxn>
                  <a:cxn ang="0">
                    <a:pos x="432" y="357"/>
                  </a:cxn>
                  <a:cxn ang="0">
                    <a:pos x="364" y="207"/>
                  </a:cxn>
                  <a:cxn ang="0">
                    <a:pos x="228" y="193"/>
                  </a:cxn>
                  <a:cxn ang="0">
                    <a:pos x="150" y="87"/>
                  </a:cxn>
                  <a:cxn ang="0">
                    <a:pos x="107" y="0"/>
                  </a:cxn>
                  <a:cxn ang="0">
                    <a:pos x="72" y="10"/>
                  </a:cxn>
                </a:cxnLst>
                <a:rect l="0" t="0" r="r" b="b"/>
                <a:pathLst>
                  <a:path w="452" h="920">
                    <a:moveTo>
                      <a:pt x="72" y="10"/>
                    </a:moveTo>
                    <a:lnTo>
                      <a:pt x="51" y="6"/>
                    </a:lnTo>
                    <a:lnTo>
                      <a:pt x="23" y="154"/>
                    </a:lnTo>
                    <a:lnTo>
                      <a:pt x="0" y="303"/>
                    </a:lnTo>
                    <a:lnTo>
                      <a:pt x="38" y="428"/>
                    </a:lnTo>
                    <a:lnTo>
                      <a:pt x="8" y="515"/>
                    </a:lnTo>
                    <a:lnTo>
                      <a:pt x="62" y="630"/>
                    </a:lnTo>
                    <a:lnTo>
                      <a:pt x="179" y="727"/>
                    </a:lnTo>
                    <a:lnTo>
                      <a:pt x="193" y="827"/>
                    </a:lnTo>
                    <a:lnTo>
                      <a:pt x="287" y="870"/>
                    </a:lnTo>
                    <a:lnTo>
                      <a:pt x="422" y="920"/>
                    </a:lnTo>
                    <a:lnTo>
                      <a:pt x="452" y="870"/>
                    </a:lnTo>
                    <a:lnTo>
                      <a:pt x="403" y="760"/>
                    </a:lnTo>
                    <a:lnTo>
                      <a:pt x="388" y="649"/>
                    </a:lnTo>
                    <a:lnTo>
                      <a:pt x="437" y="535"/>
                    </a:lnTo>
                    <a:lnTo>
                      <a:pt x="432" y="357"/>
                    </a:lnTo>
                    <a:lnTo>
                      <a:pt x="364" y="207"/>
                    </a:lnTo>
                    <a:lnTo>
                      <a:pt x="228" y="193"/>
                    </a:lnTo>
                    <a:lnTo>
                      <a:pt x="150" y="87"/>
                    </a:lnTo>
                    <a:lnTo>
                      <a:pt x="107" y="0"/>
                    </a:lnTo>
                    <a:lnTo>
                      <a:pt x="72" y="10"/>
                    </a:lnTo>
                    <a:close/>
                  </a:path>
                </a:pathLst>
              </a:custGeom>
              <a:solidFill>
                <a:srgbClr val="000000"/>
              </a:solidFill>
              <a:ln w="9525">
                <a:solidFill>
                  <a:schemeClr val="tx1"/>
                </a:solidFill>
                <a:round/>
                <a:headEnd/>
                <a:tailEnd/>
              </a:ln>
            </p:spPr>
            <p:txBody>
              <a:bodyPr/>
              <a:lstStyle/>
              <a:p>
                <a:endParaRPr lang="en-US" dirty="0"/>
              </a:p>
            </p:txBody>
          </p:sp>
          <p:sp>
            <p:nvSpPr>
              <p:cNvPr id="528" name="Freeform 553"/>
              <p:cNvSpPr>
                <a:spLocks/>
              </p:cNvSpPr>
              <p:nvPr/>
            </p:nvSpPr>
            <p:spPr bwMode="auto">
              <a:xfrm>
                <a:off x="3551" y="1723"/>
                <a:ext cx="91" cy="184"/>
              </a:xfrm>
              <a:custGeom>
                <a:avLst/>
                <a:gdLst/>
                <a:ahLst/>
                <a:cxnLst>
                  <a:cxn ang="0">
                    <a:pos x="72" y="10"/>
                  </a:cxn>
                  <a:cxn ang="0">
                    <a:pos x="51" y="6"/>
                  </a:cxn>
                  <a:cxn ang="0">
                    <a:pos x="23" y="154"/>
                  </a:cxn>
                  <a:cxn ang="0">
                    <a:pos x="0" y="303"/>
                  </a:cxn>
                  <a:cxn ang="0">
                    <a:pos x="38" y="428"/>
                  </a:cxn>
                  <a:cxn ang="0">
                    <a:pos x="8" y="515"/>
                  </a:cxn>
                  <a:cxn ang="0">
                    <a:pos x="62" y="630"/>
                  </a:cxn>
                  <a:cxn ang="0">
                    <a:pos x="179" y="727"/>
                  </a:cxn>
                  <a:cxn ang="0">
                    <a:pos x="193" y="827"/>
                  </a:cxn>
                  <a:cxn ang="0">
                    <a:pos x="287" y="870"/>
                  </a:cxn>
                  <a:cxn ang="0">
                    <a:pos x="422" y="920"/>
                  </a:cxn>
                  <a:cxn ang="0">
                    <a:pos x="452" y="870"/>
                  </a:cxn>
                  <a:cxn ang="0">
                    <a:pos x="403" y="760"/>
                  </a:cxn>
                  <a:cxn ang="0">
                    <a:pos x="388" y="649"/>
                  </a:cxn>
                  <a:cxn ang="0">
                    <a:pos x="437" y="535"/>
                  </a:cxn>
                  <a:cxn ang="0">
                    <a:pos x="432" y="357"/>
                  </a:cxn>
                  <a:cxn ang="0">
                    <a:pos x="364" y="207"/>
                  </a:cxn>
                  <a:cxn ang="0">
                    <a:pos x="228" y="193"/>
                  </a:cxn>
                  <a:cxn ang="0">
                    <a:pos x="150" y="87"/>
                  </a:cxn>
                  <a:cxn ang="0">
                    <a:pos x="107" y="0"/>
                  </a:cxn>
                  <a:cxn ang="0">
                    <a:pos x="72" y="10"/>
                  </a:cxn>
                </a:cxnLst>
                <a:rect l="0" t="0" r="r" b="b"/>
                <a:pathLst>
                  <a:path w="452" h="920">
                    <a:moveTo>
                      <a:pt x="72" y="10"/>
                    </a:moveTo>
                    <a:lnTo>
                      <a:pt x="51" y="6"/>
                    </a:lnTo>
                    <a:lnTo>
                      <a:pt x="23" y="154"/>
                    </a:lnTo>
                    <a:lnTo>
                      <a:pt x="0" y="303"/>
                    </a:lnTo>
                    <a:lnTo>
                      <a:pt x="38" y="428"/>
                    </a:lnTo>
                    <a:lnTo>
                      <a:pt x="8" y="515"/>
                    </a:lnTo>
                    <a:lnTo>
                      <a:pt x="62" y="630"/>
                    </a:lnTo>
                    <a:lnTo>
                      <a:pt x="179" y="727"/>
                    </a:lnTo>
                    <a:lnTo>
                      <a:pt x="193" y="827"/>
                    </a:lnTo>
                    <a:lnTo>
                      <a:pt x="287" y="870"/>
                    </a:lnTo>
                    <a:lnTo>
                      <a:pt x="422" y="920"/>
                    </a:lnTo>
                    <a:lnTo>
                      <a:pt x="452" y="870"/>
                    </a:lnTo>
                    <a:lnTo>
                      <a:pt x="403" y="760"/>
                    </a:lnTo>
                    <a:lnTo>
                      <a:pt x="388" y="649"/>
                    </a:lnTo>
                    <a:lnTo>
                      <a:pt x="437" y="535"/>
                    </a:lnTo>
                    <a:lnTo>
                      <a:pt x="432" y="357"/>
                    </a:lnTo>
                    <a:lnTo>
                      <a:pt x="364" y="207"/>
                    </a:lnTo>
                    <a:lnTo>
                      <a:pt x="228" y="193"/>
                    </a:lnTo>
                    <a:lnTo>
                      <a:pt x="150" y="87"/>
                    </a:lnTo>
                    <a:lnTo>
                      <a:pt x="107" y="0"/>
                    </a:lnTo>
                    <a:lnTo>
                      <a:pt x="72" y="10"/>
                    </a:lnTo>
                  </a:path>
                </a:pathLst>
              </a:custGeom>
              <a:noFill/>
              <a:ln w="3175">
                <a:solidFill>
                  <a:schemeClr val="tx1"/>
                </a:solidFill>
                <a:prstDash val="solid"/>
                <a:round/>
                <a:headEnd/>
                <a:tailEnd/>
              </a:ln>
            </p:spPr>
            <p:txBody>
              <a:bodyPr/>
              <a:lstStyle/>
              <a:p>
                <a:endParaRPr lang="en-US" dirty="0"/>
              </a:p>
            </p:txBody>
          </p:sp>
          <p:sp>
            <p:nvSpPr>
              <p:cNvPr id="529" name="Freeform 554"/>
              <p:cNvSpPr>
                <a:spLocks/>
              </p:cNvSpPr>
              <p:nvPr/>
            </p:nvSpPr>
            <p:spPr bwMode="auto">
              <a:xfrm>
                <a:off x="3664" y="1674"/>
                <a:ext cx="159" cy="263"/>
              </a:xfrm>
              <a:custGeom>
                <a:avLst/>
                <a:gdLst/>
                <a:ahLst/>
                <a:cxnLst>
                  <a:cxn ang="0">
                    <a:pos x="792" y="487"/>
                  </a:cxn>
                  <a:cxn ang="0">
                    <a:pos x="777" y="376"/>
                  </a:cxn>
                  <a:cxn ang="0">
                    <a:pos x="718" y="313"/>
                  </a:cxn>
                  <a:cxn ang="0">
                    <a:pos x="660" y="265"/>
                  </a:cxn>
                  <a:cxn ang="0">
                    <a:pos x="544" y="231"/>
                  </a:cxn>
                  <a:cxn ang="0">
                    <a:pos x="406" y="199"/>
                  </a:cxn>
                  <a:cxn ang="0">
                    <a:pos x="262" y="131"/>
                  </a:cxn>
                  <a:cxn ang="0">
                    <a:pos x="232" y="73"/>
                  </a:cxn>
                  <a:cxn ang="0">
                    <a:pos x="195" y="31"/>
                  </a:cxn>
                  <a:cxn ang="0">
                    <a:pos x="58" y="0"/>
                  </a:cxn>
                  <a:cxn ang="0">
                    <a:pos x="0" y="35"/>
                  </a:cxn>
                  <a:cxn ang="0">
                    <a:pos x="14" y="163"/>
                  </a:cxn>
                  <a:cxn ang="0">
                    <a:pos x="68" y="271"/>
                  </a:cxn>
                  <a:cxn ang="0">
                    <a:pos x="48" y="429"/>
                  </a:cxn>
                  <a:cxn ang="0">
                    <a:pos x="97" y="521"/>
                  </a:cxn>
                  <a:cxn ang="0">
                    <a:pos x="189" y="583"/>
                  </a:cxn>
                  <a:cxn ang="0">
                    <a:pos x="174" y="669"/>
                  </a:cxn>
                  <a:cxn ang="0">
                    <a:pos x="232" y="775"/>
                  </a:cxn>
                  <a:cxn ang="0">
                    <a:pos x="199" y="900"/>
                  </a:cxn>
                  <a:cxn ang="0">
                    <a:pos x="135" y="967"/>
                  </a:cxn>
                  <a:cxn ang="0">
                    <a:pos x="112" y="1136"/>
                  </a:cxn>
                  <a:cxn ang="0">
                    <a:pos x="149" y="1266"/>
                  </a:cxn>
                  <a:cxn ang="0">
                    <a:pos x="290" y="1314"/>
                  </a:cxn>
                  <a:cxn ang="0">
                    <a:pos x="369" y="1266"/>
                  </a:cxn>
                  <a:cxn ang="0">
                    <a:pos x="446" y="1146"/>
                  </a:cxn>
                  <a:cxn ang="0">
                    <a:pos x="533" y="1089"/>
                  </a:cxn>
                  <a:cxn ang="0">
                    <a:pos x="656" y="858"/>
                  </a:cxn>
                  <a:cxn ang="0">
                    <a:pos x="729" y="659"/>
                  </a:cxn>
                  <a:cxn ang="0">
                    <a:pos x="792" y="487"/>
                  </a:cxn>
                </a:cxnLst>
                <a:rect l="0" t="0" r="r" b="b"/>
                <a:pathLst>
                  <a:path w="792" h="1314">
                    <a:moveTo>
                      <a:pt x="792" y="487"/>
                    </a:moveTo>
                    <a:lnTo>
                      <a:pt x="777" y="376"/>
                    </a:lnTo>
                    <a:lnTo>
                      <a:pt x="718" y="313"/>
                    </a:lnTo>
                    <a:lnTo>
                      <a:pt x="660" y="265"/>
                    </a:lnTo>
                    <a:lnTo>
                      <a:pt x="544" y="231"/>
                    </a:lnTo>
                    <a:lnTo>
                      <a:pt x="406" y="199"/>
                    </a:lnTo>
                    <a:lnTo>
                      <a:pt x="262" y="131"/>
                    </a:lnTo>
                    <a:lnTo>
                      <a:pt x="232" y="73"/>
                    </a:lnTo>
                    <a:lnTo>
                      <a:pt x="195" y="31"/>
                    </a:lnTo>
                    <a:lnTo>
                      <a:pt x="58" y="0"/>
                    </a:lnTo>
                    <a:lnTo>
                      <a:pt x="0" y="35"/>
                    </a:lnTo>
                    <a:lnTo>
                      <a:pt x="14" y="163"/>
                    </a:lnTo>
                    <a:lnTo>
                      <a:pt x="68" y="271"/>
                    </a:lnTo>
                    <a:lnTo>
                      <a:pt x="48" y="429"/>
                    </a:lnTo>
                    <a:lnTo>
                      <a:pt x="97" y="521"/>
                    </a:lnTo>
                    <a:lnTo>
                      <a:pt x="189" y="583"/>
                    </a:lnTo>
                    <a:lnTo>
                      <a:pt x="174" y="669"/>
                    </a:lnTo>
                    <a:lnTo>
                      <a:pt x="232" y="775"/>
                    </a:lnTo>
                    <a:lnTo>
                      <a:pt x="199" y="900"/>
                    </a:lnTo>
                    <a:lnTo>
                      <a:pt x="135" y="967"/>
                    </a:lnTo>
                    <a:lnTo>
                      <a:pt x="112" y="1136"/>
                    </a:lnTo>
                    <a:lnTo>
                      <a:pt x="149" y="1266"/>
                    </a:lnTo>
                    <a:lnTo>
                      <a:pt x="290" y="1314"/>
                    </a:lnTo>
                    <a:lnTo>
                      <a:pt x="369" y="1266"/>
                    </a:lnTo>
                    <a:lnTo>
                      <a:pt x="446" y="1146"/>
                    </a:lnTo>
                    <a:lnTo>
                      <a:pt x="533" y="1089"/>
                    </a:lnTo>
                    <a:lnTo>
                      <a:pt x="656" y="858"/>
                    </a:lnTo>
                    <a:lnTo>
                      <a:pt x="729" y="659"/>
                    </a:lnTo>
                    <a:lnTo>
                      <a:pt x="792" y="487"/>
                    </a:lnTo>
                    <a:close/>
                  </a:path>
                </a:pathLst>
              </a:custGeom>
              <a:solidFill>
                <a:srgbClr val="000000"/>
              </a:solidFill>
              <a:ln w="9525">
                <a:solidFill>
                  <a:schemeClr val="tx1"/>
                </a:solidFill>
                <a:round/>
                <a:headEnd/>
                <a:tailEnd/>
              </a:ln>
            </p:spPr>
            <p:txBody>
              <a:bodyPr/>
              <a:lstStyle/>
              <a:p>
                <a:endParaRPr lang="en-US" dirty="0"/>
              </a:p>
            </p:txBody>
          </p:sp>
          <p:sp>
            <p:nvSpPr>
              <p:cNvPr id="530" name="Freeform 555"/>
              <p:cNvSpPr>
                <a:spLocks/>
              </p:cNvSpPr>
              <p:nvPr/>
            </p:nvSpPr>
            <p:spPr bwMode="auto">
              <a:xfrm>
                <a:off x="3664" y="1674"/>
                <a:ext cx="159" cy="263"/>
              </a:xfrm>
              <a:custGeom>
                <a:avLst/>
                <a:gdLst/>
                <a:ahLst/>
                <a:cxnLst>
                  <a:cxn ang="0">
                    <a:pos x="792" y="487"/>
                  </a:cxn>
                  <a:cxn ang="0">
                    <a:pos x="777" y="376"/>
                  </a:cxn>
                  <a:cxn ang="0">
                    <a:pos x="718" y="313"/>
                  </a:cxn>
                  <a:cxn ang="0">
                    <a:pos x="660" y="265"/>
                  </a:cxn>
                  <a:cxn ang="0">
                    <a:pos x="544" y="231"/>
                  </a:cxn>
                  <a:cxn ang="0">
                    <a:pos x="406" y="199"/>
                  </a:cxn>
                  <a:cxn ang="0">
                    <a:pos x="262" y="131"/>
                  </a:cxn>
                  <a:cxn ang="0">
                    <a:pos x="232" y="73"/>
                  </a:cxn>
                  <a:cxn ang="0">
                    <a:pos x="195" y="31"/>
                  </a:cxn>
                  <a:cxn ang="0">
                    <a:pos x="58" y="0"/>
                  </a:cxn>
                  <a:cxn ang="0">
                    <a:pos x="0" y="35"/>
                  </a:cxn>
                  <a:cxn ang="0">
                    <a:pos x="14" y="163"/>
                  </a:cxn>
                  <a:cxn ang="0">
                    <a:pos x="68" y="271"/>
                  </a:cxn>
                  <a:cxn ang="0">
                    <a:pos x="48" y="429"/>
                  </a:cxn>
                  <a:cxn ang="0">
                    <a:pos x="97" y="521"/>
                  </a:cxn>
                  <a:cxn ang="0">
                    <a:pos x="189" y="583"/>
                  </a:cxn>
                  <a:cxn ang="0">
                    <a:pos x="174" y="669"/>
                  </a:cxn>
                  <a:cxn ang="0">
                    <a:pos x="232" y="775"/>
                  </a:cxn>
                  <a:cxn ang="0">
                    <a:pos x="199" y="900"/>
                  </a:cxn>
                  <a:cxn ang="0">
                    <a:pos x="135" y="967"/>
                  </a:cxn>
                  <a:cxn ang="0">
                    <a:pos x="112" y="1136"/>
                  </a:cxn>
                  <a:cxn ang="0">
                    <a:pos x="149" y="1266"/>
                  </a:cxn>
                  <a:cxn ang="0">
                    <a:pos x="290" y="1314"/>
                  </a:cxn>
                  <a:cxn ang="0">
                    <a:pos x="369" y="1266"/>
                  </a:cxn>
                  <a:cxn ang="0">
                    <a:pos x="446" y="1146"/>
                  </a:cxn>
                  <a:cxn ang="0">
                    <a:pos x="533" y="1089"/>
                  </a:cxn>
                  <a:cxn ang="0">
                    <a:pos x="656" y="858"/>
                  </a:cxn>
                  <a:cxn ang="0">
                    <a:pos x="729" y="659"/>
                  </a:cxn>
                  <a:cxn ang="0">
                    <a:pos x="792" y="487"/>
                  </a:cxn>
                </a:cxnLst>
                <a:rect l="0" t="0" r="r" b="b"/>
                <a:pathLst>
                  <a:path w="792" h="1314">
                    <a:moveTo>
                      <a:pt x="792" y="487"/>
                    </a:moveTo>
                    <a:lnTo>
                      <a:pt x="777" y="376"/>
                    </a:lnTo>
                    <a:lnTo>
                      <a:pt x="718" y="313"/>
                    </a:lnTo>
                    <a:lnTo>
                      <a:pt x="660" y="265"/>
                    </a:lnTo>
                    <a:lnTo>
                      <a:pt x="544" y="231"/>
                    </a:lnTo>
                    <a:lnTo>
                      <a:pt x="406" y="199"/>
                    </a:lnTo>
                    <a:lnTo>
                      <a:pt x="262" y="131"/>
                    </a:lnTo>
                    <a:lnTo>
                      <a:pt x="232" y="73"/>
                    </a:lnTo>
                    <a:lnTo>
                      <a:pt x="195" y="31"/>
                    </a:lnTo>
                    <a:lnTo>
                      <a:pt x="58" y="0"/>
                    </a:lnTo>
                    <a:lnTo>
                      <a:pt x="0" y="35"/>
                    </a:lnTo>
                    <a:lnTo>
                      <a:pt x="14" y="163"/>
                    </a:lnTo>
                    <a:lnTo>
                      <a:pt x="68" y="271"/>
                    </a:lnTo>
                    <a:lnTo>
                      <a:pt x="48" y="429"/>
                    </a:lnTo>
                    <a:lnTo>
                      <a:pt x="97" y="521"/>
                    </a:lnTo>
                    <a:lnTo>
                      <a:pt x="189" y="583"/>
                    </a:lnTo>
                    <a:lnTo>
                      <a:pt x="174" y="669"/>
                    </a:lnTo>
                    <a:lnTo>
                      <a:pt x="232" y="775"/>
                    </a:lnTo>
                    <a:lnTo>
                      <a:pt x="199" y="900"/>
                    </a:lnTo>
                    <a:lnTo>
                      <a:pt x="135" y="967"/>
                    </a:lnTo>
                    <a:lnTo>
                      <a:pt x="112" y="1136"/>
                    </a:lnTo>
                    <a:lnTo>
                      <a:pt x="149" y="1266"/>
                    </a:lnTo>
                    <a:lnTo>
                      <a:pt x="290" y="1314"/>
                    </a:lnTo>
                    <a:lnTo>
                      <a:pt x="369" y="1266"/>
                    </a:lnTo>
                    <a:lnTo>
                      <a:pt x="446" y="1146"/>
                    </a:lnTo>
                    <a:lnTo>
                      <a:pt x="533" y="1089"/>
                    </a:lnTo>
                    <a:lnTo>
                      <a:pt x="656" y="858"/>
                    </a:lnTo>
                    <a:lnTo>
                      <a:pt x="729" y="659"/>
                    </a:lnTo>
                    <a:lnTo>
                      <a:pt x="792" y="487"/>
                    </a:lnTo>
                  </a:path>
                </a:pathLst>
              </a:custGeom>
              <a:noFill/>
              <a:ln w="3175">
                <a:solidFill>
                  <a:schemeClr val="tx1"/>
                </a:solidFill>
                <a:prstDash val="solid"/>
                <a:round/>
                <a:headEnd/>
                <a:tailEnd/>
              </a:ln>
            </p:spPr>
            <p:txBody>
              <a:bodyPr/>
              <a:lstStyle/>
              <a:p>
                <a:endParaRPr lang="en-US" dirty="0"/>
              </a:p>
            </p:txBody>
          </p:sp>
          <p:sp>
            <p:nvSpPr>
              <p:cNvPr id="531" name="Freeform 556"/>
              <p:cNvSpPr>
                <a:spLocks/>
              </p:cNvSpPr>
              <p:nvPr/>
            </p:nvSpPr>
            <p:spPr bwMode="auto">
              <a:xfrm>
                <a:off x="3196" y="1606"/>
                <a:ext cx="327" cy="327"/>
              </a:xfrm>
              <a:custGeom>
                <a:avLst/>
                <a:gdLst/>
                <a:ahLst/>
                <a:cxnLst>
                  <a:cxn ang="0">
                    <a:pos x="221" y="0"/>
                  </a:cxn>
                  <a:cxn ang="0">
                    <a:pos x="423" y="29"/>
                  </a:cxn>
                  <a:cxn ang="0">
                    <a:pos x="648" y="47"/>
                  </a:cxn>
                  <a:cxn ang="0">
                    <a:pos x="959" y="54"/>
                  </a:cxn>
                  <a:cxn ang="0">
                    <a:pos x="1215" y="39"/>
                  </a:cxn>
                  <a:cxn ang="0">
                    <a:pos x="1372" y="35"/>
                  </a:cxn>
                  <a:cxn ang="0">
                    <a:pos x="1351" y="99"/>
                  </a:cxn>
                  <a:cxn ang="0">
                    <a:pos x="1301" y="161"/>
                  </a:cxn>
                  <a:cxn ang="0">
                    <a:pos x="1309" y="218"/>
                  </a:cxn>
                  <a:cxn ang="0">
                    <a:pos x="1377" y="259"/>
                  </a:cxn>
                  <a:cxn ang="0">
                    <a:pos x="1399" y="350"/>
                  </a:cxn>
                  <a:cxn ang="0">
                    <a:pos x="1506" y="386"/>
                  </a:cxn>
                  <a:cxn ang="0">
                    <a:pos x="1606" y="431"/>
                  </a:cxn>
                  <a:cxn ang="0">
                    <a:pos x="1639" y="510"/>
                  </a:cxn>
                  <a:cxn ang="0">
                    <a:pos x="1599" y="590"/>
                  </a:cxn>
                  <a:cxn ang="0">
                    <a:pos x="1578" y="652"/>
                  </a:cxn>
                  <a:cxn ang="0">
                    <a:pos x="1498" y="733"/>
                  </a:cxn>
                  <a:cxn ang="0">
                    <a:pos x="1507" y="843"/>
                  </a:cxn>
                  <a:cxn ang="0">
                    <a:pos x="1547" y="930"/>
                  </a:cxn>
                  <a:cxn ang="0">
                    <a:pos x="1614" y="1042"/>
                  </a:cxn>
                  <a:cxn ang="0">
                    <a:pos x="1602" y="1114"/>
                  </a:cxn>
                  <a:cxn ang="0">
                    <a:pos x="1513" y="1205"/>
                  </a:cxn>
                  <a:cxn ang="0">
                    <a:pos x="1453" y="1295"/>
                  </a:cxn>
                  <a:cxn ang="0">
                    <a:pos x="1395" y="1307"/>
                  </a:cxn>
                  <a:cxn ang="0">
                    <a:pos x="1336" y="1330"/>
                  </a:cxn>
                  <a:cxn ang="0">
                    <a:pos x="1306" y="1384"/>
                  </a:cxn>
                  <a:cxn ang="0">
                    <a:pos x="1226" y="1404"/>
                  </a:cxn>
                  <a:cxn ang="0">
                    <a:pos x="1149" y="1409"/>
                  </a:cxn>
                  <a:cxn ang="0">
                    <a:pos x="1124" y="1461"/>
                  </a:cxn>
                  <a:cxn ang="0">
                    <a:pos x="1210" y="1540"/>
                  </a:cxn>
                  <a:cxn ang="0">
                    <a:pos x="1219" y="1598"/>
                  </a:cxn>
                  <a:cxn ang="0">
                    <a:pos x="1164" y="1639"/>
                  </a:cxn>
                  <a:cxn ang="0">
                    <a:pos x="1106" y="1614"/>
                  </a:cxn>
                  <a:cxn ang="0">
                    <a:pos x="1010" y="1560"/>
                  </a:cxn>
                  <a:cxn ang="0">
                    <a:pos x="894" y="1537"/>
                  </a:cxn>
                  <a:cxn ang="0">
                    <a:pos x="661" y="1534"/>
                  </a:cxn>
                  <a:cxn ang="0">
                    <a:pos x="486" y="1506"/>
                  </a:cxn>
                  <a:cxn ang="0">
                    <a:pos x="395" y="1462"/>
                  </a:cxn>
                  <a:cxn ang="0">
                    <a:pos x="278" y="1459"/>
                  </a:cxn>
                  <a:cxn ang="0">
                    <a:pos x="152" y="1486"/>
                  </a:cxn>
                  <a:cxn ang="0">
                    <a:pos x="98" y="1500"/>
                  </a:cxn>
                  <a:cxn ang="0">
                    <a:pos x="32" y="1440"/>
                  </a:cxn>
                  <a:cxn ang="0">
                    <a:pos x="19" y="1328"/>
                  </a:cxn>
                  <a:cxn ang="0">
                    <a:pos x="0" y="1161"/>
                  </a:cxn>
                  <a:cxn ang="0">
                    <a:pos x="88" y="1070"/>
                  </a:cxn>
                  <a:cxn ang="0">
                    <a:pos x="142" y="970"/>
                  </a:cxn>
                  <a:cxn ang="0">
                    <a:pos x="231" y="935"/>
                  </a:cxn>
                  <a:cxn ang="0">
                    <a:pos x="319" y="892"/>
                  </a:cxn>
                  <a:cxn ang="0">
                    <a:pos x="359" y="811"/>
                  </a:cxn>
                  <a:cxn ang="0">
                    <a:pos x="327" y="758"/>
                  </a:cxn>
                  <a:cxn ang="0">
                    <a:pos x="268" y="723"/>
                  </a:cxn>
                  <a:cxn ang="0">
                    <a:pos x="242" y="616"/>
                  </a:cxn>
                  <a:cxn ang="0">
                    <a:pos x="296" y="522"/>
                  </a:cxn>
                  <a:cxn ang="0">
                    <a:pos x="395" y="490"/>
                  </a:cxn>
                  <a:cxn ang="0">
                    <a:pos x="422" y="366"/>
                  </a:cxn>
                  <a:cxn ang="0">
                    <a:pos x="335" y="291"/>
                  </a:cxn>
                  <a:cxn ang="0">
                    <a:pos x="209" y="284"/>
                  </a:cxn>
                  <a:cxn ang="0">
                    <a:pos x="188" y="163"/>
                  </a:cxn>
                  <a:cxn ang="0">
                    <a:pos x="93" y="42"/>
                  </a:cxn>
                  <a:cxn ang="0">
                    <a:pos x="221" y="0"/>
                  </a:cxn>
                </a:cxnLst>
                <a:rect l="0" t="0" r="r" b="b"/>
                <a:pathLst>
                  <a:path w="1639" h="1639">
                    <a:moveTo>
                      <a:pt x="221" y="0"/>
                    </a:moveTo>
                    <a:lnTo>
                      <a:pt x="423" y="29"/>
                    </a:lnTo>
                    <a:lnTo>
                      <a:pt x="648" y="47"/>
                    </a:lnTo>
                    <a:lnTo>
                      <a:pt x="959" y="54"/>
                    </a:lnTo>
                    <a:lnTo>
                      <a:pt x="1215" y="39"/>
                    </a:lnTo>
                    <a:lnTo>
                      <a:pt x="1372" y="35"/>
                    </a:lnTo>
                    <a:lnTo>
                      <a:pt x="1351" y="99"/>
                    </a:lnTo>
                    <a:lnTo>
                      <a:pt x="1301" y="161"/>
                    </a:lnTo>
                    <a:lnTo>
                      <a:pt x="1309" y="218"/>
                    </a:lnTo>
                    <a:lnTo>
                      <a:pt x="1377" y="259"/>
                    </a:lnTo>
                    <a:lnTo>
                      <a:pt x="1399" y="350"/>
                    </a:lnTo>
                    <a:lnTo>
                      <a:pt x="1506" y="386"/>
                    </a:lnTo>
                    <a:lnTo>
                      <a:pt x="1606" y="431"/>
                    </a:lnTo>
                    <a:lnTo>
                      <a:pt x="1639" y="510"/>
                    </a:lnTo>
                    <a:lnTo>
                      <a:pt x="1599" y="590"/>
                    </a:lnTo>
                    <a:lnTo>
                      <a:pt x="1578" y="652"/>
                    </a:lnTo>
                    <a:lnTo>
                      <a:pt x="1498" y="733"/>
                    </a:lnTo>
                    <a:lnTo>
                      <a:pt x="1507" y="843"/>
                    </a:lnTo>
                    <a:lnTo>
                      <a:pt x="1547" y="930"/>
                    </a:lnTo>
                    <a:lnTo>
                      <a:pt x="1614" y="1042"/>
                    </a:lnTo>
                    <a:lnTo>
                      <a:pt x="1602" y="1114"/>
                    </a:lnTo>
                    <a:lnTo>
                      <a:pt x="1513" y="1205"/>
                    </a:lnTo>
                    <a:lnTo>
                      <a:pt x="1453" y="1295"/>
                    </a:lnTo>
                    <a:lnTo>
                      <a:pt x="1395" y="1307"/>
                    </a:lnTo>
                    <a:lnTo>
                      <a:pt x="1336" y="1330"/>
                    </a:lnTo>
                    <a:lnTo>
                      <a:pt x="1306" y="1384"/>
                    </a:lnTo>
                    <a:lnTo>
                      <a:pt x="1226" y="1404"/>
                    </a:lnTo>
                    <a:lnTo>
                      <a:pt x="1149" y="1409"/>
                    </a:lnTo>
                    <a:lnTo>
                      <a:pt x="1124" y="1461"/>
                    </a:lnTo>
                    <a:lnTo>
                      <a:pt x="1210" y="1540"/>
                    </a:lnTo>
                    <a:lnTo>
                      <a:pt x="1219" y="1598"/>
                    </a:lnTo>
                    <a:lnTo>
                      <a:pt x="1164" y="1639"/>
                    </a:lnTo>
                    <a:lnTo>
                      <a:pt x="1106" y="1614"/>
                    </a:lnTo>
                    <a:lnTo>
                      <a:pt x="1010" y="1560"/>
                    </a:lnTo>
                    <a:lnTo>
                      <a:pt x="894" y="1537"/>
                    </a:lnTo>
                    <a:lnTo>
                      <a:pt x="661" y="1534"/>
                    </a:lnTo>
                    <a:lnTo>
                      <a:pt x="486" y="1506"/>
                    </a:lnTo>
                    <a:lnTo>
                      <a:pt x="395" y="1462"/>
                    </a:lnTo>
                    <a:lnTo>
                      <a:pt x="278" y="1459"/>
                    </a:lnTo>
                    <a:lnTo>
                      <a:pt x="152" y="1486"/>
                    </a:lnTo>
                    <a:lnTo>
                      <a:pt x="98" y="1500"/>
                    </a:lnTo>
                    <a:lnTo>
                      <a:pt x="32" y="1440"/>
                    </a:lnTo>
                    <a:lnTo>
                      <a:pt x="19" y="1328"/>
                    </a:lnTo>
                    <a:lnTo>
                      <a:pt x="0" y="1161"/>
                    </a:lnTo>
                    <a:lnTo>
                      <a:pt x="88" y="1070"/>
                    </a:lnTo>
                    <a:lnTo>
                      <a:pt x="142" y="970"/>
                    </a:lnTo>
                    <a:lnTo>
                      <a:pt x="231" y="935"/>
                    </a:lnTo>
                    <a:lnTo>
                      <a:pt x="319" y="892"/>
                    </a:lnTo>
                    <a:lnTo>
                      <a:pt x="359" y="811"/>
                    </a:lnTo>
                    <a:lnTo>
                      <a:pt x="327" y="758"/>
                    </a:lnTo>
                    <a:lnTo>
                      <a:pt x="268" y="723"/>
                    </a:lnTo>
                    <a:lnTo>
                      <a:pt x="242" y="616"/>
                    </a:lnTo>
                    <a:lnTo>
                      <a:pt x="296" y="522"/>
                    </a:lnTo>
                    <a:lnTo>
                      <a:pt x="395" y="490"/>
                    </a:lnTo>
                    <a:lnTo>
                      <a:pt x="422" y="366"/>
                    </a:lnTo>
                    <a:lnTo>
                      <a:pt x="335" y="291"/>
                    </a:lnTo>
                    <a:lnTo>
                      <a:pt x="209" y="284"/>
                    </a:lnTo>
                    <a:lnTo>
                      <a:pt x="188" y="163"/>
                    </a:lnTo>
                    <a:lnTo>
                      <a:pt x="93" y="42"/>
                    </a:lnTo>
                    <a:lnTo>
                      <a:pt x="221" y="0"/>
                    </a:lnTo>
                    <a:close/>
                  </a:path>
                </a:pathLst>
              </a:custGeom>
              <a:solidFill>
                <a:srgbClr val="000000"/>
              </a:solidFill>
              <a:ln w="9525">
                <a:solidFill>
                  <a:schemeClr val="tx1"/>
                </a:solidFill>
                <a:round/>
                <a:headEnd/>
                <a:tailEnd/>
              </a:ln>
            </p:spPr>
            <p:txBody>
              <a:bodyPr/>
              <a:lstStyle/>
              <a:p>
                <a:endParaRPr lang="en-US" dirty="0"/>
              </a:p>
            </p:txBody>
          </p:sp>
          <p:sp>
            <p:nvSpPr>
              <p:cNvPr id="532" name="Freeform 557"/>
              <p:cNvSpPr>
                <a:spLocks/>
              </p:cNvSpPr>
              <p:nvPr/>
            </p:nvSpPr>
            <p:spPr bwMode="auto">
              <a:xfrm>
                <a:off x="3196" y="1606"/>
                <a:ext cx="327" cy="327"/>
              </a:xfrm>
              <a:custGeom>
                <a:avLst/>
                <a:gdLst/>
                <a:ahLst/>
                <a:cxnLst>
                  <a:cxn ang="0">
                    <a:pos x="221" y="0"/>
                  </a:cxn>
                  <a:cxn ang="0">
                    <a:pos x="423" y="29"/>
                  </a:cxn>
                  <a:cxn ang="0">
                    <a:pos x="648" y="47"/>
                  </a:cxn>
                  <a:cxn ang="0">
                    <a:pos x="959" y="54"/>
                  </a:cxn>
                  <a:cxn ang="0">
                    <a:pos x="1215" y="39"/>
                  </a:cxn>
                  <a:cxn ang="0">
                    <a:pos x="1372" y="35"/>
                  </a:cxn>
                  <a:cxn ang="0">
                    <a:pos x="1351" y="99"/>
                  </a:cxn>
                  <a:cxn ang="0">
                    <a:pos x="1301" y="161"/>
                  </a:cxn>
                  <a:cxn ang="0">
                    <a:pos x="1309" y="218"/>
                  </a:cxn>
                  <a:cxn ang="0">
                    <a:pos x="1377" y="259"/>
                  </a:cxn>
                  <a:cxn ang="0">
                    <a:pos x="1399" y="350"/>
                  </a:cxn>
                  <a:cxn ang="0">
                    <a:pos x="1506" y="386"/>
                  </a:cxn>
                  <a:cxn ang="0">
                    <a:pos x="1606" y="431"/>
                  </a:cxn>
                  <a:cxn ang="0">
                    <a:pos x="1639" y="510"/>
                  </a:cxn>
                  <a:cxn ang="0">
                    <a:pos x="1599" y="590"/>
                  </a:cxn>
                  <a:cxn ang="0">
                    <a:pos x="1578" y="652"/>
                  </a:cxn>
                  <a:cxn ang="0">
                    <a:pos x="1498" y="733"/>
                  </a:cxn>
                  <a:cxn ang="0">
                    <a:pos x="1507" y="843"/>
                  </a:cxn>
                  <a:cxn ang="0">
                    <a:pos x="1547" y="930"/>
                  </a:cxn>
                  <a:cxn ang="0">
                    <a:pos x="1614" y="1042"/>
                  </a:cxn>
                  <a:cxn ang="0">
                    <a:pos x="1602" y="1114"/>
                  </a:cxn>
                  <a:cxn ang="0">
                    <a:pos x="1513" y="1205"/>
                  </a:cxn>
                  <a:cxn ang="0">
                    <a:pos x="1453" y="1295"/>
                  </a:cxn>
                  <a:cxn ang="0">
                    <a:pos x="1395" y="1307"/>
                  </a:cxn>
                  <a:cxn ang="0">
                    <a:pos x="1336" y="1330"/>
                  </a:cxn>
                  <a:cxn ang="0">
                    <a:pos x="1306" y="1384"/>
                  </a:cxn>
                  <a:cxn ang="0">
                    <a:pos x="1226" y="1404"/>
                  </a:cxn>
                  <a:cxn ang="0">
                    <a:pos x="1149" y="1409"/>
                  </a:cxn>
                  <a:cxn ang="0">
                    <a:pos x="1124" y="1461"/>
                  </a:cxn>
                  <a:cxn ang="0">
                    <a:pos x="1210" y="1540"/>
                  </a:cxn>
                  <a:cxn ang="0">
                    <a:pos x="1219" y="1598"/>
                  </a:cxn>
                  <a:cxn ang="0">
                    <a:pos x="1164" y="1639"/>
                  </a:cxn>
                  <a:cxn ang="0">
                    <a:pos x="1106" y="1614"/>
                  </a:cxn>
                  <a:cxn ang="0">
                    <a:pos x="1010" y="1560"/>
                  </a:cxn>
                  <a:cxn ang="0">
                    <a:pos x="894" y="1537"/>
                  </a:cxn>
                  <a:cxn ang="0">
                    <a:pos x="661" y="1534"/>
                  </a:cxn>
                  <a:cxn ang="0">
                    <a:pos x="486" y="1506"/>
                  </a:cxn>
                  <a:cxn ang="0">
                    <a:pos x="395" y="1462"/>
                  </a:cxn>
                  <a:cxn ang="0">
                    <a:pos x="278" y="1459"/>
                  </a:cxn>
                  <a:cxn ang="0">
                    <a:pos x="152" y="1486"/>
                  </a:cxn>
                  <a:cxn ang="0">
                    <a:pos x="98" y="1500"/>
                  </a:cxn>
                  <a:cxn ang="0">
                    <a:pos x="32" y="1440"/>
                  </a:cxn>
                  <a:cxn ang="0">
                    <a:pos x="19" y="1328"/>
                  </a:cxn>
                  <a:cxn ang="0">
                    <a:pos x="0" y="1161"/>
                  </a:cxn>
                  <a:cxn ang="0">
                    <a:pos x="88" y="1070"/>
                  </a:cxn>
                  <a:cxn ang="0">
                    <a:pos x="142" y="970"/>
                  </a:cxn>
                  <a:cxn ang="0">
                    <a:pos x="231" y="935"/>
                  </a:cxn>
                  <a:cxn ang="0">
                    <a:pos x="319" y="892"/>
                  </a:cxn>
                  <a:cxn ang="0">
                    <a:pos x="359" y="811"/>
                  </a:cxn>
                  <a:cxn ang="0">
                    <a:pos x="327" y="758"/>
                  </a:cxn>
                  <a:cxn ang="0">
                    <a:pos x="268" y="723"/>
                  </a:cxn>
                  <a:cxn ang="0">
                    <a:pos x="242" y="616"/>
                  </a:cxn>
                  <a:cxn ang="0">
                    <a:pos x="296" y="522"/>
                  </a:cxn>
                  <a:cxn ang="0">
                    <a:pos x="395" y="490"/>
                  </a:cxn>
                  <a:cxn ang="0">
                    <a:pos x="422" y="366"/>
                  </a:cxn>
                  <a:cxn ang="0">
                    <a:pos x="335" y="291"/>
                  </a:cxn>
                  <a:cxn ang="0">
                    <a:pos x="209" y="284"/>
                  </a:cxn>
                  <a:cxn ang="0">
                    <a:pos x="188" y="163"/>
                  </a:cxn>
                  <a:cxn ang="0">
                    <a:pos x="93" y="42"/>
                  </a:cxn>
                  <a:cxn ang="0">
                    <a:pos x="221" y="0"/>
                  </a:cxn>
                </a:cxnLst>
                <a:rect l="0" t="0" r="r" b="b"/>
                <a:pathLst>
                  <a:path w="1639" h="1639">
                    <a:moveTo>
                      <a:pt x="221" y="0"/>
                    </a:moveTo>
                    <a:lnTo>
                      <a:pt x="423" y="29"/>
                    </a:lnTo>
                    <a:lnTo>
                      <a:pt x="648" y="47"/>
                    </a:lnTo>
                    <a:lnTo>
                      <a:pt x="959" y="54"/>
                    </a:lnTo>
                    <a:lnTo>
                      <a:pt x="1215" y="39"/>
                    </a:lnTo>
                    <a:lnTo>
                      <a:pt x="1372" y="35"/>
                    </a:lnTo>
                    <a:lnTo>
                      <a:pt x="1351" y="99"/>
                    </a:lnTo>
                    <a:lnTo>
                      <a:pt x="1301" y="161"/>
                    </a:lnTo>
                    <a:lnTo>
                      <a:pt x="1309" y="218"/>
                    </a:lnTo>
                    <a:lnTo>
                      <a:pt x="1377" y="259"/>
                    </a:lnTo>
                    <a:lnTo>
                      <a:pt x="1399" y="350"/>
                    </a:lnTo>
                    <a:lnTo>
                      <a:pt x="1506" y="386"/>
                    </a:lnTo>
                    <a:lnTo>
                      <a:pt x="1606" y="431"/>
                    </a:lnTo>
                    <a:lnTo>
                      <a:pt x="1639" y="510"/>
                    </a:lnTo>
                    <a:lnTo>
                      <a:pt x="1599" y="590"/>
                    </a:lnTo>
                    <a:lnTo>
                      <a:pt x="1578" y="652"/>
                    </a:lnTo>
                    <a:lnTo>
                      <a:pt x="1498" y="733"/>
                    </a:lnTo>
                    <a:lnTo>
                      <a:pt x="1507" y="843"/>
                    </a:lnTo>
                    <a:lnTo>
                      <a:pt x="1547" y="930"/>
                    </a:lnTo>
                    <a:lnTo>
                      <a:pt x="1614" y="1042"/>
                    </a:lnTo>
                    <a:lnTo>
                      <a:pt x="1602" y="1114"/>
                    </a:lnTo>
                    <a:lnTo>
                      <a:pt x="1513" y="1205"/>
                    </a:lnTo>
                    <a:lnTo>
                      <a:pt x="1453" y="1295"/>
                    </a:lnTo>
                    <a:lnTo>
                      <a:pt x="1395" y="1307"/>
                    </a:lnTo>
                    <a:lnTo>
                      <a:pt x="1336" y="1330"/>
                    </a:lnTo>
                    <a:lnTo>
                      <a:pt x="1306" y="1384"/>
                    </a:lnTo>
                    <a:lnTo>
                      <a:pt x="1226" y="1404"/>
                    </a:lnTo>
                    <a:lnTo>
                      <a:pt x="1149" y="1409"/>
                    </a:lnTo>
                    <a:lnTo>
                      <a:pt x="1124" y="1461"/>
                    </a:lnTo>
                    <a:lnTo>
                      <a:pt x="1210" y="1540"/>
                    </a:lnTo>
                    <a:lnTo>
                      <a:pt x="1219" y="1598"/>
                    </a:lnTo>
                    <a:lnTo>
                      <a:pt x="1164" y="1639"/>
                    </a:lnTo>
                    <a:lnTo>
                      <a:pt x="1106" y="1614"/>
                    </a:lnTo>
                    <a:lnTo>
                      <a:pt x="1010" y="1560"/>
                    </a:lnTo>
                    <a:lnTo>
                      <a:pt x="894" y="1537"/>
                    </a:lnTo>
                    <a:lnTo>
                      <a:pt x="661" y="1534"/>
                    </a:lnTo>
                    <a:lnTo>
                      <a:pt x="486" y="1506"/>
                    </a:lnTo>
                    <a:lnTo>
                      <a:pt x="395" y="1462"/>
                    </a:lnTo>
                    <a:lnTo>
                      <a:pt x="278" y="1459"/>
                    </a:lnTo>
                    <a:lnTo>
                      <a:pt x="152" y="1486"/>
                    </a:lnTo>
                    <a:lnTo>
                      <a:pt x="98" y="1500"/>
                    </a:lnTo>
                    <a:lnTo>
                      <a:pt x="32" y="1440"/>
                    </a:lnTo>
                    <a:lnTo>
                      <a:pt x="19" y="1328"/>
                    </a:lnTo>
                    <a:lnTo>
                      <a:pt x="0" y="1161"/>
                    </a:lnTo>
                    <a:lnTo>
                      <a:pt x="88" y="1070"/>
                    </a:lnTo>
                    <a:lnTo>
                      <a:pt x="142" y="970"/>
                    </a:lnTo>
                    <a:lnTo>
                      <a:pt x="231" y="935"/>
                    </a:lnTo>
                    <a:lnTo>
                      <a:pt x="319" y="892"/>
                    </a:lnTo>
                    <a:lnTo>
                      <a:pt x="359" y="811"/>
                    </a:lnTo>
                    <a:lnTo>
                      <a:pt x="327" y="758"/>
                    </a:lnTo>
                    <a:lnTo>
                      <a:pt x="268" y="723"/>
                    </a:lnTo>
                    <a:lnTo>
                      <a:pt x="242" y="616"/>
                    </a:lnTo>
                    <a:lnTo>
                      <a:pt x="296" y="522"/>
                    </a:lnTo>
                    <a:lnTo>
                      <a:pt x="395" y="490"/>
                    </a:lnTo>
                    <a:lnTo>
                      <a:pt x="422" y="366"/>
                    </a:lnTo>
                    <a:lnTo>
                      <a:pt x="335" y="291"/>
                    </a:lnTo>
                    <a:lnTo>
                      <a:pt x="209" y="284"/>
                    </a:lnTo>
                    <a:lnTo>
                      <a:pt x="188" y="163"/>
                    </a:lnTo>
                    <a:lnTo>
                      <a:pt x="93" y="42"/>
                    </a:lnTo>
                    <a:lnTo>
                      <a:pt x="221" y="0"/>
                    </a:lnTo>
                  </a:path>
                </a:pathLst>
              </a:custGeom>
              <a:noFill/>
              <a:ln w="3175">
                <a:solidFill>
                  <a:schemeClr val="tx1"/>
                </a:solidFill>
                <a:prstDash val="solid"/>
                <a:round/>
                <a:headEnd/>
                <a:tailEnd/>
              </a:ln>
            </p:spPr>
            <p:txBody>
              <a:bodyPr/>
              <a:lstStyle/>
              <a:p>
                <a:endParaRPr lang="en-US" dirty="0"/>
              </a:p>
            </p:txBody>
          </p:sp>
          <p:sp>
            <p:nvSpPr>
              <p:cNvPr id="533" name="Freeform 558"/>
              <p:cNvSpPr>
                <a:spLocks/>
              </p:cNvSpPr>
              <p:nvPr/>
            </p:nvSpPr>
            <p:spPr bwMode="auto">
              <a:xfrm>
                <a:off x="2695" y="1714"/>
                <a:ext cx="24" cy="18"/>
              </a:xfrm>
              <a:custGeom>
                <a:avLst/>
                <a:gdLst/>
                <a:ahLst/>
                <a:cxnLst>
                  <a:cxn ang="0">
                    <a:pos x="41" y="17"/>
                  </a:cxn>
                  <a:cxn ang="0">
                    <a:pos x="32" y="4"/>
                  </a:cxn>
                  <a:cxn ang="0">
                    <a:pos x="8" y="5"/>
                  </a:cxn>
                  <a:cxn ang="0">
                    <a:pos x="0" y="32"/>
                  </a:cxn>
                  <a:cxn ang="0">
                    <a:pos x="7" y="64"/>
                  </a:cxn>
                  <a:cxn ang="0">
                    <a:pos x="47" y="89"/>
                  </a:cxn>
                  <a:cxn ang="0">
                    <a:pos x="80" y="92"/>
                  </a:cxn>
                  <a:cxn ang="0">
                    <a:pos x="109" y="73"/>
                  </a:cxn>
                  <a:cxn ang="0">
                    <a:pos x="119" y="33"/>
                  </a:cxn>
                  <a:cxn ang="0">
                    <a:pos x="106" y="0"/>
                  </a:cxn>
                  <a:cxn ang="0">
                    <a:pos x="90" y="0"/>
                  </a:cxn>
                  <a:cxn ang="0">
                    <a:pos x="64" y="11"/>
                  </a:cxn>
                  <a:cxn ang="0">
                    <a:pos x="57" y="17"/>
                  </a:cxn>
                  <a:cxn ang="0">
                    <a:pos x="41" y="17"/>
                  </a:cxn>
                </a:cxnLst>
                <a:rect l="0" t="0" r="r" b="b"/>
                <a:pathLst>
                  <a:path w="119" h="92">
                    <a:moveTo>
                      <a:pt x="41" y="17"/>
                    </a:moveTo>
                    <a:lnTo>
                      <a:pt x="32" y="4"/>
                    </a:lnTo>
                    <a:lnTo>
                      <a:pt x="8" y="5"/>
                    </a:lnTo>
                    <a:lnTo>
                      <a:pt x="0" y="32"/>
                    </a:lnTo>
                    <a:lnTo>
                      <a:pt x="7" y="64"/>
                    </a:lnTo>
                    <a:lnTo>
                      <a:pt x="47" y="89"/>
                    </a:lnTo>
                    <a:lnTo>
                      <a:pt x="80" y="92"/>
                    </a:lnTo>
                    <a:lnTo>
                      <a:pt x="109" y="73"/>
                    </a:lnTo>
                    <a:lnTo>
                      <a:pt x="119" y="33"/>
                    </a:lnTo>
                    <a:lnTo>
                      <a:pt x="106" y="0"/>
                    </a:lnTo>
                    <a:lnTo>
                      <a:pt x="90" y="0"/>
                    </a:lnTo>
                    <a:lnTo>
                      <a:pt x="64" y="11"/>
                    </a:lnTo>
                    <a:lnTo>
                      <a:pt x="57" y="17"/>
                    </a:lnTo>
                    <a:lnTo>
                      <a:pt x="41" y="17"/>
                    </a:lnTo>
                    <a:close/>
                  </a:path>
                </a:pathLst>
              </a:custGeom>
              <a:solidFill>
                <a:srgbClr val="000000"/>
              </a:solidFill>
              <a:ln w="9525">
                <a:solidFill>
                  <a:schemeClr val="tx1"/>
                </a:solidFill>
                <a:round/>
                <a:headEnd/>
                <a:tailEnd/>
              </a:ln>
            </p:spPr>
            <p:txBody>
              <a:bodyPr/>
              <a:lstStyle/>
              <a:p>
                <a:endParaRPr lang="en-US" dirty="0"/>
              </a:p>
            </p:txBody>
          </p:sp>
          <p:sp>
            <p:nvSpPr>
              <p:cNvPr id="534" name="Freeform 559"/>
              <p:cNvSpPr>
                <a:spLocks/>
              </p:cNvSpPr>
              <p:nvPr/>
            </p:nvSpPr>
            <p:spPr bwMode="auto">
              <a:xfrm>
                <a:off x="2695" y="1714"/>
                <a:ext cx="24" cy="18"/>
              </a:xfrm>
              <a:custGeom>
                <a:avLst/>
                <a:gdLst/>
                <a:ahLst/>
                <a:cxnLst>
                  <a:cxn ang="0">
                    <a:pos x="41" y="17"/>
                  </a:cxn>
                  <a:cxn ang="0">
                    <a:pos x="32" y="4"/>
                  </a:cxn>
                  <a:cxn ang="0">
                    <a:pos x="8" y="5"/>
                  </a:cxn>
                  <a:cxn ang="0">
                    <a:pos x="0" y="32"/>
                  </a:cxn>
                  <a:cxn ang="0">
                    <a:pos x="7" y="64"/>
                  </a:cxn>
                  <a:cxn ang="0">
                    <a:pos x="47" y="89"/>
                  </a:cxn>
                  <a:cxn ang="0">
                    <a:pos x="80" y="92"/>
                  </a:cxn>
                  <a:cxn ang="0">
                    <a:pos x="109" y="73"/>
                  </a:cxn>
                  <a:cxn ang="0">
                    <a:pos x="119" y="33"/>
                  </a:cxn>
                  <a:cxn ang="0">
                    <a:pos x="106" y="0"/>
                  </a:cxn>
                  <a:cxn ang="0">
                    <a:pos x="90" y="0"/>
                  </a:cxn>
                  <a:cxn ang="0">
                    <a:pos x="64" y="11"/>
                  </a:cxn>
                  <a:cxn ang="0">
                    <a:pos x="57" y="17"/>
                  </a:cxn>
                  <a:cxn ang="0">
                    <a:pos x="41" y="17"/>
                  </a:cxn>
                </a:cxnLst>
                <a:rect l="0" t="0" r="r" b="b"/>
                <a:pathLst>
                  <a:path w="119" h="92">
                    <a:moveTo>
                      <a:pt x="41" y="17"/>
                    </a:moveTo>
                    <a:lnTo>
                      <a:pt x="32" y="4"/>
                    </a:lnTo>
                    <a:lnTo>
                      <a:pt x="8" y="5"/>
                    </a:lnTo>
                    <a:lnTo>
                      <a:pt x="0" y="32"/>
                    </a:lnTo>
                    <a:lnTo>
                      <a:pt x="7" y="64"/>
                    </a:lnTo>
                    <a:lnTo>
                      <a:pt x="47" y="89"/>
                    </a:lnTo>
                    <a:lnTo>
                      <a:pt x="80" y="92"/>
                    </a:lnTo>
                    <a:lnTo>
                      <a:pt x="109" y="73"/>
                    </a:lnTo>
                    <a:lnTo>
                      <a:pt x="119" y="33"/>
                    </a:lnTo>
                    <a:lnTo>
                      <a:pt x="106" y="0"/>
                    </a:lnTo>
                    <a:lnTo>
                      <a:pt x="90" y="0"/>
                    </a:lnTo>
                    <a:lnTo>
                      <a:pt x="64" y="11"/>
                    </a:lnTo>
                    <a:lnTo>
                      <a:pt x="57" y="17"/>
                    </a:lnTo>
                    <a:lnTo>
                      <a:pt x="41" y="17"/>
                    </a:lnTo>
                  </a:path>
                </a:pathLst>
              </a:custGeom>
              <a:noFill/>
              <a:ln w="3175">
                <a:solidFill>
                  <a:schemeClr val="tx1"/>
                </a:solidFill>
                <a:prstDash val="solid"/>
                <a:round/>
                <a:headEnd/>
                <a:tailEnd/>
              </a:ln>
            </p:spPr>
            <p:txBody>
              <a:bodyPr/>
              <a:lstStyle/>
              <a:p>
                <a:endParaRPr lang="en-US" dirty="0"/>
              </a:p>
            </p:txBody>
          </p:sp>
          <p:sp>
            <p:nvSpPr>
              <p:cNvPr id="535" name="Freeform 560"/>
              <p:cNvSpPr>
                <a:spLocks/>
              </p:cNvSpPr>
              <p:nvPr/>
            </p:nvSpPr>
            <p:spPr bwMode="auto">
              <a:xfrm>
                <a:off x="2678" y="1700"/>
                <a:ext cx="25" cy="5"/>
              </a:xfrm>
              <a:custGeom>
                <a:avLst/>
                <a:gdLst/>
                <a:ahLst/>
                <a:cxnLst>
                  <a:cxn ang="0">
                    <a:pos x="0" y="0"/>
                  </a:cxn>
                  <a:cxn ang="0">
                    <a:pos x="26" y="15"/>
                  </a:cxn>
                  <a:cxn ang="0">
                    <a:pos x="73" y="23"/>
                  </a:cxn>
                  <a:cxn ang="0">
                    <a:pos x="127" y="14"/>
                  </a:cxn>
                </a:cxnLst>
                <a:rect l="0" t="0" r="r" b="b"/>
                <a:pathLst>
                  <a:path w="127" h="23">
                    <a:moveTo>
                      <a:pt x="0" y="0"/>
                    </a:moveTo>
                    <a:lnTo>
                      <a:pt x="26" y="15"/>
                    </a:lnTo>
                    <a:lnTo>
                      <a:pt x="73" y="23"/>
                    </a:lnTo>
                    <a:lnTo>
                      <a:pt x="127" y="14"/>
                    </a:lnTo>
                  </a:path>
                </a:pathLst>
              </a:custGeom>
              <a:noFill/>
              <a:ln w="3175">
                <a:solidFill>
                  <a:schemeClr val="tx1"/>
                </a:solidFill>
                <a:prstDash val="solid"/>
                <a:round/>
                <a:headEnd/>
                <a:tailEnd/>
              </a:ln>
            </p:spPr>
            <p:txBody>
              <a:bodyPr/>
              <a:lstStyle/>
              <a:p>
                <a:endParaRPr lang="en-US" dirty="0"/>
              </a:p>
            </p:txBody>
          </p:sp>
          <p:sp>
            <p:nvSpPr>
              <p:cNvPr id="536" name="Freeform 561"/>
              <p:cNvSpPr>
                <a:spLocks/>
              </p:cNvSpPr>
              <p:nvPr/>
            </p:nvSpPr>
            <p:spPr bwMode="auto">
              <a:xfrm>
                <a:off x="3752" y="2057"/>
                <a:ext cx="27" cy="79"/>
              </a:xfrm>
              <a:custGeom>
                <a:avLst/>
                <a:gdLst/>
                <a:ahLst/>
                <a:cxnLst>
                  <a:cxn ang="0">
                    <a:pos x="110" y="394"/>
                  </a:cxn>
                  <a:cxn ang="0">
                    <a:pos x="110" y="312"/>
                  </a:cxn>
                  <a:cxn ang="0">
                    <a:pos x="131" y="225"/>
                  </a:cxn>
                  <a:cxn ang="0">
                    <a:pos x="121" y="197"/>
                  </a:cxn>
                  <a:cxn ang="0">
                    <a:pos x="77" y="101"/>
                  </a:cxn>
                  <a:cxn ang="0">
                    <a:pos x="0" y="0"/>
                  </a:cxn>
                </a:cxnLst>
                <a:rect l="0" t="0" r="r" b="b"/>
                <a:pathLst>
                  <a:path w="131" h="394">
                    <a:moveTo>
                      <a:pt x="110" y="394"/>
                    </a:moveTo>
                    <a:lnTo>
                      <a:pt x="110" y="312"/>
                    </a:lnTo>
                    <a:lnTo>
                      <a:pt x="131" y="225"/>
                    </a:lnTo>
                    <a:lnTo>
                      <a:pt x="121" y="197"/>
                    </a:lnTo>
                    <a:lnTo>
                      <a:pt x="77" y="101"/>
                    </a:lnTo>
                    <a:lnTo>
                      <a:pt x="0" y="0"/>
                    </a:lnTo>
                  </a:path>
                </a:pathLst>
              </a:custGeom>
              <a:noFill/>
              <a:ln w="3175">
                <a:solidFill>
                  <a:schemeClr val="tx1"/>
                </a:solidFill>
                <a:prstDash val="solid"/>
                <a:round/>
                <a:headEnd/>
                <a:tailEnd/>
              </a:ln>
            </p:spPr>
            <p:txBody>
              <a:bodyPr/>
              <a:lstStyle/>
              <a:p>
                <a:endParaRPr lang="en-US" dirty="0"/>
              </a:p>
            </p:txBody>
          </p:sp>
          <p:sp>
            <p:nvSpPr>
              <p:cNvPr id="537" name="Freeform 562"/>
              <p:cNvSpPr>
                <a:spLocks/>
              </p:cNvSpPr>
              <p:nvPr/>
            </p:nvSpPr>
            <p:spPr bwMode="auto">
              <a:xfrm>
                <a:off x="3136" y="2132"/>
                <a:ext cx="26" cy="54"/>
              </a:xfrm>
              <a:custGeom>
                <a:avLst/>
                <a:gdLst/>
                <a:ahLst/>
                <a:cxnLst>
                  <a:cxn ang="0">
                    <a:pos x="0" y="0"/>
                  </a:cxn>
                  <a:cxn ang="0">
                    <a:pos x="28" y="78"/>
                  </a:cxn>
                  <a:cxn ang="0">
                    <a:pos x="101" y="158"/>
                  </a:cxn>
                  <a:cxn ang="0">
                    <a:pos x="130" y="268"/>
                  </a:cxn>
                </a:cxnLst>
                <a:rect l="0" t="0" r="r" b="b"/>
                <a:pathLst>
                  <a:path w="130" h="268">
                    <a:moveTo>
                      <a:pt x="0" y="0"/>
                    </a:moveTo>
                    <a:lnTo>
                      <a:pt x="28" y="78"/>
                    </a:lnTo>
                    <a:lnTo>
                      <a:pt x="101" y="158"/>
                    </a:lnTo>
                    <a:lnTo>
                      <a:pt x="130" y="268"/>
                    </a:lnTo>
                  </a:path>
                </a:pathLst>
              </a:custGeom>
              <a:noFill/>
              <a:ln w="3175">
                <a:solidFill>
                  <a:schemeClr val="tx1"/>
                </a:solidFill>
                <a:prstDash val="solid"/>
                <a:round/>
                <a:headEnd/>
                <a:tailEnd/>
              </a:ln>
            </p:spPr>
            <p:txBody>
              <a:bodyPr/>
              <a:lstStyle/>
              <a:p>
                <a:endParaRPr lang="en-US" dirty="0"/>
              </a:p>
            </p:txBody>
          </p:sp>
          <p:sp>
            <p:nvSpPr>
              <p:cNvPr id="538" name="Freeform 563"/>
              <p:cNvSpPr>
                <a:spLocks/>
              </p:cNvSpPr>
              <p:nvPr/>
            </p:nvSpPr>
            <p:spPr bwMode="auto">
              <a:xfrm>
                <a:off x="3694" y="2319"/>
                <a:ext cx="68" cy="34"/>
              </a:xfrm>
              <a:custGeom>
                <a:avLst/>
                <a:gdLst/>
                <a:ahLst/>
                <a:cxnLst>
                  <a:cxn ang="0">
                    <a:pos x="121" y="0"/>
                  </a:cxn>
                  <a:cxn ang="0">
                    <a:pos x="110" y="0"/>
                  </a:cxn>
                  <a:cxn ang="0">
                    <a:pos x="35" y="72"/>
                  </a:cxn>
                  <a:cxn ang="0">
                    <a:pos x="2" y="99"/>
                  </a:cxn>
                  <a:cxn ang="0">
                    <a:pos x="0" y="111"/>
                  </a:cxn>
                  <a:cxn ang="0">
                    <a:pos x="37" y="143"/>
                  </a:cxn>
                  <a:cxn ang="0">
                    <a:pos x="104" y="167"/>
                  </a:cxn>
                  <a:cxn ang="0">
                    <a:pos x="234" y="171"/>
                  </a:cxn>
                  <a:cxn ang="0">
                    <a:pos x="292" y="151"/>
                  </a:cxn>
                  <a:cxn ang="0">
                    <a:pos x="327" y="92"/>
                  </a:cxn>
                  <a:cxn ang="0">
                    <a:pos x="336" y="65"/>
                  </a:cxn>
                  <a:cxn ang="0">
                    <a:pos x="333" y="52"/>
                  </a:cxn>
                  <a:cxn ang="0">
                    <a:pos x="300" y="61"/>
                  </a:cxn>
                  <a:cxn ang="0">
                    <a:pos x="251" y="56"/>
                  </a:cxn>
                  <a:cxn ang="0">
                    <a:pos x="198" y="45"/>
                  </a:cxn>
                  <a:cxn ang="0">
                    <a:pos x="155" y="20"/>
                  </a:cxn>
                  <a:cxn ang="0">
                    <a:pos x="137" y="3"/>
                  </a:cxn>
                  <a:cxn ang="0">
                    <a:pos x="121" y="0"/>
                  </a:cxn>
                </a:cxnLst>
                <a:rect l="0" t="0" r="r" b="b"/>
                <a:pathLst>
                  <a:path w="336" h="171">
                    <a:moveTo>
                      <a:pt x="121" y="0"/>
                    </a:moveTo>
                    <a:lnTo>
                      <a:pt x="110" y="0"/>
                    </a:lnTo>
                    <a:lnTo>
                      <a:pt x="35" y="72"/>
                    </a:lnTo>
                    <a:lnTo>
                      <a:pt x="2" y="99"/>
                    </a:lnTo>
                    <a:lnTo>
                      <a:pt x="0" y="111"/>
                    </a:lnTo>
                    <a:lnTo>
                      <a:pt x="37" y="143"/>
                    </a:lnTo>
                    <a:lnTo>
                      <a:pt x="104" y="167"/>
                    </a:lnTo>
                    <a:lnTo>
                      <a:pt x="234" y="171"/>
                    </a:lnTo>
                    <a:lnTo>
                      <a:pt x="292" y="151"/>
                    </a:lnTo>
                    <a:lnTo>
                      <a:pt x="327" y="92"/>
                    </a:lnTo>
                    <a:lnTo>
                      <a:pt x="336" y="65"/>
                    </a:lnTo>
                    <a:lnTo>
                      <a:pt x="333" y="52"/>
                    </a:lnTo>
                    <a:lnTo>
                      <a:pt x="300" y="61"/>
                    </a:lnTo>
                    <a:lnTo>
                      <a:pt x="251" y="56"/>
                    </a:lnTo>
                    <a:lnTo>
                      <a:pt x="198" y="45"/>
                    </a:lnTo>
                    <a:lnTo>
                      <a:pt x="155" y="20"/>
                    </a:lnTo>
                    <a:lnTo>
                      <a:pt x="137" y="3"/>
                    </a:lnTo>
                    <a:lnTo>
                      <a:pt x="121" y="0"/>
                    </a:lnTo>
                    <a:close/>
                  </a:path>
                </a:pathLst>
              </a:custGeom>
              <a:solidFill>
                <a:srgbClr val="000000"/>
              </a:solidFill>
              <a:ln w="9525">
                <a:solidFill>
                  <a:schemeClr val="tx1"/>
                </a:solidFill>
                <a:round/>
                <a:headEnd/>
                <a:tailEnd/>
              </a:ln>
            </p:spPr>
            <p:txBody>
              <a:bodyPr/>
              <a:lstStyle/>
              <a:p>
                <a:endParaRPr lang="en-US" dirty="0"/>
              </a:p>
            </p:txBody>
          </p:sp>
          <p:sp>
            <p:nvSpPr>
              <p:cNvPr id="539" name="Freeform 564"/>
              <p:cNvSpPr>
                <a:spLocks/>
              </p:cNvSpPr>
              <p:nvPr/>
            </p:nvSpPr>
            <p:spPr bwMode="auto">
              <a:xfrm>
                <a:off x="3694" y="2319"/>
                <a:ext cx="68" cy="34"/>
              </a:xfrm>
              <a:custGeom>
                <a:avLst/>
                <a:gdLst/>
                <a:ahLst/>
                <a:cxnLst>
                  <a:cxn ang="0">
                    <a:pos x="121" y="0"/>
                  </a:cxn>
                  <a:cxn ang="0">
                    <a:pos x="110" y="0"/>
                  </a:cxn>
                  <a:cxn ang="0">
                    <a:pos x="35" y="72"/>
                  </a:cxn>
                  <a:cxn ang="0">
                    <a:pos x="2" y="99"/>
                  </a:cxn>
                  <a:cxn ang="0">
                    <a:pos x="0" y="111"/>
                  </a:cxn>
                  <a:cxn ang="0">
                    <a:pos x="37" y="143"/>
                  </a:cxn>
                  <a:cxn ang="0">
                    <a:pos x="104" y="167"/>
                  </a:cxn>
                  <a:cxn ang="0">
                    <a:pos x="234" y="171"/>
                  </a:cxn>
                  <a:cxn ang="0">
                    <a:pos x="292" y="151"/>
                  </a:cxn>
                  <a:cxn ang="0">
                    <a:pos x="327" y="92"/>
                  </a:cxn>
                  <a:cxn ang="0">
                    <a:pos x="336" y="65"/>
                  </a:cxn>
                  <a:cxn ang="0">
                    <a:pos x="333" y="52"/>
                  </a:cxn>
                  <a:cxn ang="0">
                    <a:pos x="300" y="61"/>
                  </a:cxn>
                  <a:cxn ang="0">
                    <a:pos x="251" y="56"/>
                  </a:cxn>
                  <a:cxn ang="0">
                    <a:pos x="198" y="45"/>
                  </a:cxn>
                  <a:cxn ang="0">
                    <a:pos x="155" y="20"/>
                  </a:cxn>
                  <a:cxn ang="0">
                    <a:pos x="137" y="3"/>
                  </a:cxn>
                  <a:cxn ang="0">
                    <a:pos x="121" y="0"/>
                  </a:cxn>
                </a:cxnLst>
                <a:rect l="0" t="0" r="r" b="b"/>
                <a:pathLst>
                  <a:path w="336" h="171">
                    <a:moveTo>
                      <a:pt x="121" y="0"/>
                    </a:moveTo>
                    <a:lnTo>
                      <a:pt x="110" y="0"/>
                    </a:lnTo>
                    <a:lnTo>
                      <a:pt x="35" y="72"/>
                    </a:lnTo>
                    <a:lnTo>
                      <a:pt x="2" y="99"/>
                    </a:lnTo>
                    <a:lnTo>
                      <a:pt x="0" y="111"/>
                    </a:lnTo>
                    <a:lnTo>
                      <a:pt x="37" y="143"/>
                    </a:lnTo>
                    <a:lnTo>
                      <a:pt x="104" y="167"/>
                    </a:lnTo>
                    <a:lnTo>
                      <a:pt x="234" y="171"/>
                    </a:lnTo>
                    <a:lnTo>
                      <a:pt x="292" y="151"/>
                    </a:lnTo>
                    <a:lnTo>
                      <a:pt x="327" y="92"/>
                    </a:lnTo>
                    <a:lnTo>
                      <a:pt x="336" y="65"/>
                    </a:lnTo>
                    <a:lnTo>
                      <a:pt x="333" y="52"/>
                    </a:lnTo>
                    <a:lnTo>
                      <a:pt x="300" y="61"/>
                    </a:lnTo>
                    <a:lnTo>
                      <a:pt x="251" y="56"/>
                    </a:lnTo>
                    <a:lnTo>
                      <a:pt x="198" y="45"/>
                    </a:lnTo>
                    <a:lnTo>
                      <a:pt x="155" y="20"/>
                    </a:lnTo>
                    <a:lnTo>
                      <a:pt x="137" y="3"/>
                    </a:lnTo>
                    <a:lnTo>
                      <a:pt x="121" y="0"/>
                    </a:lnTo>
                  </a:path>
                </a:pathLst>
              </a:custGeom>
              <a:noFill/>
              <a:ln w="3175">
                <a:solidFill>
                  <a:schemeClr val="tx1"/>
                </a:solidFill>
                <a:prstDash val="solid"/>
                <a:round/>
                <a:headEnd/>
                <a:tailEnd/>
              </a:ln>
            </p:spPr>
            <p:txBody>
              <a:bodyPr/>
              <a:lstStyle/>
              <a:p>
                <a:endParaRPr lang="en-US" dirty="0"/>
              </a:p>
            </p:txBody>
          </p:sp>
          <p:sp>
            <p:nvSpPr>
              <p:cNvPr id="540" name="Freeform 565"/>
              <p:cNvSpPr>
                <a:spLocks/>
              </p:cNvSpPr>
              <p:nvPr/>
            </p:nvSpPr>
            <p:spPr bwMode="auto">
              <a:xfrm>
                <a:off x="3528" y="2023"/>
                <a:ext cx="116" cy="17"/>
              </a:xfrm>
              <a:custGeom>
                <a:avLst/>
                <a:gdLst/>
                <a:ahLst/>
                <a:cxnLst>
                  <a:cxn ang="0">
                    <a:pos x="576" y="16"/>
                  </a:cxn>
                  <a:cxn ang="0">
                    <a:pos x="574" y="0"/>
                  </a:cxn>
                  <a:cxn ang="0">
                    <a:pos x="88" y="27"/>
                  </a:cxn>
                  <a:cxn ang="0">
                    <a:pos x="0" y="75"/>
                  </a:cxn>
                  <a:cxn ang="0">
                    <a:pos x="6" y="83"/>
                  </a:cxn>
                  <a:cxn ang="0">
                    <a:pos x="469" y="59"/>
                  </a:cxn>
                  <a:cxn ang="0">
                    <a:pos x="555" y="24"/>
                  </a:cxn>
                  <a:cxn ang="0">
                    <a:pos x="576" y="16"/>
                  </a:cxn>
                </a:cxnLst>
                <a:rect l="0" t="0" r="r" b="b"/>
                <a:pathLst>
                  <a:path w="576" h="83">
                    <a:moveTo>
                      <a:pt x="576" y="16"/>
                    </a:moveTo>
                    <a:lnTo>
                      <a:pt x="574" y="0"/>
                    </a:lnTo>
                    <a:lnTo>
                      <a:pt x="88" y="27"/>
                    </a:lnTo>
                    <a:lnTo>
                      <a:pt x="0" y="75"/>
                    </a:lnTo>
                    <a:lnTo>
                      <a:pt x="6" y="83"/>
                    </a:lnTo>
                    <a:lnTo>
                      <a:pt x="469" y="59"/>
                    </a:lnTo>
                    <a:lnTo>
                      <a:pt x="555" y="24"/>
                    </a:lnTo>
                    <a:lnTo>
                      <a:pt x="576" y="16"/>
                    </a:lnTo>
                    <a:close/>
                  </a:path>
                </a:pathLst>
              </a:custGeom>
              <a:solidFill>
                <a:srgbClr val="FFFFFF"/>
              </a:solidFill>
              <a:ln w="9525">
                <a:solidFill>
                  <a:schemeClr val="tx1"/>
                </a:solidFill>
                <a:round/>
                <a:headEnd/>
                <a:tailEnd/>
              </a:ln>
            </p:spPr>
            <p:txBody>
              <a:bodyPr/>
              <a:lstStyle/>
              <a:p>
                <a:endParaRPr lang="en-US" dirty="0"/>
              </a:p>
            </p:txBody>
          </p:sp>
          <p:sp>
            <p:nvSpPr>
              <p:cNvPr id="541" name="Freeform 566"/>
              <p:cNvSpPr>
                <a:spLocks/>
              </p:cNvSpPr>
              <p:nvPr/>
            </p:nvSpPr>
            <p:spPr bwMode="auto">
              <a:xfrm>
                <a:off x="3085" y="1955"/>
                <a:ext cx="14" cy="65"/>
              </a:xfrm>
              <a:custGeom>
                <a:avLst/>
                <a:gdLst/>
                <a:ahLst/>
                <a:cxnLst>
                  <a:cxn ang="0">
                    <a:pos x="70" y="323"/>
                  </a:cxn>
                  <a:cxn ang="0">
                    <a:pos x="29" y="87"/>
                  </a:cxn>
                  <a:cxn ang="0">
                    <a:pos x="0" y="0"/>
                  </a:cxn>
                </a:cxnLst>
                <a:rect l="0" t="0" r="r" b="b"/>
                <a:pathLst>
                  <a:path w="70" h="323">
                    <a:moveTo>
                      <a:pt x="70" y="323"/>
                    </a:moveTo>
                    <a:lnTo>
                      <a:pt x="29" y="87"/>
                    </a:lnTo>
                    <a:lnTo>
                      <a:pt x="0" y="0"/>
                    </a:lnTo>
                  </a:path>
                </a:pathLst>
              </a:custGeom>
              <a:noFill/>
              <a:ln w="3175">
                <a:solidFill>
                  <a:schemeClr val="tx1"/>
                </a:solidFill>
                <a:prstDash val="solid"/>
                <a:round/>
                <a:headEnd/>
                <a:tailEnd/>
              </a:ln>
            </p:spPr>
            <p:txBody>
              <a:bodyPr/>
              <a:lstStyle/>
              <a:p>
                <a:endParaRPr lang="en-US" dirty="0"/>
              </a:p>
            </p:txBody>
          </p:sp>
          <p:sp>
            <p:nvSpPr>
              <p:cNvPr id="542" name="Freeform 567"/>
              <p:cNvSpPr>
                <a:spLocks/>
              </p:cNvSpPr>
              <p:nvPr/>
            </p:nvSpPr>
            <p:spPr bwMode="auto">
              <a:xfrm>
                <a:off x="3111" y="2326"/>
                <a:ext cx="74" cy="44"/>
              </a:xfrm>
              <a:custGeom>
                <a:avLst/>
                <a:gdLst/>
                <a:ahLst/>
                <a:cxnLst>
                  <a:cxn ang="0">
                    <a:pos x="140" y="0"/>
                  </a:cxn>
                  <a:cxn ang="0">
                    <a:pos x="129" y="2"/>
                  </a:cxn>
                  <a:cxn ang="0">
                    <a:pos x="97" y="35"/>
                  </a:cxn>
                  <a:cxn ang="0">
                    <a:pos x="49" y="108"/>
                  </a:cxn>
                  <a:cxn ang="0">
                    <a:pos x="1" y="150"/>
                  </a:cxn>
                  <a:cxn ang="0">
                    <a:pos x="0" y="176"/>
                  </a:cxn>
                  <a:cxn ang="0">
                    <a:pos x="29" y="205"/>
                  </a:cxn>
                  <a:cxn ang="0">
                    <a:pos x="109" y="222"/>
                  </a:cxn>
                  <a:cxn ang="0">
                    <a:pos x="179" y="222"/>
                  </a:cxn>
                  <a:cxn ang="0">
                    <a:pos x="301" y="198"/>
                  </a:cxn>
                  <a:cxn ang="0">
                    <a:pos x="328" y="181"/>
                  </a:cxn>
                  <a:cxn ang="0">
                    <a:pos x="370" y="86"/>
                  </a:cxn>
                  <a:cxn ang="0">
                    <a:pos x="364" y="67"/>
                  </a:cxn>
                  <a:cxn ang="0">
                    <a:pos x="341" y="84"/>
                  </a:cxn>
                  <a:cxn ang="0">
                    <a:pos x="301" y="89"/>
                  </a:cxn>
                  <a:cxn ang="0">
                    <a:pos x="230" y="75"/>
                  </a:cxn>
                  <a:cxn ang="0">
                    <a:pos x="168" y="34"/>
                  </a:cxn>
                  <a:cxn ang="0">
                    <a:pos x="150" y="6"/>
                  </a:cxn>
                  <a:cxn ang="0">
                    <a:pos x="140" y="0"/>
                  </a:cxn>
                </a:cxnLst>
                <a:rect l="0" t="0" r="r" b="b"/>
                <a:pathLst>
                  <a:path w="370" h="222">
                    <a:moveTo>
                      <a:pt x="140" y="0"/>
                    </a:moveTo>
                    <a:lnTo>
                      <a:pt x="129" y="2"/>
                    </a:lnTo>
                    <a:lnTo>
                      <a:pt x="97" y="35"/>
                    </a:lnTo>
                    <a:lnTo>
                      <a:pt x="49" y="108"/>
                    </a:lnTo>
                    <a:lnTo>
                      <a:pt x="1" y="150"/>
                    </a:lnTo>
                    <a:lnTo>
                      <a:pt x="0" y="176"/>
                    </a:lnTo>
                    <a:lnTo>
                      <a:pt x="29" y="205"/>
                    </a:lnTo>
                    <a:lnTo>
                      <a:pt x="109" y="222"/>
                    </a:lnTo>
                    <a:lnTo>
                      <a:pt x="179" y="222"/>
                    </a:lnTo>
                    <a:lnTo>
                      <a:pt x="301" y="198"/>
                    </a:lnTo>
                    <a:lnTo>
                      <a:pt x="328" y="181"/>
                    </a:lnTo>
                    <a:lnTo>
                      <a:pt x="370" y="86"/>
                    </a:lnTo>
                    <a:lnTo>
                      <a:pt x="364" y="67"/>
                    </a:lnTo>
                    <a:lnTo>
                      <a:pt x="341" y="84"/>
                    </a:lnTo>
                    <a:lnTo>
                      <a:pt x="301" y="89"/>
                    </a:lnTo>
                    <a:lnTo>
                      <a:pt x="230" y="75"/>
                    </a:lnTo>
                    <a:lnTo>
                      <a:pt x="168" y="34"/>
                    </a:lnTo>
                    <a:lnTo>
                      <a:pt x="150" y="6"/>
                    </a:lnTo>
                    <a:lnTo>
                      <a:pt x="140" y="0"/>
                    </a:lnTo>
                    <a:close/>
                  </a:path>
                </a:pathLst>
              </a:custGeom>
              <a:solidFill>
                <a:srgbClr val="000000"/>
              </a:solidFill>
              <a:ln w="9525">
                <a:solidFill>
                  <a:schemeClr val="tx1"/>
                </a:solidFill>
                <a:round/>
                <a:headEnd/>
                <a:tailEnd/>
              </a:ln>
            </p:spPr>
            <p:txBody>
              <a:bodyPr/>
              <a:lstStyle/>
              <a:p>
                <a:endParaRPr lang="en-US" dirty="0"/>
              </a:p>
            </p:txBody>
          </p:sp>
          <p:sp>
            <p:nvSpPr>
              <p:cNvPr id="543" name="Freeform 568"/>
              <p:cNvSpPr>
                <a:spLocks/>
              </p:cNvSpPr>
              <p:nvPr/>
            </p:nvSpPr>
            <p:spPr bwMode="auto">
              <a:xfrm>
                <a:off x="3111" y="2326"/>
                <a:ext cx="74" cy="44"/>
              </a:xfrm>
              <a:custGeom>
                <a:avLst/>
                <a:gdLst/>
                <a:ahLst/>
                <a:cxnLst>
                  <a:cxn ang="0">
                    <a:pos x="140" y="0"/>
                  </a:cxn>
                  <a:cxn ang="0">
                    <a:pos x="129" y="2"/>
                  </a:cxn>
                  <a:cxn ang="0">
                    <a:pos x="97" y="35"/>
                  </a:cxn>
                  <a:cxn ang="0">
                    <a:pos x="49" y="108"/>
                  </a:cxn>
                  <a:cxn ang="0">
                    <a:pos x="1" y="150"/>
                  </a:cxn>
                  <a:cxn ang="0">
                    <a:pos x="0" y="176"/>
                  </a:cxn>
                  <a:cxn ang="0">
                    <a:pos x="29" y="205"/>
                  </a:cxn>
                  <a:cxn ang="0">
                    <a:pos x="109" y="222"/>
                  </a:cxn>
                  <a:cxn ang="0">
                    <a:pos x="179" y="222"/>
                  </a:cxn>
                  <a:cxn ang="0">
                    <a:pos x="301" y="198"/>
                  </a:cxn>
                  <a:cxn ang="0">
                    <a:pos x="328" y="181"/>
                  </a:cxn>
                  <a:cxn ang="0">
                    <a:pos x="370" y="86"/>
                  </a:cxn>
                  <a:cxn ang="0">
                    <a:pos x="364" y="67"/>
                  </a:cxn>
                  <a:cxn ang="0">
                    <a:pos x="341" y="84"/>
                  </a:cxn>
                  <a:cxn ang="0">
                    <a:pos x="301" y="89"/>
                  </a:cxn>
                  <a:cxn ang="0">
                    <a:pos x="230" y="75"/>
                  </a:cxn>
                  <a:cxn ang="0">
                    <a:pos x="168" y="34"/>
                  </a:cxn>
                  <a:cxn ang="0">
                    <a:pos x="150" y="6"/>
                  </a:cxn>
                  <a:cxn ang="0">
                    <a:pos x="140" y="0"/>
                  </a:cxn>
                </a:cxnLst>
                <a:rect l="0" t="0" r="r" b="b"/>
                <a:pathLst>
                  <a:path w="370" h="222">
                    <a:moveTo>
                      <a:pt x="140" y="0"/>
                    </a:moveTo>
                    <a:lnTo>
                      <a:pt x="129" y="2"/>
                    </a:lnTo>
                    <a:lnTo>
                      <a:pt x="97" y="35"/>
                    </a:lnTo>
                    <a:lnTo>
                      <a:pt x="49" y="108"/>
                    </a:lnTo>
                    <a:lnTo>
                      <a:pt x="1" y="150"/>
                    </a:lnTo>
                    <a:lnTo>
                      <a:pt x="0" y="176"/>
                    </a:lnTo>
                    <a:lnTo>
                      <a:pt x="29" y="205"/>
                    </a:lnTo>
                    <a:lnTo>
                      <a:pt x="109" y="222"/>
                    </a:lnTo>
                    <a:lnTo>
                      <a:pt x="179" y="222"/>
                    </a:lnTo>
                    <a:lnTo>
                      <a:pt x="301" y="198"/>
                    </a:lnTo>
                    <a:lnTo>
                      <a:pt x="328" y="181"/>
                    </a:lnTo>
                    <a:lnTo>
                      <a:pt x="370" y="86"/>
                    </a:lnTo>
                    <a:lnTo>
                      <a:pt x="364" y="67"/>
                    </a:lnTo>
                    <a:lnTo>
                      <a:pt x="341" y="84"/>
                    </a:lnTo>
                    <a:lnTo>
                      <a:pt x="301" y="89"/>
                    </a:lnTo>
                    <a:lnTo>
                      <a:pt x="230" y="75"/>
                    </a:lnTo>
                    <a:lnTo>
                      <a:pt x="168" y="34"/>
                    </a:lnTo>
                    <a:lnTo>
                      <a:pt x="150" y="6"/>
                    </a:lnTo>
                    <a:lnTo>
                      <a:pt x="140" y="0"/>
                    </a:lnTo>
                  </a:path>
                </a:pathLst>
              </a:custGeom>
              <a:noFill/>
              <a:ln w="3175">
                <a:solidFill>
                  <a:schemeClr val="tx1"/>
                </a:solidFill>
                <a:prstDash val="solid"/>
                <a:round/>
                <a:headEnd/>
                <a:tailEnd/>
              </a:ln>
            </p:spPr>
            <p:txBody>
              <a:bodyPr/>
              <a:lstStyle/>
              <a:p>
                <a:endParaRPr lang="en-US" dirty="0"/>
              </a:p>
            </p:txBody>
          </p:sp>
          <p:sp>
            <p:nvSpPr>
              <p:cNvPr id="544" name="Freeform 569"/>
              <p:cNvSpPr>
                <a:spLocks/>
              </p:cNvSpPr>
              <p:nvPr/>
            </p:nvSpPr>
            <p:spPr bwMode="auto">
              <a:xfrm>
                <a:off x="2712" y="1515"/>
                <a:ext cx="492" cy="604"/>
              </a:xfrm>
              <a:custGeom>
                <a:avLst/>
                <a:gdLst/>
                <a:ahLst/>
                <a:cxnLst>
                  <a:cxn ang="0">
                    <a:pos x="1507" y="418"/>
                  </a:cxn>
                  <a:cxn ang="0">
                    <a:pos x="1606" y="595"/>
                  </a:cxn>
                  <a:cxn ang="0">
                    <a:pos x="1734" y="566"/>
                  </a:cxn>
                  <a:cxn ang="0">
                    <a:pos x="1893" y="576"/>
                  </a:cxn>
                  <a:cxn ang="0">
                    <a:pos x="1893" y="821"/>
                  </a:cxn>
                  <a:cxn ang="0">
                    <a:pos x="1794" y="957"/>
                  </a:cxn>
                  <a:cxn ang="0">
                    <a:pos x="1893" y="1074"/>
                  </a:cxn>
                  <a:cxn ang="0">
                    <a:pos x="2051" y="1153"/>
                  </a:cxn>
                  <a:cxn ang="0">
                    <a:pos x="2032" y="1368"/>
                  </a:cxn>
                  <a:cxn ang="0">
                    <a:pos x="2151" y="1534"/>
                  </a:cxn>
                  <a:cxn ang="0">
                    <a:pos x="2259" y="1701"/>
                  </a:cxn>
                  <a:cxn ang="0">
                    <a:pos x="2249" y="1946"/>
                  </a:cxn>
                  <a:cxn ang="0">
                    <a:pos x="2319" y="2091"/>
                  </a:cxn>
                  <a:cxn ang="0">
                    <a:pos x="2389" y="2179"/>
                  </a:cxn>
                  <a:cxn ang="0">
                    <a:pos x="2437" y="2337"/>
                  </a:cxn>
                  <a:cxn ang="0">
                    <a:pos x="2299" y="2933"/>
                  </a:cxn>
                  <a:cxn ang="0">
                    <a:pos x="2200" y="2854"/>
                  </a:cxn>
                  <a:cxn ang="0">
                    <a:pos x="2091" y="2493"/>
                  </a:cxn>
                  <a:cxn ang="0">
                    <a:pos x="2110" y="2337"/>
                  </a:cxn>
                  <a:cxn ang="0">
                    <a:pos x="1902" y="2179"/>
                  </a:cxn>
                  <a:cxn ang="0">
                    <a:pos x="1784" y="1955"/>
                  </a:cxn>
                  <a:cxn ang="0">
                    <a:pos x="1675" y="1925"/>
                  </a:cxn>
                  <a:cxn ang="0">
                    <a:pos x="1576" y="1779"/>
                  </a:cxn>
                  <a:cxn ang="0">
                    <a:pos x="1477" y="1612"/>
                  </a:cxn>
                  <a:cxn ang="0">
                    <a:pos x="1348" y="1564"/>
                  </a:cxn>
                  <a:cxn ang="0">
                    <a:pos x="1309" y="1798"/>
                  </a:cxn>
                  <a:cxn ang="0">
                    <a:pos x="1159" y="1759"/>
                  </a:cxn>
                  <a:cxn ang="0">
                    <a:pos x="743" y="1251"/>
                  </a:cxn>
                  <a:cxn ang="0">
                    <a:pos x="813" y="1192"/>
                  </a:cxn>
                  <a:cxn ang="0">
                    <a:pos x="853" y="1123"/>
                  </a:cxn>
                  <a:cxn ang="0">
                    <a:pos x="793" y="1016"/>
                  </a:cxn>
                  <a:cxn ang="0">
                    <a:pos x="813" y="937"/>
                  </a:cxn>
                  <a:cxn ang="0">
                    <a:pos x="734" y="948"/>
                  </a:cxn>
                  <a:cxn ang="0">
                    <a:pos x="653" y="987"/>
                  </a:cxn>
                  <a:cxn ang="0">
                    <a:pos x="594" y="987"/>
                  </a:cxn>
                  <a:cxn ang="0">
                    <a:pos x="526" y="1093"/>
                  </a:cxn>
                  <a:cxn ang="0">
                    <a:pos x="337" y="1134"/>
                  </a:cxn>
                  <a:cxn ang="0">
                    <a:pos x="190" y="1104"/>
                  </a:cxn>
                  <a:cxn ang="0">
                    <a:pos x="228" y="1025"/>
                  </a:cxn>
                  <a:cxn ang="0">
                    <a:pos x="158" y="1006"/>
                  </a:cxn>
                  <a:cxn ang="0">
                    <a:pos x="110" y="1016"/>
                  </a:cxn>
                  <a:cxn ang="0">
                    <a:pos x="70" y="937"/>
                  </a:cxn>
                  <a:cxn ang="0">
                    <a:pos x="0" y="908"/>
                  </a:cxn>
                  <a:cxn ang="0">
                    <a:pos x="149" y="713"/>
                  </a:cxn>
                  <a:cxn ang="0">
                    <a:pos x="249" y="653"/>
                  </a:cxn>
                  <a:cxn ang="0">
                    <a:pos x="277" y="604"/>
                  </a:cxn>
                  <a:cxn ang="0">
                    <a:pos x="367" y="497"/>
                  </a:cxn>
                  <a:cxn ang="0">
                    <a:pos x="416" y="458"/>
                  </a:cxn>
                  <a:cxn ang="0">
                    <a:pos x="495" y="429"/>
                  </a:cxn>
                  <a:cxn ang="0">
                    <a:pos x="585" y="400"/>
                  </a:cxn>
                  <a:cxn ang="0">
                    <a:pos x="625" y="360"/>
                  </a:cxn>
                  <a:cxn ang="0">
                    <a:pos x="723" y="302"/>
                  </a:cxn>
                  <a:cxn ang="0">
                    <a:pos x="773" y="282"/>
                  </a:cxn>
                  <a:cxn ang="0">
                    <a:pos x="723" y="125"/>
                  </a:cxn>
                  <a:cxn ang="0">
                    <a:pos x="585" y="17"/>
                  </a:cxn>
                  <a:cxn ang="0">
                    <a:pos x="842" y="96"/>
                  </a:cxn>
                  <a:cxn ang="0">
                    <a:pos x="990" y="292"/>
                  </a:cxn>
                </a:cxnLst>
                <a:rect l="0" t="0" r="r" b="b"/>
                <a:pathLst>
                  <a:path w="2458" h="3021">
                    <a:moveTo>
                      <a:pt x="990" y="302"/>
                    </a:moveTo>
                    <a:lnTo>
                      <a:pt x="1179" y="312"/>
                    </a:lnTo>
                    <a:lnTo>
                      <a:pt x="1348" y="389"/>
                    </a:lnTo>
                    <a:lnTo>
                      <a:pt x="1507" y="418"/>
                    </a:lnTo>
                    <a:lnTo>
                      <a:pt x="1507" y="458"/>
                    </a:lnTo>
                    <a:lnTo>
                      <a:pt x="1536" y="566"/>
                    </a:lnTo>
                    <a:lnTo>
                      <a:pt x="1567" y="595"/>
                    </a:lnTo>
                    <a:lnTo>
                      <a:pt x="1606" y="595"/>
                    </a:lnTo>
                    <a:lnTo>
                      <a:pt x="1645" y="604"/>
                    </a:lnTo>
                    <a:lnTo>
                      <a:pt x="1675" y="595"/>
                    </a:lnTo>
                    <a:lnTo>
                      <a:pt x="1715" y="585"/>
                    </a:lnTo>
                    <a:lnTo>
                      <a:pt x="1734" y="566"/>
                    </a:lnTo>
                    <a:lnTo>
                      <a:pt x="1784" y="556"/>
                    </a:lnTo>
                    <a:lnTo>
                      <a:pt x="1823" y="556"/>
                    </a:lnTo>
                    <a:lnTo>
                      <a:pt x="1852" y="566"/>
                    </a:lnTo>
                    <a:lnTo>
                      <a:pt x="1893" y="576"/>
                    </a:lnTo>
                    <a:lnTo>
                      <a:pt x="1902" y="595"/>
                    </a:lnTo>
                    <a:lnTo>
                      <a:pt x="1884" y="635"/>
                    </a:lnTo>
                    <a:lnTo>
                      <a:pt x="1893" y="781"/>
                    </a:lnTo>
                    <a:lnTo>
                      <a:pt x="1893" y="821"/>
                    </a:lnTo>
                    <a:lnTo>
                      <a:pt x="1873" y="859"/>
                    </a:lnTo>
                    <a:lnTo>
                      <a:pt x="1823" y="888"/>
                    </a:lnTo>
                    <a:lnTo>
                      <a:pt x="1803" y="918"/>
                    </a:lnTo>
                    <a:lnTo>
                      <a:pt x="1794" y="957"/>
                    </a:lnTo>
                    <a:lnTo>
                      <a:pt x="1794" y="987"/>
                    </a:lnTo>
                    <a:lnTo>
                      <a:pt x="1815" y="1036"/>
                    </a:lnTo>
                    <a:lnTo>
                      <a:pt x="1852" y="1054"/>
                    </a:lnTo>
                    <a:lnTo>
                      <a:pt x="1893" y="1074"/>
                    </a:lnTo>
                    <a:lnTo>
                      <a:pt x="1952" y="1093"/>
                    </a:lnTo>
                    <a:lnTo>
                      <a:pt x="1983" y="1113"/>
                    </a:lnTo>
                    <a:lnTo>
                      <a:pt x="2012" y="1123"/>
                    </a:lnTo>
                    <a:lnTo>
                      <a:pt x="2051" y="1153"/>
                    </a:lnTo>
                    <a:lnTo>
                      <a:pt x="2051" y="1182"/>
                    </a:lnTo>
                    <a:lnTo>
                      <a:pt x="2051" y="1231"/>
                    </a:lnTo>
                    <a:lnTo>
                      <a:pt x="2041" y="1271"/>
                    </a:lnTo>
                    <a:lnTo>
                      <a:pt x="2032" y="1368"/>
                    </a:lnTo>
                    <a:lnTo>
                      <a:pt x="2041" y="1416"/>
                    </a:lnTo>
                    <a:lnTo>
                      <a:pt x="2081" y="1456"/>
                    </a:lnTo>
                    <a:lnTo>
                      <a:pt x="2110" y="1495"/>
                    </a:lnTo>
                    <a:lnTo>
                      <a:pt x="2151" y="1534"/>
                    </a:lnTo>
                    <a:lnTo>
                      <a:pt x="2171" y="1564"/>
                    </a:lnTo>
                    <a:lnTo>
                      <a:pt x="2189" y="1592"/>
                    </a:lnTo>
                    <a:lnTo>
                      <a:pt x="2229" y="1642"/>
                    </a:lnTo>
                    <a:lnTo>
                      <a:pt x="2259" y="1701"/>
                    </a:lnTo>
                    <a:lnTo>
                      <a:pt x="2279" y="1770"/>
                    </a:lnTo>
                    <a:lnTo>
                      <a:pt x="2279" y="1819"/>
                    </a:lnTo>
                    <a:lnTo>
                      <a:pt x="2259" y="1877"/>
                    </a:lnTo>
                    <a:lnTo>
                      <a:pt x="2249" y="1946"/>
                    </a:lnTo>
                    <a:lnTo>
                      <a:pt x="2249" y="1994"/>
                    </a:lnTo>
                    <a:lnTo>
                      <a:pt x="2279" y="2042"/>
                    </a:lnTo>
                    <a:lnTo>
                      <a:pt x="2299" y="2063"/>
                    </a:lnTo>
                    <a:lnTo>
                      <a:pt x="2319" y="2091"/>
                    </a:lnTo>
                    <a:lnTo>
                      <a:pt x="2338" y="2122"/>
                    </a:lnTo>
                    <a:lnTo>
                      <a:pt x="2348" y="2150"/>
                    </a:lnTo>
                    <a:lnTo>
                      <a:pt x="2368" y="2170"/>
                    </a:lnTo>
                    <a:lnTo>
                      <a:pt x="2389" y="2179"/>
                    </a:lnTo>
                    <a:lnTo>
                      <a:pt x="2428" y="2179"/>
                    </a:lnTo>
                    <a:lnTo>
                      <a:pt x="2437" y="2200"/>
                    </a:lnTo>
                    <a:lnTo>
                      <a:pt x="2458" y="2287"/>
                    </a:lnTo>
                    <a:lnTo>
                      <a:pt x="2437" y="2337"/>
                    </a:lnTo>
                    <a:lnTo>
                      <a:pt x="2389" y="2599"/>
                    </a:lnTo>
                    <a:lnTo>
                      <a:pt x="2338" y="3021"/>
                    </a:lnTo>
                    <a:lnTo>
                      <a:pt x="2319" y="2972"/>
                    </a:lnTo>
                    <a:lnTo>
                      <a:pt x="2299" y="2933"/>
                    </a:lnTo>
                    <a:lnTo>
                      <a:pt x="2279" y="2923"/>
                    </a:lnTo>
                    <a:lnTo>
                      <a:pt x="2249" y="2904"/>
                    </a:lnTo>
                    <a:lnTo>
                      <a:pt x="2229" y="2884"/>
                    </a:lnTo>
                    <a:lnTo>
                      <a:pt x="2200" y="2854"/>
                    </a:lnTo>
                    <a:lnTo>
                      <a:pt x="2151" y="2758"/>
                    </a:lnTo>
                    <a:lnTo>
                      <a:pt x="2131" y="2689"/>
                    </a:lnTo>
                    <a:lnTo>
                      <a:pt x="2091" y="2541"/>
                    </a:lnTo>
                    <a:lnTo>
                      <a:pt x="2091" y="2493"/>
                    </a:lnTo>
                    <a:lnTo>
                      <a:pt x="2102" y="2443"/>
                    </a:lnTo>
                    <a:lnTo>
                      <a:pt x="2121" y="2425"/>
                    </a:lnTo>
                    <a:lnTo>
                      <a:pt x="2121" y="2385"/>
                    </a:lnTo>
                    <a:lnTo>
                      <a:pt x="2110" y="2337"/>
                    </a:lnTo>
                    <a:lnTo>
                      <a:pt x="2081" y="2307"/>
                    </a:lnTo>
                    <a:lnTo>
                      <a:pt x="1972" y="2228"/>
                    </a:lnTo>
                    <a:lnTo>
                      <a:pt x="1933" y="2209"/>
                    </a:lnTo>
                    <a:lnTo>
                      <a:pt x="1902" y="2179"/>
                    </a:lnTo>
                    <a:lnTo>
                      <a:pt x="1863" y="2082"/>
                    </a:lnTo>
                    <a:lnTo>
                      <a:pt x="1843" y="2034"/>
                    </a:lnTo>
                    <a:lnTo>
                      <a:pt x="1815" y="1994"/>
                    </a:lnTo>
                    <a:lnTo>
                      <a:pt x="1784" y="1955"/>
                    </a:lnTo>
                    <a:lnTo>
                      <a:pt x="1764" y="1916"/>
                    </a:lnTo>
                    <a:lnTo>
                      <a:pt x="1734" y="1906"/>
                    </a:lnTo>
                    <a:lnTo>
                      <a:pt x="1705" y="1916"/>
                    </a:lnTo>
                    <a:lnTo>
                      <a:pt x="1675" y="1925"/>
                    </a:lnTo>
                    <a:lnTo>
                      <a:pt x="1635" y="1916"/>
                    </a:lnTo>
                    <a:lnTo>
                      <a:pt x="1606" y="1877"/>
                    </a:lnTo>
                    <a:lnTo>
                      <a:pt x="1586" y="1828"/>
                    </a:lnTo>
                    <a:lnTo>
                      <a:pt x="1576" y="1779"/>
                    </a:lnTo>
                    <a:lnTo>
                      <a:pt x="1576" y="1711"/>
                    </a:lnTo>
                    <a:lnTo>
                      <a:pt x="1557" y="1671"/>
                    </a:lnTo>
                    <a:lnTo>
                      <a:pt x="1518" y="1632"/>
                    </a:lnTo>
                    <a:lnTo>
                      <a:pt x="1477" y="1612"/>
                    </a:lnTo>
                    <a:lnTo>
                      <a:pt x="1438" y="1603"/>
                    </a:lnTo>
                    <a:lnTo>
                      <a:pt x="1398" y="1583"/>
                    </a:lnTo>
                    <a:lnTo>
                      <a:pt x="1369" y="1564"/>
                    </a:lnTo>
                    <a:lnTo>
                      <a:pt x="1348" y="1564"/>
                    </a:lnTo>
                    <a:lnTo>
                      <a:pt x="1358" y="1662"/>
                    </a:lnTo>
                    <a:lnTo>
                      <a:pt x="1348" y="1711"/>
                    </a:lnTo>
                    <a:lnTo>
                      <a:pt x="1328" y="1770"/>
                    </a:lnTo>
                    <a:lnTo>
                      <a:pt x="1309" y="1798"/>
                    </a:lnTo>
                    <a:lnTo>
                      <a:pt x="1269" y="1819"/>
                    </a:lnTo>
                    <a:lnTo>
                      <a:pt x="1219" y="1847"/>
                    </a:lnTo>
                    <a:lnTo>
                      <a:pt x="1199" y="1838"/>
                    </a:lnTo>
                    <a:lnTo>
                      <a:pt x="1159" y="1759"/>
                    </a:lnTo>
                    <a:lnTo>
                      <a:pt x="1110" y="1701"/>
                    </a:lnTo>
                    <a:lnTo>
                      <a:pt x="951" y="1564"/>
                    </a:lnTo>
                    <a:lnTo>
                      <a:pt x="842" y="1407"/>
                    </a:lnTo>
                    <a:lnTo>
                      <a:pt x="743" y="1251"/>
                    </a:lnTo>
                    <a:lnTo>
                      <a:pt x="743" y="1231"/>
                    </a:lnTo>
                    <a:lnTo>
                      <a:pt x="764" y="1211"/>
                    </a:lnTo>
                    <a:lnTo>
                      <a:pt x="784" y="1192"/>
                    </a:lnTo>
                    <a:lnTo>
                      <a:pt x="813" y="1192"/>
                    </a:lnTo>
                    <a:lnTo>
                      <a:pt x="833" y="1182"/>
                    </a:lnTo>
                    <a:lnTo>
                      <a:pt x="853" y="1162"/>
                    </a:lnTo>
                    <a:lnTo>
                      <a:pt x="862" y="1143"/>
                    </a:lnTo>
                    <a:lnTo>
                      <a:pt x="853" y="1123"/>
                    </a:lnTo>
                    <a:lnTo>
                      <a:pt x="833" y="1093"/>
                    </a:lnTo>
                    <a:lnTo>
                      <a:pt x="813" y="1065"/>
                    </a:lnTo>
                    <a:lnTo>
                      <a:pt x="793" y="1045"/>
                    </a:lnTo>
                    <a:lnTo>
                      <a:pt x="793" y="1016"/>
                    </a:lnTo>
                    <a:lnTo>
                      <a:pt x="793" y="996"/>
                    </a:lnTo>
                    <a:lnTo>
                      <a:pt x="802" y="976"/>
                    </a:lnTo>
                    <a:lnTo>
                      <a:pt x="813" y="957"/>
                    </a:lnTo>
                    <a:lnTo>
                      <a:pt x="813" y="937"/>
                    </a:lnTo>
                    <a:lnTo>
                      <a:pt x="802" y="918"/>
                    </a:lnTo>
                    <a:lnTo>
                      <a:pt x="773" y="918"/>
                    </a:lnTo>
                    <a:lnTo>
                      <a:pt x="753" y="927"/>
                    </a:lnTo>
                    <a:lnTo>
                      <a:pt x="734" y="948"/>
                    </a:lnTo>
                    <a:lnTo>
                      <a:pt x="714" y="968"/>
                    </a:lnTo>
                    <a:lnTo>
                      <a:pt x="694" y="987"/>
                    </a:lnTo>
                    <a:lnTo>
                      <a:pt x="673" y="987"/>
                    </a:lnTo>
                    <a:lnTo>
                      <a:pt x="653" y="987"/>
                    </a:lnTo>
                    <a:lnTo>
                      <a:pt x="644" y="976"/>
                    </a:lnTo>
                    <a:lnTo>
                      <a:pt x="635" y="968"/>
                    </a:lnTo>
                    <a:lnTo>
                      <a:pt x="605" y="968"/>
                    </a:lnTo>
                    <a:lnTo>
                      <a:pt x="594" y="987"/>
                    </a:lnTo>
                    <a:lnTo>
                      <a:pt x="585" y="1006"/>
                    </a:lnTo>
                    <a:lnTo>
                      <a:pt x="565" y="1036"/>
                    </a:lnTo>
                    <a:lnTo>
                      <a:pt x="544" y="1074"/>
                    </a:lnTo>
                    <a:lnTo>
                      <a:pt x="526" y="1093"/>
                    </a:lnTo>
                    <a:lnTo>
                      <a:pt x="495" y="1123"/>
                    </a:lnTo>
                    <a:lnTo>
                      <a:pt x="466" y="1123"/>
                    </a:lnTo>
                    <a:lnTo>
                      <a:pt x="387" y="1143"/>
                    </a:lnTo>
                    <a:lnTo>
                      <a:pt x="337" y="1134"/>
                    </a:lnTo>
                    <a:lnTo>
                      <a:pt x="249" y="1134"/>
                    </a:lnTo>
                    <a:lnTo>
                      <a:pt x="208" y="1143"/>
                    </a:lnTo>
                    <a:lnTo>
                      <a:pt x="199" y="1134"/>
                    </a:lnTo>
                    <a:lnTo>
                      <a:pt x="190" y="1104"/>
                    </a:lnTo>
                    <a:lnTo>
                      <a:pt x="199" y="1085"/>
                    </a:lnTo>
                    <a:lnTo>
                      <a:pt x="219" y="1065"/>
                    </a:lnTo>
                    <a:lnTo>
                      <a:pt x="228" y="1045"/>
                    </a:lnTo>
                    <a:lnTo>
                      <a:pt x="228" y="1025"/>
                    </a:lnTo>
                    <a:lnTo>
                      <a:pt x="199" y="987"/>
                    </a:lnTo>
                    <a:lnTo>
                      <a:pt x="190" y="968"/>
                    </a:lnTo>
                    <a:lnTo>
                      <a:pt x="169" y="976"/>
                    </a:lnTo>
                    <a:lnTo>
                      <a:pt x="158" y="1006"/>
                    </a:lnTo>
                    <a:lnTo>
                      <a:pt x="138" y="1036"/>
                    </a:lnTo>
                    <a:lnTo>
                      <a:pt x="129" y="1045"/>
                    </a:lnTo>
                    <a:lnTo>
                      <a:pt x="110" y="1036"/>
                    </a:lnTo>
                    <a:lnTo>
                      <a:pt x="110" y="1016"/>
                    </a:lnTo>
                    <a:lnTo>
                      <a:pt x="110" y="987"/>
                    </a:lnTo>
                    <a:lnTo>
                      <a:pt x="110" y="957"/>
                    </a:lnTo>
                    <a:lnTo>
                      <a:pt x="90" y="948"/>
                    </a:lnTo>
                    <a:lnTo>
                      <a:pt x="70" y="937"/>
                    </a:lnTo>
                    <a:lnTo>
                      <a:pt x="60" y="927"/>
                    </a:lnTo>
                    <a:lnTo>
                      <a:pt x="41" y="927"/>
                    </a:lnTo>
                    <a:lnTo>
                      <a:pt x="10" y="918"/>
                    </a:lnTo>
                    <a:lnTo>
                      <a:pt x="0" y="908"/>
                    </a:lnTo>
                    <a:lnTo>
                      <a:pt x="0" y="899"/>
                    </a:lnTo>
                    <a:lnTo>
                      <a:pt x="60" y="850"/>
                    </a:lnTo>
                    <a:lnTo>
                      <a:pt x="129" y="741"/>
                    </a:lnTo>
                    <a:lnTo>
                      <a:pt x="149" y="713"/>
                    </a:lnTo>
                    <a:lnTo>
                      <a:pt x="149" y="693"/>
                    </a:lnTo>
                    <a:lnTo>
                      <a:pt x="158" y="682"/>
                    </a:lnTo>
                    <a:lnTo>
                      <a:pt x="179" y="672"/>
                    </a:lnTo>
                    <a:lnTo>
                      <a:pt x="249" y="653"/>
                    </a:lnTo>
                    <a:lnTo>
                      <a:pt x="287" y="653"/>
                    </a:lnTo>
                    <a:lnTo>
                      <a:pt x="298" y="663"/>
                    </a:lnTo>
                    <a:lnTo>
                      <a:pt x="277" y="624"/>
                    </a:lnTo>
                    <a:lnTo>
                      <a:pt x="277" y="604"/>
                    </a:lnTo>
                    <a:lnTo>
                      <a:pt x="307" y="585"/>
                    </a:lnTo>
                    <a:lnTo>
                      <a:pt x="337" y="536"/>
                    </a:lnTo>
                    <a:lnTo>
                      <a:pt x="357" y="517"/>
                    </a:lnTo>
                    <a:lnTo>
                      <a:pt x="367" y="497"/>
                    </a:lnTo>
                    <a:lnTo>
                      <a:pt x="397" y="497"/>
                    </a:lnTo>
                    <a:lnTo>
                      <a:pt x="416" y="497"/>
                    </a:lnTo>
                    <a:lnTo>
                      <a:pt x="426" y="478"/>
                    </a:lnTo>
                    <a:lnTo>
                      <a:pt x="416" y="458"/>
                    </a:lnTo>
                    <a:lnTo>
                      <a:pt x="407" y="448"/>
                    </a:lnTo>
                    <a:lnTo>
                      <a:pt x="445" y="448"/>
                    </a:lnTo>
                    <a:lnTo>
                      <a:pt x="477" y="439"/>
                    </a:lnTo>
                    <a:lnTo>
                      <a:pt x="495" y="429"/>
                    </a:lnTo>
                    <a:lnTo>
                      <a:pt x="526" y="409"/>
                    </a:lnTo>
                    <a:lnTo>
                      <a:pt x="544" y="400"/>
                    </a:lnTo>
                    <a:lnTo>
                      <a:pt x="565" y="389"/>
                    </a:lnTo>
                    <a:lnTo>
                      <a:pt x="585" y="400"/>
                    </a:lnTo>
                    <a:lnTo>
                      <a:pt x="605" y="418"/>
                    </a:lnTo>
                    <a:lnTo>
                      <a:pt x="614" y="418"/>
                    </a:lnTo>
                    <a:lnTo>
                      <a:pt x="614" y="400"/>
                    </a:lnTo>
                    <a:lnTo>
                      <a:pt x="625" y="360"/>
                    </a:lnTo>
                    <a:lnTo>
                      <a:pt x="644" y="331"/>
                    </a:lnTo>
                    <a:lnTo>
                      <a:pt x="684" y="312"/>
                    </a:lnTo>
                    <a:lnTo>
                      <a:pt x="703" y="302"/>
                    </a:lnTo>
                    <a:lnTo>
                      <a:pt x="723" y="302"/>
                    </a:lnTo>
                    <a:lnTo>
                      <a:pt x="743" y="312"/>
                    </a:lnTo>
                    <a:lnTo>
                      <a:pt x="743" y="302"/>
                    </a:lnTo>
                    <a:lnTo>
                      <a:pt x="753" y="292"/>
                    </a:lnTo>
                    <a:lnTo>
                      <a:pt x="773" y="282"/>
                    </a:lnTo>
                    <a:lnTo>
                      <a:pt x="802" y="262"/>
                    </a:lnTo>
                    <a:lnTo>
                      <a:pt x="802" y="223"/>
                    </a:lnTo>
                    <a:lnTo>
                      <a:pt x="773" y="165"/>
                    </a:lnTo>
                    <a:lnTo>
                      <a:pt x="723" y="125"/>
                    </a:lnTo>
                    <a:lnTo>
                      <a:pt x="635" y="77"/>
                    </a:lnTo>
                    <a:lnTo>
                      <a:pt x="605" y="57"/>
                    </a:lnTo>
                    <a:lnTo>
                      <a:pt x="585" y="37"/>
                    </a:lnTo>
                    <a:lnTo>
                      <a:pt x="585" y="17"/>
                    </a:lnTo>
                    <a:lnTo>
                      <a:pt x="594" y="0"/>
                    </a:lnTo>
                    <a:lnTo>
                      <a:pt x="625" y="0"/>
                    </a:lnTo>
                    <a:lnTo>
                      <a:pt x="734" y="27"/>
                    </a:lnTo>
                    <a:lnTo>
                      <a:pt x="842" y="96"/>
                    </a:lnTo>
                    <a:lnTo>
                      <a:pt x="912" y="174"/>
                    </a:lnTo>
                    <a:lnTo>
                      <a:pt x="930" y="242"/>
                    </a:lnTo>
                    <a:lnTo>
                      <a:pt x="951" y="272"/>
                    </a:lnTo>
                    <a:lnTo>
                      <a:pt x="990" y="292"/>
                    </a:lnTo>
                    <a:lnTo>
                      <a:pt x="990" y="302"/>
                    </a:lnTo>
                    <a:close/>
                  </a:path>
                </a:pathLst>
              </a:custGeom>
              <a:solidFill>
                <a:srgbClr val="000000"/>
              </a:solidFill>
              <a:ln w="9525">
                <a:solidFill>
                  <a:schemeClr val="tx1"/>
                </a:solidFill>
                <a:round/>
                <a:headEnd/>
                <a:tailEnd/>
              </a:ln>
            </p:spPr>
            <p:txBody>
              <a:bodyPr/>
              <a:lstStyle/>
              <a:p>
                <a:endParaRPr lang="en-US" dirty="0"/>
              </a:p>
            </p:txBody>
          </p:sp>
          <p:sp>
            <p:nvSpPr>
              <p:cNvPr id="545" name="Freeform 570"/>
              <p:cNvSpPr>
                <a:spLocks/>
              </p:cNvSpPr>
              <p:nvPr/>
            </p:nvSpPr>
            <p:spPr bwMode="auto">
              <a:xfrm>
                <a:off x="2712" y="1515"/>
                <a:ext cx="492" cy="604"/>
              </a:xfrm>
              <a:custGeom>
                <a:avLst/>
                <a:gdLst/>
                <a:ahLst/>
                <a:cxnLst>
                  <a:cxn ang="0">
                    <a:pos x="1507" y="418"/>
                  </a:cxn>
                  <a:cxn ang="0">
                    <a:pos x="1606" y="595"/>
                  </a:cxn>
                  <a:cxn ang="0">
                    <a:pos x="1734" y="566"/>
                  </a:cxn>
                  <a:cxn ang="0">
                    <a:pos x="1893" y="576"/>
                  </a:cxn>
                  <a:cxn ang="0">
                    <a:pos x="1893" y="821"/>
                  </a:cxn>
                  <a:cxn ang="0">
                    <a:pos x="1794" y="957"/>
                  </a:cxn>
                  <a:cxn ang="0">
                    <a:pos x="1893" y="1074"/>
                  </a:cxn>
                  <a:cxn ang="0">
                    <a:pos x="2051" y="1153"/>
                  </a:cxn>
                  <a:cxn ang="0">
                    <a:pos x="2032" y="1368"/>
                  </a:cxn>
                  <a:cxn ang="0">
                    <a:pos x="2151" y="1534"/>
                  </a:cxn>
                  <a:cxn ang="0">
                    <a:pos x="2259" y="1701"/>
                  </a:cxn>
                  <a:cxn ang="0">
                    <a:pos x="2249" y="1946"/>
                  </a:cxn>
                  <a:cxn ang="0">
                    <a:pos x="2319" y="2091"/>
                  </a:cxn>
                  <a:cxn ang="0">
                    <a:pos x="2389" y="2179"/>
                  </a:cxn>
                  <a:cxn ang="0">
                    <a:pos x="2437" y="2337"/>
                  </a:cxn>
                  <a:cxn ang="0">
                    <a:pos x="2299" y="2933"/>
                  </a:cxn>
                  <a:cxn ang="0">
                    <a:pos x="2200" y="2854"/>
                  </a:cxn>
                  <a:cxn ang="0">
                    <a:pos x="2091" y="2493"/>
                  </a:cxn>
                  <a:cxn ang="0">
                    <a:pos x="2110" y="2337"/>
                  </a:cxn>
                  <a:cxn ang="0">
                    <a:pos x="1902" y="2179"/>
                  </a:cxn>
                  <a:cxn ang="0">
                    <a:pos x="1784" y="1955"/>
                  </a:cxn>
                  <a:cxn ang="0">
                    <a:pos x="1675" y="1925"/>
                  </a:cxn>
                  <a:cxn ang="0">
                    <a:pos x="1576" y="1779"/>
                  </a:cxn>
                  <a:cxn ang="0">
                    <a:pos x="1477" y="1612"/>
                  </a:cxn>
                  <a:cxn ang="0">
                    <a:pos x="1348" y="1564"/>
                  </a:cxn>
                  <a:cxn ang="0">
                    <a:pos x="1309" y="1798"/>
                  </a:cxn>
                  <a:cxn ang="0">
                    <a:pos x="1159" y="1759"/>
                  </a:cxn>
                  <a:cxn ang="0">
                    <a:pos x="743" y="1251"/>
                  </a:cxn>
                  <a:cxn ang="0">
                    <a:pos x="813" y="1192"/>
                  </a:cxn>
                  <a:cxn ang="0">
                    <a:pos x="853" y="1123"/>
                  </a:cxn>
                  <a:cxn ang="0">
                    <a:pos x="793" y="1016"/>
                  </a:cxn>
                  <a:cxn ang="0">
                    <a:pos x="813" y="937"/>
                  </a:cxn>
                  <a:cxn ang="0">
                    <a:pos x="734" y="948"/>
                  </a:cxn>
                  <a:cxn ang="0">
                    <a:pos x="653" y="987"/>
                  </a:cxn>
                  <a:cxn ang="0">
                    <a:pos x="594" y="987"/>
                  </a:cxn>
                  <a:cxn ang="0">
                    <a:pos x="526" y="1093"/>
                  </a:cxn>
                  <a:cxn ang="0">
                    <a:pos x="337" y="1134"/>
                  </a:cxn>
                  <a:cxn ang="0">
                    <a:pos x="190" y="1104"/>
                  </a:cxn>
                  <a:cxn ang="0">
                    <a:pos x="228" y="1025"/>
                  </a:cxn>
                  <a:cxn ang="0">
                    <a:pos x="158" y="1006"/>
                  </a:cxn>
                  <a:cxn ang="0">
                    <a:pos x="110" y="1016"/>
                  </a:cxn>
                  <a:cxn ang="0">
                    <a:pos x="70" y="937"/>
                  </a:cxn>
                  <a:cxn ang="0">
                    <a:pos x="0" y="908"/>
                  </a:cxn>
                  <a:cxn ang="0">
                    <a:pos x="149" y="713"/>
                  </a:cxn>
                  <a:cxn ang="0">
                    <a:pos x="249" y="653"/>
                  </a:cxn>
                  <a:cxn ang="0">
                    <a:pos x="277" y="604"/>
                  </a:cxn>
                  <a:cxn ang="0">
                    <a:pos x="367" y="497"/>
                  </a:cxn>
                  <a:cxn ang="0">
                    <a:pos x="416" y="458"/>
                  </a:cxn>
                  <a:cxn ang="0">
                    <a:pos x="495" y="429"/>
                  </a:cxn>
                  <a:cxn ang="0">
                    <a:pos x="585" y="400"/>
                  </a:cxn>
                  <a:cxn ang="0">
                    <a:pos x="625" y="360"/>
                  </a:cxn>
                  <a:cxn ang="0">
                    <a:pos x="723" y="302"/>
                  </a:cxn>
                  <a:cxn ang="0">
                    <a:pos x="773" y="282"/>
                  </a:cxn>
                  <a:cxn ang="0">
                    <a:pos x="723" y="125"/>
                  </a:cxn>
                  <a:cxn ang="0">
                    <a:pos x="585" y="17"/>
                  </a:cxn>
                  <a:cxn ang="0">
                    <a:pos x="842" y="96"/>
                  </a:cxn>
                  <a:cxn ang="0">
                    <a:pos x="990" y="292"/>
                  </a:cxn>
                </a:cxnLst>
                <a:rect l="0" t="0" r="r" b="b"/>
                <a:pathLst>
                  <a:path w="2458" h="3021">
                    <a:moveTo>
                      <a:pt x="990" y="302"/>
                    </a:moveTo>
                    <a:lnTo>
                      <a:pt x="1179" y="312"/>
                    </a:lnTo>
                    <a:lnTo>
                      <a:pt x="1348" y="389"/>
                    </a:lnTo>
                    <a:lnTo>
                      <a:pt x="1507" y="418"/>
                    </a:lnTo>
                    <a:lnTo>
                      <a:pt x="1507" y="458"/>
                    </a:lnTo>
                    <a:lnTo>
                      <a:pt x="1536" y="566"/>
                    </a:lnTo>
                    <a:lnTo>
                      <a:pt x="1567" y="595"/>
                    </a:lnTo>
                    <a:lnTo>
                      <a:pt x="1606" y="595"/>
                    </a:lnTo>
                    <a:lnTo>
                      <a:pt x="1645" y="604"/>
                    </a:lnTo>
                    <a:lnTo>
                      <a:pt x="1675" y="595"/>
                    </a:lnTo>
                    <a:lnTo>
                      <a:pt x="1715" y="585"/>
                    </a:lnTo>
                    <a:lnTo>
                      <a:pt x="1734" y="566"/>
                    </a:lnTo>
                    <a:lnTo>
                      <a:pt x="1784" y="556"/>
                    </a:lnTo>
                    <a:lnTo>
                      <a:pt x="1823" y="556"/>
                    </a:lnTo>
                    <a:lnTo>
                      <a:pt x="1852" y="566"/>
                    </a:lnTo>
                    <a:lnTo>
                      <a:pt x="1893" y="576"/>
                    </a:lnTo>
                    <a:lnTo>
                      <a:pt x="1902" y="595"/>
                    </a:lnTo>
                    <a:lnTo>
                      <a:pt x="1884" y="635"/>
                    </a:lnTo>
                    <a:lnTo>
                      <a:pt x="1893" y="781"/>
                    </a:lnTo>
                    <a:lnTo>
                      <a:pt x="1893" y="821"/>
                    </a:lnTo>
                    <a:lnTo>
                      <a:pt x="1873" y="859"/>
                    </a:lnTo>
                    <a:lnTo>
                      <a:pt x="1823" y="888"/>
                    </a:lnTo>
                    <a:lnTo>
                      <a:pt x="1803" y="918"/>
                    </a:lnTo>
                    <a:lnTo>
                      <a:pt x="1794" y="957"/>
                    </a:lnTo>
                    <a:lnTo>
                      <a:pt x="1794" y="987"/>
                    </a:lnTo>
                    <a:lnTo>
                      <a:pt x="1815" y="1036"/>
                    </a:lnTo>
                    <a:lnTo>
                      <a:pt x="1852" y="1054"/>
                    </a:lnTo>
                    <a:lnTo>
                      <a:pt x="1893" y="1074"/>
                    </a:lnTo>
                    <a:lnTo>
                      <a:pt x="1952" y="1093"/>
                    </a:lnTo>
                    <a:lnTo>
                      <a:pt x="1983" y="1113"/>
                    </a:lnTo>
                    <a:lnTo>
                      <a:pt x="2012" y="1123"/>
                    </a:lnTo>
                    <a:lnTo>
                      <a:pt x="2051" y="1153"/>
                    </a:lnTo>
                    <a:lnTo>
                      <a:pt x="2051" y="1182"/>
                    </a:lnTo>
                    <a:lnTo>
                      <a:pt x="2051" y="1231"/>
                    </a:lnTo>
                    <a:lnTo>
                      <a:pt x="2041" y="1271"/>
                    </a:lnTo>
                    <a:lnTo>
                      <a:pt x="2032" y="1368"/>
                    </a:lnTo>
                    <a:lnTo>
                      <a:pt x="2041" y="1416"/>
                    </a:lnTo>
                    <a:lnTo>
                      <a:pt x="2081" y="1456"/>
                    </a:lnTo>
                    <a:lnTo>
                      <a:pt x="2110" y="1495"/>
                    </a:lnTo>
                    <a:lnTo>
                      <a:pt x="2151" y="1534"/>
                    </a:lnTo>
                    <a:lnTo>
                      <a:pt x="2171" y="1564"/>
                    </a:lnTo>
                    <a:lnTo>
                      <a:pt x="2189" y="1592"/>
                    </a:lnTo>
                    <a:lnTo>
                      <a:pt x="2229" y="1642"/>
                    </a:lnTo>
                    <a:lnTo>
                      <a:pt x="2259" y="1701"/>
                    </a:lnTo>
                    <a:lnTo>
                      <a:pt x="2279" y="1770"/>
                    </a:lnTo>
                    <a:lnTo>
                      <a:pt x="2279" y="1819"/>
                    </a:lnTo>
                    <a:lnTo>
                      <a:pt x="2259" y="1877"/>
                    </a:lnTo>
                    <a:lnTo>
                      <a:pt x="2249" y="1946"/>
                    </a:lnTo>
                    <a:lnTo>
                      <a:pt x="2249" y="1994"/>
                    </a:lnTo>
                    <a:lnTo>
                      <a:pt x="2279" y="2042"/>
                    </a:lnTo>
                    <a:lnTo>
                      <a:pt x="2299" y="2063"/>
                    </a:lnTo>
                    <a:lnTo>
                      <a:pt x="2319" y="2091"/>
                    </a:lnTo>
                    <a:lnTo>
                      <a:pt x="2338" y="2122"/>
                    </a:lnTo>
                    <a:lnTo>
                      <a:pt x="2348" y="2150"/>
                    </a:lnTo>
                    <a:lnTo>
                      <a:pt x="2368" y="2170"/>
                    </a:lnTo>
                    <a:lnTo>
                      <a:pt x="2389" y="2179"/>
                    </a:lnTo>
                    <a:lnTo>
                      <a:pt x="2428" y="2179"/>
                    </a:lnTo>
                    <a:lnTo>
                      <a:pt x="2437" y="2200"/>
                    </a:lnTo>
                    <a:lnTo>
                      <a:pt x="2458" y="2287"/>
                    </a:lnTo>
                    <a:lnTo>
                      <a:pt x="2437" y="2337"/>
                    </a:lnTo>
                    <a:lnTo>
                      <a:pt x="2389" y="2599"/>
                    </a:lnTo>
                    <a:lnTo>
                      <a:pt x="2338" y="3021"/>
                    </a:lnTo>
                    <a:lnTo>
                      <a:pt x="2319" y="2972"/>
                    </a:lnTo>
                    <a:lnTo>
                      <a:pt x="2299" y="2933"/>
                    </a:lnTo>
                    <a:lnTo>
                      <a:pt x="2279" y="2923"/>
                    </a:lnTo>
                    <a:lnTo>
                      <a:pt x="2249" y="2904"/>
                    </a:lnTo>
                    <a:lnTo>
                      <a:pt x="2229" y="2884"/>
                    </a:lnTo>
                    <a:lnTo>
                      <a:pt x="2200" y="2854"/>
                    </a:lnTo>
                    <a:lnTo>
                      <a:pt x="2151" y="2758"/>
                    </a:lnTo>
                    <a:lnTo>
                      <a:pt x="2131" y="2689"/>
                    </a:lnTo>
                    <a:lnTo>
                      <a:pt x="2091" y="2541"/>
                    </a:lnTo>
                    <a:lnTo>
                      <a:pt x="2091" y="2493"/>
                    </a:lnTo>
                    <a:lnTo>
                      <a:pt x="2102" y="2443"/>
                    </a:lnTo>
                    <a:lnTo>
                      <a:pt x="2121" y="2425"/>
                    </a:lnTo>
                    <a:lnTo>
                      <a:pt x="2121" y="2385"/>
                    </a:lnTo>
                    <a:lnTo>
                      <a:pt x="2110" y="2337"/>
                    </a:lnTo>
                    <a:lnTo>
                      <a:pt x="2081" y="2307"/>
                    </a:lnTo>
                    <a:lnTo>
                      <a:pt x="1972" y="2228"/>
                    </a:lnTo>
                    <a:lnTo>
                      <a:pt x="1933" y="2209"/>
                    </a:lnTo>
                    <a:lnTo>
                      <a:pt x="1902" y="2179"/>
                    </a:lnTo>
                    <a:lnTo>
                      <a:pt x="1863" y="2082"/>
                    </a:lnTo>
                    <a:lnTo>
                      <a:pt x="1843" y="2034"/>
                    </a:lnTo>
                    <a:lnTo>
                      <a:pt x="1815" y="1994"/>
                    </a:lnTo>
                    <a:lnTo>
                      <a:pt x="1784" y="1955"/>
                    </a:lnTo>
                    <a:lnTo>
                      <a:pt x="1764" y="1916"/>
                    </a:lnTo>
                    <a:lnTo>
                      <a:pt x="1734" y="1906"/>
                    </a:lnTo>
                    <a:lnTo>
                      <a:pt x="1705" y="1916"/>
                    </a:lnTo>
                    <a:lnTo>
                      <a:pt x="1675" y="1925"/>
                    </a:lnTo>
                    <a:lnTo>
                      <a:pt x="1635" y="1916"/>
                    </a:lnTo>
                    <a:lnTo>
                      <a:pt x="1606" y="1877"/>
                    </a:lnTo>
                    <a:lnTo>
                      <a:pt x="1586" y="1828"/>
                    </a:lnTo>
                    <a:lnTo>
                      <a:pt x="1576" y="1779"/>
                    </a:lnTo>
                    <a:lnTo>
                      <a:pt x="1576" y="1711"/>
                    </a:lnTo>
                    <a:lnTo>
                      <a:pt x="1557" y="1671"/>
                    </a:lnTo>
                    <a:lnTo>
                      <a:pt x="1518" y="1632"/>
                    </a:lnTo>
                    <a:lnTo>
                      <a:pt x="1477" y="1612"/>
                    </a:lnTo>
                    <a:lnTo>
                      <a:pt x="1438" y="1603"/>
                    </a:lnTo>
                    <a:lnTo>
                      <a:pt x="1398" y="1583"/>
                    </a:lnTo>
                    <a:lnTo>
                      <a:pt x="1369" y="1564"/>
                    </a:lnTo>
                    <a:lnTo>
                      <a:pt x="1348" y="1564"/>
                    </a:lnTo>
                    <a:lnTo>
                      <a:pt x="1358" y="1662"/>
                    </a:lnTo>
                    <a:lnTo>
                      <a:pt x="1348" y="1711"/>
                    </a:lnTo>
                    <a:lnTo>
                      <a:pt x="1328" y="1770"/>
                    </a:lnTo>
                    <a:lnTo>
                      <a:pt x="1309" y="1798"/>
                    </a:lnTo>
                    <a:lnTo>
                      <a:pt x="1269" y="1819"/>
                    </a:lnTo>
                    <a:lnTo>
                      <a:pt x="1219" y="1847"/>
                    </a:lnTo>
                    <a:lnTo>
                      <a:pt x="1199" y="1838"/>
                    </a:lnTo>
                    <a:lnTo>
                      <a:pt x="1159" y="1759"/>
                    </a:lnTo>
                    <a:lnTo>
                      <a:pt x="1110" y="1701"/>
                    </a:lnTo>
                    <a:lnTo>
                      <a:pt x="951" y="1564"/>
                    </a:lnTo>
                    <a:lnTo>
                      <a:pt x="842" y="1407"/>
                    </a:lnTo>
                    <a:lnTo>
                      <a:pt x="743" y="1251"/>
                    </a:lnTo>
                    <a:lnTo>
                      <a:pt x="743" y="1231"/>
                    </a:lnTo>
                    <a:lnTo>
                      <a:pt x="764" y="1211"/>
                    </a:lnTo>
                    <a:lnTo>
                      <a:pt x="784" y="1192"/>
                    </a:lnTo>
                    <a:lnTo>
                      <a:pt x="813" y="1192"/>
                    </a:lnTo>
                    <a:lnTo>
                      <a:pt x="833" y="1182"/>
                    </a:lnTo>
                    <a:lnTo>
                      <a:pt x="853" y="1162"/>
                    </a:lnTo>
                    <a:lnTo>
                      <a:pt x="862" y="1143"/>
                    </a:lnTo>
                    <a:lnTo>
                      <a:pt x="853" y="1123"/>
                    </a:lnTo>
                    <a:lnTo>
                      <a:pt x="833" y="1093"/>
                    </a:lnTo>
                    <a:lnTo>
                      <a:pt x="813" y="1065"/>
                    </a:lnTo>
                    <a:lnTo>
                      <a:pt x="793" y="1045"/>
                    </a:lnTo>
                    <a:lnTo>
                      <a:pt x="793" y="1016"/>
                    </a:lnTo>
                    <a:lnTo>
                      <a:pt x="793" y="996"/>
                    </a:lnTo>
                    <a:lnTo>
                      <a:pt x="802" y="976"/>
                    </a:lnTo>
                    <a:lnTo>
                      <a:pt x="813" y="957"/>
                    </a:lnTo>
                    <a:lnTo>
                      <a:pt x="813" y="937"/>
                    </a:lnTo>
                    <a:lnTo>
                      <a:pt x="802" y="918"/>
                    </a:lnTo>
                    <a:lnTo>
                      <a:pt x="773" y="918"/>
                    </a:lnTo>
                    <a:lnTo>
                      <a:pt x="753" y="927"/>
                    </a:lnTo>
                    <a:lnTo>
                      <a:pt x="734" y="948"/>
                    </a:lnTo>
                    <a:lnTo>
                      <a:pt x="714" y="968"/>
                    </a:lnTo>
                    <a:lnTo>
                      <a:pt x="694" y="987"/>
                    </a:lnTo>
                    <a:lnTo>
                      <a:pt x="673" y="987"/>
                    </a:lnTo>
                    <a:lnTo>
                      <a:pt x="653" y="987"/>
                    </a:lnTo>
                    <a:lnTo>
                      <a:pt x="644" y="976"/>
                    </a:lnTo>
                    <a:lnTo>
                      <a:pt x="635" y="968"/>
                    </a:lnTo>
                    <a:lnTo>
                      <a:pt x="605" y="968"/>
                    </a:lnTo>
                    <a:lnTo>
                      <a:pt x="594" y="987"/>
                    </a:lnTo>
                    <a:lnTo>
                      <a:pt x="585" y="1006"/>
                    </a:lnTo>
                    <a:lnTo>
                      <a:pt x="565" y="1036"/>
                    </a:lnTo>
                    <a:lnTo>
                      <a:pt x="544" y="1074"/>
                    </a:lnTo>
                    <a:lnTo>
                      <a:pt x="526" y="1093"/>
                    </a:lnTo>
                    <a:lnTo>
                      <a:pt x="495" y="1123"/>
                    </a:lnTo>
                    <a:lnTo>
                      <a:pt x="466" y="1123"/>
                    </a:lnTo>
                    <a:lnTo>
                      <a:pt x="387" y="1143"/>
                    </a:lnTo>
                    <a:lnTo>
                      <a:pt x="337" y="1134"/>
                    </a:lnTo>
                    <a:lnTo>
                      <a:pt x="249" y="1134"/>
                    </a:lnTo>
                    <a:lnTo>
                      <a:pt x="208" y="1143"/>
                    </a:lnTo>
                    <a:lnTo>
                      <a:pt x="199" y="1134"/>
                    </a:lnTo>
                    <a:lnTo>
                      <a:pt x="190" y="1104"/>
                    </a:lnTo>
                    <a:lnTo>
                      <a:pt x="199" y="1085"/>
                    </a:lnTo>
                    <a:lnTo>
                      <a:pt x="219" y="1065"/>
                    </a:lnTo>
                    <a:lnTo>
                      <a:pt x="228" y="1045"/>
                    </a:lnTo>
                    <a:lnTo>
                      <a:pt x="228" y="1025"/>
                    </a:lnTo>
                    <a:lnTo>
                      <a:pt x="199" y="987"/>
                    </a:lnTo>
                    <a:lnTo>
                      <a:pt x="190" y="968"/>
                    </a:lnTo>
                    <a:lnTo>
                      <a:pt x="169" y="976"/>
                    </a:lnTo>
                    <a:lnTo>
                      <a:pt x="158" y="1006"/>
                    </a:lnTo>
                    <a:lnTo>
                      <a:pt x="138" y="1036"/>
                    </a:lnTo>
                    <a:lnTo>
                      <a:pt x="129" y="1045"/>
                    </a:lnTo>
                    <a:lnTo>
                      <a:pt x="110" y="1036"/>
                    </a:lnTo>
                    <a:lnTo>
                      <a:pt x="110" y="1016"/>
                    </a:lnTo>
                    <a:lnTo>
                      <a:pt x="110" y="987"/>
                    </a:lnTo>
                    <a:lnTo>
                      <a:pt x="110" y="957"/>
                    </a:lnTo>
                    <a:lnTo>
                      <a:pt x="90" y="948"/>
                    </a:lnTo>
                    <a:lnTo>
                      <a:pt x="70" y="937"/>
                    </a:lnTo>
                    <a:lnTo>
                      <a:pt x="60" y="927"/>
                    </a:lnTo>
                    <a:lnTo>
                      <a:pt x="41" y="927"/>
                    </a:lnTo>
                    <a:lnTo>
                      <a:pt x="10" y="918"/>
                    </a:lnTo>
                    <a:lnTo>
                      <a:pt x="0" y="908"/>
                    </a:lnTo>
                    <a:lnTo>
                      <a:pt x="0" y="899"/>
                    </a:lnTo>
                    <a:lnTo>
                      <a:pt x="60" y="850"/>
                    </a:lnTo>
                    <a:lnTo>
                      <a:pt x="129" y="741"/>
                    </a:lnTo>
                    <a:lnTo>
                      <a:pt x="149" y="713"/>
                    </a:lnTo>
                    <a:lnTo>
                      <a:pt x="149" y="693"/>
                    </a:lnTo>
                    <a:lnTo>
                      <a:pt x="158" y="682"/>
                    </a:lnTo>
                    <a:lnTo>
                      <a:pt x="179" y="672"/>
                    </a:lnTo>
                    <a:lnTo>
                      <a:pt x="249" y="653"/>
                    </a:lnTo>
                    <a:lnTo>
                      <a:pt x="287" y="653"/>
                    </a:lnTo>
                    <a:lnTo>
                      <a:pt x="298" y="663"/>
                    </a:lnTo>
                    <a:lnTo>
                      <a:pt x="277" y="624"/>
                    </a:lnTo>
                    <a:lnTo>
                      <a:pt x="277" y="604"/>
                    </a:lnTo>
                    <a:lnTo>
                      <a:pt x="307" y="585"/>
                    </a:lnTo>
                    <a:lnTo>
                      <a:pt x="337" y="536"/>
                    </a:lnTo>
                    <a:lnTo>
                      <a:pt x="357" y="517"/>
                    </a:lnTo>
                    <a:lnTo>
                      <a:pt x="367" y="497"/>
                    </a:lnTo>
                    <a:lnTo>
                      <a:pt x="397" y="497"/>
                    </a:lnTo>
                    <a:lnTo>
                      <a:pt x="416" y="497"/>
                    </a:lnTo>
                    <a:lnTo>
                      <a:pt x="426" y="478"/>
                    </a:lnTo>
                    <a:lnTo>
                      <a:pt x="416" y="458"/>
                    </a:lnTo>
                    <a:lnTo>
                      <a:pt x="407" y="448"/>
                    </a:lnTo>
                    <a:lnTo>
                      <a:pt x="445" y="448"/>
                    </a:lnTo>
                    <a:lnTo>
                      <a:pt x="477" y="439"/>
                    </a:lnTo>
                    <a:lnTo>
                      <a:pt x="495" y="429"/>
                    </a:lnTo>
                    <a:lnTo>
                      <a:pt x="526" y="409"/>
                    </a:lnTo>
                    <a:lnTo>
                      <a:pt x="544" y="400"/>
                    </a:lnTo>
                    <a:lnTo>
                      <a:pt x="565" y="389"/>
                    </a:lnTo>
                    <a:lnTo>
                      <a:pt x="585" y="400"/>
                    </a:lnTo>
                    <a:lnTo>
                      <a:pt x="605" y="418"/>
                    </a:lnTo>
                    <a:lnTo>
                      <a:pt x="614" y="418"/>
                    </a:lnTo>
                    <a:lnTo>
                      <a:pt x="614" y="400"/>
                    </a:lnTo>
                    <a:lnTo>
                      <a:pt x="625" y="360"/>
                    </a:lnTo>
                    <a:lnTo>
                      <a:pt x="644" y="331"/>
                    </a:lnTo>
                    <a:lnTo>
                      <a:pt x="684" y="312"/>
                    </a:lnTo>
                    <a:lnTo>
                      <a:pt x="703" y="302"/>
                    </a:lnTo>
                    <a:lnTo>
                      <a:pt x="723" y="302"/>
                    </a:lnTo>
                    <a:lnTo>
                      <a:pt x="743" y="312"/>
                    </a:lnTo>
                    <a:lnTo>
                      <a:pt x="743" y="302"/>
                    </a:lnTo>
                    <a:lnTo>
                      <a:pt x="753" y="292"/>
                    </a:lnTo>
                    <a:lnTo>
                      <a:pt x="773" y="282"/>
                    </a:lnTo>
                    <a:lnTo>
                      <a:pt x="802" y="262"/>
                    </a:lnTo>
                    <a:lnTo>
                      <a:pt x="802" y="223"/>
                    </a:lnTo>
                    <a:lnTo>
                      <a:pt x="773" y="165"/>
                    </a:lnTo>
                    <a:lnTo>
                      <a:pt x="723" y="125"/>
                    </a:lnTo>
                    <a:lnTo>
                      <a:pt x="635" y="77"/>
                    </a:lnTo>
                    <a:lnTo>
                      <a:pt x="605" y="57"/>
                    </a:lnTo>
                    <a:lnTo>
                      <a:pt x="585" y="37"/>
                    </a:lnTo>
                    <a:lnTo>
                      <a:pt x="585" y="17"/>
                    </a:lnTo>
                    <a:lnTo>
                      <a:pt x="594" y="0"/>
                    </a:lnTo>
                    <a:lnTo>
                      <a:pt x="625" y="0"/>
                    </a:lnTo>
                    <a:lnTo>
                      <a:pt x="734" y="27"/>
                    </a:lnTo>
                    <a:lnTo>
                      <a:pt x="842" y="96"/>
                    </a:lnTo>
                    <a:lnTo>
                      <a:pt x="912" y="174"/>
                    </a:lnTo>
                    <a:lnTo>
                      <a:pt x="930" y="242"/>
                    </a:lnTo>
                    <a:lnTo>
                      <a:pt x="951" y="272"/>
                    </a:lnTo>
                    <a:lnTo>
                      <a:pt x="990" y="292"/>
                    </a:lnTo>
                    <a:lnTo>
                      <a:pt x="990" y="302"/>
                    </a:lnTo>
                  </a:path>
                </a:pathLst>
              </a:custGeom>
              <a:noFill/>
              <a:ln w="3175">
                <a:solidFill>
                  <a:schemeClr val="tx1"/>
                </a:solidFill>
                <a:prstDash val="solid"/>
                <a:round/>
                <a:headEnd/>
                <a:tailEnd/>
              </a:ln>
            </p:spPr>
            <p:txBody>
              <a:bodyPr/>
              <a:lstStyle/>
              <a:p>
                <a:endParaRPr lang="en-US" dirty="0"/>
              </a:p>
            </p:txBody>
          </p:sp>
          <p:sp>
            <p:nvSpPr>
              <p:cNvPr id="546" name="Freeform 571"/>
              <p:cNvSpPr>
                <a:spLocks/>
              </p:cNvSpPr>
              <p:nvPr/>
            </p:nvSpPr>
            <p:spPr bwMode="auto">
              <a:xfrm>
                <a:off x="2804" y="1613"/>
                <a:ext cx="50" cy="23"/>
              </a:xfrm>
              <a:custGeom>
                <a:avLst/>
                <a:gdLst/>
                <a:ahLst/>
                <a:cxnLst>
                  <a:cxn ang="0">
                    <a:pos x="0" y="100"/>
                  </a:cxn>
                  <a:cxn ang="0">
                    <a:pos x="4" y="107"/>
                  </a:cxn>
                  <a:cxn ang="0">
                    <a:pos x="29" y="98"/>
                  </a:cxn>
                  <a:cxn ang="0">
                    <a:pos x="50" y="92"/>
                  </a:cxn>
                  <a:cxn ang="0">
                    <a:pos x="82" y="105"/>
                  </a:cxn>
                  <a:cxn ang="0">
                    <a:pos x="131" y="115"/>
                  </a:cxn>
                  <a:cxn ang="0">
                    <a:pos x="192" y="104"/>
                  </a:cxn>
                  <a:cxn ang="0">
                    <a:pos x="210" y="92"/>
                  </a:cxn>
                  <a:cxn ang="0">
                    <a:pos x="223" y="54"/>
                  </a:cxn>
                  <a:cxn ang="0">
                    <a:pos x="207" y="32"/>
                  </a:cxn>
                  <a:cxn ang="0">
                    <a:pos x="229" y="35"/>
                  </a:cxn>
                  <a:cxn ang="0">
                    <a:pos x="250" y="23"/>
                  </a:cxn>
                  <a:cxn ang="0">
                    <a:pos x="213" y="12"/>
                  </a:cxn>
                  <a:cxn ang="0">
                    <a:pos x="169" y="0"/>
                  </a:cxn>
                  <a:cxn ang="0">
                    <a:pos x="127" y="4"/>
                  </a:cxn>
                  <a:cxn ang="0">
                    <a:pos x="72" y="32"/>
                  </a:cxn>
                  <a:cxn ang="0">
                    <a:pos x="50" y="62"/>
                  </a:cxn>
                  <a:cxn ang="0">
                    <a:pos x="25" y="85"/>
                  </a:cxn>
                  <a:cxn ang="0">
                    <a:pos x="6" y="91"/>
                  </a:cxn>
                  <a:cxn ang="0">
                    <a:pos x="4" y="105"/>
                  </a:cxn>
                  <a:cxn ang="0">
                    <a:pos x="0" y="100"/>
                  </a:cxn>
                </a:cxnLst>
                <a:rect l="0" t="0" r="r" b="b"/>
                <a:pathLst>
                  <a:path w="250" h="115">
                    <a:moveTo>
                      <a:pt x="0" y="100"/>
                    </a:moveTo>
                    <a:lnTo>
                      <a:pt x="4" y="107"/>
                    </a:lnTo>
                    <a:lnTo>
                      <a:pt x="29" y="98"/>
                    </a:lnTo>
                    <a:lnTo>
                      <a:pt x="50" y="92"/>
                    </a:lnTo>
                    <a:lnTo>
                      <a:pt x="82" y="105"/>
                    </a:lnTo>
                    <a:lnTo>
                      <a:pt x="131" y="115"/>
                    </a:lnTo>
                    <a:lnTo>
                      <a:pt x="192" y="104"/>
                    </a:lnTo>
                    <a:lnTo>
                      <a:pt x="210" y="92"/>
                    </a:lnTo>
                    <a:lnTo>
                      <a:pt x="223" y="54"/>
                    </a:lnTo>
                    <a:lnTo>
                      <a:pt x="207" y="32"/>
                    </a:lnTo>
                    <a:lnTo>
                      <a:pt x="229" y="35"/>
                    </a:lnTo>
                    <a:lnTo>
                      <a:pt x="250" y="23"/>
                    </a:lnTo>
                    <a:lnTo>
                      <a:pt x="213" y="12"/>
                    </a:lnTo>
                    <a:lnTo>
                      <a:pt x="169" y="0"/>
                    </a:lnTo>
                    <a:lnTo>
                      <a:pt x="127" y="4"/>
                    </a:lnTo>
                    <a:lnTo>
                      <a:pt x="72" y="32"/>
                    </a:lnTo>
                    <a:lnTo>
                      <a:pt x="50" y="62"/>
                    </a:lnTo>
                    <a:lnTo>
                      <a:pt x="25" y="85"/>
                    </a:lnTo>
                    <a:lnTo>
                      <a:pt x="6" y="91"/>
                    </a:lnTo>
                    <a:lnTo>
                      <a:pt x="4" y="105"/>
                    </a:lnTo>
                    <a:lnTo>
                      <a:pt x="0" y="100"/>
                    </a:lnTo>
                    <a:close/>
                  </a:path>
                </a:pathLst>
              </a:custGeom>
              <a:solidFill>
                <a:srgbClr val="000000"/>
              </a:solidFill>
              <a:ln w="9525">
                <a:solidFill>
                  <a:schemeClr val="tx1"/>
                </a:solidFill>
                <a:round/>
                <a:headEnd/>
                <a:tailEnd/>
              </a:ln>
            </p:spPr>
            <p:txBody>
              <a:bodyPr/>
              <a:lstStyle/>
              <a:p>
                <a:endParaRPr lang="en-US" dirty="0"/>
              </a:p>
            </p:txBody>
          </p:sp>
          <p:sp>
            <p:nvSpPr>
              <p:cNvPr id="547" name="Freeform 572"/>
              <p:cNvSpPr>
                <a:spLocks/>
              </p:cNvSpPr>
              <p:nvPr/>
            </p:nvSpPr>
            <p:spPr bwMode="auto">
              <a:xfrm>
                <a:off x="2804" y="1613"/>
                <a:ext cx="50" cy="23"/>
              </a:xfrm>
              <a:custGeom>
                <a:avLst/>
                <a:gdLst/>
                <a:ahLst/>
                <a:cxnLst>
                  <a:cxn ang="0">
                    <a:pos x="0" y="100"/>
                  </a:cxn>
                  <a:cxn ang="0">
                    <a:pos x="4" y="107"/>
                  </a:cxn>
                  <a:cxn ang="0">
                    <a:pos x="29" y="98"/>
                  </a:cxn>
                  <a:cxn ang="0">
                    <a:pos x="50" y="92"/>
                  </a:cxn>
                  <a:cxn ang="0">
                    <a:pos x="82" y="105"/>
                  </a:cxn>
                  <a:cxn ang="0">
                    <a:pos x="131" y="115"/>
                  </a:cxn>
                  <a:cxn ang="0">
                    <a:pos x="192" y="104"/>
                  </a:cxn>
                  <a:cxn ang="0">
                    <a:pos x="210" y="92"/>
                  </a:cxn>
                  <a:cxn ang="0">
                    <a:pos x="223" y="54"/>
                  </a:cxn>
                  <a:cxn ang="0">
                    <a:pos x="207" y="32"/>
                  </a:cxn>
                  <a:cxn ang="0">
                    <a:pos x="229" y="35"/>
                  </a:cxn>
                  <a:cxn ang="0">
                    <a:pos x="250" y="23"/>
                  </a:cxn>
                  <a:cxn ang="0">
                    <a:pos x="213" y="12"/>
                  </a:cxn>
                  <a:cxn ang="0">
                    <a:pos x="169" y="0"/>
                  </a:cxn>
                  <a:cxn ang="0">
                    <a:pos x="127" y="4"/>
                  </a:cxn>
                  <a:cxn ang="0">
                    <a:pos x="72" y="32"/>
                  </a:cxn>
                  <a:cxn ang="0">
                    <a:pos x="50" y="62"/>
                  </a:cxn>
                  <a:cxn ang="0">
                    <a:pos x="25" y="85"/>
                  </a:cxn>
                  <a:cxn ang="0">
                    <a:pos x="6" y="91"/>
                  </a:cxn>
                  <a:cxn ang="0">
                    <a:pos x="4" y="105"/>
                  </a:cxn>
                  <a:cxn ang="0">
                    <a:pos x="0" y="100"/>
                  </a:cxn>
                </a:cxnLst>
                <a:rect l="0" t="0" r="r" b="b"/>
                <a:pathLst>
                  <a:path w="250" h="115">
                    <a:moveTo>
                      <a:pt x="0" y="100"/>
                    </a:moveTo>
                    <a:lnTo>
                      <a:pt x="4" y="107"/>
                    </a:lnTo>
                    <a:lnTo>
                      <a:pt x="29" y="98"/>
                    </a:lnTo>
                    <a:lnTo>
                      <a:pt x="50" y="92"/>
                    </a:lnTo>
                    <a:lnTo>
                      <a:pt x="82" y="105"/>
                    </a:lnTo>
                    <a:lnTo>
                      <a:pt x="131" y="115"/>
                    </a:lnTo>
                    <a:lnTo>
                      <a:pt x="192" y="104"/>
                    </a:lnTo>
                    <a:lnTo>
                      <a:pt x="210" y="92"/>
                    </a:lnTo>
                    <a:lnTo>
                      <a:pt x="223" y="54"/>
                    </a:lnTo>
                    <a:lnTo>
                      <a:pt x="207" y="32"/>
                    </a:lnTo>
                    <a:lnTo>
                      <a:pt x="229" y="35"/>
                    </a:lnTo>
                    <a:lnTo>
                      <a:pt x="250" y="23"/>
                    </a:lnTo>
                    <a:lnTo>
                      <a:pt x="213" y="12"/>
                    </a:lnTo>
                    <a:lnTo>
                      <a:pt x="169" y="0"/>
                    </a:lnTo>
                    <a:lnTo>
                      <a:pt x="127" y="4"/>
                    </a:lnTo>
                    <a:lnTo>
                      <a:pt x="72" y="32"/>
                    </a:lnTo>
                    <a:lnTo>
                      <a:pt x="50" y="62"/>
                    </a:lnTo>
                    <a:lnTo>
                      <a:pt x="25" y="85"/>
                    </a:lnTo>
                    <a:lnTo>
                      <a:pt x="6" y="91"/>
                    </a:lnTo>
                    <a:lnTo>
                      <a:pt x="4" y="105"/>
                    </a:lnTo>
                    <a:lnTo>
                      <a:pt x="0" y="100"/>
                    </a:lnTo>
                    <a:close/>
                  </a:path>
                </a:pathLst>
              </a:custGeom>
              <a:solidFill>
                <a:srgbClr val="FFFFFF"/>
              </a:solidFill>
              <a:ln w="9525">
                <a:solidFill>
                  <a:schemeClr val="tx1"/>
                </a:solidFill>
                <a:round/>
                <a:headEnd/>
                <a:tailEnd/>
              </a:ln>
            </p:spPr>
            <p:txBody>
              <a:bodyPr/>
              <a:lstStyle/>
              <a:p>
                <a:endParaRPr lang="en-US" dirty="0"/>
              </a:p>
            </p:txBody>
          </p:sp>
          <p:sp>
            <p:nvSpPr>
              <p:cNvPr id="548" name="Freeform 573"/>
              <p:cNvSpPr>
                <a:spLocks/>
              </p:cNvSpPr>
              <p:nvPr/>
            </p:nvSpPr>
            <p:spPr bwMode="auto">
              <a:xfrm>
                <a:off x="2804" y="1613"/>
                <a:ext cx="50" cy="23"/>
              </a:xfrm>
              <a:custGeom>
                <a:avLst/>
                <a:gdLst/>
                <a:ahLst/>
                <a:cxnLst>
                  <a:cxn ang="0">
                    <a:pos x="0" y="100"/>
                  </a:cxn>
                  <a:cxn ang="0">
                    <a:pos x="4" y="107"/>
                  </a:cxn>
                  <a:cxn ang="0">
                    <a:pos x="29" y="98"/>
                  </a:cxn>
                  <a:cxn ang="0">
                    <a:pos x="50" y="92"/>
                  </a:cxn>
                  <a:cxn ang="0">
                    <a:pos x="82" y="105"/>
                  </a:cxn>
                  <a:cxn ang="0">
                    <a:pos x="131" y="115"/>
                  </a:cxn>
                  <a:cxn ang="0">
                    <a:pos x="192" y="104"/>
                  </a:cxn>
                  <a:cxn ang="0">
                    <a:pos x="210" y="92"/>
                  </a:cxn>
                  <a:cxn ang="0">
                    <a:pos x="223" y="54"/>
                  </a:cxn>
                  <a:cxn ang="0">
                    <a:pos x="207" y="32"/>
                  </a:cxn>
                  <a:cxn ang="0">
                    <a:pos x="229" y="35"/>
                  </a:cxn>
                  <a:cxn ang="0">
                    <a:pos x="250" y="23"/>
                  </a:cxn>
                  <a:cxn ang="0">
                    <a:pos x="213" y="12"/>
                  </a:cxn>
                  <a:cxn ang="0">
                    <a:pos x="169" y="0"/>
                  </a:cxn>
                  <a:cxn ang="0">
                    <a:pos x="127" y="4"/>
                  </a:cxn>
                  <a:cxn ang="0">
                    <a:pos x="72" y="32"/>
                  </a:cxn>
                  <a:cxn ang="0">
                    <a:pos x="50" y="62"/>
                  </a:cxn>
                  <a:cxn ang="0">
                    <a:pos x="25" y="85"/>
                  </a:cxn>
                  <a:cxn ang="0">
                    <a:pos x="6" y="91"/>
                  </a:cxn>
                  <a:cxn ang="0">
                    <a:pos x="4" y="105"/>
                  </a:cxn>
                  <a:cxn ang="0">
                    <a:pos x="0" y="100"/>
                  </a:cxn>
                </a:cxnLst>
                <a:rect l="0" t="0" r="r" b="b"/>
                <a:pathLst>
                  <a:path w="250" h="115">
                    <a:moveTo>
                      <a:pt x="0" y="100"/>
                    </a:moveTo>
                    <a:lnTo>
                      <a:pt x="4" y="107"/>
                    </a:lnTo>
                    <a:lnTo>
                      <a:pt x="29" y="98"/>
                    </a:lnTo>
                    <a:lnTo>
                      <a:pt x="50" y="92"/>
                    </a:lnTo>
                    <a:lnTo>
                      <a:pt x="82" y="105"/>
                    </a:lnTo>
                    <a:lnTo>
                      <a:pt x="131" y="115"/>
                    </a:lnTo>
                    <a:lnTo>
                      <a:pt x="192" y="104"/>
                    </a:lnTo>
                    <a:lnTo>
                      <a:pt x="210" y="92"/>
                    </a:lnTo>
                    <a:lnTo>
                      <a:pt x="223" y="54"/>
                    </a:lnTo>
                    <a:lnTo>
                      <a:pt x="207" y="32"/>
                    </a:lnTo>
                    <a:lnTo>
                      <a:pt x="229" y="35"/>
                    </a:lnTo>
                    <a:lnTo>
                      <a:pt x="250" y="23"/>
                    </a:lnTo>
                    <a:lnTo>
                      <a:pt x="213" y="12"/>
                    </a:lnTo>
                    <a:lnTo>
                      <a:pt x="169" y="0"/>
                    </a:lnTo>
                    <a:lnTo>
                      <a:pt x="127" y="4"/>
                    </a:lnTo>
                    <a:lnTo>
                      <a:pt x="72" y="32"/>
                    </a:lnTo>
                    <a:lnTo>
                      <a:pt x="50" y="62"/>
                    </a:lnTo>
                    <a:lnTo>
                      <a:pt x="25" y="85"/>
                    </a:lnTo>
                    <a:lnTo>
                      <a:pt x="6" y="91"/>
                    </a:lnTo>
                    <a:lnTo>
                      <a:pt x="4" y="105"/>
                    </a:lnTo>
                    <a:lnTo>
                      <a:pt x="0" y="100"/>
                    </a:lnTo>
                  </a:path>
                </a:pathLst>
              </a:custGeom>
              <a:noFill/>
              <a:ln w="3175">
                <a:solidFill>
                  <a:schemeClr val="tx1"/>
                </a:solidFill>
                <a:prstDash val="solid"/>
                <a:round/>
                <a:headEnd/>
                <a:tailEnd/>
              </a:ln>
            </p:spPr>
            <p:txBody>
              <a:bodyPr/>
              <a:lstStyle/>
              <a:p>
                <a:endParaRPr lang="en-US" dirty="0"/>
              </a:p>
            </p:txBody>
          </p:sp>
          <p:sp>
            <p:nvSpPr>
              <p:cNvPr id="549" name="Freeform 574"/>
              <p:cNvSpPr>
                <a:spLocks/>
              </p:cNvSpPr>
              <p:nvPr/>
            </p:nvSpPr>
            <p:spPr bwMode="auto">
              <a:xfrm>
                <a:off x="2824" y="1618"/>
                <a:ext cx="16" cy="8"/>
              </a:xfrm>
              <a:custGeom>
                <a:avLst/>
                <a:gdLst/>
                <a:ahLst/>
                <a:cxnLst>
                  <a:cxn ang="0">
                    <a:pos x="0" y="22"/>
                  </a:cxn>
                  <a:cxn ang="0">
                    <a:pos x="42" y="0"/>
                  </a:cxn>
                  <a:cxn ang="0">
                    <a:pos x="81" y="4"/>
                  </a:cxn>
                  <a:cxn ang="0">
                    <a:pos x="70" y="35"/>
                  </a:cxn>
                  <a:cxn ang="0">
                    <a:pos x="45" y="44"/>
                  </a:cxn>
                  <a:cxn ang="0">
                    <a:pos x="11" y="40"/>
                  </a:cxn>
                  <a:cxn ang="0">
                    <a:pos x="0" y="22"/>
                  </a:cxn>
                </a:cxnLst>
                <a:rect l="0" t="0" r="r" b="b"/>
                <a:pathLst>
                  <a:path w="81" h="44">
                    <a:moveTo>
                      <a:pt x="0" y="22"/>
                    </a:moveTo>
                    <a:lnTo>
                      <a:pt x="42" y="0"/>
                    </a:lnTo>
                    <a:lnTo>
                      <a:pt x="81" y="4"/>
                    </a:lnTo>
                    <a:lnTo>
                      <a:pt x="70" y="35"/>
                    </a:lnTo>
                    <a:lnTo>
                      <a:pt x="45" y="44"/>
                    </a:lnTo>
                    <a:lnTo>
                      <a:pt x="11" y="40"/>
                    </a:lnTo>
                    <a:lnTo>
                      <a:pt x="0" y="22"/>
                    </a:lnTo>
                    <a:close/>
                  </a:path>
                </a:pathLst>
              </a:custGeom>
              <a:solidFill>
                <a:srgbClr val="FFFFFF"/>
              </a:solidFill>
              <a:ln w="9525">
                <a:solidFill>
                  <a:schemeClr val="tx1"/>
                </a:solidFill>
                <a:round/>
                <a:headEnd/>
                <a:tailEnd/>
              </a:ln>
            </p:spPr>
            <p:txBody>
              <a:bodyPr/>
              <a:lstStyle/>
              <a:p>
                <a:endParaRPr lang="en-US" dirty="0"/>
              </a:p>
            </p:txBody>
          </p:sp>
          <p:sp>
            <p:nvSpPr>
              <p:cNvPr id="550" name="Freeform 575"/>
              <p:cNvSpPr>
                <a:spLocks/>
              </p:cNvSpPr>
              <p:nvPr/>
            </p:nvSpPr>
            <p:spPr bwMode="auto">
              <a:xfrm>
                <a:off x="2824" y="1618"/>
                <a:ext cx="16" cy="8"/>
              </a:xfrm>
              <a:custGeom>
                <a:avLst/>
                <a:gdLst/>
                <a:ahLst/>
                <a:cxnLst>
                  <a:cxn ang="0">
                    <a:pos x="0" y="22"/>
                  </a:cxn>
                  <a:cxn ang="0">
                    <a:pos x="42" y="0"/>
                  </a:cxn>
                  <a:cxn ang="0">
                    <a:pos x="81" y="4"/>
                  </a:cxn>
                  <a:cxn ang="0">
                    <a:pos x="70" y="35"/>
                  </a:cxn>
                  <a:cxn ang="0">
                    <a:pos x="45" y="44"/>
                  </a:cxn>
                  <a:cxn ang="0">
                    <a:pos x="11" y="40"/>
                  </a:cxn>
                  <a:cxn ang="0">
                    <a:pos x="0" y="22"/>
                  </a:cxn>
                </a:cxnLst>
                <a:rect l="0" t="0" r="r" b="b"/>
                <a:pathLst>
                  <a:path w="81" h="44">
                    <a:moveTo>
                      <a:pt x="0" y="22"/>
                    </a:moveTo>
                    <a:lnTo>
                      <a:pt x="42" y="0"/>
                    </a:lnTo>
                    <a:lnTo>
                      <a:pt x="81" y="4"/>
                    </a:lnTo>
                    <a:lnTo>
                      <a:pt x="70" y="35"/>
                    </a:lnTo>
                    <a:lnTo>
                      <a:pt x="45" y="44"/>
                    </a:lnTo>
                    <a:lnTo>
                      <a:pt x="11" y="40"/>
                    </a:lnTo>
                    <a:lnTo>
                      <a:pt x="0" y="22"/>
                    </a:lnTo>
                  </a:path>
                </a:pathLst>
              </a:custGeom>
              <a:noFill/>
              <a:ln w="3175">
                <a:solidFill>
                  <a:schemeClr val="tx1"/>
                </a:solidFill>
                <a:prstDash val="solid"/>
                <a:round/>
                <a:headEnd/>
                <a:tailEnd/>
              </a:ln>
            </p:spPr>
            <p:txBody>
              <a:bodyPr/>
              <a:lstStyle/>
              <a:p>
                <a:endParaRPr lang="en-US" dirty="0"/>
              </a:p>
            </p:txBody>
          </p:sp>
          <p:sp>
            <p:nvSpPr>
              <p:cNvPr id="551" name="Freeform 576"/>
              <p:cNvSpPr>
                <a:spLocks/>
              </p:cNvSpPr>
              <p:nvPr/>
            </p:nvSpPr>
            <p:spPr bwMode="auto">
              <a:xfrm>
                <a:off x="2868" y="1566"/>
                <a:ext cx="120" cy="51"/>
              </a:xfrm>
              <a:custGeom>
                <a:avLst/>
                <a:gdLst/>
                <a:ahLst/>
                <a:cxnLst>
                  <a:cxn ang="0">
                    <a:pos x="0" y="145"/>
                  </a:cxn>
                  <a:cxn ang="0">
                    <a:pos x="79" y="83"/>
                  </a:cxn>
                  <a:cxn ang="0">
                    <a:pos x="160" y="32"/>
                  </a:cxn>
                  <a:cxn ang="0">
                    <a:pos x="218" y="9"/>
                  </a:cxn>
                  <a:cxn ang="0">
                    <a:pos x="276" y="0"/>
                  </a:cxn>
                  <a:cxn ang="0">
                    <a:pos x="340" y="3"/>
                  </a:cxn>
                  <a:cxn ang="0">
                    <a:pos x="411" y="19"/>
                  </a:cxn>
                  <a:cxn ang="0">
                    <a:pos x="466" y="39"/>
                  </a:cxn>
                  <a:cxn ang="0">
                    <a:pos x="536" y="41"/>
                  </a:cxn>
                  <a:cxn ang="0">
                    <a:pos x="582" y="48"/>
                  </a:cxn>
                  <a:cxn ang="0">
                    <a:pos x="599" y="78"/>
                  </a:cxn>
                  <a:cxn ang="0">
                    <a:pos x="587" y="112"/>
                  </a:cxn>
                  <a:cxn ang="0">
                    <a:pos x="509" y="178"/>
                  </a:cxn>
                  <a:cxn ang="0">
                    <a:pos x="414" y="223"/>
                  </a:cxn>
                  <a:cxn ang="0">
                    <a:pos x="239" y="255"/>
                  </a:cxn>
                  <a:cxn ang="0">
                    <a:pos x="121" y="246"/>
                  </a:cxn>
                  <a:cxn ang="0">
                    <a:pos x="0" y="145"/>
                  </a:cxn>
                </a:cxnLst>
                <a:rect l="0" t="0" r="r" b="b"/>
                <a:pathLst>
                  <a:path w="599" h="255">
                    <a:moveTo>
                      <a:pt x="0" y="145"/>
                    </a:moveTo>
                    <a:lnTo>
                      <a:pt x="79" y="83"/>
                    </a:lnTo>
                    <a:lnTo>
                      <a:pt x="160" y="32"/>
                    </a:lnTo>
                    <a:lnTo>
                      <a:pt x="218" y="9"/>
                    </a:lnTo>
                    <a:lnTo>
                      <a:pt x="276" y="0"/>
                    </a:lnTo>
                    <a:lnTo>
                      <a:pt x="340" y="3"/>
                    </a:lnTo>
                    <a:lnTo>
                      <a:pt x="411" y="19"/>
                    </a:lnTo>
                    <a:lnTo>
                      <a:pt x="466" y="39"/>
                    </a:lnTo>
                    <a:lnTo>
                      <a:pt x="536" y="41"/>
                    </a:lnTo>
                    <a:lnTo>
                      <a:pt x="582" y="48"/>
                    </a:lnTo>
                    <a:lnTo>
                      <a:pt x="599" y="78"/>
                    </a:lnTo>
                    <a:lnTo>
                      <a:pt x="587" y="112"/>
                    </a:lnTo>
                    <a:lnTo>
                      <a:pt x="509" y="178"/>
                    </a:lnTo>
                    <a:lnTo>
                      <a:pt x="414" y="223"/>
                    </a:lnTo>
                    <a:lnTo>
                      <a:pt x="239" y="255"/>
                    </a:lnTo>
                    <a:lnTo>
                      <a:pt x="121" y="246"/>
                    </a:lnTo>
                    <a:lnTo>
                      <a:pt x="0" y="145"/>
                    </a:lnTo>
                    <a:close/>
                  </a:path>
                </a:pathLst>
              </a:custGeom>
              <a:solidFill>
                <a:srgbClr val="A85400"/>
              </a:solidFill>
              <a:ln w="9525">
                <a:solidFill>
                  <a:schemeClr val="tx1"/>
                </a:solidFill>
                <a:round/>
                <a:headEnd/>
                <a:tailEnd/>
              </a:ln>
            </p:spPr>
            <p:txBody>
              <a:bodyPr/>
              <a:lstStyle/>
              <a:p>
                <a:endParaRPr lang="en-US" dirty="0"/>
              </a:p>
            </p:txBody>
          </p:sp>
          <p:sp>
            <p:nvSpPr>
              <p:cNvPr id="552" name="Freeform 577"/>
              <p:cNvSpPr>
                <a:spLocks/>
              </p:cNvSpPr>
              <p:nvPr/>
            </p:nvSpPr>
            <p:spPr bwMode="auto">
              <a:xfrm>
                <a:off x="2868" y="1566"/>
                <a:ext cx="120" cy="51"/>
              </a:xfrm>
              <a:custGeom>
                <a:avLst/>
                <a:gdLst/>
                <a:ahLst/>
                <a:cxnLst>
                  <a:cxn ang="0">
                    <a:pos x="0" y="145"/>
                  </a:cxn>
                  <a:cxn ang="0">
                    <a:pos x="79" y="83"/>
                  </a:cxn>
                  <a:cxn ang="0">
                    <a:pos x="160" y="32"/>
                  </a:cxn>
                  <a:cxn ang="0">
                    <a:pos x="218" y="9"/>
                  </a:cxn>
                  <a:cxn ang="0">
                    <a:pos x="276" y="0"/>
                  </a:cxn>
                  <a:cxn ang="0">
                    <a:pos x="340" y="3"/>
                  </a:cxn>
                  <a:cxn ang="0">
                    <a:pos x="411" y="19"/>
                  </a:cxn>
                  <a:cxn ang="0">
                    <a:pos x="466" y="39"/>
                  </a:cxn>
                  <a:cxn ang="0">
                    <a:pos x="536" y="41"/>
                  </a:cxn>
                  <a:cxn ang="0">
                    <a:pos x="582" y="48"/>
                  </a:cxn>
                  <a:cxn ang="0">
                    <a:pos x="599" y="78"/>
                  </a:cxn>
                  <a:cxn ang="0">
                    <a:pos x="587" y="112"/>
                  </a:cxn>
                  <a:cxn ang="0">
                    <a:pos x="509" y="178"/>
                  </a:cxn>
                  <a:cxn ang="0">
                    <a:pos x="414" y="223"/>
                  </a:cxn>
                  <a:cxn ang="0">
                    <a:pos x="239" y="255"/>
                  </a:cxn>
                  <a:cxn ang="0">
                    <a:pos x="121" y="246"/>
                  </a:cxn>
                  <a:cxn ang="0">
                    <a:pos x="0" y="145"/>
                  </a:cxn>
                </a:cxnLst>
                <a:rect l="0" t="0" r="r" b="b"/>
                <a:pathLst>
                  <a:path w="599" h="255">
                    <a:moveTo>
                      <a:pt x="0" y="145"/>
                    </a:moveTo>
                    <a:lnTo>
                      <a:pt x="79" y="83"/>
                    </a:lnTo>
                    <a:lnTo>
                      <a:pt x="160" y="32"/>
                    </a:lnTo>
                    <a:lnTo>
                      <a:pt x="218" y="9"/>
                    </a:lnTo>
                    <a:lnTo>
                      <a:pt x="276" y="0"/>
                    </a:lnTo>
                    <a:lnTo>
                      <a:pt x="340" y="3"/>
                    </a:lnTo>
                    <a:lnTo>
                      <a:pt x="411" y="19"/>
                    </a:lnTo>
                    <a:lnTo>
                      <a:pt x="466" y="39"/>
                    </a:lnTo>
                    <a:lnTo>
                      <a:pt x="536" y="41"/>
                    </a:lnTo>
                    <a:lnTo>
                      <a:pt x="582" y="48"/>
                    </a:lnTo>
                    <a:lnTo>
                      <a:pt x="599" y="78"/>
                    </a:lnTo>
                    <a:lnTo>
                      <a:pt x="587" y="112"/>
                    </a:lnTo>
                    <a:lnTo>
                      <a:pt x="509" y="178"/>
                    </a:lnTo>
                    <a:lnTo>
                      <a:pt x="414" y="223"/>
                    </a:lnTo>
                    <a:lnTo>
                      <a:pt x="239" y="255"/>
                    </a:lnTo>
                    <a:lnTo>
                      <a:pt x="121" y="246"/>
                    </a:lnTo>
                    <a:lnTo>
                      <a:pt x="0" y="145"/>
                    </a:lnTo>
                    <a:close/>
                  </a:path>
                </a:pathLst>
              </a:custGeom>
              <a:solidFill>
                <a:srgbClr val="000000"/>
              </a:solidFill>
              <a:ln w="9525">
                <a:solidFill>
                  <a:schemeClr val="tx1"/>
                </a:solidFill>
                <a:round/>
                <a:headEnd/>
                <a:tailEnd/>
              </a:ln>
            </p:spPr>
            <p:txBody>
              <a:bodyPr/>
              <a:lstStyle/>
              <a:p>
                <a:endParaRPr lang="en-US" dirty="0"/>
              </a:p>
            </p:txBody>
          </p:sp>
          <p:sp>
            <p:nvSpPr>
              <p:cNvPr id="553" name="Freeform 578"/>
              <p:cNvSpPr>
                <a:spLocks/>
              </p:cNvSpPr>
              <p:nvPr/>
            </p:nvSpPr>
            <p:spPr bwMode="auto">
              <a:xfrm>
                <a:off x="2868" y="1566"/>
                <a:ext cx="120" cy="51"/>
              </a:xfrm>
              <a:custGeom>
                <a:avLst/>
                <a:gdLst/>
                <a:ahLst/>
                <a:cxnLst>
                  <a:cxn ang="0">
                    <a:pos x="0" y="145"/>
                  </a:cxn>
                  <a:cxn ang="0">
                    <a:pos x="79" y="83"/>
                  </a:cxn>
                  <a:cxn ang="0">
                    <a:pos x="160" y="32"/>
                  </a:cxn>
                  <a:cxn ang="0">
                    <a:pos x="218" y="9"/>
                  </a:cxn>
                  <a:cxn ang="0">
                    <a:pos x="276" y="0"/>
                  </a:cxn>
                  <a:cxn ang="0">
                    <a:pos x="340" y="3"/>
                  </a:cxn>
                  <a:cxn ang="0">
                    <a:pos x="411" y="19"/>
                  </a:cxn>
                  <a:cxn ang="0">
                    <a:pos x="466" y="39"/>
                  </a:cxn>
                  <a:cxn ang="0">
                    <a:pos x="536" y="41"/>
                  </a:cxn>
                  <a:cxn ang="0">
                    <a:pos x="582" y="48"/>
                  </a:cxn>
                  <a:cxn ang="0">
                    <a:pos x="599" y="78"/>
                  </a:cxn>
                  <a:cxn ang="0">
                    <a:pos x="587" y="112"/>
                  </a:cxn>
                  <a:cxn ang="0">
                    <a:pos x="509" y="178"/>
                  </a:cxn>
                  <a:cxn ang="0">
                    <a:pos x="414" y="223"/>
                  </a:cxn>
                  <a:cxn ang="0">
                    <a:pos x="239" y="255"/>
                  </a:cxn>
                  <a:cxn ang="0">
                    <a:pos x="121" y="246"/>
                  </a:cxn>
                  <a:cxn ang="0">
                    <a:pos x="0" y="145"/>
                  </a:cxn>
                </a:cxnLst>
                <a:rect l="0" t="0" r="r" b="b"/>
                <a:pathLst>
                  <a:path w="599" h="255">
                    <a:moveTo>
                      <a:pt x="0" y="145"/>
                    </a:moveTo>
                    <a:lnTo>
                      <a:pt x="79" y="83"/>
                    </a:lnTo>
                    <a:lnTo>
                      <a:pt x="160" y="32"/>
                    </a:lnTo>
                    <a:lnTo>
                      <a:pt x="218" y="9"/>
                    </a:lnTo>
                    <a:lnTo>
                      <a:pt x="276" y="0"/>
                    </a:lnTo>
                    <a:lnTo>
                      <a:pt x="340" y="3"/>
                    </a:lnTo>
                    <a:lnTo>
                      <a:pt x="411" y="19"/>
                    </a:lnTo>
                    <a:lnTo>
                      <a:pt x="466" y="39"/>
                    </a:lnTo>
                    <a:lnTo>
                      <a:pt x="536" y="41"/>
                    </a:lnTo>
                    <a:lnTo>
                      <a:pt x="582" y="48"/>
                    </a:lnTo>
                    <a:lnTo>
                      <a:pt x="599" y="78"/>
                    </a:lnTo>
                    <a:lnTo>
                      <a:pt x="587" y="112"/>
                    </a:lnTo>
                    <a:lnTo>
                      <a:pt x="509" y="178"/>
                    </a:lnTo>
                    <a:lnTo>
                      <a:pt x="414" y="223"/>
                    </a:lnTo>
                    <a:lnTo>
                      <a:pt x="239" y="255"/>
                    </a:lnTo>
                    <a:lnTo>
                      <a:pt x="121" y="246"/>
                    </a:lnTo>
                    <a:lnTo>
                      <a:pt x="0" y="145"/>
                    </a:lnTo>
                  </a:path>
                </a:pathLst>
              </a:custGeom>
              <a:noFill/>
              <a:ln w="3175">
                <a:solidFill>
                  <a:schemeClr val="tx1"/>
                </a:solidFill>
                <a:prstDash val="solid"/>
                <a:round/>
                <a:headEnd/>
                <a:tailEnd/>
              </a:ln>
            </p:spPr>
            <p:txBody>
              <a:bodyPr/>
              <a:lstStyle/>
              <a:p>
                <a:endParaRPr lang="en-US" dirty="0"/>
              </a:p>
            </p:txBody>
          </p:sp>
          <p:sp>
            <p:nvSpPr>
              <p:cNvPr id="554" name="Freeform 579"/>
              <p:cNvSpPr>
                <a:spLocks/>
              </p:cNvSpPr>
              <p:nvPr/>
            </p:nvSpPr>
            <p:spPr bwMode="auto">
              <a:xfrm>
                <a:off x="2896" y="1584"/>
                <a:ext cx="65" cy="29"/>
              </a:xfrm>
              <a:custGeom>
                <a:avLst/>
                <a:gdLst/>
                <a:ahLst/>
                <a:cxnLst>
                  <a:cxn ang="0">
                    <a:pos x="14" y="133"/>
                  </a:cxn>
                  <a:cxn ang="0">
                    <a:pos x="106" y="81"/>
                  </a:cxn>
                  <a:cxn ang="0">
                    <a:pos x="148" y="37"/>
                  </a:cxn>
                  <a:cxn ang="0">
                    <a:pos x="197" y="13"/>
                  </a:cxn>
                  <a:cxn ang="0">
                    <a:pos x="239" y="0"/>
                  </a:cxn>
                  <a:cxn ang="0">
                    <a:pos x="326" y="6"/>
                  </a:cxn>
                  <a:cxn ang="0">
                    <a:pos x="253" y="24"/>
                  </a:cxn>
                  <a:cxn ang="0">
                    <a:pos x="287" y="38"/>
                  </a:cxn>
                  <a:cxn ang="0">
                    <a:pos x="186" y="71"/>
                  </a:cxn>
                  <a:cxn ang="0">
                    <a:pos x="230" y="76"/>
                  </a:cxn>
                  <a:cxn ang="0">
                    <a:pos x="194" y="101"/>
                  </a:cxn>
                  <a:cxn ang="0">
                    <a:pos x="221" y="111"/>
                  </a:cxn>
                  <a:cxn ang="0">
                    <a:pos x="124" y="124"/>
                  </a:cxn>
                  <a:cxn ang="0">
                    <a:pos x="124" y="139"/>
                  </a:cxn>
                  <a:cxn ang="0">
                    <a:pos x="0" y="144"/>
                  </a:cxn>
                  <a:cxn ang="0">
                    <a:pos x="14" y="133"/>
                  </a:cxn>
                </a:cxnLst>
                <a:rect l="0" t="0" r="r" b="b"/>
                <a:pathLst>
                  <a:path w="326" h="144">
                    <a:moveTo>
                      <a:pt x="14" y="133"/>
                    </a:moveTo>
                    <a:lnTo>
                      <a:pt x="106" y="81"/>
                    </a:lnTo>
                    <a:lnTo>
                      <a:pt x="148" y="37"/>
                    </a:lnTo>
                    <a:lnTo>
                      <a:pt x="197" y="13"/>
                    </a:lnTo>
                    <a:lnTo>
                      <a:pt x="239" y="0"/>
                    </a:lnTo>
                    <a:lnTo>
                      <a:pt x="326" y="6"/>
                    </a:lnTo>
                    <a:lnTo>
                      <a:pt x="253" y="24"/>
                    </a:lnTo>
                    <a:lnTo>
                      <a:pt x="287" y="38"/>
                    </a:lnTo>
                    <a:lnTo>
                      <a:pt x="186" y="71"/>
                    </a:lnTo>
                    <a:lnTo>
                      <a:pt x="230" y="76"/>
                    </a:lnTo>
                    <a:lnTo>
                      <a:pt x="194" y="101"/>
                    </a:lnTo>
                    <a:lnTo>
                      <a:pt x="221" y="111"/>
                    </a:lnTo>
                    <a:lnTo>
                      <a:pt x="124" y="124"/>
                    </a:lnTo>
                    <a:lnTo>
                      <a:pt x="124" y="139"/>
                    </a:lnTo>
                    <a:lnTo>
                      <a:pt x="0" y="144"/>
                    </a:lnTo>
                    <a:lnTo>
                      <a:pt x="14" y="133"/>
                    </a:lnTo>
                    <a:close/>
                  </a:path>
                </a:pathLst>
              </a:custGeom>
              <a:solidFill>
                <a:srgbClr val="FFFFFF"/>
              </a:solidFill>
              <a:ln w="9525">
                <a:solidFill>
                  <a:schemeClr val="tx1"/>
                </a:solidFill>
                <a:round/>
                <a:headEnd/>
                <a:tailEnd/>
              </a:ln>
            </p:spPr>
            <p:txBody>
              <a:bodyPr/>
              <a:lstStyle/>
              <a:p>
                <a:endParaRPr lang="en-US" dirty="0"/>
              </a:p>
            </p:txBody>
          </p:sp>
          <p:sp>
            <p:nvSpPr>
              <p:cNvPr id="555" name="Freeform 580"/>
              <p:cNvSpPr>
                <a:spLocks/>
              </p:cNvSpPr>
              <p:nvPr/>
            </p:nvSpPr>
            <p:spPr bwMode="auto">
              <a:xfrm>
                <a:off x="2867" y="1581"/>
                <a:ext cx="104" cy="33"/>
              </a:xfrm>
              <a:custGeom>
                <a:avLst/>
                <a:gdLst/>
                <a:ahLst/>
                <a:cxnLst>
                  <a:cxn ang="0">
                    <a:pos x="0" y="167"/>
                  </a:cxn>
                  <a:cxn ang="0">
                    <a:pos x="77" y="164"/>
                  </a:cxn>
                  <a:cxn ang="0">
                    <a:pos x="161" y="124"/>
                  </a:cxn>
                  <a:cxn ang="0">
                    <a:pos x="238" y="72"/>
                  </a:cxn>
                  <a:cxn ang="0">
                    <a:pos x="296" y="17"/>
                  </a:cxn>
                  <a:cxn ang="0">
                    <a:pos x="369" y="0"/>
                  </a:cxn>
                  <a:cxn ang="0">
                    <a:pos x="462" y="4"/>
                  </a:cxn>
                  <a:cxn ang="0">
                    <a:pos x="520" y="8"/>
                  </a:cxn>
                </a:cxnLst>
                <a:rect l="0" t="0" r="r" b="b"/>
                <a:pathLst>
                  <a:path w="520" h="167">
                    <a:moveTo>
                      <a:pt x="0" y="167"/>
                    </a:moveTo>
                    <a:lnTo>
                      <a:pt x="77" y="164"/>
                    </a:lnTo>
                    <a:lnTo>
                      <a:pt x="161" y="124"/>
                    </a:lnTo>
                    <a:lnTo>
                      <a:pt x="238" y="72"/>
                    </a:lnTo>
                    <a:lnTo>
                      <a:pt x="296" y="17"/>
                    </a:lnTo>
                    <a:lnTo>
                      <a:pt x="369" y="0"/>
                    </a:lnTo>
                    <a:lnTo>
                      <a:pt x="462" y="4"/>
                    </a:lnTo>
                    <a:lnTo>
                      <a:pt x="520" y="8"/>
                    </a:lnTo>
                  </a:path>
                </a:pathLst>
              </a:custGeom>
              <a:noFill/>
              <a:ln w="3175">
                <a:solidFill>
                  <a:schemeClr val="tx1"/>
                </a:solidFill>
                <a:prstDash val="solid"/>
                <a:round/>
                <a:headEnd/>
                <a:tailEnd/>
              </a:ln>
            </p:spPr>
            <p:txBody>
              <a:bodyPr/>
              <a:lstStyle/>
              <a:p>
                <a:endParaRPr lang="en-US" dirty="0"/>
              </a:p>
            </p:txBody>
          </p:sp>
          <p:sp>
            <p:nvSpPr>
              <p:cNvPr id="556" name="Freeform 581"/>
              <p:cNvSpPr>
                <a:spLocks/>
              </p:cNvSpPr>
              <p:nvPr/>
            </p:nvSpPr>
            <p:spPr bwMode="auto">
              <a:xfrm>
                <a:off x="2755" y="1728"/>
                <a:ext cx="12" cy="10"/>
              </a:xfrm>
              <a:custGeom>
                <a:avLst/>
                <a:gdLst/>
                <a:ahLst/>
                <a:cxnLst>
                  <a:cxn ang="0">
                    <a:pos x="0" y="52"/>
                  </a:cxn>
                  <a:cxn ang="0">
                    <a:pos x="32" y="21"/>
                  </a:cxn>
                  <a:cxn ang="0">
                    <a:pos x="60" y="0"/>
                  </a:cxn>
                </a:cxnLst>
                <a:rect l="0" t="0" r="r" b="b"/>
                <a:pathLst>
                  <a:path w="60" h="52">
                    <a:moveTo>
                      <a:pt x="0" y="52"/>
                    </a:moveTo>
                    <a:lnTo>
                      <a:pt x="32" y="21"/>
                    </a:lnTo>
                    <a:lnTo>
                      <a:pt x="60" y="0"/>
                    </a:lnTo>
                  </a:path>
                </a:pathLst>
              </a:custGeom>
              <a:noFill/>
              <a:ln w="3175">
                <a:solidFill>
                  <a:schemeClr val="tx1"/>
                </a:solidFill>
                <a:prstDash val="solid"/>
                <a:round/>
                <a:headEnd/>
                <a:tailEnd/>
              </a:ln>
            </p:spPr>
            <p:txBody>
              <a:bodyPr/>
              <a:lstStyle/>
              <a:p>
                <a:endParaRPr lang="en-US" dirty="0"/>
              </a:p>
            </p:txBody>
          </p:sp>
          <p:sp>
            <p:nvSpPr>
              <p:cNvPr id="557" name="Freeform 582"/>
              <p:cNvSpPr>
                <a:spLocks/>
              </p:cNvSpPr>
              <p:nvPr/>
            </p:nvSpPr>
            <p:spPr bwMode="auto">
              <a:xfrm>
                <a:off x="2675" y="1737"/>
                <a:ext cx="80" cy="15"/>
              </a:xfrm>
              <a:custGeom>
                <a:avLst/>
                <a:gdLst/>
                <a:ahLst/>
                <a:cxnLst>
                  <a:cxn ang="0">
                    <a:pos x="0" y="14"/>
                  </a:cxn>
                  <a:cxn ang="0">
                    <a:pos x="67" y="14"/>
                  </a:cxn>
                  <a:cxn ang="0">
                    <a:pos x="136" y="24"/>
                  </a:cxn>
                  <a:cxn ang="0">
                    <a:pos x="180" y="58"/>
                  </a:cxn>
                  <a:cxn ang="0">
                    <a:pos x="249" y="72"/>
                  </a:cxn>
                  <a:cxn ang="0">
                    <a:pos x="301" y="58"/>
                  </a:cxn>
                  <a:cxn ang="0">
                    <a:pos x="398" y="0"/>
                  </a:cxn>
                </a:cxnLst>
                <a:rect l="0" t="0" r="r" b="b"/>
                <a:pathLst>
                  <a:path w="398" h="72">
                    <a:moveTo>
                      <a:pt x="0" y="14"/>
                    </a:moveTo>
                    <a:lnTo>
                      <a:pt x="67" y="14"/>
                    </a:lnTo>
                    <a:lnTo>
                      <a:pt x="136" y="24"/>
                    </a:lnTo>
                    <a:lnTo>
                      <a:pt x="180" y="58"/>
                    </a:lnTo>
                    <a:lnTo>
                      <a:pt x="249" y="72"/>
                    </a:lnTo>
                    <a:lnTo>
                      <a:pt x="301" y="58"/>
                    </a:lnTo>
                    <a:lnTo>
                      <a:pt x="398" y="0"/>
                    </a:lnTo>
                  </a:path>
                </a:pathLst>
              </a:custGeom>
              <a:noFill/>
              <a:ln w="3175">
                <a:solidFill>
                  <a:schemeClr val="tx1"/>
                </a:solidFill>
                <a:prstDash val="solid"/>
                <a:round/>
                <a:headEnd/>
                <a:tailEnd/>
              </a:ln>
            </p:spPr>
            <p:txBody>
              <a:bodyPr/>
              <a:lstStyle/>
              <a:p>
                <a:endParaRPr lang="en-US" dirty="0"/>
              </a:p>
            </p:txBody>
          </p:sp>
          <p:sp>
            <p:nvSpPr>
              <p:cNvPr id="558" name="Freeform 583"/>
              <p:cNvSpPr>
                <a:spLocks/>
              </p:cNvSpPr>
              <p:nvPr/>
            </p:nvSpPr>
            <p:spPr bwMode="auto">
              <a:xfrm>
                <a:off x="2771" y="1655"/>
                <a:ext cx="15" cy="19"/>
              </a:xfrm>
              <a:custGeom>
                <a:avLst/>
                <a:gdLst/>
                <a:ahLst/>
                <a:cxnLst>
                  <a:cxn ang="0">
                    <a:pos x="0" y="92"/>
                  </a:cxn>
                  <a:cxn ang="0">
                    <a:pos x="39" y="49"/>
                  </a:cxn>
                  <a:cxn ang="0">
                    <a:pos x="76" y="0"/>
                  </a:cxn>
                </a:cxnLst>
                <a:rect l="0" t="0" r="r" b="b"/>
                <a:pathLst>
                  <a:path w="76" h="92">
                    <a:moveTo>
                      <a:pt x="0" y="92"/>
                    </a:moveTo>
                    <a:lnTo>
                      <a:pt x="39" y="49"/>
                    </a:lnTo>
                    <a:lnTo>
                      <a:pt x="76" y="0"/>
                    </a:lnTo>
                  </a:path>
                </a:pathLst>
              </a:custGeom>
              <a:noFill/>
              <a:ln w="3175">
                <a:solidFill>
                  <a:schemeClr val="tx1"/>
                </a:solidFill>
                <a:prstDash val="solid"/>
                <a:round/>
                <a:headEnd/>
                <a:tailEnd/>
              </a:ln>
            </p:spPr>
            <p:txBody>
              <a:bodyPr/>
              <a:lstStyle/>
              <a:p>
                <a:endParaRPr lang="en-US" dirty="0"/>
              </a:p>
            </p:txBody>
          </p:sp>
          <p:sp>
            <p:nvSpPr>
              <p:cNvPr id="559" name="Freeform 584"/>
              <p:cNvSpPr>
                <a:spLocks/>
              </p:cNvSpPr>
              <p:nvPr/>
            </p:nvSpPr>
            <p:spPr bwMode="auto">
              <a:xfrm>
                <a:off x="3194" y="1896"/>
                <a:ext cx="6" cy="59"/>
              </a:xfrm>
              <a:custGeom>
                <a:avLst/>
                <a:gdLst/>
                <a:ahLst/>
                <a:cxnLst>
                  <a:cxn ang="0">
                    <a:pos x="29" y="294"/>
                  </a:cxn>
                  <a:cxn ang="0">
                    <a:pos x="0" y="58"/>
                  </a:cxn>
                  <a:cxn ang="0">
                    <a:pos x="10" y="0"/>
                  </a:cxn>
                </a:cxnLst>
                <a:rect l="0" t="0" r="r" b="b"/>
                <a:pathLst>
                  <a:path w="29" h="294">
                    <a:moveTo>
                      <a:pt x="29" y="294"/>
                    </a:moveTo>
                    <a:lnTo>
                      <a:pt x="0" y="58"/>
                    </a:lnTo>
                    <a:lnTo>
                      <a:pt x="10" y="0"/>
                    </a:lnTo>
                  </a:path>
                </a:pathLst>
              </a:custGeom>
              <a:noFill/>
              <a:ln w="3175">
                <a:solidFill>
                  <a:schemeClr val="tx1"/>
                </a:solidFill>
                <a:prstDash val="solid"/>
                <a:round/>
                <a:headEnd/>
                <a:tailEnd/>
              </a:ln>
            </p:spPr>
            <p:txBody>
              <a:bodyPr/>
              <a:lstStyle/>
              <a:p>
                <a:endParaRPr lang="en-US" dirty="0"/>
              </a:p>
            </p:txBody>
          </p:sp>
          <p:sp>
            <p:nvSpPr>
              <p:cNvPr id="560" name="Freeform 585"/>
              <p:cNvSpPr>
                <a:spLocks/>
              </p:cNvSpPr>
              <p:nvPr/>
            </p:nvSpPr>
            <p:spPr bwMode="auto">
              <a:xfrm>
                <a:off x="3559" y="1965"/>
                <a:ext cx="87" cy="60"/>
              </a:xfrm>
              <a:custGeom>
                <a:avLst/>
                <a:gdLst/>
                <a:ahLst/>
                <a:cxnLst>
                  <a:cxn ang="0">
                    <a:pos x="436" y="303"/>
                  </a:cxn>
                  <a:cxn ang="0">
                    <a:pos x="327" y="146"/>
                  </a:cxn>
                  <a:cxn ang="0">
                    <a:pos x="257" y="89"/>
                  </a:cxn>
                  <a:cxn ang="0">
                    <a:pos x="138" y="20"/>
                  </a:cxn>
                  <a:cxn ang="0">
                    <a:pos x="59" y="0"/>
                  </a:cxn>
                  <a:cxn ang="0">
                    <a:pos x="0" y="0"/>
                  </a:cxn>
                </a:cxnLst>
                <a:rect l="0" t="0" r="r" b="b"/>
                <a:pathLst>
                  <a:path w="436" h="303">
                    <a:moveTo>
                      <a:pt x="436" y="303"/>
                    </a:moveTo>
                    <a:lnTo>
                      <a:pt x="327" y="146"/>
                    </a:lnTo>
                    <a:lnTo>
                      <a:pt x="257" y="89"/>
                    </a:lnTo>
                    <a:lnTo>
                      <a:pt x="138" y="20"/>
                    </a:lnTo>
                    <a:lnTo>
                      <a:pt x="59" y="0"/>
                    </a:lnTo>
                    <a:lnTo>
                      <a:pt x="0" y="0"/>
                    </a:lnTo>
                  </a:path>
                </a:pathLst>
              </a:custGeom>
              <a:noFill/>
              <a:ln w="3175">
                <a:solidFill>
                  <a:schemeClr val="tx1"/>
                </a:solidFill>
                <a:prstDash val="solid"/>
                <a:round/>
                <a:headEnd/>
                <a:tailEnd/>
              </a:ln>
            </p:spPr>
            <p:txBody>
              <a:bodyPr/>
              <a:lstStyle/>
              <a:p>
                <a:endParaRPr lang="en-US" dirty="0"/>
              </a:p>
            </p:txBody>
          </p:sp>
          <p:sp>
            <p:nvSpPr>
              <p:cNvPr id="561" name="Freeform 586"/>
              <p:cNvSpPr>
                <a:spLocks/>
              </p:cNvSpPr>
              <p:nvPr/>
            </p:nvSpPr>
            <p:spPr bwMode="auto">
              <a:xfrm>
                <a:off x="2815" y="1696"/>
                <a:ext cx="70" cy="67"/>
              </a:xfrm>
              <a:custGeom>
                <a:avLst/>
                <a:gdLst/>
                <a:ahLst/>
                <a:cxnLst>
                  <a:cxn ang="0">
                    <a:pos x="0" y="203"/>
                  </a:cxn>
                  <a:cxn ang="0">
                    <a:pos x="24" y="197"/>
                  </a:cxn>
                  <a:cxn ang="0">
                    <a:pos x="38" y="194"/>
                  </a:cxn>
                  <a:cxn ang="0">
                    <a:pos x="52" y="194"/>
                  </a:cxn>
                  <a:cxn ang="0">
                    <a:pos x="69" y="189"/>
                  </a:cxn>
                  <a:cxn ang="0">
                    <a:pos x="86" y="181"/>
                  </a:cxn>
                  <a:cxn ang="0">
                    <a:pos x="94" y="181"/>
                  </a:cxn>
                  <a:cxn ang="0">
                    <a:pos x="108" y="181"/>
                  </a:cxn>
                  <a:cxn ang="0">
                    <a:pos x="128" y="189"/>
                  </a:cxn>
                  <a:cxn ang="0">
                    <a:pos x="142" y="218"/>
                  </a:cxn>
                  <a:cxn ang="0">
                    <a:pos x="208" y="307"/>
                  </a:cxn>
                  <a:cxn ang="0">
                    <a:pos x="218" y="332"/>
                  </a:cxn>
                  <a:cxn ang="0">
                    <a:pos x="226" y="337"/>
                  </a:cxn>
                  <a:cxn ang="0">
                    <a:pos x="232" y="332"/>
                  </a:cxn>
                  <a:cxn ang="0">
                    <a:pos x="260" y="290"/>
                  </a:cxn>
                  <a:cxn ang="0">
                    <a:pos x="274" y="285"/>
                  </a:cxn>
                  <a:cxn ang="0">
                    <a:pos x="291" y="285"/>
                  </a:cxn>
                  <a:cxn ang="0">
                    <a:pos x="312" y="285"/>
                  </a:cxn>
                  <a:cxn ang="0">
                    <a:pos x="330" y="278"/>
                  </a:cxn>
                  <a:cxn ang="0">
                    <a:pos x="337" y="270"/>
                  </a:cxn>
                  <a:cxn ang="0">
                    <a:pos x="346" y="257"/>
                  </a:cxn>
                  <a:cxn ang="0">
                    <a:pos x="351" y="244"/>
                  </a:cxn>
                  <a:cxn ang="0">
                    <a:pos x="351" y="231"/>
                  </a:cxn>
                  <a:cxn ang="0">
                    <a:pos x="346" y="218"/>
                  </a:cxn>
                  <a:cxn ang="0">
                    <a:pos x="301" y="164"/>
                  </a:cxn>
                  <a:cxn ang="0">
                    <a:pos x="288" y="143"/>
                  </a:cxn>
                  <a:cxn ang="0">
                    <a:pos x="281" y="131"/>
                  </a:cxn>
                  <a:cxn ang="0">
                    <a:pos x="281" y="106"/>
                  </a:cxn>
                  <a:cxn ang="0">
                    <a:pos x="291" y="79"/>
                  </a:cxn>
                  <a:cxn ang="0">
                    <a:pos x="301" y="59"/>
                  </a:cxn>
                  <a:cxn ang="0">
                    <a:pos x="301" y="43"/>
                  </a:cxn>
                  <a:cxn ang="0">
                    <a:pos x="301" y="30"/>
                  </a:cxn>
                  <a:cxn ang="0">
                    <a:pos x="298" y="18"/>
                  </a:cxn>
                  <a:cxn ang="0">
                    <a:pos x="288" y="4"/>
                  </a:cxn>
                  <a:cxn ang="0">
                    <a:pos x="274" y="0"/>
                  </a:cxn>
                  <a:cxn ang="0">
                    <a:pos x="260" y="0"/>
                  </a:cxn>
                  <a:cxn ang="0">
                    <a:pos x="240" y="14"/>
                  </a:cxn>
                  <a:cxn ang="0">
                    <a:pos x="228" y="26"/>
                  </a:cxn>
                  <a:cxn ang="0">
                    <a:pos x="215" y="39"/>
                  </a:cxn>
                  <a:cxn ang="0">
                    <a:pos x="204" y="54"/>
                  </a:cxn>
                  <a:cxn ang="0">
                    <a:pos x="190" y="68"/>
                  </a:cxn>
                  <a:cxn ang="0">
                    <a:pos x="173" y="72"/>
                  </a:cxn>
                  <a:cxn ang="0">
                    <a:pos x="153" y="77"/>
                  </a:cxn>
                  <a:cxn ang="0">
                    <a:pos x="136" y="77"/>
                  </a:cxn>
                  <a:cxn ang="0">
                    <a:pos x="124" y="68"/>
                  </a:cxn>
                  <a:cxn ang="0">
                    <a:pos x="115" y="63"/>
                  </a:cxn>
                  <a:cxn ang="0">
                    <a:pos x="108" y="59"/>
                  </a:cxn>
                  <a:cxn ang="0">
                    <a:pos x="90" y="59"/>
                  </a:cxn>
                  <a:cxn ang="0">
                    <a:pos x="80" y="72"/>
                  </a:cxn>
                  <a:cxn ang="0">
                    <a:pos x="72" y="85"/>
                  </a:cxn>
                  <a:cxn ang="0">
                    <a:pos x="52" y="118"/>
                  </a:cxn>
                  <a:cxn ang="0">
                    <a:pos x="31" y="164"/>
                  </a:cxn>
                  <a:cxn ang="0">
                    <a:pos x="6" y="194"/>
                  </a:cxn>
                  <a:cxn ang="0">
                    <a:pos x="3" y="197"/>
                  </a:cxn>
                  <a:cxn ang="0">
                    <a:pos x="0" y="203"/>
                  </a:cxn>
                </a:cxnLst>
                <a:rect l="0" t="0" r="r" b="b"/>
                <a:pathLst>
                  <a:path w="351" h="337">
                    <a:moveTo>
                      <a:pt x="0" y="203"/>
                    </a:moveTo>
                    <a:lnTo>
                      <a:pt x="24" y="197"/>
                    </a:lnTo>
                    <a:lnTo>
                      <a:pt x="38" y="194"/>
                    </a:lnTo>
                    <a:lnTo>
                      <a:pt x="52" y="194"/>
                    </a:lnTo>
                    <a:lnTo>
                      <a:pt x="69" y="189"/>
                    </a:lnTo>
                    <a:lnTo>
                      <a:pt x="86" y="181"/>
                    </a:lnTo>
                    <a:lnTo>
                      <a:pt x="94" y="181"/>
                    </a:lnTo>
                    <a:lnTo>
                      <a:pt x="108" y="181"/>
                    </a:lnTo>
                    <a:lnTo>
                      <a:pt x="128" y="189"/>
                    </a:lnTo>
                    <a:lnTo>
                      <a:pt x="142" y="218"/>
                    </a:lnTo>
                    <a:lnTo>
                      <a:pt x="208" y="307"/>
                    </a:lnTo>
                    <a:lnTo>
                      <a:pt x="218" y="332"/>
                    </a:lnTo>
                    <a:lnTo>
                      <a:pt x="226" y="337"/>
                    </a:lnTo>
                    <a:lnTo>
                      <a:pt x="232" y="332"/>
                    </a:lnTo>
                    <a:lnTo>
                      <a:pt x="260" y="290"/>
                    </a:lnTo>
                    <a:lnTo>
                      <a:pt x="274" y="285"/>
                    </a:lnTo>
                    <a:lnTo>
                      <a:pt x="291" y="285"/>
                    </a:lnTo>
                    <a:lnTo>
                      <a:pt x="312" y="285"/>
                    </a:lnTo>
                    <a:lnTo>
                      <a:pt x="330" y="278"/>
                    </a:lnTo>
                    <a:lnTo>
                      <a:pt x="337" y="270"/>
                    </a:lnTo>
                    <a:lnTo>
                      <a:pt x="346" y="257"/>
                    </a:lnTo>
                    <a:lnTo>
                      <a:pt x="351" y="244"/>
                    </a:lnTo>
                    <a:lnTo>
                      <a:pt x="351" y="231"/>
                    </a:lnTo>
                    <a:lnTo>
                      <a:pt x="346" y="218"/>
                    </a:lnTo>
                    <a:lnTo>
                      <a:pt x="301" y="164"/>
                    </a:lnTo>
                    <a:lnTo>
                      <a:pt x="288" y="143"/>
                    </a:lnTo>
                    <a:lnTo>
                      <a:pt x="281" y="131"/>
                    </a:lnTo>
                    <a:lnTo>
                      <a:pt x="281" y="106"/>
                    </a:lnTo>
                    <a:lnTo>
                      <a:pt x="291" y="79"/>
                    </a:lnTo>
                    <a:lnTo>
                      <a:pt x="301" y="59"/>
                    </a:lnTo>
                    <a:lnTo>
                      <a:pt x="301" y="43"/>
                    </a:lnTo>
                    <a:lnTo>
                      <a:pt x="301" y="30"/>
                    </a:lnTo>
                    <a:lnTo>
                      <a:pt x="298" y="18"/>
                    </a:lnTo>
                    <a:lnTo>
                      <a:pt x="288" y="4"/>
                    </a:lnTo>
                    <a:lnTo>
                      <a:pt x="274" y="0"/>
                    </a:lnTo>
                    <a:lnTo>
                      <a:pt x="260" y="0"/>
                    </a:lnTo>
                    <a:lnTo>
                      <a:pt x="240" y="14"/>
                    </a:lnTo>
                    <a:lnTo>
                      <a:pt x="228" y="26"/>
                    </a:lnTo>
                    <a:lnTo>
                      <a:pt x="215" y="39"/>
                    </a:lnTo>
                    <a:lnTo>
                      <a:pt x="204" y="54"/>
                    </a:lnTo>
                    <a:lnTo>
                      <a:pt x="190" y="68"/>
                    </a:lnTo>
                    <a:lnTo>
                      <a:pt x="173" y="72"/>
                    </a:lnTo>
                    <a:lnTo>
                      <a:pt x="153" y="77"/>
                    </a:lnTo>
                    <a:lnTo>
                      <a:pt x="136" y="77"/>
                    </a:lnTo>
                    <a:lnTo>
                      <a:pt x="124" y="68"/>
                    </a:lnTo>
                    <a:lnTo>
                      <a:pt x="115" y="63"/>
                    </a:lnTo>
                    <a:lnTo>
                      <a:pt x="108" y="59"/>
                    </a:lnTo>
                    <a:lnTo>
                      <a:pt x="90" y="59"/>
                    </a:lnTo>
                    <a:lnTo>
                      <a:pt x="80" y="72"/>
                    </a:lnTo>
                    <a:lnTo>
                      <a:pt x="72" y="85"/>
                    </a:lnTo>
                    <a:lnTo>
                      <a:pt x="52" y="118"/>
                    </a:lnTo>
                    <a:lnTo>
                      <a:pt x="31" y="164"/>
                    </a:lnTo>
                    <a:lnTo>
                      <a:pt x="6" y="194"/>
                    </a:lnTo>
                    <a:lnTo>
                      <a:pt x="3" y="197"/>
                    </a:lnTo>
                    <a:lnTo>
                      <a:pt x="0" y="203"/>
                    </a:lnTo>
                    <a:close/>
                  </a:path>
                </a:pathLst>
              </a:custGeom>
              <a:solidFill>
                <a:srgbClr val="FFFFFF"/>
              </a:solidFill>
              <a:ln w="9525">
                <a:solidFill>
                  <a:schemeClr val="tx1"/>
                </a:solidFill>
                <a:round/>
                <a:headEnd/>
                <a:tailEnd/>
              </a:ln>
            </p:spPr>
            <p:txBody>
              <a:bodyPr/>
              <a:lstStyle/>
              <a:p>
                <a:endParaRPr lang="en-US" dirty="0"/>
              </a:p>
            </p:txBody>
          </p:sp>
          <p:sp>
            <p:nvSpPr>
              <p:cNvPr id="562" name="Freeform 587"/>
              <p:cNvSpPr>
                <a:spLocks/>
              </p:cNvSpPr>
              <p:nvPr/>
            </p:nvSpPr>
            <p:spPr bwMode="auto">
              <a:xfrm>
                <a:off x="2815" y="1696"/>
                <a:ext cx="70" cy="67"/>
              </a:xfrm>
              <a:custGeom>
                <a:avLst/>
                <a:gdLst/>
                <a:ahLst/>
                <a:cxnLst>
                  <a:cxn ang="0">
                    <a:pos x="0" y="203"/>
                  </a:cxn>
                  <a:cxn ang="0">
                    <a:pos x="24" y="197"/>
                  </a:cxn>
                  <a:cxn ang="0">
                    <a:pos x="38" y="194"/>
                  </a:cxn>
                  <a:cxn ang="0">
                    <a:pos x="52" y="194"/>
                  </a:cxn>
                  <a:cxn ang="0">
                    <a:pos x="69" y="189"/>
                  </a:cxn>
                  <a:cxn ang="0">
                    <a:pos x="86" y="181"/>
                  </a:cxn>
                  <a:cxn ang="0">
                    <a:pos x="94" y="181"/>
                  </a:cxn>
                  <a:cxn ang="0">
                    <a:pos x="108" y="181"/>
                  </a:cxn>
                  <a:cxn ang="0">
                    <a:pos x="128" y="189"/>
                  </a:cxn>
                  <a:cxn ang="0">
                    <a:pos x="142" y="218"/>
                  </a:cxn>
                  <a:cxn ang="0">
                    <a:pos x="208" y="307"/>
                  </a:cxn>
                  <a:cxn ang="0">
                    <a:pos x="218" y="332"/>
                  </a:cxn>
                  <a:cxn ang="0">
                    <a:pos x="226" y="337"/>
                  </a:cxn>
                  <a:cxn ang="0">
                    <a:pos x="232" y="332"/>
                  </a:cxn>
                  <a:cxn ang="0">
                    <a:pos x="260" y="290"/>
                  </a:cxn>
                  <a:cxn ang="0">
                    <a:pos x="274" y="285"/>
                  </a:cxn>
                  <a:cxn ang="0">
                    <a:pos x="291" y="285"/>
                  </a:cxn>
                  <a:cxn ang="0">
                    <a:pos x="312" y="285"/>
                  </a:cxn>
                  <a:cxn ang="0">
                    <a:pos x="330" y="278"/>
                  </a:cxn>
                  <a:cxn ang="0">
                    <a:pos x="337" y="270"/>
                  </a:cxn>
                  <a:cxn ang="0">
                    <a:pos x="346" y="257"/>
                  </a:cxn>
                  <a:cxn ang="0">
                    <a:pos x="351" y="244"/>
                  </a:cxn>
                  <a:cxn ang="0">
                    <a:pos x="351" y="231"/>
                  </a:cxn>
                  <a:cxn ang="0">
                    <a:pos x="346" y="218"/>
                  </a:cxn>
                  <a:cxn ang="0">
                    <a:pos x="301" y="164"/>
                  </a:cxn>
                  <a:cxn ang="0">
                    <a:pos x="288" y="143"/>
                  </a:cxn>
                  <a:cxn ang="0">
                    <a:pos x="281" y="131"/>
                  </a:cxn>
                  <a:cxn ang="0">
                    <a:pos x="281" y="106"/>
                  </a:cxn>
                  <a:cxn ang="0">
                    <a:pos x="291" y="79"/>
                  </a:cxn>
                  <a:cxn ang="0">
                    <a:pos x="301" y="59"/>
                  </a:cxn>
                  <a:cxn ang="0">
                    <a:pos x="301" y="43"/>
                  </a:cxn>
                  <a:cxn ang="0">
                    <a:pos x="301" y="30"/>
                  </a:cxn>
                  <a:cxn ang="0">
                    <a:pos x="298" y="18"/>
                  </a:cxn>
                  <a:cxn ang="0">
                    <a:pos x="288" y="4"/>
                  </a:cxn>
                  <a:cxn ang="0">
                    <a:pos x="274" y="0"/>
                  </a:cxn>
                  <a:cxn ang="0">
                    <a:pos x="260" y="0"/>
                  </a:cxn>
                  <a:cxn ang="0">
                    <a:pos x="240" y="14"/>
                  </a:cxn>
                  <a:cxn ang="0">
                    <a:pos x="228" y="26"/>
                  </a:cxn>
                  <a:cxn ang="0">
                    <a:pos x="215" y="39"/>
                  </a:cxn>
                  <a:cxn ang="0">
                    <a:pos x="204" y="54"/>
                  </a:cxn>
                  <a:cxn ang="0">
                    <a:pos x="190" y="68"/>
                  </a:cxn>
                  <a:cxn ang="0">
                    <a:pos x="173" y="72"/>
                  </a:cxn>
                  <a:cxn ang="0">
                    <a:pos x="153" y="77"/>
                  </a:cxn>
                  <a:cxn ang="0">
                    <a:pos x="136" y="77"/>
                  </a:cxn>
                  <a:cxn ang="0">
                    <a:pos x="124" y="68"/>
                  </a:cxn>
                  <a:cxn ang="0">
                    <a:pos x="115" y="63"/>
                  </a:cxn>
                  <a:cxn ang="0">
                    <a:pos x="108" y="59"/>
                  </a:cxn>
                  <a:cxn ang="0">
                    <a:pos x="90" y="59"/>
                  </a:cxn>
                  <a:cxn ang="0">
                    <a:pos x="80" y="72"/>
                  </a:cxn>
                  <a:cxn ang="0">
                    <a:pos x="72" y="85"/>
                  </a:cxn>
                  <a:cxn ang="0">
                    <a:pos x="52" y="118"/>
                  </a:cxn>
                  <a:cxn ang="0">
                    <a:pos x="31" y="164"/>
                  </a:cxn>
                  <a:cxn ang="0">
                    <a:pos x="6" y="194"/>
                  </a:cxn>
                  <a:cxn ang="0">
                    <a:pos x="3" y="197"/>
                  </a:cxn>
                  <a:cxn ang="0">
                    <a:pos x="0" y="203"/>
                  </a:cxn>
                </a:cxnLst>
                <a:rect l="0" t="0" r="r" b="b"/>
                <a:pathLst>
                  <a:path w="351" h="337">
                    <a:moveTo>
                      <a:pt x="0" y="203"/>
                    </a:moveTo>
                    <a:lnTo>
                      <a:pt x="24" y="197"/>
                    </a:lnTo>
                    <a:lnTo>
                      <a:pt x="38" y="194"/>
                    </a:lnTo>
                    <a:lnTo>
                      <a:pt x="52" y="194"/>
                    </a:lnTo>
                    <a:lnTo>
                      <a:pt x="69" y="189"/>
                    </a:lnTo>
                    <a:lnTo>
                      <a:pt x="86" y="181"/>
                    </a:lnTo>
                    <a:lnTo>
                      <a:pt x="94" y="181"/>
                    </a:lnTo>
                    <a:lnTo>
                      <a:pt x="108" y="181"/>
                    </a:lnTo>
                    <a:lnTo>
                      <a:pt x="128" y="189"/>
                    </a:lnTo>
                    <a:lnTo>
                      <a:pt x="142" y="218"/>
                    </a:lnTo>
                    <a:lnTo>
                      <a:pt x="208" y="307"/>
                    </a:lnTo>
                    <a:lnTo>
                      <a:pt x="218" y="332"/>
                    </a:lnTo>
                    <a:lnTo>
                      <a:pt x="226" y="337"/>
                    </a:lnTo>
                    <a:lnTo>
                      <a:pt x="232" y="332"/>
                    </a:lnTo>
                    <a:lnTo>
                      <a:pt x="260" y="290"/>
                    </a:lnTo>
                    <a:lnTo>
                      <a:pt x="274" y="285"/>
                    </a:lnTo>
                    <a:lnTo>
                      <a:pt x="291" y="285"/>
                    </a:lnTo>
                    <a:lnTo>
                      <a:pt x="312" y="285"/>
                    </a:lnTo>
                    <a:lnTo>
                      <a:pt x="330" y="278"/>
                    </a:lnTo>
                    <a:lnTo>
                      <a:pt x="337" y="270"/>
                    </a:lnTo>
                    <a:lnTo>
                      <a:pt x="346" y="257"/>
                    </a:lnTo>
                    <a:lnTo>
                      <a:pt x="351" y="244"/>
                    </a:lnTo>
                    <a:lnTo>
                      <a:pt x="351" y="231"/>
                    </a:lnTo>
                    <a:lnTo>
                      <a:pt x="346" y="218"/>
                    </a:lnTo>
                    <a:lnTo>
                      <a:pt x="301" y="164"/>
                    </a:lnTo>
                    <a:lnTo>
                      <a:pt x="288" y="143"/>
                    </a:lnTo>
                    <a:lnTo>
                      <a:pt x="281" y="131"/>
                    </a:lnTo>
                    <a:lnTo>
                      <a:pt x="281" y="106"/>
                    </a:lnTo>
                    <a:lnTo>
                      <a:pt x="291" y="79"/>
                    </a:lnTo>
                    <a:lnTo>
                      <a:pt x="301" y="59"/>
                    </a:lnTo>
                    <a:lnTo>
                      <a:pt x="301" y="43"/>
                    </a:lnTo>
                    <a:lnTo>
                      <a:pt x="301" y="30"/>
                    </a:lnTo>
                    <a:lnTo>
                      <a:pt x="298" y="18"/>
                    </a:lnTo>
                    <a:lnTo>
                      <a:pt x="288" y="4"/>
                    </a:lnTo>
                    <a:lnTo>
                      <a:pt x="274" y="0"/>
                    </a:lnTo>
                    <a:lnTo>
                      <a:pt x="260" y="0"/>
                    </a:lnTo>
                    <a:lnTo>
                      <a:pt x="240" y="14"/>
                    </a:lnTo>
                    <a:lnTo>
                      <a:pt x="228" y="26"/>
                    </a:lnTo>
                    <a:lnTo>
                      <a:pt x="215" y="39"/>
                    </a:lnTo>
                    <a:lnTo>
                      <a:pt x="204" y="54"/>
                    </a:lnTo>
                    <a:lnTo>
                      <a:pt x="190" y="68"/>
                    </a:lnTo>
                    <a:lnTo>
                      <a:pt x="173" y="72"/>
                    </a:lnTo>
                    <a:lnTo>
                      <a:pt x="153" y="77"/>
                    </a:lnTo>
                    <a:lnTo>
                      <a:pt x="136" y="77"/>
                    </a:lnTo>
                    <a:lnTo>
                      <a:pt x="124" y="68"/>
                    </a:lnTo>
                    <a:lnTo>
                      <a:pt x="115" y="63"/>
                    </a:lnTo>
                    <a:lnTo>
                      <a:pt x="108" y="59"/>
                    </a:lnTo>
                    <a:lnTo>
                      <a:pt x="90" y="59"/>
                    </a:lnTo>
                    <a:lnTo>
                      <a:pt x="80" y="72"/>
                    </a:lnTo>
                    <a:lnTo>
                      <a:pt x="72" y="85"/>
                    </a:lnTo>
                    <a:lnTo>
                      <a:pt x="52" y="118"/>
                    </a:lnTo>
                    <a:lnTo>
                      <a:pt x="31" y="164"/>
                    </a:lnTo>
                    <a:lnTo>
                      <a:pt x="6" y="194"/>
                    </a:lnTo>
                    <a:lnTo>
                      <a:pt x="3" y="197"/>
                    </a:lnTo>
                    <a:lnTo>
                      <a:pt x="0" y="203"/>
                    </a:lnTo>
                  </a:path>
                </a:pathLst>
              </a:custGeom>
              <a:noFill/>
              <a:ln w="3175">
                <a:solidFill>
                  <a:schemeClr val="tx1"/>
                </a:solidFill>
                <a:prstDash val="solid"/>
                <a:round/>
                <a:headEnd/>
                <a:tailEnd/>
              </a:ln>
            </p:spPr>
            <p:txBody>
              <a:bodyPr/>
              <a:lstStyle/>
              <a:p>
                <a:endParaRPr lang="en-US" dirty="0"/>
              </a:p>
            </p:txBody>
          </p:sp>
          <p:sp>
            <p:nvSpPr>
              <p:cNvPr id="563" name="Freeform 588"/>
              <p:cNvSpPr>
                <a:spLocks/>
              </p:cNvSpPr>
              <p:nvPr/>
            </p:nvSpPr>
            <p:spPr bwMode="auto">
              <a:xfrm>
                <a:off x="2834" y="1715"/>
                <a:ext cx="29" cy="18"/>
              </a:xfrm>
              <a:custGeom>
                <a:avLst/>
                <a:gdLst/>
                <a:ahLst/>
                <a:cxnLst>
                  <a:cxn ang="0">
                    <a:pos x="0" y="91"/>
                  </a:cxn>
                  <a:cxn ang="0">
                    <a:pos x="78" y="59"/>
                  </a:cxn>
                  <a:cxn ang="0">
                    <a:pos x="142" y="0"/>
                  </a:cxn>
                </a:cxnLst>
                <a:rect l="0" t="0" r="r" b="b"/>
                <a:pathLst>
                  <a:path w="142" h="91">
                    <a:moveTo>
                      <a:pt x="0" y="91"/>
                    </a:moveTo>
                    <a:lnTo>
                      <a:pt x="78" y="59"/>
                    </a:lnTo>
                    <a:lnTo>
                      <a:pt x="142" y="0"/>
                    </a:lnTo>
                  </a:path>
                </a:pathLst>
              </a:custGeom>
              <a:noFill/>
              <a:ln w="3175">
                <a:solidFill>
                  <a:schemeClr val="tx1"/>
                </a:solidFill>
                <a:prstDash val="solid"/>
                <a:round/>
                <a:headEnd/>
                <a:tailEnd/>
              </a:ln>
            </p:spPr>
            <p:txBody>
              <a:bodyPr/>
              <a:lstStyle/>
              <a:p>
                <a:endParaRPr lang="en-US" dirty="0"/>
              </a:p>
            </p:txBody>
          </p:sp>
          <p:sp>
            <p:nvSpPr>
              <p:cNvPr id="564" name="Freeform 589"/>
              <p:cNvSpPr>
                <a:spLocks/>
              </p:cNvSpPr>
              <p:nvPr/>
            </p:nvSpPr>
            <p:spPr bwMode="auto">
              <a:xfrm>
                <a:off x="2664" y="1708"/>
                <a:ext cx="8" cy="17"/>
              </a:xfrm>
              <a:custGeom>
                <a:avLst/>
                <a:gdLst/>
                <a:ahLst/>
                <a:cxnLst>
                  <a:cxn ang="0">
                    <a:pos x="0" y="0"/>
                  </a:cxn>
                  <a:cxn ang="0">
                    <a:pos x="22" y="15"/>
                  </a:cxn>
                  <a:cxn ang="0">
                    <a:pos x="38" y="65"/>
                  </a:cxn>
                  <a:cxn ang="0">
                    <a:pos x="39" y="87"/>
                  </a:cxn>
                  <a:cxn ang="0">
                    <a:pos x="20" y="84"/>
                  </a:cxn>
                  <a:cxn ang="0">
                    <a:pos x="6" y="73"/>
                  </a:cxn>
                  <a:cxn ang="0">
                    <a:pos x="0" y="24"/>
                  </a:cxn>
                  <a:cxn ang="0">
                    <a:pos x="0" y="0"/>
                  </a:cxn>
                </a:cxnLst>
                <a:rect l="0" t="0" r="r" b="b"/>
                <a:pathLst>
                  <a:path w="39" h="87">
                    <a:moveTo>
                      <a:pt x="0" y="0"/>
                    </a:moveTo>
                    <a:lnTo>
                      <a:pt x="22" y="15"/>
                    </a:lnTo>
                    <a:lnTo>
                      <a:pt x="38" y="65"/>
                    </a:lnTo>
                    <a:lnTo>
                      <a:pt x="39" y="87"/>
                    </a:lnTo>
                    <a:lnTo>
                      <a:pt x="20" y="84"/>
                    </a:lnTo>
                    <a:lnTo>
                      <a:pt x="6" y="73"/>
                    </a:lnTo>
                    <a:lnTo>
                      <a:pt x="0" y="24"/>
                    </a:lnTo>
                    <a:lnTo>
                      <a:pt x="0" y="0"/>
                    </a:lnTo>
                    <a:close/>
                  </a:path>
                </a:pathLst>
              </a:custGeom>
              <a:solidFill>
                <a:srgbClr val="000000"/>
              </a:solidFill>
              <a:ln w="9525">
                <a:solidFill>
                  <a:schemeClr val="tx1"/>
                </a:solidFill>
                <a:round/>
                <a:headEnd/>
                <a:tailEnd/>
              </a:ln>
            </p:spPr>
            <p:txBody>
              <a:bodyPr/>
              <a:lstStyle/>
              <a:p>
                <a:endParaRPr lang="en-US" dirty="0"/>
              </a:p>
            </p:txBody>
          </p:sp>
          <p:sp>
            <p:nvSpPr>
              <p:cNvPr id="565" name="Freeform 590"/>
              <p:cNvSpPr>
                <a:spLocks/>
              </p:cNvSpPr>
              <p:nvPr/>
            </p:nvSpPr>
            <p:spPr bwMode="auto">
              <a:xfrm>
                <a:off x="2664" y="1708"/>
                <a:ext cx="8" cy="17"/>
              </a:xfrm>
              <a:custGeom>
                <a:avLst/>
                <a:gdLst/>
                <a:ahLst/>
                <a:cxnLst>
                  <a:cxn ang="0">
                    <a:pos x="0" y="0"/>
                  </a:cxn>
                  <a:cxn ang="0">
                    <a:pos x="22" y="15"/>
                  </a:cxn>
                  <a:cxn ang="0">
                    <a:pos x="38" y="65"/>
                  </a:cxn>
                  <a:cxn ang="0">
                    <a:pos x="39" y="87"/>
                  </a:cxn>
                  <a:cxn ang="0">
                    <a:pos x="20" y="84"/>
                  </a:cxn>
                  <a:cxn ang="0">
                    <a:pos x="6" y="73"/>
                  </a:cxn>
                  <a:cxn ang="0">
                    <a:pos x="0" y="24"/>
                  </a:cxn>
                  <a:cxn ang="0">
                    <a:pos x="0" y="0"/>
                  </a:cxn>
                </a:cxnLst>
                <a:rect l="0" t="0" r="r" b="b"/>
                <a:pathLst>
                  <a:path w="39" h="87">
                    <a:moveTo>
                      <a:pt x="0" y="0"/>
                    </a:moveTo>
                    <a:lnTo>
                      <a:pt x="22" y="15"/>
                    </a:lnTo>
                    <a:lnTo>
                      <a:pt x="38" y="65"/>
                    </a:lnTo>
                    <a:lnTo>
                      <a:pt x="39" y="87"/>
                    </a:lnTo>
                    <a:lnTo>
                      <a:pt x="20" y="84"/>
                    </a:lnTo>
                    <a:lnTo>
                      <a:pt x="6" y="73"/>
                    </a:lnTo>
                    <a:lnTo>
                      <a:pt x="0" y="24"/>
                    </a:lnTo>
                    <a:lnTo>
                      <a:pt x="0" y="0"/>
                    </a:lnTo>
                  </a:path>
                </a:pathLst>
              </a:custGeom>
              <a:noFill/>
              <a:ln w="3175">
                <a:solidFill>
                  <a:schemeClr val="tx1"/>
                </a:solidFill>
                <a:prstDash val="solid"/>
                <a:round/>
                <a:headEnd/>
                <a:tailEnd/>
              </a:ln>
            </p:spPr>
            <p:txBody>
              <a:bodyPr/>
              <a:lstStyle/>
              <a:p>
                <a:endParaRPr lang="en-US" dirty="0"/>
              </a:p>
            </p:txBody>
          </p:sp>
          <p:sp>
            <p:nvSpPr>
              <p:cNvPr id="566" name="Freeform 591"/>
              <p:cNvSpPr>
                <a:spLocks/>
              </p:cNvSpPr>
              <p:nvPr/>
            </p:nvSpPr>
            <p:spPr bwMode="auto">
              <a:xfrm>
                <a:off x="2852" y="1538"/>
                <a:ext cx="49" cy="33"/>
              </a:xfrm>
              <a:custGeom>
                <a:avLst/>
                <a:gdLst/>
                <a:ahLst/>
                <a:cxnLst>
                  <a:cxn ang="0">
                    <a:pos x="168" y="0"/>
                  </a:cxn>
                  <a:cxn ang="0">
                    <a:pos x="116" y="37"/>
                  </a:cxn>
                  <a:cxn ang="0">
                    <a:pos x="78" y="12"/>
                  </a:cxn>
                  <a:cxn ang="0">
                    <a:pos x="39" y="0"/>
                  </a:cxn>
                  <a:cxn ang="0">
                    <a:pos x="0" y="0"/>
                  </a:cxn>
                  <a:cxn ang="0">
                    <a:pos x="13" y="37"/>
                  </a:cxn>
                  <a:cxn ang="0">
                    <a:pos x="39" y="75"/>
                  </a:cxn>
                  <a:cxn ang="0">
                    <a:pos x="65" y="112"/>
                  </a:cxn>
                  <a:cxn ang="0">
                    <a:pos x="78" y="150"/>
                  </a:cxn>
                  <a:cxn ang="0">
                    <a:pos x="116" y="163"/>
                  </a:cxn>
                  <a:cxn ang="0">
                    <a:pos x="155" y="163"/>
                  </a:cxn>
                  <a:cxn ang="0">
                    <a:pos x="194" y="163"/>
                  </a:cxn>
                  <a:cxn ang="0">
                    <a:pos x="232" y="163"/>
                  </a:cxn>
                  <a:cxn ang="0">
                    <a:pos x="245" y="125"/>
                  </a:cxn>
                  <a:cxn ang="0">
                    <a:pos x="245" y="87"/>
                  </a:cxn>
                  <a:cxn ang="0">
                    <a:pos x="219" y="50"/>
                  </a:cxn>
                  <a:cxn ang="0">
                    <a:pos x="168" y="0"/>
                  </a:cxn>
                </a:cxnLst>
                <a:rect l="0" t="0" r="r" b="b"/>
                <a:pathLst>
                  <a:path w="245" h="163">
                    <a:moveTo>
                      <a:pt x="168" y="0"/>
                    </a:moveTo>
                    <a:lnTo>
                      <a:pt x="116" y="37"/>
                    </a:lnTo>
                    <a:lnTo>
                      <a:pt x="78" y="12"/>
                    </a:lnTo>
                    <a:lnTo>
                      <a:pt x="39" y="0"/>
                    </a:lnTo>
                    <a:lnTo>
                      <a:pt x="0" y="0"/>
                    </a:lnTo>
                    <a:lnTo>
                      <a:pt x="13" y="37"/>
                    </a:lnTo>
                    <a:lnTo>
                      <a:pt x="39" y="75"/>
                    </a:lnTo>
                    <a:lnTo>
                      <a:pt x="65" y="112"/>
                    </a:lnTo>
                    <a:lnTo>
                      <a:pt x="78" y="150"/>
                    </a:lnTo>
                    <a:lnTo>
                      <a:pt x="116" y="163"/>
                    </a:lnTo>
                    <a:lnTo>
                      <a:pt x="155" y="163"/>
                    </a:lnTo>
                    <a:lnTo>
                      <a:pt x="194" y="163"/>
                    </a:lnTo>
                    <a:lnTo>
                      <a:pt x="232" y="163"/>
                    </a:lnTo>
                    <a:lnTo>
                      <a:pt x="245" y="125"/>
                    </a:lnTo>
                    <a:lnTo>
                      <a:pt x="245" y="87"/>
                    </a:lnTo>
                    <a:lnTo>
                      <a:pt x="219" y="50"/>
                    </a:lnTo>
                    <a:lnTo>
                      <a:pt x="168" y="0"/>
                    </a:lnTo>
                    <a:close/>
                  </a:path>
                </a:pathLst>
              </a:custGeom>
              <a:solidFill>
                <a:srgbClr val="FFFFFF"/>
              </a:solidFill>
              <a:ln w="3175">
                <a:solidFill>
                  <a:schemeClr val="tx1"/>
                </a:solidFill>
                <a:prstDash val="solid"/>
                <a:round/>
                <a:headEnd/>
                <a:tailEnd/>
              </a:ln>
            </p:spPr>
            <p:txBody>
              <a:bodyPr/>
              <a:lstStyle/>
              <a:p>
                <a:endParaRPr lang="en-US" dirty="0"/>
              </a:p>
            </p:txBody>
          </p:sp>
          <p:sp>
            <p:nvSpPr>
              <p:cNvPr id="567" name="Freeform 592"/>
              <p:cNvSpPr>
                <a:spLocks/>
              </p:cNvSpPr>
              <p:nvPr/>
            </p:nvSpPr>
            <p:spPr bwMode="auto">
              <a:xfrm>
                <a:off x="2829" y="1506"/>
                <a:ext cx="59" cy="50"/>
              </a:xfrm>
              <a:custGeom>
                <a:avLst/>
                <a:gdLst/>
                <a:ahLst/>
                <a:cxnLst>
                  <a:cxn ang="0">
                    <a:pos x="284" y="163"/>
                  </a:cxn>
                  <a:cxn ang="0">
                    <a:pos x="297" y="113"/>
                  </a:cxn>
                  <a:cxn ang="0">
                    <a:pos x="297" y="75"/>
                  </a:cxn>
                  <a:cxn ang="0">
                    <a:pos x="258" y="50"/>
                  </a:cxn>
                  <a:cxn ang="0">
                    <a:pos x="219" y="37"/>
                  </a:cxn>
                  <a:cxn ang="0">
                    <a:pos x="181" y="12"/>
                  </a:cxn>
                  <a:cxn ang="0">
                    <a:pos x="142" y="0"/>
                  </a:cxn>
                  <a:cxn ang="0">
                    <a:pos x="103" y="0"/>
                  </a:cxn>
                  <a:cxn ang="0">
                    <a:pos x="52" y="0"/>
                  </a:cxn>
                  <a:cxn ang="0">
                    <a:pos x="13" y="12"/>
                  </a:cxn>
                  <a:cxn ang="0">
                    <a:pos x="0" y="50"/>
                  </a:cxn>
                  <a:cxn ang="0">
                    <a:pos x="0" y="87"/>
                  </a:cxn>
                  <a:cxn ang="0">
                    <a:pos x="0" y="125"/>
                  </a:cxn>
                  <a:cxn ang="0">
                    <a:pos x="13" y="163"/>
                  </a:cxn>
                  <a:cxn ang="0">
                    <a:pos x="52" y="188"/>
                  </a:cxn>
                  <a:cxn ang="0">
                    <a:pos x="90" y="200"/>
                  </a:cxn>
                  <a:cxn ang="0">
                    <a:pos x="129" y="225"/>
                  </a:cxn>
                  <a:cxn ang="0">
                    <a:pos x="168" y="238"/>
                  </a:cxn>
                  <a:cxn ang="0">
                    <a:pos x="206" y="250"/>
                  </a:cxn>
                  <a:cxn ang="0">
                    <a:pos x="258" y="238"/>
                  </a:cxn>
                  <a:cxn ang="0">
                    <a:pos x="284" y="163"/>
                  </a:cxn>
                  <a:cxn ang="0">
                    <a:pos x="297" y="113"/>
                  </a:cxn>
                  <a:cxn ang="0">
                    <a:pos x="284" y="213"/>
                  </a:cxn>
                  <a:cxn ang="0">
                    <a:pos x="284" y="163"/>
                  </a:cxn>
                </a:cxnLst>
                <a:rect l="0" t="0" r="r" b="b"/>
                <a:pathLst>
                  <a:path w="297" h="250">
                    <a:moveTo>
                      <a:pt x="284" y="163"/>
                    </a:moveTo>
                    <a:lnTo>
                      <a:pt x="297" y="113"/>
                    </a:lnTo>
                    <a:lnTo>
                      <a:pt x="297" y="75"/>
                    </a:lnTo>
                    <a:lnTo>
                      <a:pt x="258" y="50"/>
                    </a:lnTo>
                    <a:lnTo>
                      <a:pt x="219" y="37"/>
                    </a:lnTo>
                    <a:lnTo>
                      <a:pt x="181" y="12"/>
                    </a:lnTo>
                    <a:lnTo>
                      <a:pt x="142" y="0"/>
                    </a:lnTo>
                    <a:lnTo>
                      <a:pt x="103" y="0"/>
                    </a:lnTo>
                    <a:lnTo>
                      <a:pt x="52" y="0"/>
                    </a:lnTo>
                    <a:lnTo>
                      <a:pt x="13" y="12"/>
                    </a:lnTo>
                    <a:lnTo>
                      <a:pt x="0" y="50"/>
                    </a:lnTo>
                    <a:lnTo>
                      <a:pt x="0" y="87"/>
                    </a:lnTo>
                    <a:lnTo>
                      <a:pt x="0" y="125"/>
                    </a:lnTo>
                    <a:lnTo>
                      <a:pt x="13" y="163"/>
                    </a:lnTo>
                    <a:lnTo>
                      <a:pt x="52" y="188"/>
                    </a:lnTo>
                    <a:lnTo>
                      <a:pt x="90" y="200"/>
                    </a:lnTo>
                    <a:lnTo>
                      <a:pt x="129" y="225"/>
                    </a:lnTo>
                    <a:lnTo>
                      <a:pt x="168" y="238"/>
                    </a:lnTo>
                    <a:lnTo>
                      <a:pt x="206" y="250"/>
                    </a:lnTo>
                    <a:lnTo>
                      <a:pt x="258" y="238"/>
                    </a:lnTo>
                    <a:lnTo>
                      <a:pt x="284" y="163"/>
                    </a:lnTo>
                    <a:lnTo>
                      <a:pt x="297" y="113"/>
                    </a:lnTo>
                    <a:lnTo>
                      <a:pt x="284" y="213"/>
                    </a:lnTo>
                    <a:lnTo>
                      <a:pt x="284" y="163"/>
                    </a:lnTo>
                    <a:close/>
                  </a:path>
                </a:pathLst>
              </a:custGeom>
              <a:solidFill>
                <a:srgbClr val="FFFFFF"/>
              </a:solidFill>
              <a:ln w="3175">
                <a:solidFill>
                  <a:schemeClr val="tx1"/>
                </a:solidFill>
                <a:prstDash val="solid"/>
                <a:round/>
                <a:headEnd/>
                <a:tailEnd/>
              </a:ln>
            </p:spPr>
            <p:txBody>
              <a:bodyPr/>
              <a:lstStyle/>
              <a:p>
                <a:endParaRPr lang="en-US" dirty="0"/>
              </a:p>
            </p:txBody>
          </p:sp>
          <p:sp>
            <p:nvSpPr>
              <p:cNvPr id="568" name="Freeform 593"/>
              <p:cNvSpPr>
                <a:spLocks/>
              </p:cNvSpPr>
              <p:nvPr/>
            </p:nvSpPr>
            <p:spPr bwMode="auto">
              <a:xfrm>
                <a:off x="2824" y="1528"/>
                <a:ext cx="72" cy="20"/>
              </a:xfrm>
              <a:custGeom>
                <a:avLst/>
                <a:gdLst/>
                <a:ahLst/>
                <a:cxnLst>
                  <a:cxn ang="0">
                    <a:pos x="361" y="100"/>
                  </a:cxn>
                  <a:cxn ang="0">
                    <a:pos x="310" y="75"/>
                  </a:cxn>
                  <a:cxn ang="0">
                    <a:pos x="271" y="50"/>
                  </a:cxn>
                  <a:cxn ang="0">
                    <a:pos x="232" y="37"/>
                  </a:cxn>
                  <a:cxn ang="0">
                    <a:pos x="194" y="37"/>
                  </a:cxn>
                  <a:cxn ang="0">
                    <a:pos x="155" y="37"/>
                  </a:cxn>
                  <a:cxn ang="0">
                    <a:pos x="116" y="25"/>
                  </a:cxn>
                  <a:cxn ang="0">
                    <a:pos x="78" y="12"/>
                  </a:cxn>
                  <a:cxn ang="0">
                    <a:pos x="39" y="0"/>
                  </a:cxn>
                  <a:cxn ang="0">
                    <a:pos x="0" y="0"/>
                  </a:cxn>
                </a:cxnLst>
                <a:rect l="0" t="0" r="r" b="b"/>
                <a:pathLst>
                  <a:path w="361" h="100">
                    <a:moveTo>
                      <a:pt x="361" y="100"/>
                    </a:moveTo>
                    <a:lnTo>
                      <a:pt x="310" y="75"/>
                    </a:lnTo>
                    <a:lnTo>
                      <a:pt x="271" y="50"/>
                    </a:lnTo>
                    <a:lnTo>
                      <a:pt x="232" y="37"/>
                    </a:lnTo>
                    <a:lnTo>
                      <a:pt x="194" y="37"/>
                    </a:lnTo>
                    <a:lnTo>
                      <a:pt x="155" y="37"/>
                    </a:lnTo>
                    <a:lnTo>
                      <a:pt x="116" y="25"/>
                    </a:lnTo>
                    <a:lnTo>
                      <a:pt x="78" y="12"/>
                    </a:lnTo>
                    <a:lnTo>
                      <a:pt x="39" y="0"/>
                    </a:lnTo>
                    <a:lnTo>
                      <a:pt x="0" y="0"/>
                    </a:lnTo>
                  </a:path>
                </a:pathLst>
              </a:custGeom>
              <a:noFill/>
              <a:ln w="3175">
                <a:solidFill>
                  <a:schemeClr val="tx1"/>
                </a:solidFill>
                <a:prstDash val="solid"/>
                <a:round/>
                <a:headEnd/>
                <a:tailEnd/>
              </a:ln>
            </p:spPr>
            <p:txBody>
              <a:bodyPr/>
              <a:lstStyle/>
              <a:p>
                <a:endParaRPr lang="en-US" dirty="0"/>
              </a:p>
            </p:txBody>
          </p:sp>
        </p:grpSp>
        <p:grpSp>
          <p:nvGrpSpPr>
            <p:cNvPr id="7" name="Group 531"/>
            <p:cNvGrpSpPr>
              <a:grpSpLocks/>
            </p:cNvGrpSpPr>
            <p:nvPr/>
          </p:nvGrpSpPr>
          <p:grpSpPr bwMode="auto">
            <a:xfrm flipH="1">
              <a:off x="4572000" y="3581400"/>
              <a:ext cx="408198" cy="307033"/>
              <a:chOff x="2664" y="1506"/>
              <a:chExt cx="1189" cy="864"/>
            </a:xfrm>
          </p:grpSpPr>
          <p:sp>
            <p:nvSpPr>
              <p:cNvPr id="445" name="Freeform 532"/>
              <p:cNvSpPr>
                <a:spLocks/>
              </p:cNvSpPr>
              <p:nvPr/>
            </p:nvSpPr>
            <p:spPr bwMode="auto">
              <a:xfrm>
                <a:off x="3721" y="1621"/>
                <a:ext cx="132" cy="567"/>
              </a:xfrm>
              <a:custGeom>
                <a:avLst/>
                <a:gdLst/>
                <a:ahLst/>
                <a:cxnLst>
                  <a:cxn ang="0">
                    <a:pos x="0" y="0"/>
                  </a:cxn>
                  <a:cxn ang="0">
                    <a:pos x="132" y="12"/>
                  </a:cxn>
                  <a:cxn ang="0">
                    <a:pos x="274" y="45"/>
                  </a:cxn>
                  <a:cxn ang="0">
                    <a:pos x="492" y="137"/>
                  </a:cxn>
                  <a:cxn ang="0">
                    <a:pos x="559" y="210"/>
                  </a:cxn>
                  <a:cxn ang="0">
                    <a:pos x="595" y="344"/>
                  </a:cxn>
                  <a:cxn ang="0">
                    <a:pos x="617" y="509"/>
                  </a:cxn>
                  <a:cxn ang="0">
                    <a:pos x="615" y="775"/>
                  </a:cxn>
                  <a:cxn ang="0">
                    <a:pos x="584" y="1227"/>
                  </a:cxn>
                  <a:cxn ang="0">
                    <a:pos x="584" y="1646"/>
                  </a:cxn>
                  <a:cxn ang="0">
                    <a:pos x="593" y="1843"/>
                  </a:cxn>
                  <a:cxn ang="0">
                    <a:pos x="620" y="1931"/>
                  </a:cxn>
                  <a:cxn ang="0">
                    <a:pos x="649" y="2166"/>
                  </a:cxn>
                  <a:cxn ang="0">
                    <a:pos x="661" y="2433"/>
                  </a:cxn>
                  <a:cxn ang="0">
                    <a:pos x="657" y="2574"/>
                  </a:cxn>
                  <a:cxn ang="0">
                    <a:pos x="623" y="2757"/>
                  </a:cxn>
                  <a:cxn ang="0">
                    <a:pos x="593" y="2832"/>
                  </a:cxn>
                  <a:cxn ang="0">
                    <a:pos x="587" y="2702"/>
                  </a:cxn>
                  <a:cxn ang="0">
                    <a:pos x="568" y="2610"/>
                  </a:cxn>
                  <a:cxn ang="0">
                    <a:pos x="528" y="2520"/>
                  </a:cxn>
                  <a:cxn ang="0">
                    <a:pos x="526" y="2644"/>
                  </a:cxn>
                  <a:cxn ang="0">
                    <a:pos x="494" y="2781"/>
                  </a:cxn>
                  <a:cxn ang="0">
                    <a:pos x="502" y="2648"/>
                  </a:cxn>
                  <a:cxn ang="0">
                    <a:pos x="473" y="2525"/>
                  </a:cxn>
                  <a:cxn ang="0">
                    <a:pos x="443" y="2363"/>
                  </a:cxn>
                  <a:cxn ang="0">
                    <a:pos x="430" y="2126"/>
                  </a:cxn>
                  <a:cxn ang="0">
                    <a:pos x="460" y="1853"/>
                  </a:cxn>
                  <a:cxn ang="0">
                    <a:pos x="485" y="1782"/>
                  </a:cxn>
                  <a:cxn ang="0">
                    <a:pos x="476" y="1369"/>
                  </a:cxn>
                  <a:cxn ang="0">
                    <a:pos x="473" y="1016"/>
                  </a:cxn>
                  <a:cxn ang="0">
                    <a:pos x="467" y="775"/>
                  </a:cxn>
                  <a:cxn ang="0">
                    <a:pos x="0" y="0"/>
                  </a:cxn>
                </a:cxnLst>
                <a:rect l="0" t="0" r="r" b="b"/>
                <a:pathLst>
                  <a:path w="661" h="2832">
                    <a:moveTo>
                      <a:pt x="0" y="0"/>
                    </a:moveTo>
                    <a:lnTo>
                      <a:pt x="132" y="12"/>
                    </a:lnTo>
                    <a:lnTo>
                      <a:pt x="274" y="45"/>
                    </a:lnTo>
                    <a:lnTo>
                      <a:pt x="492" y="137"/>
                    </a:lnTo>
                    <a:lnTo>
                      <a:pt x="559" y="210"/>
                    </a:lnTo>
                    <a:lnTo>
                      <a:pt x="595" y="344"/>
                    </a:lnTo>
                    <a:lnTo>
                      <a:pt x="617" y="509"/>
                    </a:lnTo>
                    <a:lnTo>
                      <a:pt x="615" y="775"/>
                    </a:lnTo>
                    <a:lnTo>
                      <a:pt x="584" y="1227"/>
                    </a:lnTo>
                    <a:lnTo>
                      <a:pt x="584" y="1646"/>
                    </a:lnTo>
                    <a:lnTo>
                      <a:pt x="593" y="1843"/>
                    </a:lnTo>
                    <a:lnTo>
                      <a:pt x="620" y="1931"/>
                    </a:lnTo>
                    <a:lnTo>
                      <a:pt x="649" y="2166"/>
                    </a:lnTo>
                    <a:lnTo>
                      <a:pt x="661" y="2433"/>
                    </a:lnTo>
                    <a:lnTo>
                      <a:pt x="657" y="2574"/>
                    </a:lnTo>
                    <a:lnTo>
                      <a:pt x="623" y="2757"/>
                    </a:lnTo>
                    <a:lnTo>
                      <a:pt x="593" y="2832"/>
                    </a:lnTo>
                    <a:lnTo>
                      <a:pt x="587" y="2702"/>
                    </a:lnTo>
                    <a:lnTo>
                      <a:pt x="568" y="2610"/>
                    </a:lnTo>
                    <a:lnTo>
                      <a:pt x="528" y="2520"/>
                    </a:lnTo>
                    <a:lnTo>
                      <a:pt x="526" y="2644"/>
                    </a:lnTo>
                    <a:lnTo>
                      <a:pt x="494" y="2781"/>
                    </a:lnTo>
                    <a:lnTo>
                      <a:pt x="502" y="2648"/>
                    </a:lnTo>
                    <a:lnTo>
                      <a:pt x="473" y="2525"/>
                    </a:lnTo>
                    <a:lnTo>
                      <a:pt x="443" y="2363"/>
                    </a:lnTo>
                    <a:lnTo>
                      <a:pt x="430" y="2126"/>
                    </a:lnTo>
                    <a:lnTo>
                      <a:pt x="460" y="1853"/>
                    </a:lnTo>
                    <a:lnTo>
                      <a:pt x="485" y="1782"/>
                    </a:lnTo>
                    <a:lnTo>
                      <a:pt x="476" y="1369"/>
                    </a:lnTo>
                    <a:lnTo>
                      <a:pt x="473" y="1016"/>
                    </a:lnTo>
                    <a:lnTo>
                      <a:pt x="467" y="775"/>
                    </a:lnTo>
                    <a:lnTo>
                      <a:pt x="0" y="0"/>
                    </a:lnTo>
                    <a:close/>
                  </a:path>
                </a:pathLst>
              </a:custGeom>
              <a:solidFill>
                <a:srgbClr val="000000"/>
              </a:solidFill>
              <a:ln w="9525">
                <a:solidFill>
                  <a:schemeClr val="tx1"/>
                </a:solidFill>
                <a:round/>
                <a:headEnd/>
                <a:tailEnd/>
              </a:ln>
            </p:spPr>
            <p:txBody>
              <a:bodyPr/>
              <a:lstStyle/>
              <a:p>
                <a:endParaRPr lang="en-US" dirty="0"/>
              </a:p>
            </p:txBody>
          </p:sp>
          <p:sp>
            <p:nvSpPr>
              <p:cNvPr id="446" name="Freeform 533"/>
              <p:cNvSpPr>
                <a:spLocks/>
              </p:cNvSpPr>
              <p:nvPr/>
            </p:nvSpPr>
            <p:spPr bwMode="auto">
              <a:xfrm>
                <a:off x="3721" y="1621"/>
                <a:ext cx="132" cy="567"/>
              </a:xfrm>
              <a:custGeom>
                <a:avLst/>
                <a:gdLst/>
                <a:ahLst/>
                <a:cxnLst>
                  <a:cxn ang="0">
                    <a:pos x="0" y="0"/>
                  </a:cxn>
                  <a:cxn ang="0">
                    <a:pos x="132" y="12"/>
                  </a:cxn>
                  <a:cxn ang="0">
                    <a:pos x="274" y="45"/>
                  </a:cxn>
                  <a:cxn ang="0">
                    <a:pos x="492" y="137"/>
                  </a:cxn>
                  <a:cxn ang="0">
                    <a:pos x="559" y="210"/>
                  </a:cxn>
                  <a:cxn ang="0">
                    <a:pos x="595" y="344"/>
                  </a:cxn>
                  <a:cxn ang="0">
                    <a:pos x="617" y="509"/>
                  </a:cxn>
                  <a:cxn ang="0">
                    <a:pos x="615" y="775"/>
                  </a:cxn>
                  <a:cxn ang="0">
                    <a:pos x="584" y="1227"/>
                  </a:cxn>
                  <a:cxn ang="0">
                    <a:pos x="584" y="1646"/>
                  </a:cxn>
                  <a:cxn ang="0">
                    <a:pos x="593" y="1843"/>
                  </a:cxn>
                  <a:cxn ang="0">
                    <a:pos x="620" y="1931"/>
                  </a:cxn>
                  <a:cxn ang="0">
                    <a:pos x="649" y="2166"/>
                  </a:cxn>
                  <a:cxn ang="0">
                    <a:pos x="661" y="2433"/>
                  </a:cxn>
                  <a:cxn ang="0">
                    <a:pos x="657" y="2574"/>
                  </a:cxn>
                  <a:cxn ang="0">
                    <a:pos x="623" y="2757"/>
                  </a:cxn>
                  <a:cxn ang="0">
                    <a:pos x="593" y="2832"/>
                  </a:cxn>
                  <a:cxn ang="0">
                    <a:pos x="587" y="2702"/>
                  </a:cxn>
                  <a:cxn ang="0">
                    <a:pos x="568" y="2610"/>
                  </a:cxn>
                  <a:cxn ang="0">
                    <a:pos x="528" y="2520"/>
                  </a:cxn>
                  <a:cxn ang="0">
                    <a:pos x="526" y="2644"/>
                  </a:cxn>
                  <a:cxn ang="0">
                    <a:pos x="494" y="2781"/>
                  </a:cxn>
                  <a:cxn ang="0">
                    <a:pos x="502" y="2648"/>
                  </a:cxn>
                  <a:cxn ang="0">
                    <a:pos x="473" y="2525"/>
                  </a:cxn>
                  <a:cxn ang="0">
                    <a:pos x="443" y="2363"/>
                  </a:cxn>
                  <a:cxn ang="0">
                    <a:pos x="430" y="2126"/>
                  </a:cxn>
                  <a:cxn ang="0">
                    <a:pos x="460" y="1853"/>
                  </a:cxn>
                  <a:cxn ang="0">
                    <a:pos x="485" y="1782"/>
                  </a:cxn>
                  <a:cxn ang="0">
                    <a:pos x="476" y="1369"/>
                  </a:cxn>
                  <a:cxn ang="0">
                    <a:pos x="473" y="1016"/>
                  </a:cxn>
                  <a:cxn ang="0">
                    <a:pos x="467" y="775"/>
                  </a:cxn>
                  <a:cxn ang="0">
                    <a:pos x="0" y="0"/>
                  </a:cxn>
                </a:cxnLst>
                <a:rect l="0" t="0" r="r" b="b"/>
                <a:pathLst>
                  <a:path w="661" h="2832">
                    <a:moveTo>
                      <a:pt x="0" y="0"/>
                    </a:moveTo>
                    <a:lnTo>
                      <a:pt x="132" y="12"/>
                    </a:lnTo>
                    <a:lnTo>
                      <a:pt x="274" y="45"/>
                    </a:lnTo>
                    <a:lnTo>
                      <a:pt x="492" y="137"/>
                    </a:lnTo>
                    <a:lnTo>
                      <a:pt x="559" y="210"/>
                    </a:lnTo>
                    <a:lnTo>
                      <a:pt x="595" y="344"/>
                    </a:lnTo>
                    <a:lnTo>
                      <a:pt x="617" y="509"/>
                    </a:lnTo>
                    <a:lnTo>
                      <a:pt x="615" y="775"/>
                    </a:lnTo>
                    <a:lnTo>
                      <a:pt x="584" y="1227"/>
                    </a:lnTo>
                    <a:lnTo>
                      <a:pt x="584" y="1646"/>
                    </a:lnTo>
                    <a:lnTo>
                      <a:pt x="593" y="1843"/>
                    </a:lnTo>
                    <a:lnTo>
                      <a:pt x="620" y="1931"/>
                    </a:lnTo>
                    <a:lnTo>
                      <a:pt x="649" y="2166"/>
                    </a:lnTo>
                    <a:lnTo>
                      <a:pt x="661" y="2433"/>
                    </a:lnTo>
                    <a:lnTo>
                      <a:pt x="657" y="2574"/>
                    </a:lnTo>
                    <a:lnTo>
                      <a:pt x="623" y="2757"/>
                    </a:lnTo>
                    <a:lnTo>
                      <a:pt x="593" y="2832"/>
                    </a:lnTo>
                    <a:lnTo>
                      <a:pt x="587" y="2702"/>
                    </a:lnTo>
                    <a:lnTo>
                      <a:pt x="568" y="2610"/>
                    </a:lnTo>
                    <a:lnTo>
                      <a:pt x="528" y="2520"/>
                    </a:lnTo>
                    <a:lnTo>
                      <a:pt x="526" y="2644"/>
                    </a:lnTo>
                    <a:lnTo>
                      <a:pt x="494" y="2781"/>
                    </a:lnTo>
                    <a:lnTo>
                      <a:pt x="502" y="2648"/>
                    </a:lnTo>
                    <a:lnTo>
                      <a:pt x="473" y="2525"/>
                    </a:lnTo>
                    <a:lnTo>
                      <a:pt x="443" y="2363"/>
                    </a:lnTo>
                    <a:lnTo>
                      <a:pt x="430" y="2126"/>
                    </a:lnTo>
                    <a:lnTo>
                      <a:pt x="460" y="1853"/>
                    </a:lnTo>
                    <a:lnTo>
                      <a:pt x="485" y="1782"/>
                    </a:lnTo>
                    <a:lnTo>
                      <a:pt x="476" y="1369"/>
                    </a:lnTo>
                    <a:lnTo>
                      <a:pt x="473" y="1016"/>
                    </a:lnTo>
                    <a:lnTo>
                      <a:pt x="467" y="775"/>
                    </a:lnTo>
                    <a:lnTo>
                      <a:pt x="0" y="0"/>
                    </a:lnTo>
                  </a:path>
                </a:pathLst>
              </a:custGeom>
              <a:noFill/>
              <a:ln w="3175">
                <a:solidFill>
                  <a:schemeClr val="tx1"/>
                </a:solidFill>
                <a:prstDash val="solid"/>
                <a:round/>
                <a:headEnd/>
                <a:tailEnd/>
              </a:ln>
            </p:spPr>
            <p:txBody>
              <a:bodyPr/>
              <a:lstStyle/>
              <a:p>
                <a:endParaRPr lang="en-US" dirty="0"/>
              </a:p>
            </p:txBody>
          </p:sp>
          <p:sp>
            <p:nvSpPr>
              <p:cNvPr id="447" name="Freeform 534"/>
              <p:cNvSpPr>
                <a:spLocks/>
              </p:cNvSpPr>
              <p:nvPr/>
            </p:nvSpPr>
            <p:spPr bwMode="auto">
              <a:xfrm>
                <a:off x="3817" y="1817"/>
                <a:ext cx="23" cy="207"/>
              </a:xfrm>
              <a:custGeom>
                <a:avLst/>
                <a:gdLst/>
                <a:ahLst/>
                <a:cxnLst>
                  <a:cxn ang="0">
                    <a:pos x="0" y="0"/>
                  </a:cxn>
                  <a:cxn ang="0">
                    <a:pos x="39" y="74"/>
                  </a:cxn>
                  <a:cxn ang="0">
                    <a:pos x="60" y="310"/>
                  </a:cxn>
                  <a:cxn ang="0">
                    <a:pos x="103" y="420"/>
                  </a:cxn>
                  <a:cxn ang="0">
                    <a:pos x="105" y="717"/>
                  </a:cxn>
                  <a:cxn ang="0">
                    <a:pos x="113" y="811"/>
                  </a:cxn>
                  <a:cxn ang="0">
                    <a:pos x="78" y="832"/>
                  </a:cxn>
                  <a:cxn ang="0">
                    <a:pos x="76" y="1037"/>
                  </a:cxn>
                  <a:cxn ang="0">
                    <a:pos x="39" y="827"/>
                  </a:cxn>
                  <a:cxn ang="0">
                    <a:pos x="11" y="700"/>
                  </a:cxn>
                  <a:cxn ang="0">
                    <a:pos x="0" y="0"/>
                  </a:cxn>
                </a:cxnLst>
                <a:rect l="0" t="0" r="r" b="b"/>
                <a:pathLst>
                  <a:path w="113" h="1037">
                    <a:moveTo>
                      <a:pt x="0" y="0"/>
                    </a:moveTo>
                    <a:lnTo>
                      <a:pt x="39" y="74"/>
                    </a:lnTo>
                    <a:lnTo>
                      <a:pt x="60" y="310"/>
                    </a:lnTo>
                    <a:lnTo>
                      <a:pt x="103" y="420"/>
                    </a:lnTo>
                    <a:lnTo>
                      <a:pt x="105" y="717"/>
                    </a:lnTo>
                    <a:lnTo>
                      <a:pt x="113" y="811"/>
                    </a:lnTo>
                    <a:lnTo>
                      <a:pt x="78" y="832"/>
                    </a:lnTo>
                    <a:lnTo>
                      <a:pt x="76" y="1037"/>
                    </a:lnTo>
                    <a:lnTo>
                      <a:pt x="39" y="827"/>
                    </a:lnTo>
                    <a:lnTo>
                      <a:pt x="11" y="700"/>
                    </a:lnTo>
                    <a:lnTo>
                      <a:pt x="0" y="0"/>
                    </a:lnTo>
                    <a:close/>
                  </a:path>
                </a:pathLst>
              </a:custGeom>
              <a:solidFill>
                <a:srgbClr val="FFFFFF"/>
              </a:solidFill>
              <a:ln w="9525">
                <a:solidFill>
                  <a:schemeClr val="tx1"/>
                </a:solidFill>
                <a:round/>
                <a:headEnd/>
                <a:tailEnd/>
              </a:ln>
            </p:spPr>
            <p:txBody>
              <a:bodyPr/>
              <a:lstStyle/>
              <a:p>
                <a:endParaRPr lang="en-US" dirty="0"/>
              </a:p>
            </p:txBody>
          </p:sp>
          <p:sp>
            <p:nvSpPr>
              <p:cNvPr id="448" name="Freeform 535"/>
              <p:cNvSpPr>
                <a:spLocks/>
              </p:cNvSpPr>
              <p:nvPr/>
            </p:nvSpPr>
            <p:spPr bwMode="auto">
              <a:xfrm>
                <a:off x="3817" y="1817"/>
                <a:ext cx="23" cy="207"/>
              </a:xfrm>
              <a:custGeom>
                <a:avLst/>
                <a:gdLst/>
                <a:ahLst/>
                <a:cxnLst>
                  <a:cxn ang="0">
                    <a:pos x="0" y="0"/>
                  </a:cxn>
                  <a:cxn ang="0">
                    <a:pos x="39" y="74"/>
                  </a:cxn>
                  <a:cxn ang="0">
                    <a:pos x="60" y="310"/>
                  </a:cxn>
                  <a:cxn ang="0">
                    <a:pos x="103" y="420"/>
                  </a:cxn>
                  <a:cxn ang="0">
                    <a:pos x="105" y="717"/>
                  </a:cxn>
                  <a:cxn ang="0">
                    <a:pos x="113" y="811"/>
                  </a:cxn>
                  <a:cxn ang="0">
                    <a:pos x="78" y="832"/>
                  </a:cxn>
                  <a:cxn ang="0">
                    <a:pos x="76" y="1037"/>
                  </a:cxn>
                  <a:cxn ang="0">
                    <a:pos x="39" y="827"/>
                  </a:cxn>
                  <a:cxn ang="0">
                    <a:pos x="11" y="700"/>
                  </a:cxn>
                  <a:cxn ang="0">
                    <a:pos x="0" y="0"/>
                  </a:cxn>
                </a:cxnLst>
                <a:rect l="0" t="0" r="r" b="b"/>
                <a:pathLst>
                  <a:path w="113" h="1037">
                    <a:moveTo>
                      <a:pt x="0" y="0"/>
                    </a:moveTo>
                    <a:lnTo>
                      <a:pt x="39" y="74"/>
                    </a:lnTo>
                    <a:lnTo>
                      <a:pt x="60" y="310"/>
                    </a:lnTo>
                    <a:lnTo>
                      <a:pt x="103" y="420"/>
                    </a:lnTo>
                    <a:lnTo>
                      <a:pt x="105" y="717"/>
                    </a:lnTo>
                    <a:lnTo>
                      <a:pt x="113" y="811"/>
                    </a:lnTo>
                    <a:lnTo>
                      <a:pt x="78" y="832"/>
                    </a:lnTo>
                    <a:lnTo>
                      <a:pt x="76" y="1037"/>
                    </a:lnTo>
                    <a:lnTo>
                      <a:pt x="39" y="827"/>
                    </a:lnTo>
                    <a:lnTo>
                      <a:pt x="11" y="700"/>
                    </a:lnTo>
                    <a:lnTo>
                      <a:pt x="0" y="0"/>
                    </a:lnTo>
                  </a:path>
                </a:pathLst>
              </a:custGeom>
              <a:noFill/>
              <a:ln w="3175">
                <a:solidFill>
                  <a:schemeClr val="tx1"/>
                </a:solidFill>
                <a:prstDash val="solid"/>
                <a:round/>
                <a:headEnd/>
                <a:tailEnd/>
              </a:ln>
            </p:spPr>
            <p:txBody>
              <a:bodyPr/>
              <a:lstStyle/>
              <a:p>
                <a:endParaRPr lang="en-US" dirty="0"/>
              </a:p>
            </p:txBody>
          </p:sp>
          <p:sp>
            <p:nvSpPr>
              <p:cNvPr id="449" name="Freeform 536"/>
              <p:cNvSpPr>
                <a:spLocks/>
              </p:cNvSpPr>
              <p:nvPr/>
            </p:nvSpPr>
            <p:spPr bwMode="auto">
              <a:xfrm>
                <a:off x="3721" y="1623"/>
                <a:ext cx="115" cy="107"/>
              </a:xfrm>
              <a:custGeom>
                <a:avLst/>
                <a:gdLst/>
                <a:ahLst/>
                <a:cxnLst>
                  <a:cxn ang="0">
                    <a:pos x="0" y="0"/>
                  </a:cxn>
                  <a:cxn ang="0">
                    <a:pos x="129" y="8"/>
                  </a:cxn>
                  <a:cxn ang="0">
                    <a:pos x="267" y="32"/>
                  </a:cxn>
                  <a:cxn ang="0">
                    <a:pos x="390" y="82"/>
                  </a:cxn>
                  <a:cxn ang="0">
                    <a:pos x="487" y="130"/>
                  </a:cxn>
                  <a:cxn ang="0">
                    <a:pos x="538" y="180"/>
                  </a:cxn>
                  <a:cxn ang="0">
                    <a:pos x="576" y="275"/>
                  </a:cxn>
                  <a:cxn ang="0">
                    <a:pos x="547" y="330"/>
                  </a:cxn>
                  <a:cxn ang="0">
                    <a:pos x="533" y="447"/>
                  </a:cxn>
                  <a:cxn ang="0">
                    <a:pos x="492" y="532"/>
                  </a:cxn>
                  <a:cxn ang="0">
                    <a:pos x="16" y="30"/>
                  </a:cxn>
                  <a:cxn ang="0">
                    <a:pos x="0" y="0"/>
                  </a:cxn>
                </a:cxnLst>
                <a:rect l="0" t="0" r="r" b="b"/>
                <a:pathLst>
                  <a:path w="576" h="532">
                    <a:moveTo>
                      <a:pt x="0" y="0"/>
                    </a:moveTo>
                    <a:lnTo>
                      <a:pt x="129" y="8"/>
                    </a:lnTo>
                    <a:lnTo>
                      <a:pt x="267" y="32"/>
                    </a:lnTo>
                    <a:lnTo>
                      <a:pt x="390" y="82"/>
                    </a:lnTo>
                    <a:lnTo>
                      <a:pt x="487" y="130"/>
                    </a:lnTo>
                    <a:lnTo>
                      <a:pt x="538" y="180"/>
                    </a:lnTo>
                    <a:lnTo>
                      <a:pt x="576" y="275"/>
                    </a:lnTo>
                    <a:lnTo>
                      <a:pt x="547" y="330"/>
                    </a:lnTo>
                    <a:lnTo>
                      <a:pt x="533" y="447"/>
                    </a:lnTo>
                    <a:lnTo>
                      <a:pt x="492" y="532"/>
                    </a:lnTo>
                    <a:lnTo>
                      <a:pt x="16" y="30"/>
                    </a:lnTo>
                    <a:lnTo>
                      <a:pt x="0" y="0"/>
                    </a:lnTo>
                    <a:close/>
                  </a:path>
                </a:pathLst>
              </a:custGeom>
              <a:solidFill>
                <a:srgbClr val="FFFFFF"/>
              </a:solidFill>
              <a:ln w="9525">
                <a:solidFill>
                  <a:schemeClr val="tx1"/>
                </a:solidFill>
                <a:round/>
                <a:headEnd/>
                <a:tailEnd/>
              </a:ln>
            </p:spPr>
            <p:txBody>
              <a:bodyPr/>
              <a:lstStyle/>
              <a:p>
                <a:endParaRPr lang="en-US" dirty="0"/>
              </a:p>
            </p:txBody>
          </p:sp>
          <p:sp>
            <p:nvSpPr>
              <p:cNvPr id="450" name="Freeform 537"/>
              <p:cNvSpPr>
                <a:spLocks/>
              </p:cNvSpPr>
              <p:nvPr/>
            </p:nvSpPr>
            <p:spPr bwMode="auto">
              <a:xfrm>
                <a:off x="3721" y="1623"/>
                <a:ext cx="115" cy="107"/>
              </a:xfrm>
              <a:custGeom>
                <a:avLst/>
                <a:gdLst/>
                <a:ahLst/>
                <a:cxnLst>
                  <a:cxn ang="0">
                    <a:pos x="0" y="0"/>
                  </a:cxn>
                  <a:cxn ang="0">
                    <a:pos x="129" y="8"/>
                  </a:cxn>
                  <a:cxn ang="0">
                    <a:pos x="267" y="32"/>
                  </a:cxn>
                  <a:cxn ang="0">
                    <a:pos x="390" y="82"/>
                  </a:cxn>
                  <a:cxn ang="0">
                    <a:pos x="487" y="130"/>
                  </a:cxn>
                  <a:cxn ang="0">
                    <a:pos x="538" y="180"/>
                  </a:cxn>
                  <a:cxn ang="0">
                    <a:pos x="576" y="275"/>
                  </a:cxn>
                  <a:cxn ang="0">
                    <a:pos x="547" y="330"/>
                  </a:cxn>
                  <a:cxn ang="0">
                    <a:pos x="533" y="447"/>
                  </a:cxn>
                  <a:cxn ang="0">
                    <a:pos x="492" y="532"/>
                  </a:cxn>
                  <a:cxn ang="0">
                    <a:pos x="16" y="30"/>
                  </a:cxn>
                  <a:cxn ang="0">
                    <a:pos x="0" y="0"/>
                  </a:cxn>
                </a:cxnLst>
                <a:rect l="0" t="0" r="r" b="b"/>
                <a:pathLst>
                  <a:path w="576" h="532">
                    <a:moveTo>
                      <a:pt x="0" y="0"/>
                    </a:moveTo>
                    <a:lnTo>
                      <a:pt x="129" y="8"/>
                    </a:lnTo>
                    <a:lnTo>
                      <a:pt x="267" y="32"/>
                    </a:lnTo>
                    <a:lnTo>
                      <a:pt x="390" y="82"/>
                    </a:lnTo>
                    <a:lnTo>
                      <a:pt x="487" y="130"/>
                    </a:lnTo>
                    <a:lnTo>
                      <a:pt x="538" y="180"/>
                    </a:lnTo>
                    <a:lnTo>
                      <a:pt x="576" y="275"/>
                    </a:lnTo>
                    <a:lnTo>
                      <a:pt x="547" y="330"/>
                    </a:lnTo>
                    <a:lnTo>
                      <a:pt x="533" y="447"/>
                    </a:lnTo>
                    <a:lnTo>
                      <a:pt x="492" y="532"/>
                    </a:lnTo>
                    <a:lnTo>
                      <a:pt x="16" y="30"/>
                    </a:lnTo>
                    <a:lnTo>
                      <a:pt x="0" y="0"/>
                    </a:lnTo>
                  </a:path>
                </a:pathLst>
              </a:custGeom>
              <a:noFill/>
              <a:ln w="3175">
                <a:solidFill>
                  <a:schemeClr val="tx1"/>
                </a:solidFill>
                <a:prstDash val="solid"/>
                <a:round/>
                <a:headEnd/>
                <a:tailEnd/>
              </a:ln>
            </p:spPr>
            <p:txBody>
              <a:bodyPr/>
              <a:lstStyle/>
              <a:p>
                <a:endParaRPr lang="en-US" dirty="0"/>
              </a:p>
            </p:txBody>
          </p:sp>
          <p:sp>
            <p:nvSpPr>
              <p:cNvPr id="451" name="Freeform 538"/>
              <p:cNvSpPr>
                <a:spLocks/>
              </p:cNvSpPr>
              <p:nvPr/>
            </p:nvSpPr>
            <p:spPr bwMode="auto">
              <a:xfrm>
                <a:off x="3032" y="1980"/>
                <a:ext cx="95" cy="334"/>
              </a:xfrm>
              <a:custGeom>
                <a:avLst/>
                <a:gdLst/>
                <a:ahLst/>
                <a:cxnLst>
                  <a:cxn ang="0">
                    <a:pos x="424" y="551"/>
                  </a:cxn>
                  <a:cxn ang="0">
                    <a:pos x="410" y="713"/>
                  </a:cxn>
                  <a:cxn ang="0">
                    <a:pos x="381" y="885"/>
                  </a:cxn>
                  <a:cxn ang="0">
                    <a:pos x="353" y="996"/>
                  </a:cxn>
                  <a:cxn ang="0">
                    <a:pos x="354" y="1132"/>
                  </a:cxn>
                  <a:cxn ang="0">
                    <a:pos x="358" y="1250"/>
                  </a:cxn>
                  <a:cxn ang="0">
                    <a:pos x="397" y="1416"/>
                  </a:cxn>
                  <a:cxn ang="0">
                    <a:pos x="369" y="1518"/>
                  </a:cxn>
                  <a:cxn ang="0">
                    <a:pos x="329" y="1542"/>
                  </a:cxn>
                  <a:cxn ang="0">
                    <a:pos x="345" y="1618"/>
                  </a:cxn>
                  <a:cxn ang="0">
                    <a:pos x="294" y="1674"/>
                  </a:cxn>
                  <a:cxn ang="0">
                    <a:pos x="73" y="1649"/>
                  </a:cxn>
                  <a:cxn ang="0">
                    <a:pos x="114" y="1565"/>
                  </a:cxn>
                  <a:cxn ang="0">
                    <a:pos x="149" y="1501"/>
                  </a:cxn>
                  <a:cxn ang="0">
                    <a:pos x="157" y="1426"/>
                  </a:cxn>
                  <a:cxn ang="0">
                    <a:pos x="162" y="1298"/>
                  </a:cxn>
                  <a:cxn ang="0">
                    <a:pos x="177" y="1109"/>
                  </a:cxn>
                  <a:cxn ang="0">
                    <a:pos x="176" y="894"/>
                  </a:cxn>
                  <a:cxn ang="0">
                    <a:pos x="140" y="660"/>
                  </a:cxn>
                  <a:cxn ang="0">
                    <a:pos x="91" y="501"/>
                  </a:cxn>
                  <a:cxn ang="0">
                    <a:pos x="54" y="292"/>
                  </a:cxn>
                  <a:cxn ang="0">
                    <a:pos x="0" y="0"/>
                  </a:cxn>
                  <a:cxn ang="0">
                    <a:pos x="478" y="52"/>
                  </a:cxn>
                  <a:cxn ang="0">
                    <a:pos x="424" y="551"/>
                  </a:cxn>
                </a:cxnLst>
                <a:rect l="0" t="0" r="r" b="b"/>
                <a:pathLst>
                  <a:path w="478" h="1674">
                    <a:moveTo>
                      <a:pt x="424" y="551"/>
                    </a:moveTo>
                    <a:lnTo>
                      <a:pt x="410" y="713"/>
                    </a:lnTo>
                    <a:lnTo>
                      <a:pt x="381" y="885"/>
                    </a:lnTo>
                    <a:lnTo>
                      <a:pt x="353" y="996"/>
                    </a:lnTo>
                    <a:lnTo>
                      <a:pt x="354" y="1132"/>
                    </a:lnTo>
                    <a:lnTo>
                      <a:pt x="358" y="1250"/>
                    </a:lnTo>
                    <a:lnTo>
                      <a:pt x="397" y="1416"/>
                    </a:lnTo>
                    <a:lnTo>
                      <a:pt x="369" y="1518"/>
                    </a:lnTo>
                    <a:lnTo>
                      <a:pt x="329" y="1542"/>
                    </a:lnTo>
                    <a:lnTo>
                      <a:pt x="345" y="1618"/>
                    </a:lnTo>
                    <a:lnTo>
                      <a:pt x="294" y="1674"/>
                    </a:lnTo>
                    <a:lnTo>
                      <a:pt x="73" y="1649"/>
                    </a:lnTo>
                    <a:lnTo>
                      <a:pt x="114" y="1565"/>
                    </a:lnTo>
                    <a:lnTo>
                      <a:pt x="149" y="1501"/>
                    </a:lnTo>
                    <a:lnTo>
                      <a:pt x="157" y="1426"/>
                    </a:lnTo>
                    <a:lnTo>
                      <a:pt x="162" y="1298"/>
                    </a:lnTo>
                    <a:lnTo>
                      <a:pt x="177" y="1109"/>
                    </a:lnTo>
                    <a:lnTo>
                      <a:pt x="176" y="894"/>
                    </a:lnTo>
                    <a:lnTo>
                      <a:pt x="140" y="660"/>
                    </a:lnTo>
                    <a:lnTo>
                      <a:pt x="91" y="501"/>
                    </a:lnTo>
                    <a:lnTo>
                      <a:pt x="54" y="292"/>
                    </a:lnTo>
                    <a:lnTo>
                      <a:pt x="0" y="0"/>
                    </a:lnTo>
                    <a:lnTo>
                      <a:pt x="478" y="52"/>
                    </a:lnTo>
                    <a:lnTo>
                      <a:pt x="424" y="551"/>
                    </a:lnTo>
                    <a:close/>
                  </a:path>
                </a:pathLst>
              </a:custGeom>
              <a:solidFill>
                <a:srgbClr val="FFFFFF"/>
              </a:solidFill>
              <a:ln w="9525">
                <a:solidFill>
                  <a:schemeClr val="tx1"/>
                </a:solidFill>
                <a:round/>
                <a:headEnd/>
                <a:tailEnd/>
              </a:ln>
            </p:spPr>
            <p:txBody>
              <a:bodyPr/>
              <a:lstStyle/>
              <a:p>
                <a:endParaRPr lang="en-US" dirty="0"/>
              </a:p>
            </p:txBody>
          </p:sp>
          <p:sp>
            <p:nvSpPr>
              <p:cNvPr id="452" name="Freeform 539"/>
              <p:cNvSpPr>
                <a:spLocks/>
              </p:cNvSpPr>
              <p:nvPr/>
            </p:nvSpPr>
            <p:spPr bwMode="auto">
              <a:xfrm>
                <a:off x="3032" y="1980"/>
                <a:ext cx="95" cy="334"/>
              </a:xfrm>
              <a:custGeom>
                <a:avLst/>
                <a:gdLst/>
                <a:ahLst/>
                <a:cxnLst>
                  <a:cxn ang="0">
                    <a:pos x="424" y="551"/>
                  </a:cxn>
                  <a:cxn ang="0">
                    <a:pos x="410" y="713"/>
                  </a:cxn>
                  <a:cxn ang="0">
                    <a:pos x="381" y="885"/>
                  </a:cxn>
                  <a:cxn ang="0">
                    <a:pos x="353" y="996"/>
                  </a:cxn>
                  <a:cxn ang="0">
                    <a:pos x="354" y="1132"/>
                  </a:cxn>
                  <a:cxn ang="0">
                    <a:pos x="358" y="1250"/>
                  </a:cxn>
                  <a:cxn ang="0">
                    <a:pos x="397" y="1416"/>
                  </a:cxn>
                  <a:cxn ang="0">
                    <a:pos x="369" y="1518"/>
                  </a:cxn>
                  <a:cxn ang="0">
                    <a:pos x="329" y="1542"/>
                  </a:cxn>
                  <a:cxn ang="0">
                    <a:pos x="345" y="1618"/>
                  </a:cxn>
                  <a:cxn ang="0">
                    <a:pos x="294" y="1674"/>
                  </a:cxn>
                  <a:cxn ang="0">
                    <a:pos x="73" y="1649"/>
                  </a:cxn>
                  <a:cxn ang="0">
                    <a:pos x="114" y="1565"/>
                  </a:cxn>
                  <a:cxn ang="0">
                    <a:pos x="149" y="1501"/>
                  </a:cxn>
                  <a:cxn ang="0">
                    <a:pos x="157" y="1426"/>
                  </a:cxn>
                  <a:cxn ang="0">
                    <a:pos x="162" y="1298"/>
                  </a:cxn>
                  <a:cxn ang="0">
                    <a:pos x="177" y="1109"/>
                  </a:cxn>
                  <a:cxn ang="0">
                    <a:pos x="176" y="894"/>
                  </a:cxn>
                  <a:cxn ang="0">
                    <a:pos x="140" y="660"/>
                  </a:cxn>
                  <a:cxn ang="0">
                    <a:pos x="91" y="501"/>
                  </a:cxn>
                  <a:cxn ang="0">
                    <a:pos x="54" y="292"/>
                  </a:cxn>
                  <a:cxn ang="0">
                    <a:pos x="0" y="0"/>
                  </a:cxn>
                  <a:cxn ang="0">
                    <a:pos x="478" y="52"/>
                  </a:cxn>
                  <a:cxn ang="0">
                    <a:pos x="424" y="551"/>
                  </a:cxn>
                </a:cxnLst>
                <a:rect l="0" t="0" r="r" b="b"/>
                <a:pathLst>
                  <a:path w="478" h="1674">
                    <a:moveTo>
                      <a:pt x="424" y="551"/>
                    </a:moveTo>
                    <a:lnTo>
                      <a:pt x="410" y="713"/>
                    </a:lnTo>
                    <a:lnTo>
                      <a:pt x="381" y="885"/>
                    </a:lnTo>
                    <a:lnTo>
                      <a:pt x="353" y="996"/>
                    </a:lnTo>
                    <a:lnTo>
                      <a:pt x="354" y="1132"/>
                    </a:lnTo>
                    <a:lnTo>
                      <a:pt x="358" y="1250"/>
                    </a:lnTo>
                    <a:lnTo>
                      <a:pt x="397" y="1416"/>
                    </a:lnTo>
                    <a:lnTo>
                      <a:pt x="369" y="1518"/>
                    </a:lnTo>
                    <a:lnTo>
                      <a:pt x="329" y="1542"/>
                    </a:lnTo>
                    <a:lnTo>
                      <a:pt x="345" y="1618"/>
                    </a:lnTo>
                    <a:lnTo>
                      <a:pt x="294" y="1674"/>
                    </a:lnTo>
                    <a:lnTo>
                      <a:pt x="73" y="1649"/>
                    </a:lnTo>
                    <a:lnTo>
                      <a:pt x="114" y="1565"/>
                    </a:lnTo>
                    <a:lnTo>
                      <a:pt x="149" y="1501"/>
                    </a:lnTo>
                    <a:lnTo>
                      <a:pt x="157" y="1426"/>
                    </a:lnTo>
                    <a:lnTo>
                      <a:pt x="162" y="1298"/>
                    </a:lnTo>
                    <a:lnTo>
                      <a:pt x="177" y="1109"/>
                    </a:lnTo>
                    <a:lnTo>
                      <a:pt x="176" y="894"/>
                    </a:lnTo>
                    <a:lnTo>
                      <a:pt x="140" y="660"/>
                    </a:lnTo>
                    <a:lnTo>
                      <a:pt x="91" y="501"/>
                    </a:lnTo>
                    <a:lnTo>
                      <a:pt x="54" y="292"/>
                    </a:lnTo>
                    <a:lnTo>
                      <a:pt x="0" y="0"/>
                    </a:lnTo>
                    <a:lnTo>
                      <a:pt x="478" y="52"/>
                    </a:lnTo>
                    <a:lnTo>
                      <a:pt x="424" y="551"/>
                    </a:lnTo>
                  </a:path>
                </a:pathLst>
              </a:custGeom>
              <a:noFill/>
              <a:ln w="3175">
                <a:solidFill>
                  <a:schemeClr val="tx1"/>
                </a:solidFill>
                <a:prstDash val="solid"/>
                <a:round/>
                <a:headEnd/>
                <a:tailEnd/>
              </a:ln>
            </p:spPr>
            <p:txBody>
              <a:bodyPr/>
              <a:lstStyle/>
              <a:p>
                <a:endParaRPr lang="en-US" dirty="0"/>
              </a:p>
            </p:txBody>
          </p:sp>
          <p:sp>
            <p:nvSpPr>
              <p:cNvPr id="453" name="Freeform 540"/>
              <p:cNvSpPr>
                <a:spLocks/>
              </p:cNvSpPr>
              <p:nvPr/>
            </p:nvSpPr>
            <p:spPr bwMode="auto">
              <a:xfrm>
                <a:off x="3600" y="2065"/>
                <a:ext cx="124" cy="255"/>
              </a:xfrm>
              <a:custGeom>
                <a:avLst/>
                <a:gdLst/>
                <a:ahLst/>
                <a:cxnLst>
                  <a:cxn ang="0">
                    <a:pos x="274" y="107"/>
                  </a:cxn>
                  <a:cxn ang="0">
                    <a:pos x="308" y="361"/>
                  </a:cxn>
                  <a:cxn ang="0">
                    <a:pos x="321" y="422"/>
                  </a:cxn>
                  <a:cxn ang="0">
                    <a:pos x="308" y="499"/>
                  </a:cxn>
                  <a:cxn ang="0">
                    <a:pos x="227" y="724"/>
                  </a:cxn>
                  <a:cxn ang="0">
                    <a:pos x="170" y="863"/>
                  </a:cxn>
                  <a:cxn ang="0">
                    <a:pos x="137" y="916"/>
                  </a:cxn>
                  <a:cxn ang="0">
                    <a:pos x="115" y="1011"/>
                  </a:cxn>
                  <a:cxn ang="0">
                    <a:pos x="105" y="1059"/>
                  </a:cxn>
                  <a:cxn ang="0">
                    <a:pos x="58" y="1103"/>
                  </a:cxn>
                  <a:cxn ang="0">
                    <a:pos x="0" y="1141"/>
                  </a:cxn>
                  <a:cxn ang="0">
                    <a:pos x="53" y="1271"/>
                  </a:cxn>
                  <a:cxn ang="0">
                    <a:pos x="241" y="1227"/>
                  </a:cxn>
                  <a:cxn ang="0">
                    <a:pos x="241" y="1164"/>
                  </a:cxn>
                  <a:cxn ang="0">
                    <a:pos x="261" y="1103"/>
                  </a:cxn>
                  <a:cxn ang="0">
                    <a:pos x="274" y="1154"/>
                  </a:cxn>
                  <a:cxn ang="0">
                    <a:pos x="297" y="1189"/>
                  </a:cxn>
                  <a:cxn ang="0">
                    <a:pos x="326" y="1094"/>
                  </a:cxn>
                  <a:cxn ang="0">
                    <a:pos x="354" y="953"/>
                  </a:cxn>
                  <a:cxn ang="0">
                    <a:pos x="382" y="829"/>
                  </a:cxn>
                  <a:cxn ang="0">
                    <a:pos x="457" y="609"/>
                  </a:cxn>
                  <a:cxn ang="0">
                    <a:pos x="562" y="429"/>
                  </a:cxn>
                  <a:cxn ang="0">
                    <a:pos x="623" y="318"/>
                  </a:cxn>
                  <a:cxn ang="0">
                    <a:pos x="424" y="0"/>
                  </a:cxn>
                  <a:cxn ang="0">
                    <a:pos x="274" y="107"/>
                  </a:cxn>
                </a:cxnLst>
                <a:rect l="0" t="0" r="r" b="b"/>
                <a:pathLst>
                  <a:path w="623" h="1271">
                    <a:moveTo>
                      <a:pt x="274" y="107"/>
                    </a:moveTo>
                    <a:lnTo>
                      <a:pt x="308" y="361"/>
                    </a:lnTo>
                    <a:lnTo>
                      <a:pt x="321" y="422"/>
                    </a:lnTo>
                    <a:lnTo>
                      <a:pt x="308" y="499"/>
                    </a:lnTo>
                    <a:lnTo>
                      <a:pt x="227" y="724"/>
                    </a:lnTo>
                    <a:lnTo>
                      <a:pt x="170" y="863"/>
                    </a:lnTo>
                    <a:lnTo>
                      <a:pt x="137" y="916"/>
                    </a:lnTo>
                    <a:lnTo>
                      <a:pt x="115" y="1011"/>
                    </a:lnTo>
                    <a:lnTo>
                      <a:pt x="105" y="1059"/>
                    </a:lnTo>
                    <a:lnTo>
                      <a:pt x="58" y="1103"/>
                    </a:lnTo>
                    <a:lnTo>
                      <a:pt x="0" y="1141"/>
                    </a:lnTo>
                    <a:lnTo>
                      <a:pt x="53" y="1271"/>
                    </a:lnTo>
                    <a:lnTo>
                      <a:pt x="241" y="1227"/>
                    </a:lnTo>
                    <a:lnTo>
                      <a:pt x="241" y="1164"/>
                    </a:lnTo>
                    <a:lnTo>
                      <a:pt x="261" y="1103"/>
                    </a:lnTo>
                    <a:lnTo>
                      <a:pt x="274" y="1154"/>
                    </a:lnTo>
                    <a:lnTo>
                      <a:pt x="297" y="1189"/>
                    </a:lnTo>
                    <a:lnTo>
                      <a:pt x="326" y="1094"/>
                    </a:lnTo>
                    <a:lnTo>
                      <a:pt x="354" y="953"/>
                    </a:lnTo>
                    <a:lnTo>
                      <a:pt x="382" y="829"/>
                    </a:lnTo>
                    <a:lnTo>
                      <a:pt x="457" y="609"/>
                    </a:lnTo>
                    <a:lnTo>
                      <a:pt x="562" y="429"/>
                    </a:lnTo>
                    <a:lnTo>
                      <a:pt x="623" y="318"/>
                    </a:lnTo>
                    <a:lnTo>
                      <a:pt x="424" y="0"/>
                    </a:lnTo>
                    <a:lnTo>
                      <a:pt x="274" y="107"/>
                    </a:lnTo>
                    <a:close/>
                  </a:path>
                </a:pathLst>
              </a:custGeom>
              <a:solidFill>
                <a:srgbClr val="FFFFFF"/>
              </a:solidFill>
              <a:ln w="9525">
                <a:solidFill>
                  <a:schemeClr val="tx1"/>
                </a:solidFill>
                <a:round/>
                <a:headEnd/>
                <a:tailEnd/>
              </a:ln>
            </p:spPr>
            <p:txBody>
              <a:bodyPr/>
              <a:lstStyle/>
              <a:p>
                <a:endParaRPr lang="en-US" dirty="0"/>
              </a:p>
            </p:txBody>
          </p:sp>
          <p:sp>
            <p:nvSpPr>
              <p:cNvPr id="454" name="Freeform 541"/>
              <p:cNvSpPr>
                <a:spLocks/>
              </p:cNvSpPr>
              <p:nvPr/>
            </p:nvSpPr>
            <p:spPr bwMode="auto">
              <a:xfrm>
                <a:off x="3600" y="2065"/>
                <a:ext cx="124" cy="255"/>
              </a:xfrm>
              <a:custGeom>
                <a:avLst/>
                <a:gdLst/>
                <a:ahLst/>
                <a:cxnLst>
                  <a:cxn ang="0">
                    <a:pos x="274" y="107"/>
                  </a:cxn>
                  <a:cxn ang="0">
                    <a:pos x="308" y="361"/>
                  </a:cxn>
                  <a:cxn ang="0">
                    <a:pos x="321" y="422"/>
                  </a:cxn>
                  <a:cxn ang="0">
                    <a:pos x="308" y="499"/>
                  </a:cxn>
                  <a:cxn ang="0">
                    <a:pos x="227" y="724"/>
                  </a:cxn>
                  <a:cxn ang="0">
                    <a:pos x="170" y="863"/>
                  </a:cxn>
                  <a:cxn ang="0">
                    <a:pos x="137" y="916"/>
                  </a:cxn>
                  <a:cxn ang="0">
                    <a:pos x="115" y="1011"/>
                  </a:cxn>
                  <a:cxn ang="0">
                    <a:pos x="105" y="1059"/>
                  </a:cxn>
                  <a:cxn ang="0">
                    <a:pos x="58" y="1103"/>
                  </a:cxn>
                  <a:cxn ang="0">
                    <a:pos x="0" y="1141"/>
                  </a:cxn>
                  <a:cxn ang="0">
                    <a:pos x="53" y="1271"/>
                  </a:cxn>
                  <a:cxn ang="0">
                    <a:pos x="241" y="1227"/>
                  </a:cxn>
                  <a:cxn ang="0">
                    <a:pos x="241" y="1164"/>
                  </a:cxn>
                  <a:cxn ang="0">
                    <a:pos x="261" y="1103"/>
                  </a:cxn>
                  <a:cxn ang="0">
                    <a:pos x="274" y="1154"/>
                  </a:cxn>
                  <a:cxn ang="0">
                    <a:pos x="297" y="1189"/>
                  </a:cxn>
                  <a:cxn ang="0">
                    <a:pos x="326" y="1094"/>
                  </a:cxn>
                  <a:cxn ang="0">
                    <a:pos x="354" y="953"/>
                  </a:cxn>
                  <a:cxn ang="0">
                    <a:pos x="382" y="829"/>
                  </a:cxn>
                  <a:cxn ang="0">
                    <a:pos x="457" y="609"/>
                  </a:cxn>
                  <a:cxn ang="0">
                    <a:pos x="562" y="429"/>
                  </a:cxn>
                  <a:cxn ang="0">
                    <a:pos x="623" y="318"/>
                  </a:cxn>
                  <a:cxn ang="0">
                    <a:pos x="424" y="0"/>
                  </a:cxn>
                  <a:cxn ang="0">
                    <a:pos x="274" y="107"/>
                  </a:cxn>
                </a:cxnLst>
                <a:rect l="0" t="0" r="r" b="b"/>
                <a:pathLst>
                  <a:path w="623" h="1271">
                    <a:moveTo>
                      <a:pt x="274" y="107"/>
                    </a:moveTo>
                    <a:lnTo>
                      <a:pt x="308" y="361"/>
                    </a:lnTo>
                    <a:lnTo>
                      <a:pt x="321" y="422"/>
                    </a:lnTo>
                    <a:lnTo>
                      <a:pt x="308" y="499"/>
                    </a:lnTo>
                    <a:lnTo>
                      <a:pt x="227" y="724"/>
                    </a:lnTo>
                    <a:lnTo>
                      <a:pt x="170" y="863"/>
                    </a:lnTo>
                    <a:lnTo>
                      <a:pt x="137" y="916"/>
                    </a:lnTo>
                    <a:lnTo>
                      <a:pt x="115" y="1011"/>
                    </a:lnTo>
                    <a:lnTo>
                      <a:pt x="105" y="1059"/>
                    </a:lnTo>
                    <a:lnTo>
                      <a:pt x="58" y="1103"/>
                    </a:lnTo>
                    <a:lnTo>
                      <a:pt x="0" y="1141"/>
                    </a:lnTo>
                    <a:lnTo>
                      <a:pt x="53" y="1271"/>
                    </a:lnTo>
                    <a:lnTo>
                      <a:pt x="241" y="1227"/>
                    </a:lnTo>
                    <a:lnTo>
                      <a:pt x="241" y="1164"/>
                    </a:lnTo>
                    <a:lnTo>
                      <a:pt x="261" y="1103"/>
                    </a:lnTo>
                    <a:lnTo>
                      <a:pt x="274" y="1154"/>
                    </a:lnTo>
                    <a:lnTo>
                      <a:pt x="297" y="1189"/>
                    </a:lnTo>
                    <a:lnTo>
                      <a:pt x="326" y="1094"/>
                    </a:lnTo>
                    <a:lnTo>
                      <a:pt x="354" y="953"/>
                    </a:lnTo>
                    <a:lnTo>
                      <a:pt x="382" y="829"/>
                    </a:lnTo>
                    <a:lnTo>
                      <a:pt x="457" y="609"/>
                    </a:lnTo>
                    <a:lnTo>
                      <a:pt x="562" y="429"/>
                    </a:lnTo>
                    <a:lnTo>
                      <a:pt x="623" y="318"/>
                    </a:lnTo>
                    <a:lnTo>
                      <a:pt x="424" y="0"/>
                    </a:lnTo>
                    <a:lnTo>
                      <a:pt x="274" y="107"/>
                    </a:lnTo>
                  </a:path>
                </a:pathLst>
              </a:custGeom>
              <a:noFill/>
              <a:ln w="3175">
                <a:solidFill>
                  <a:schemeClr val="tx1"/>
                </a:solidFill>
                <a:prstDash val="solid"/>
                <a:round/>
                <a:headEnd/>
                <a:tailEnd/>
              </a:ln>
            </p:spPr>
            <p:txBody>
              <a:bodyPr/>
              <a:lstStyle/>
              <a:p>
                <a:endParaRPr lang="en-US" dirty="0"/>
              </a:p>
            </p:txBody>
          </p:sp>
          <p:sp>
            <p:nvSpPr>
              <p:cNvPr id="455" name="Freeform 542"/>
              <p:cNvSpPr>
                <a:spLocks/>
              </p:cNvSpPr>
              <p:nvPr/>
            </p:nvSpPr>
            <p:spPr bwMode="auto">
              <a:xfrm>
                <a:off x="3522" y="1869"/>
                <a:ext cx="251" cy="264"/>
              </a:xfrm>
              <a:custGeom>
                <a:avLst/>
                <a:gdLst/>
                <a:ahLst/>
                <a:cxnLst>
                  <a:cxn ang="0">
                    <a:pos x="0" y="620"/>
                  </a:cxn>
                  <a:cxn ang="0">
                    <a:pos x="9" y="772"/>
                  </a:cxn>
                  <a:cxn ang="0">
                    <a:pos x="38" y="884"/>
                  </a:cxn>
                  <a:cxn ang="0">
                    <a:pos x="106" y="971"/>
                  </a:cxn>
                  <a:cxn ang="0">
                    <a:pos x="189" y="1038"/>
                  </a:cxn>
                  <a:cxn ang="0">
                    <a:pos x="277" y="1095"/>
                  </a:cxn>
                  <a:cxn ang="0">
                    <a:pos x="369" y="1124"/>
                  </a:cxn>
                  <a:cxn ang="0">
                    <a:pos x="364" y="1187"/>
                  </a:cxn>
                  <a:cxn ang="0">
                    <a:pos x="398" y="1279"/>
                  </a:cxn>
                  <a:cxn ang="0">
                    <a:pos x="427" y="1283"/>
                  </a:cxn>
                  <a:cxn ang="0">
                    <a:pos x="447" y="1216"/>
                  </a:cxn>
                  <a:cxn ang="0">
                    <a:pos x="441" y="1134"/>
                  </a:cxn>
                  <a:cxn ang="0">
                    <a:pos x="476" y="1134"/>
                  </a:cxn>
                  <a:cxn ang="0">
                    <a:pos x="481" y="1196"/>
                  </a:cxn>
                  <a:cxn ang="0">
                    <a:pos x="506" y="1279"/>
                  </a:cxn>
                  <a:cxn ang="0">
                    <a:pos x="519" y="1322"/>
                  </a:cxn>
                  <a:cxn ang="0">
                    <a:pos x="560" y="1322"/>
                  </a:cxn>
                  <a:cxn ang="0">
                    <a:pos x="568" y="1225"/>
                  </a:cxn>
                  <a:cxn ang="0">
                    <a:pos x="568" y="1148"/>
                  </a:cxn>
                  <a:cxn ang="0">
                    <a:pos x="642" y="1129"/>
                  </a:cxn>
                  <a:cxn ang="0">
                    <a:pos x="655" y="1225"/>
                  </a:cxn>
                  <a:cxn ang="0">
                    <a:pos x="685" y="1293"/>
                  </a:cxn>
                  <a:cxn ang="0">
                    <a:pos x="720" y="1293"/>
                  </a:cxn>
                  <a:cxn ang="0">
                    <a:pos x="720" y="1192"/>
                  </a:cxn>
                  <a:cxn ang="0">
                    <a:pos x="734" y="1129"/>
                  </a:cxn>
                  <a:cxn ang="0">
                    <a:pos x="734" y="1110"/>
                  </a:cxn>
                  <a:cxn ang="0">
                    <a:pos x="778" y="1086"/>
                  </a:cxn>
                  <a:cxn ang="0">
                    <a:pos x="822" y="1062"/>
                  </a:cxn>
                  <a:cxn ang="0">
                    <a:pos x="1041" y="894"/>
                  </a:cxn>
                  <a:cxn ang="0">
                    <a:pos x="1142" y="706"/>
                  </a:cxn>
                  <a:cxn ang="0">
                    <a:pos x="1181" y="590"/>
                  </a:cxn>
                  <a:cxn ang="0">
                    <a:pos x="1225" y="471"/>
                  </a:cxn>
                  <a:cxn ang="0">
                    <a:pos x="1243" y="307"/>
                  </a:cxn>
                  <a:cxn ang="0">
                    <a:pos x="1254" y="134"/>
                  </a:cxn>
                  <a:cxn ang="0">
                    <a:pos x="1214" y="0"/>
                  </a:cxn>
                  <a:cxn ang="0">
                    <a:pos x="0" y="620"/>
                  </a:cxn>
                </a:cxnLst>
                <a:rect l="0" t="0" r="r" b="b"/>
                <a:pathLst>
                  <a:path w="1254" h="1322">
                    <a:moveTo>
                      <a:pt x="0" y="620"/>
                    </a:moveTo>
                    <a:lnTo>
                      <a:pt x="9" y="772"/>
                    </a:lnTo>
                    <a:lnTo>
                      <a:pt x="38" y="884"/>
                    </a:lnTo>
                    <a:lnTo>
                      <a:pt x="106" y="971"/>
                    </a:lnTo>
                    <a:lnTo>
                      <a:pt x="189" y="1038"/>
                    </a:lnTo>
                    <a:lnTo>
                      <a:pt x="277" y="1095"/>
                    </a:lnTo>
                    <a:lnTo>
                      <a:pt x="369" y="1124"/>
                    </a:lnTo>
                    <a:lnTo>
                      <a:pt x="364" y="1187"/>
                    </a:lnTo>
                    <a:lnTo>
                      <a:pt x="398" y="1279"/>
                    </a:lnTo>
                    <a:lnTo>
                      <a:pt x="427" y="1283"/>
                    </a:lnTo>
                    <a:lnTo>
                      <a:pt x="447" y="1216"/>
                    </a:lnTo>
                    <a:lnTo>
                      <a:pt x="441" y="1134"/>
                    </a:lnTo>
                    <a:lnTo>
                      <a:pt x="476" y="1134"/>
                    </a:lnTo>
                    <a:lnTo>
                      <a:pt x="481" y="1196"/>
                    </a:lnTo>
                    <a:lnTo>
                      <a:pt x="506" y="1279"/>
                    </a:lnTo>
                    <a:lnTo>
                      <a:pt x="519" y="1322"/>
                    </a:lnTo>
                    <a:lnTo>
                      <a:pt x="560" y="1322"/>
                    </a:lnTo>
                    <a:lnTo>
                      <a:pt x="568" y="1225"/>
                    </a:lnTo>
                    <a:lnTo>
                      <a:pt x="568" y="1148"/>
                    </a:lnTo>
                    <a:lnTo>
                      <a:pt x="642" y="1129"/>
                    </a:lnTo>
                    <a:lnTo>
                      <a:pt x="655" y="1225"/>
                    </a:lnTo>
                    <a:lnTo>
                      <a:pt x="685" y="1293"/>
                    </a:lnTo>
                    <a:lnTo>
                      <a:pt x="720" y="1293"/>
                    </a:lnTo>
                    <a:lnTo>
                      <a:pt x="720" y="1192"/>
                    </a:lnTo>
                    <a:lnTo>
                      <a:pt x="734" y="1129"/>
                    </a:lnTo>
                    <a:lnTo>
                      <a:pt x="734" y="1110"/>
                    </a:lnTo>
                    <a:lnTo>
                      <a:pt x="778" y="1086"/>
                    </a:lnTo>
                    <a:lnTo>
                      <a:pt x="822" y="1062"/>
                    </a:lnTo>
                    <a:lnTo>
                      <a:pt x="1041" y="894"/>
                    </a:lnTo>
                    <a:lnTo>
                      <a:pt x="1142" y="706"/>
                    </a:lnTo>
                    <a:lnTo>
                      <a:pt x="1181" y="590"/>
                    </a:lnTo>
                    <a:lnTo>
                      <a:pt x="1225" y="471"/>
                    </a:lnTo>
                    <a:lnTo>
                      <a:pt x="1243" y="307"/>
                    </a:lnTo>
                    <a:lnTo>
                      <a:pt x="1254" y="134"/>
                    </a:lnTo>
                    <a:lnTo>
                      <a:pt x="1214" y="0"/>
                    </a:lnTo>
                    <a:lnTo>
                      <a:pt x="0" y="620"/>
                    </a:lnTo>
                    <a:close/>
                  </a:path>
                </a:pathLst>
              </a:custGeom>
              <a:solidFill>
                <a:srgbClr val="FFFFFF"/>
              </a:solidFill>
              <a:ln w="9525">
                <a:solidFill>
                  <a:schemeClr val="tx1"/>
                </a:solidFill>
                <a:round/>
                <a:headEnd/>
                <a:tailEnd/>
              </a:ln>
            </p:spPr>
            <p:txBody>
              <a:bodyPr/>
              <a:lstStyle/>
              <a:p>
                <a:endParaRPr lang="en-US" dirty="0"/>
              </a:p>
            </p:txBody>
          </p:sp>
          <p:sp>
            <p:nvSpPr>
              <p:cNvPr id="456" name="Freeform 543"/>
              <p:cNvSpPr>
                <a:spLocks/>
              </p:cNvSpPr>
              <p:nvPr/>
            </p:nvSpPr>
            <p:spPr bwMode="auto">
              <a:xfrm>
                <a:off x="3522" y="1869"/>
                <a:ext cx="251" cy="264"/>
              </a:xfrm>
              <a:custGeom>
                <a:avLst/>
                <a:gdLst/>
                <a:ahLst/>
                <a:cxnLst>
                  <a:cxn ang="0">
                    <a:pos x="0" y="620"/>
                  </a:cxn>
                  <a:cxn ang="0">
                    <a:pos x="9" y="772"/>
                  </a:cxn>
                  <a:cxn ang="0">
                    <a:pos x="38" y="884"/>
                  </a:cxn>
                  <a:cxn ang="0">
                    <a:pos x="106" y="971"/>
                  </a:cxn>
                  <a:cxn ang="0">
                    <a:pos x="189" y="1038"/>
                  </a:cxn>
                  <a:cxn ang="0">
                    <a:pos x="277" y="1095"/>
                  </a:cxn>
                  <a:cxn ang="0">
                    <a:pos x="369" y="1124"/>
                  </a:cxn>
                  <a:cxn ang="0">
                    <a:pos x="364" y="1187"/>
                  </a:cxn>
                  <a:cxn ang="0">
                    <a:pos x="398" y="1279"/>
                  </a:cxn>
                  <a:cxn ang="0">
                    <a:pos x="427" y="1283"/>
                  </a:cxn>
                  <a:cxn ang="0">
                    <a:pos x="447" y="1216"/>
                  </a:cxn>
                  <a:cxn ang="0">
                    <a:pos x="441" y="1134"/>
                  </a:cxn>
                  <a:cxn ang="0">
                    <a:pos x="476" y="1134"/>
                  </a:cxn>
                  <a:cxn ang="0">
                    <a:pos x="481" y="1196"/>
                  </a:cxn>
                  <a:cxn ang="0">
                    <a:pos x="506" y="1279"/>
                  </a:cxn>
                  <a:cxn ang="0">
                    <a:pos x="519" y="1322"/>
                  </a:cxn>
                  <a:cxn ang="0">
                    <a:pos x="560" y="1322"/>
                  </a:cxn>
                  <a:cxn ang="0">
                    <a:pos x="568" y="1225"/>
                  </a:cxn>
                  <a:cxn ang="0">
                    <a:pos x="568" y="1148"/>
                  </a:cxn>
                  <a:cxn ang="0">
                    <a:pos x="642" y="1129"/>
                  </a:cxn>
                  <a:cxn ang="0">
                    <a:pos x="655" y="1225"/>
                  </a:cxn>
                  <a:cxn ang="0">
                    <a:pos x="685" y="1293"/>
                  </a:cxn>
                  <a:cxn ang="0">
                    <a:pos x="720" y="1293"/>
                  </a:cxn>
                  <a:cxn ang="0">
                    <a:pos x="720" y="1192"/>
                  </a:cxn>
                  <a:cxn ang="0">
                    <a:pos x="734" y="1129"/>
                  </a:cxn>
                  <a:cxn ang="0">
                    <a:pos x="734" y="1110"/>
                  </a:cxn>
                  <a:cxn ang="0">
                    <a:pos x="778" y="1086"/>
                  </a:cxn>
                  <a:cxn ang="0">
                    <a:pos x="822" y="1062"/>
                  </a:cxn>
                  <a:cxn ang="0">
                    <a:pos x="1041" y="894"/>
                  </a:cxn>
                  <a:cxn ang="0">
                    <a:pos x="1142" y="706"/>
                  </a:cxn>
                  <a:cxn ang="0">
                    <a:pos x="1181" y="590"/>
                  </a:cxn>
                  <a:cxn ang="0">
                    <a:pos x="1225" y="471"/>
                  </a:cxn>
                  <a:cxn ang="0">
                    <a:pos x="1243" y="307"/>
                  </a:cxn>
                  <a:cxn ang="0">
                    <a:pos x="1254" y="134"/>
                  </a:cxn>
                  <a:cxn ang="0">
                    <a:pos x="1214" y="0"/>
                  </a:cxn>
                  <a:cxn ang="0">
                    <a:pos x="0" y="620"/>
                  </a:cxn>
                </a:cxnLst>
                <a:rect l="0" t="0" r="r" b="b"/>
                <a:pathLst>
                  <a:path w="1254" h="1322">
                    <a:moveTo>
                      <a:pt x="0" y="620"/>
                    </a:moveTo>
                    <a:lnTo>
                      <a:pt x="9" y="772"/>
                    </a:lnTo>
                    <a:lnTo>
                      <a:pt x="38" y="884"/>
                    </a:lnTo>
                    <a:lnTo>
                      <a:pt x="106" y="971"/>
                    </a:lnTo>
                    <a:lnTo>
                      <a:pt x="189" y="1038"/>
                    </a:lnTo>
                    <a:lnTo>
                      <a:pt x="277" y="1095"/>
                    </a:lnTo>
                    <a:lnTo>
                      <a:pt x="369" y="1124"/>
                    </a:lnTo>
                    <a:lnTo>
                      <a:pt x="364" y="1187"/>
                    </a:lnTo>
                    <a:lnTo>
                      <a:pt x="398" y="1279"/>
                    </a:lnTo>
                    <a:lnTo>
                      <a:pt x="427" y="1283"/>
                    </a:lnTo>
                    <a:lnTo>
                      <a:pt x="447" y="1216"/>
                    </a:lnTo>
                    <a:lnTo>
                      <a:pt x="441" y="1134"/>
                    </a:lnTo>
                    <a:lnTo>
                      <a:pt x="476" y="1134"/>
                    </a:lnTo>
                    <a:lnTo>
                      <a:pt x="481" y="1196"/>
                    </a:lnTo>
                    <a:lnTo>
                      <a:pt x="506" y="1279"/>
                    </a:lnTo>
                    <a:lnTo>
                      <a:pt x="519" y="1322"/>
                    </a:lnTo>
                    <a:lnTo>
                      <a:pt x="560" y="1322"/>
                    </a:lnTo>
                    <a:lnTo>
                      <a:pt x="568" y="1225"/>
                    </a:lnTo>
                    <a:lnTo>
                      <a:pt x="568" y="1148"/>
                    </a:lnTo>
                    <a:lnTo>
                      <a:pt x="642" y="1129"/>
                    </a:lnTo>
                    <a:lnTo>
                      <a:pt x="655" y="1225"/>
                    </a:lnTo>
                    <a:lnTo>
                      <a:pt x="685" y="1293"/>
                    </a:lnTo>
                    <a:lnTo>
                      <a:pt x="720" y="1293"/>
                    </a:lnTo>
                    <a:lnTo>
                      <a:pt x="720" y="1192"/>
                    </a:lnTo>
                    <a:lnTo>
                      <a:pt x="734" y="1129"/>
                    </a:lnTo>
                    <a:lnTo>
                      <a:pt x="734" y="1110"/>
                    </a:lnTo>
                    <a:lnTo>
                      <a:pt x="778" y="1086"/>
                    </a:lnTo>
                    <a:lnTo>
                      <a:pt x="822" y="1062"/>
                    </a:lnTo>
                    <a:lnTo>
                      <a:pt x="1041" y="894"/>
                    </a:lnTo>
                    <a:lnTo>
                      <a:pt x="1142" y="706"/>
                    </a:lnTo>
                    <a:lnTo>
                      <a:pt x="1181" y="590"/>
                    </a:lnTo>
                    <a:lnTo>
                      <a:pt x="1225" y="471"/>
                    </a:lnTo>
                    <a:lnTo>
                      <a:pt x="1243" y="307"/>
                    </a:lnTo>
                    <a:lnTo>
                      <a:pt x="1254" y="134"/>
                    </a:lnTo>
                    <a:lnTo>
                      <a:pt x="1214" y="0"/>
                    </a:lnTo>
                    <a:lnTo>
                      <a:pt x="0" y="620"/>
                    </a:lnTo>
                  </a:path>
                </a:pathLst>
              </a:custGeom>
              <a:noFill/>
              <a:ln w="3175">
                <a:solidFill>
                  <a:schemeClr val="tx1"/>
                </a:solidFill>
                <a:prstDash val="solid"/>
                <a:round/>
                <a:headEnd/>
                <a:tailEnd/>
              </a:ln>
            </p:spPr>
            <p:txBody>
              <a:bodyPr/>
              <a:lstStyle/>
              <a:p>
                <a:endParaRPr lang="en-US" dirty="0"/>
              </a:p>
            </p:txBody>
          </p:sp>
          <p:sp>
            <p:nvSpPr>
              <p:cNvPr id="457" name="Freeform 544"/>
              <p:cNvSpPr>
                <a:spLocks/>
              </p:cNvSpPr>
              <p:nvPr/>
            </p:nvSpPr>
            <p:spPr bwMode="auto">
              <a:xfrm>
                <a:off x="2683" y="1549"/>
                <a:ext cx="82" cy="57"/>
              </a:xfrm>
              <a:custGeom>
                <a:avLst/>
                <a:gdLst/>
                <a:ahLst/>
                <a:cxnLst>
                  <a:cxn ang="0">
                    <a:pos x="409" y="153"/>
                  </a:cxn>
                  <a:cxn ang="0">
                    <a:pos x="349" y="71"/>
                  </a:cxn>
                  <a:cxn ang="0">
                    <a:pos x="296" y="13"/>
                  </a:cxn>
                  <a:cxn ang="0">
                    <a:pos x="199" y="0"/>
                  </a:cxn>
                  <a:cxn ang="0">
                    <a:pos x="107" y="9"/>
                  </a:cxn>
                  <a:cxn ang="0">
                    <a:pos x="10" y="19"/>
                  </a:cxn>
                  <a:cxn ang="0">
                    <a:pos x="0" y="71"/>
                  </a:cxn>
                  <a:cxn ang="0">
                    <a:pos x="67" y="139"/>
                  </a:cxn>
                  <a:cxn ang="0">
                    <a:pos x="73" y="186"/>
                  </a:cxn>
                  <a:cxn ang="0">
                    <a:pos x="112" y="259"/>
                  </a:cxn>
                  <a:cxn ang="0">
                    <a:pos x="194" y="288"/>
                  </a:cxn>
                  <a:cxn ang="0">
                    <a:pos x="286" y="288"/>
                  </a:cxn>
                  <a:cxn ang="0">
                    <a:pos x="409" y="153"/>
                  </a:cxn>
                </a:cxnLst>
                <a:rect l="0" t="0" r="r" b="b"/>
                <a:pathLst>
                  <a:path w="409" h="288">
                    <a:moveTo>
                      <a:pt x="409" y="153"/>
                    </a:moveTo>
                    <a:lnTo>
                      <a:pt x="349" y="71"/>
                    </a:lnTo>
                    <a:lnTo>
                      <a:pt x="296" y="13"/>
                    </a:lnTo>
                    <a:lnTo>
                      <a:pt x="199" y="0"/>
                    </a:lnTo>
                    <a:lnTo>
                      <a:pt x="107" y="9"/>
                    </a:lnTo>
                    <a:lnTo>
                      <a:pt x="10" y="19"/>
                    </a:lnTo>
                    <a:lnTo>
                      <a:pt x="0" y="71"/>
                    </a:lnTo>
                    <a:lnTo>
                      <a:pt x="67" y="139"/>
                    </a:lnTo>
                    <a:lnTo>
                      <a:pt x="73" y="186"/>
                    </a:lnTo>
                    <a:lnTo>
                      <a:pt x="112" y="259"/>
                    </a:lnTo>
                    <a:lnTo>
                      <a:pt x="194" y="288"/>
                    </a:lnTo>
                    <a:lnTo>
                      <a:pt x="286" y="288"/>
                    </a:lnTo>
                    <a:lnTo>
                      <a:pt x="409" y="153"/>
                    </a:lnTo>
                    <a:close/>
                  </a:path>
                </a:pathLst>
              </a:custGeom>
              <a:solidFill>
                <a:srgbClr val="000000"/>
              </a:solidFill>
              <a:ln w="9525">
                <a:solidFill>
                  <a:schemeClr val="tx1"/>
                </a:solidFill>
                <a:round/>
                <a:headEnd/>
                <a:tailEnd/>
              </a:ln>
            </p:spPr>
            <p:txBody>
              <a:bodyPr/>
              <a:lstStyle/>
              <a:p>
                <a:endParaRPr lang="en-US" dirty="0"/>
              </a:p>
            </p:txBody>
          </p:sp>
          <p:sp>
            <p:nvSpPr>
              <p:cNvPr id="458" name="Freeform 545"/>
              <p:cNvSpPr>
                <a:spLocks/>
              </p:cNvSpPr>
              <p:nvPr/>
            </p:nvSpPr>
            <p:spPr bwMode="auto">
              <a:xfrm>
                <a:off x="2683" y="1549"/>
                <a:ext cx="82" cy="57"/>
              </a:xfrm>
              <a:custGeom>
                <a:avLst/>
                <a:gdLst/>
                <a:ahLst/>
                <a:cxnLst>
                  <a:cxn ang="0">
                    <a:pos x="409" y="153"/>
                  </a:cxn>
                  <a:cxn ang="0">
                    <a:pos x="349" y="71"/>
                  </a:cxn>
                  <a:cxn ang="0">
                    <a:pos x="296" y="13"/>
                  </a:cxn>
                  <a:cxn ang="0">
                    <a:pos x="199" y="0"/>
                  </a:cxn>
                  <a:cxn ang="0">
                    <a:pos x="107" y="9"/>
                  </a:cxn>
                  <a:cxn ang="0">
                    <a:pos x="10" y="19"/>
                  </a:cxn>
                  <a:cxn ang="0">
                    <a:pos x="0" y="71"/>
                  </a:cxn>
                  <a:cxn ang="0">
                    <a:pos x="67" y="139"/>
                  </a:cxn>
                  <a:cxn ang="0">
                    <a:pos x="73" y="186"/>
                  </a:cxn>
                  <a:cxn ang="0">
                    <a:pos x="112" y="259"/>
                  </a:cxn>
                  <a:cxn ang="0">
                    <a:pos x="194" y="288"/>
                  </a:cxn>
                  <a:cxn ang="0">
                    <a:pos x="286" y="288"/>
                  </a:cxn>
                  <a:cxn ang="0">
                    <a:pos x="409" y="153"/>
                  </a:cxn>
                </a:cxnLst>
                <a:rect l="0" t="0" r="r" b="b"/>
                <a:pathLst>
                  <a:path w="409" h="288">
                    <a:moveTo>
                      <a:pt x="409" y="153"/>
                    </a:moveTo>
                    <a:lnTo>
                      <a:pt x="349" y="71"/>
                    </a:lnTo>
                    <a:lnTo>
                      <a:pt x="296" y="13"/>
                    </a:lnTo>
                    <a:lnTo>
                      <a:pt x="199" y="0"/>
                    </a:lnTo>
                    <a:lnTo>
                      <a:pt x="107" y="9"/>
                    </a:lnTo>
                    <a:lnTo>
                      <a:pt x="10" y="19"/>
                    </a:lnTo>
                    <a:lnTo>
                      <a:pt x="0" y="71"/>
                    </a:lnTo>
                    <a:lnTo>
                      <a:pt x="67" y="139"/>
                    </a:lnTo>
                    <a:lnTo>
                      <a:pt x="73" y="186"/>
                    </a:lnTo>
                    <a:lnTo>
                      <a:pt x="112" y="259"/>
                    </a:lnTo>
                    <a:lnTo>
                      <a:pt x="194" y="288"/>
                    </a:lnTo>
                    <a:lnTo>
                      <a:pt x="286" y="288"/>
                    </a:lnTo>
                    <a:lnTo>
                      <a:pt x="409" y="153"/>
                    </a:lnTo>
                  </a:path>
                </a:pathLst>
              </a:custGeom>
              <a:noFill/>
              <a:ln w="3175">
                <a:solidFill>
                  <a:schemeClr val="tx1"/>
                </a:solidFill>
                <a:prstDash val="solid"/>
                <a:round/>
                <a:headEnd/>
                <a:tailEnd/>
              </a:ln>
            </p:spPr>
            <p:txBody>
              <a:bodyPr/>
              <a:lstStyle/>
              <a:p>
                <a:endParaRPr lang="en-US" dirty="0"/>
              </a:p>
            </p:txBody>
          </p:sp>
          <p:sp>
            <p:nvSpPr>
              <p:cNvPr id="459" name="Freeform 546"/>
              <p:cNvSpPr>
                <a:spLocks/>
              </p:cNvSpPr>
              <p:nvPr/>
            </p:nvSpPr>
            <p:spPr bwMode="auto">
              <a:xfrm>
                <a:off x="3578" y="2293"/>
                <a:ext cx="70" cy="37"/>
              </a:xfrm>
              <a:custGeom>
                <a:avLst/>
                <a:gdLst/>
                <a:ahLst/>
                <a:cxnLst>
                  <a:cxn ang="0">
                    <a:pos x="130" y="5"/>
                  </a:cxn>
                  <a:cxn ang="0">
                    <a:pos x="155" y="43"/>
                  </a:cxn>
                  <a:cxn ang="0">
                    <a:pos x="218" y="62"/>
                  </a:cxn>
                  <a:cxn ang="0">
                    <a:pos x="348" y="91"/>
                  </a:cxn>
                  <a:cxn ang="0">
                    <a:pos x="334" y="148"/>
                  </a:cxn>
                  <a:cxn ang="0">
                    <a:pos x="305" y="170"/>
                  </a:cxn>
                  <a:cxn ang="0">
                    <a:pos x="155" y="188"/>
                  </a:cxn>
                  <a:cxn ang="0">
                    <a:pos x="57" y="170"/>
                  </a:cxn>
                  <a:cxn ang="0">
                    <a:pos x="0" y="120"/>
                  </a:cxn>
                  <a:cxn ang="0">
                    <a:pos x="28" y="91"/>
                  </a:cxn>
                  <a:cxn ang="0">
                    <a:pos x="115" y="0"/>
                  </a:cxn>
                  <a:cxn ang="0">
                    <a:pos x="130" y="5"/>
                  </a:cxn>
                </a:cxnLst>
                <a:rect l="0" t="0" r="r" b="b"/>
                <a:pathLst>
                  <a:path w="348" h="188">
                    <a:moveTo>
                      <a:pt x="130" y="5"/>
                    </a:moveTo>
                    <a:lnTo>
                      <a:pt x="155" y="43"/>
                    </a:lnTo>
                    <a:lnTo>
                      <a:pt x="218" y="62"/>
                    </a:lnTo>
                    <a:lnTo>
                      <a:pt x="348" y="91"/>
                    </a:lnTo>
                    <a:lnTo>
                      <a:pt x="334" y="148"/>
                    </a:lnTo>
                    <a:lnTo>
                      <a:pt x="305" y="170"/>
                    </a:lnTo>
                    <a:lnTo>
                      <a:pt x="155" y="188"/>
                    </a:lnTo>
                    <a:lnTo>
                      <a:pt x="57" y="170"/>
                    </a:lnTo>
                    <a:lnTo>
                      <a:pt x="0" y="120"/>
                    </a:lnTo>
                    <a:lnTo>
                      <a:pt x="28" y="91"/>
                    </a:lnTo>
                    <a:lnTo>
                      <a:pt x="115" y="0"/>
                    </a:lnTo>
                    <a:lnTo>
                      <a:pt x="130" y="5"/>
                    </a:lnTo>
                    <a:close/>
                  </a:path>
                </a:pathLst>
              </a:custGeom>
              <a:solidFill>
                <a:srgbClr val="000000"/>
              </a:solidFill>
              <a:ln w="9525">
                <a:solidFill>
                  <a:schemeClr val="tx1"/>
                </a:solidFill>
                <a:round/>
                <a:headEnd/>
                <a:tailEnd/>
              </a:ln>
            </p:spPr>
            <p:txBody>
              <a:bodyPr/>
              <a:lstStyle/>
              <a:p>
                <a:endParaRPr lang="en-US" dirty="0"/>
              </a:p>
            </p:txBody>
          </p:sp>
          <p:sp>
            <p:nvSpPr>
              <p:cNvPr id="460" name="Freeform 547"/>
              <p:cNvSpPr>
                <a:spLocks/>
              </p:cNvSpPr>
              <p:nvPr/>
            </p:nvSpPr>
            <p:spPr bwMode="auto">
              <a:xfrm>
                <a:off x="3578" y="2293"/>
                <a:ext cx="70" cy="37"/>
              </a:xfrm>
              <a:custGeom>
                <a:avLst/>
                <a:gdLst/>
                <a:ahLst/>
                <a:cxnLst>
                  <a:cxn ang="0">
                    <a:pos x="130" y="5"/>
                  </a:cxn>
                  <a:cxn ang="0">
                    <a:pos x="155" y="43"/>
                  </a:cxn>
                  <a:cxn ang="0">
                    <a:pos x="218" y="62"/>
                  </a:cxn>
                  <a:cxn ang="0">
                    <a:pos x="348" y="91"/>
                  </a:cxn>
                  <a:cxn ang="0">
                    <a:pos x="334" y="148"/>
                  </a:cxn>
                  <a:cxn ang="0">
                    <a:pos x="305" y="170"/>
                  </a:cxn>
                  <a:cxn ang="0">
                    <a:pos x="155" y="188"/>
                  </a:cxn>
                  <a:cxn ang="0">
                    <a:pos x="57" y="170"/>
                  </a:cxn>
                  <a:cxn ang="0">
                    <a:pos x="0" y="120"/>
                  </a:cxn>
                  <a:cxn ang="0">
                    <a:pos x="28" y="91"/>
                  </a:cxn>
                  <a:cxn ang="0">
                    <a:pos x="115" y="0"/>
                  </a:cxn>
                  <a:cxn ang="0">
                    <a:pos x="130" y="5"/>
                  </a:cxn>
                </a:cxnLst>
                <a:rect l="0" t="0" r="r" b="b"/>
                <a:pathLst>
                  <a:path w="348" h="188">
                    <a:moveTo>
                      <a:pt x="130" y="5"/>
                    </a:moveTo>
                    <a:lnTo>
                      <a:pt x="155" y="43"/>
                    </a:lnTo>
                    <a:lnTo>
                      <a:pt x="218" y="62"/>
                    </a:lnTo>
                    <a:lnTo>
                      <a:pt x="348" y="91"/>
                    </a:lnTo>
                    <a:lnTo>
                      <a:pt x="334" y="148"/>
                    </a:lnTo>
                    <a:lnTo>
                      <a:pt x="305" y="170"/>
                    </a:lnTo>
                    <a:lnTo>
                      <a:pt x="155" y="188"/>
                    </a:lnTo>
                    <a:lnTo>
                      <a:pt x="57" y="170"/>
                    </a:lnTo>
                    <a:lnTo>
                      <a:pt x="0" y="120"/>
                    </a:lnTo>
                    <a:lnTo>
                      <a:pt x="28" y="91"/>
                    </a:lnTo>
                    <a:lnTo>
                      <a:pt x="115" y="0"/>
                    </a:lnTo>
                    <a:lnTo>
                      <a:pt x="130" y="5"/>
                    </a:lnTo>
                  </a:path>
                </a:pathLst>
              </a:custGeom>
              <a:noFill/>
              <a:ln w="3175">
                <a:solidFill>
                  <a:schemeClr val="tx1"/>
                </a:solidFill>
                <a:prstDash val="solid"/>
                <a:round/>
                <a:headEnd/>
                <a:tailEnd/>
              </a:ln>
            </p:spPr>
            <p:txBody>
              <a:bodyPr/>
              <a:lstStyle/>
              <a:p>
                <a:endParaRPr lang="en-US" dirty="0"/>
              </a:p>
            </p:txBody>
          </p:sp>
          <p:sp>
            <p:nvSpPr>
              <p:cNvPr id="461" name="Freeform 548"/>
              <p:cNvSpPr>
                <a:spLocks/>
              </p:cNvSpPr>
              <p:nvPr/>
            </p:nvSpPr>
            <p:spPr bwMode="auto">
              <a:xfrm>
                <a:off x="3030" y="2291"/>
                <a:ext cx="72" cy="45"/>
              </a:xfrm>
              <a:custGeom>
                <a:avLst/>
                <a:gdLst/>
                <a:ahLst/>
                <a:cxnLst>
                  <a:cxn ang="0">
                    <a:pos x="131" y="0"/>
                  </a:cxn>
                  <a:cxn ang="0">
                    <a:pos x="106" y="10"/>
                  </a:cxn>
                  <a:cxn ang="0">
                    <a:pos x="40" y="98"/>
                  </a:cxn>
                  <a:cxn ang="0">
                    <a:pos x="2" y="134"/>
                  </a:cxn>
                  <a:cxn ang="0">
                    <a:pos x="0" y="170"/>
                  </a:cxn>
                  <a:cxn ang="0">
                    <a:pos x="40" y="199"/>
                  </a:cxn>
                  <a:cxn ang="0">
                    <a:pos x="117" y="224"/>
                  </a:cxn>
                  <a:cxn ang="0">
                    <a:pos x="213" y="218"/>
                  </a:cxn>
                  <a:cxn ang="0">
                    <a:pos x="294" y="192"/>
                  </a:cxn>
                  <a:cxn ang="0">
                    <a:pos x="334" y="129"/>
                  </a:cxn>
                  <a:cxn ang="0">
                    <a:pos x="360" y="84"/>
                  </a:cxn>
                  <a:cxn ang="0">
                    <a:pos x="354" y="58"/>
                  </a:cxn>
                  <a:cxn ang="0">
                    <a:pos x="334" y="72"/>
                  </a:cxn>
                  <a:cxn ang="0">
                    <a:pos x="303" y="88"/>
                  </a:cxn>
                  <a:cxn ang="0">
                    <a:pos x="241" y="82"/>
                  </a:cxn>
                  <a:cxn ang="0">
                    <a:pos x="163" y="49"/>
                  </a:cxn>
                  <a:cxn ang="0">
                    <a:pos x="137" y="5"/>
                  </a:cxn>
                  <a:cxn ang="0">
                    <a:pos x="131" y="0"/>
                  </a:cxn>
                </a:cxnLst>
                <a:rect l="0" t="0" r="r" b="b"/>
                <a:pathLst>
                  <a:path w="360" h="224">
                    <a:moveTo>
                      <a:pt x="131" y="0"/>
                    </a:moveTo>
                    <a:lnTo>
                      <a:pt x="106" y="10"/>
                    </a:lnTo>
                    <a:lnTo>
                      <a:pt x="40" y="98"/>
                    </a:lnTo>
                    <a:lnTo>
                      <a:pt x="2" y="134"/>
                    </a:lnTo>
                    <a:lnTo>
                      <a:pt x="0" y="170"/>
                    </a:lnTo>
                    <a:lnTo>
                      <a:pt x="40" y="199"/>
                    </a:lnTo>
                    <a:lnTo>
                      <a:pt x="117" y="224"/>
                    </a:lnTo>
                    <a:lnTo>
                      <a:pt x="213" y="218"/>
                    </a:lnTo>
                    <a:lnTo>
                      <a:pt x="294" y="192"/>
                    </a:lnTo>
                    <a:lnTo>
                      <a:pt x="334" y="129"/>
                    </a:lnTo>
                    <a:lnTo>
                      <a:pt x="360" y="84"/>
                    </a:lnTo>
                    <a:lnTo>
                      <a:pt x="354" y="58"/>
                    </a:lnTo>
                    <a:lnTo>
                      <a:pt x="334" y="72"/>
                    </a:lnTo>
                    <a:lnTo>
                      <a:pt x="303" y="88"/>
                    </a:lnTo>
                    <a:lnTo>
                      <a:pt x="241" y="82"/>
                    </a:lnTo>
                    <a:lnTo>
                      <a:pt x="163" y="49"/>
                    </a:lnTo>
                    <a:lnTo>
                      <a:pt x="137" y="5"/>
                    </a:lnTo>
                    <a:lnTo>
                      <a:pt x="131" y="0"/>
                    </a:lnTo>
                    <a:close/>
                  </a:path>
                </a:pathLst>
              </a:custGeom>
              <a:solidFill>
                <a:srgbClr val="000000"/>
              </a:solidFill>
              <a:ln w="9525">
                <a:solidFill>
                  <a:schemeClr val="tx1"/>
                </a:solidFill>
                <a:round/>
                <a:headEnd/>
                <a:tailEnd/>
              </a:ln>
            </p:spPr>
            <p:txBody>
              <a:bodyPr/>
              <a:lstStyle/>
              <a:p>
                <a:endParaRPr lang="en-US" dirty="0"/>
              </a:p>
            </p:txBody>
          </p:sp>
          <p:sp>
            <p:nvSpPr>
              <p:cNvPr id="462" name="Freeform 549"/>
              <p:cNvSpPr>
                <a:spLocks/>
              </p:cNvSpPr>
              <p:nvPr/>
            </p:nvSpPr>
            <p:spPr bwMode="auto">
              <a:xfrm>
                <a:off x="3030" y="2291"/>
                <a:ext cx="72" cy="45"/>
              </a:xfrm>
              <a:custGeom>
                <a:avLst/>
                <a:gdLst/>
                <a:ahLst/>
                <a:cxnLst>
                  <a:cxn ang="0">
                    <a:pos x="131" y="0"/>
                  </a:cxn>
                  <a:cxn ang="0">
                    <a:pos x="106" y="10"/>
                  </a:cxn>
                  <a:cxn ang="0">
                    <a:pos x="40" y="98"/>
                  </a:cxn>
                  <a:cxn ang="0">
                    <a:pos x="2" y="134"/>
                  </a:cxn>
                  <a:cxn ang="0">
                    <a:pos x="0" y="170"/>
                  </a:cxn>
                  <a:cxn ang="0">
                    <a:pos x="40" y="199"/>
                  </a:cxn>
                  <a:cxn ang="0">
                    <a:pos x="117" y="224"/>
                  </a:cxn>
                  <a:cxn ang="0">
                    <a:pos x="213" y="218"/>
                  </a:cxn>
                  <a:cxn ang="0">
                    <a:pos x="294" y="192"/>
                  </a:cxn>
                  <a:cxn ang="0">
                    <a:pos x="334" y="129"/>
                  </a:cxn>
                  <a:cxn ang="0">
                    <a:pos x="360" y="84"/>
                  </a:cxn>
                  <a:cxn ang="0">
                    <a:pos x="354" y="58"/>
                  </a:cxn>
                  <a:cxn ang="0">
                    <a:pos x="334" y="72"/>
                  </a:cxn>
                  <a:cxn ang="0">
                    <a:pos x="303" y="88"/>
                  </a:cxn>
                  <a:cxn ang="0">
                    <a:pos x="241" y="82"/>
                  </a:cxn>
                  <a:cxn ang="0">
                    <a:pos x="163" y="49"/>
                  </a:cxn>
                  <a:cxn ang="0">
                    <a:pos x="137" y="5"/>
                  </a:cxn>
                  <a:cxn ang="0">
                    <a:pos x="131" y="0"/>
                  </a:cxn>
                </a:cxnLst>
                <a:rect l="0" t="0" r="r" b="b"/>
                <a:pathLst>
                  <a:path w="360" h="224">
                    <a:moveTo>
                      <a:pt x="131" y="0"/>
                    </a:moveTo>
                    <a:lnTo>
                      <a:pt x="106" y="10"/>
                    </a:lnTo>
                    <a:lnTo>
                      <a:pt x="40" y="98"/>
                    </a:lnTo>
                    <a:lnTo>
                      <a:pt x="2" y="134"/>
                    </a:lnTo>
                    <a:lnTo>
                      <a:pt x="0" y="170"/>
                    </a:lnTo>
                    <a:lnTo>
                      <a:pt x="40" y="199"/>
                    </a:lnTo>
                    <a:lnTo>
                      <a:pt x="117" y="224"/>
                    </a:lnTo>
                    <a:lnTo>
                      <a:pt x="213" y="218"/>
                    </a:lnTo>
                    <a:lnTo>
                      <a:pt x="294" y="192"/>
                    </a:lnTo>
                    <a:lnTo>
                      <a:pt x="334" y="129"/>
                    </a:lnTo>
                    <a:lnTo>
                      <a:pt x="360" y="84"/>
                    </a:lnTo>
                    <a:lnTo>
                      <a:pt x="354" y="58"/>
                    </a:lnTo>
                    <a:lnTo>
                      <a:pt x="334" y="72"/>
                    </a:lnTo>
                    <a:lnTo>
                      <a:pt x="303" y="88"/>
                    </a:lnTo>
                    <a:lnTo>
                      <a:pt x="241" y="82"/>
                    </a:lnTo>
                    <a:lnTo>
                      <a:pt x="163" y="49"/>
                    </a:lnTo>
                    <a:lnTo>
                      <a:pt x="137" y="5"/>
                    </a:lnTo>
                    <a:lnTo>
                      <a:pt x="131" y="0"/>
                    </a:lnTo>
                  </a:path>
                </a:pathLst>
              </a:custGeom>
              <a:noFill/>
              <a:ln w="3175">
                <a:solidFill>
                  <a:schemeClr val="tx1"/>
                </a:solidFill>
                <a:prstDash val="solid"/>
                <a:round/>
                <a:headEnd/>
                <a:tailEnd/>
              </a:ln>
            </p:spPr>
            <p:txBody>
              <a:bodyPr/>
              <a:lstStyle/>
              <a:p>
                <a:endParaRPr lang="en-US" dirty="0"/>
              </a:p>
            </p:txBody>
          </p:sp>
          <p:sp>
            <p:nvSpPr>
              <p:cNvPr id="463" name="Freeform 550"/>
              <p:cNvSpPr>
                <a:spLocks/>
              </p:cNvSpPr>
              <p:nvPr/>
            </p:nvSpPr>
            <p:spPr bwMode="auto">
              <a:xfrm>
                <a:off x="2664" y="1530"/>
                <a:ext cx="1170" cy="814"/>
              </a:xfrm>
              <a:custGeom>
                <a:avLst/>
                <a:gdLst/>
                <a:ahLst/>
                <a:cxnLst>
                  <a:cxn ang="0">
                    <a:pos x="445" y="1076"/>
                  </a:cxn>
                  <a:cxn ang="0">
                    <a:pos x="296" y="1154"/>
                  </a:cxn>
                  <a:cxn ang="0">
                    <a:pos x="99" y="1105"/>
                  </a:cxn>
                  <a:cxn ang="0">
                    <a:pos x="50" y="1046"/>
                  </a:cxn>
                  <a:cxn ang="0">
                    <a:pos x="9" y="959"/>
                  </a:cxn>
                  <a:cxn ang="0">
                    <a:pos x="29" y="792"/>
                  </a:cxn>
                  <a:cxn ang="0">
                    <a:pos x="277" y="605"/>
                  </a:cxn>
                  <a:cxn ang="0">
                    <a:pos x="356" y="332"/>
                  </a:cxn>
                  <a:cxn ang="0">
                    <a:pos x="425" y="244"/>
                  </a:cxn>
                  <a:cxn ang="0">
                    <a:pos x="445" y="215"/>
                  </a:cxn>
                  <a:cxn ang="0">
                    <a:pos x="485" y="156"/>
                  </a:cxn>
                  <a:cxn ang="0">
                    <a:pos x="593" y="97"/>
                  </a:cxn>
                  <a:cxn ang="0">
                    <a:pos x="623" y="58"/>
                  </a:cxn>
                  <a:cxn ang="0">
                    <a:pos x="752" y="0"/>
                  </a:cxn>
                  <a:cxn ang="0">
                    <a:pos x="1257" y="146"/>
                  </a:cxn>
                  <a:cxn ang="0">
                    <a:pos x="1703" y="341"/>
                  </a:cxn>
                  <a:cxn ang="0">
                    <a:pos x="2446" y="323"/>
                  </a:cxn>
                  <a:cxn ang="0">
                    <a:pos x="3702" y="469"/>
                  </a:cxn>
                  <a:cxn ang="0">
                    <a:pos x="4792" y="283"/>
                  </a:cxn>
                  <a:cxn ang="0">
                    <a:pos x="5337" y="430"/>
                  </a:cxn>
                  <a:cxn ang="0">
                    <a:pos x="5486" y="547"/>
                  </a:cxn>
                  <a:cxn ang="0">
                    <a:pos x="5604" y="664"/>
                  </a:cxn>
                  <a:cxn ang="0">
                    <a:pos x="5712" y="744"/>
                  </a:cxn>
                  <a:cxn ang="0">
                    <a:pos x="5851" y="988"/>
                  </a:cxn>
                  <a:cxn ang="0">
                    <a:pos x="5516" y="1555"/>
                  </a:cxn>
                  <a:cxn ang="0">
                    <a:pos x="5406" y="2280"/>
                  </a:cxn>
                  <a:cxn ang="0">
                    <a:pos x="5516" y="2572"/>
                  </a:cxn>
                  <a:cxn ang="0">
                    <a:pos x="5693" y="2817"/>
                  </a:cxn>
                  <a:cxn ang="0">
                    <a:pos x="5604" y="3746"/>
                  </a:cxn>
                  <a:cxn ang="0">
                    <a:pos x="5593" y="3962"/>
                  </a:cxn>
                  <a:cxn ang="0">
                    <a:pos x="5564" y="3942"/>
                  </a:cxn>
                  <a:cxn ang="0">
                    <a:pos x="5545" y="3903"/>
                  </a:cxn>
                  <a:cxn ang="0">
                    <a:pos x="5516" y="3903"/>
                  </a:cxn>
                  <a:cxn ang="0">
                    <a:pos x="5495" y="3962"/>
                  </a:cxn>
                  <a:cxn ang="0">
                    <a:pos x="5475" y="4010"/>
                  </a:cxn>
                  <a:cxn ang="0">
                    <a:pos x="5436" y="4020"/>
                  </a:cxn>
                  <a:cxn ang="0">
                    <a:pos x="5288" y="3971"/>
                  </a:cxn>
                  <a:cxn ang="0">
                    <a:pos x="5366" y="3873"/>
                  </a:cxn>
                  <a:cxn ang="0">
                    <a:pos x="5425" y="3415"/>
                  </a:cxn>
                  <a:cxn ang="0">
                    <a:pos x="5138" y="2797"/>
                  </a:cxn>
                  <a:cxn ang="0">
                    <a:pos x="4217" y="2542"/>
                  </a:cxn>
                  <a:cxn ang="0">
                    <a:pos x="3802" y="2650"/>
                  </a:cxn>
                  <a:cxn ang="0">
                    <a:pos x="3415" y="2621"/>
                  </a:cxn>
                  <a:cxn ang="0">
                    <a:pos x="2635" y="2514"/>
                  </a:cxn>
                  <a:cxn ang="0">
                    <a:pos x="2575" y="3199"/>
                  </a:cxn>
                  <a:cxn ang="0">
                    <a:pos x="2624" y="3667"/>
                  </a:cxn>
                  <a:cxn ang="0">
                    <a:pos x="2605" y="3873"/>
                  </a:cxn>
                  <a:cxn ang="0">
                    <a:pos x="2615" y="4060"/>
                  </a:cxn>
                  <a:cxn ang="0">
                    <a:pos x="2486" y="4060"/>
                  </a:cxn>
                  <a:cxn ang="0">
                    <a:pos x="2387" y="3982"/>
                  </a:cxn>
                  <a:cxn ang="0">
                    <a:pos x="2426" y="3864"/>
                  </a:cxn>
                  <a:cxn ang="0">
                    <a:pos x="2397" y="3639"/>
                  </a:cxn>
                  <a:cxn ang="0">
                    <a:pos x="2258" y="2983"/>
                  </a:cxn>
                  <a:cxn ang="0">
                    <a:pos x="2010" y="2366"/>
                  </a:cxn>
                  <a:cxn ang="0">
                    <a:pos x="1555" y="2034"/>
                  </a:cxn>
                  <a:cxn ang="0">
                    <a:pos x="1375" y="1457"/>
                  </a:cxn>
                  <a:cxn ang="0">
                    <a:pos x="899" y="1036"/>
                  </a:cxn>
                  <a:cxn ang="0">
                    <a:pos x="822" y="1016"/>
                  </a:cxn>
                </a:cxnLst>
                <a:rect l="0" t="0" r="r" b="b"/>
                <a:pathLst>
                  <a:path w="5851" h="4070">
                    <a:moveTo>
                      <a:pt x="811" y="997"/>
                    </a:moveTo>
                    <a:lnTo>
                      <a:pt x="653" y="1027"/>
                    </a:lnTo>
                    <a:lnTo>
                      <a:pt x="445" y="1076"/>
                    </a:lnTo>
                    <a:lnTo>
                      <a:pt x="336" y="1143"/>
                    </a:lnTo>
                    <a:lnTo>
                      <a:pt x="316" y="1154"/>
                    </a:lnTo>
                    <a:lnTo>
                      <a:pt x="296" y="1154"/>
                    </a:lnTo>
                    <a:lnTo>
                      <a:pt x="267" y="1154"/>
                    </a:lnTo>
                    <a:lnTo>
                      <a:pt x="127" y="1143"/>
                    </a:lnTo>
                    <a:lnTo>
                      <a:pt x="99" y="1105"/>
                    </a:lnTo>
                    <a:lnTo>
                      <a:pt x="78" y="1076"/>
                    </a:lnTo>
                    <a:lnTo>
                      <a:pt x="68" y="1057"/>
                    </a:lnTo>
                    <a:lnTo>
                      <a:pt x="50" y="1046"/>
                    </a:lnTo>
                    <a:lnTo>
                      <a:pt x="19" y="1016"/>
                    </a:lnTo>
                    <a:lnTo>
                      <a:pt x="19" y="997"/>
                    </a:lnTo>
                    <a:lnTo>
                      <a:pt x="9" y="959"/>
                    </a:lnTo>
                    <a:lnTo>
                      <a:pt x="0" y="910"/>
                    </a:lnTo>
                    <a:lnTo>
                      <a:pt x="9" y="850"/>
                    </a:lnTo>
                    <a:lnTo>
                      <a:pt x="29" y="792"/>
                    </a:lnTo>
                    <a:lnTo>
                      <a:pt x="87" y="773"/>
                    </a:lnTo>
                    <a:lnTo>
                      <a:pt x="196" y="675"/>
                    </a:lnTo>
                    <a:lnTo>
                      <a:pt x="277" y="605"/>
                    </a:lnTo>
                    <a:lnTo>
                      <a:pt x="326" y="499"/>
                    </a:lnTo>
                    <a:lnTo>
                      <a:pt x="345" y="430"/>
                    </a:lnTo>
                    <a:lnTo>
                      <a:pt x="356" y="332"/>
                    </a:lnTo>
                    <a:lnTo>
                      <a:pt x="384" y="292"/>
                    </a:lnTo>
                    <a:lnTo>
                      <a:pt x="405" y="263"/>
                    </a:lnTo>
                    <a:lnTo>
                      <a:pt x="425" y="244"/>
                    </a:lnTo>
                    <a:lnTo>
                      <a:pt x="465" y="235"/>
                    </a:lnTo>
                    <a:lnTo>
                      <a:pt x="485" y="235"/>
                    </a:lnTo>
                    <a:lnTo>
                      <a:pt x="445" y="215"/>
                    </a:lnTo>
                    <a:lnTo>
                      <a:pt x="454" y="205"/>
                    </a:lnTo>
                    <a:lnTo>
                      <a:pt x="505" y="175"/>
                    </a:lnTo>
                    <a:lnTo>
                      <a:pt x="485" y="156"/>
                    </a:lnTo>
                    <a:lnTo>
                      <a:pt x="454" y="137"/>
                    </a:lnTo>
                    <a:lnTo>
                      <a:pt x="485" y="127"/>
                    </a:lnTo>
                    <a:lnTo>
                      <a:pt x="593" y="97"/>
                    </a:lnTo>
                    <a:lnTo>
                      <a:pt x="634" y="88"/>
                    </a:lnTo>
                    <a:lnTo>
                      <a:pt x="663" y="68"/>
                    </a:lnTo>
                    <a:lnTo>
                      <a:pt x="623" y="58"/>
                    </a:lnTo>
                    <a:lnTo>
                      <a:pt x="603" y="39"/>
                    </a:lnTo>
                    <a:lnTo>
                      <a:pt x="643" y="28"/>
                    </a:lnTo>
                    <a:lnTo>
                      <a:pt x="752" y="0"/>
                    </a:lnTo>
                    <a:lnTo>
                      <a:pt x="881" y="0"/>
                    </a:lnTo>
                    <a:lnTo>
                      <a:pt x="1138" y="78"/>
                    </a:lnTo>
                    <a:lnTo>
                      <a:pt x="1257" y="146"/>
                    </a:lnTo>
                    <a:lnTo>
                      <a:pt x="1346" y="195"/>
                    </a:lnTo>
                    <a:lnTo>
                      <a:pt x="1624" y="323"/>
                    </a:lnTo>
                    <a:lnTo>
                      <a:pt x="1703" y="341"/>
                    </a:lnTo>
                    <a:lnTo>
                      <a:pt x="1971" y="341"/>
                    </a:lnTo>
                    <a:lnTo>
                      <a:pt x="2229" y="323"/>
                    </a:lnTo>
                    <a:lnTo>
                      <a:pt x="2446" y="323"/>
                    </a:lnTo>
                    <a:lnTo>
                      <a:pt x="2881" y="381"/>
                    </a:lnTo>
                    <a:lnTo>
                      <a:pt x="3219" y="430"/>
                    </a:lnTo>
                    <a:lnTo>
                      <a:pt x="3702" y="469"/>
                    </a:lnTo>
                    <a:lnTo>
                      <a:pt x="4059" y="410"/>
                    </a:lnTo>
                    <a:lnTo>
                      <a:pt x="4515" y="323"/>
                    </a:lnTo>
                    <a:lnTo>
                      <a:pt x="4792" y="283"/>
                    </a:lnTo>
                    <a:lnTo>
                      <a:pt x="4990" y="292"/>
                    </a:lnTo>
                    <a:lnTo>
                      <a:pt x="5189" y="352"/>
                    </a:lnTo>
                    <a:lnTo>
                      <a:pt x="5337" y="430"/>
                    </a:lnTo>
                    <a:lnTo>
                      <a:pt x="5436" y="489"/>
                    </a:lnTo>
                    <a:lnTo>
                      <a:pt x="5454" y="518"/>
                    </a:lnTo>
                    <a:lnTo>
                      <a:pt x="5486" y="547"/>
                    </a:lnTo>
                    <a:lnTo>
                      <a:pt x="5495" y="595"/>
                    </a:lnTo>
                    <a:lnTo>
                      <a:pt x="5564" y="644"/>
                    </a:lnTo>
                    <a:lnTo>
                      <a:pt x="5604" y="664"/>
                    </a:lnTo>
                    <a:lnTo>
                      <a:pt x="5643" y="684"/>
                    </a:lnTo>
                    <a:lnTo>
                      <a:pt x="5683" y="704"/>
                    </a:lnTo>
                    <a:lnTo>
                      <a:pt x="5712" y="744"/>
                    </a:lnTo>
                    <a:lnTo>
                      <a:pt x="5763" y="792"/>
                    </a:lnTo>
                    <a:lnTo>
                      <a:pt x="5822" y="891"/>
                    </a:lnTo>
                    <a:lnTo>
                      <a:pt x="5851" y="988"/>
                    </a:lnTo>
                    <a:lnTo>
                      <a:pt x="5851" y="1046"/>
                    </a:lnTo>
                    <a:lnTo>
                      <a:pt x="5704" y="1487"/>
                    </a:lnTo>
                    <a:lnTo>
                      <a:pt x="5516" y="1555"/>
                    </a:lnTo>
                    <a:lnTo>
                      <a:pt x="5524" y="1839"/>
                    </a:lnTo>
                    <a:lnTo>
                      <a:pt x="5406" y="2181"/>
                    </a:lnTo>
                    <a:lnTo>
                      <a:pt x="5406" y="2280"/>
                    </a:lnTo>
                    <a:lnTo>
                      <a:pt x="5425" y="2397"/>
                    </a:lnTo>
                    <a:lnTo>
                      <a:pt x="5454" y="2474"/>
                    </a:lnTo>
                    <a:lnTo>
                      <a:pt x="5516" y="2572"/>
                    </a:lnTo>
                    <a:lnTo>
                      <a:pt x="5654" y="2729"/>
                    </a:lnTo>
                    <a:lnTo>
                      <a:pt x="5683" y="2777"/>
                    </a:lnTo>
                    <a:lnTo>
                      <a:pt x="5693" y="2817"/>
                    </a:lnTo>
                    <a:lnTo>
                      <a:pt x="5683" y="2973"/>
                    </a:lnTo>
                    <a:lnTo>
                      <a:pt x="5604" y="3521"/>
                    </a:lnTo>
                    <a:lnTo>
                      <a:pt x="5604" y="3746"/>
                    </a:lnTo>
                    <a:lnTo>
                      <a:pt x="5604" y="3912"/>
                    </a:lnTo>
                    <a:lnTo>
                      <a:pt x="5604" y="3952"/>
                    </a:lnTo>
                    <a:lnTo>
                      <a:pt x="5593" y="3962"/>
                    </a:lnTo>
                    <a:lnTo>
                      <a:pt x="5585" y="3962"/>
                    </a:lnTo>
                    <a:lnTo>
                      <a:pt x="5564" y="3952"/>
                    </a:lnTo>
                    <a:lnTo>
                      <a:pt x="5564" y="3942"/>
                    </a:lnTo>
                    <a:lnTo>
                      <a:pt x="5564" y="3932"/>
                    </a:lnTo>
                    <a:lnTo>
                      <a:pt x="5554" y="3912"/>
                    </a:lnTo>
                    <a:lnTo>
                      <a:pt x="5545" y="3903"/>
                    </a:lnTo>
                    <a:lnTo>
                      <a:pt x="5535" y="3893"/>
                    </a:lnTo>
                    <a:lnTo>
                      <a:pt x="5524" y="3893"/>
                    </a:lnTo>
                    <a:lnTo>
                      <a:pt x="5516" y="3903"/>
                    </a:lnTo>
                    <a:lnTo>
                      <a:pt x="5506" y="3922"/>
                    </a:lnTo>
                    <a:lnTo>
                      <a:pt x="5495" y="3942"/>
                    </a:lnTo>
                    <a:lnTo>
                      <a:pt x="5495" y="3962"/>
                    </a:lnTo>
                    <a:lnTo>
                      <a:pt x="5486" y="3982"/>
                    </a:lnTo>
                    <a:lnTo>
                      <a:pt x="5486" y="3990"/>
                    </a:lnTo>
                    <a:lnTo>
                      <a:pt x="5475" y="4010"/>
                    </a:lnTo>
                    <a:lnTo>
                      <a:pt x="5465" y="4020"/>
                    </a:lnTo>
                    <a:lnTo>
                      <a:pt x="5454" y="4020"/>
                    </a:lnTo>
                    <a:lnTo>
                      <a:pt x="5436" y="4020"/>
                    </a:lnTo>
                    <a:lnTo>
                      <a:pt x="5337" y="3990"/>
                    </a:lnTo>
                    <a:lnTo>
                      <a:pt x="5307" y="3982"/>
                    </a:lnTo>
                    <a:lnTo>
                      <a:pt x="5288" y="3971"/>
                    </a:lnTo>
                    <a:lnTo>
                      <a:pt x="5277" y="3952"/>
                    </a:lnTo>
                    <a:lnTo>
                      <a:pt x="5277" y="3942"/>
                    </a:lnTo>
                    <a:lnTo>
                      <a:pt x="5366" y="3873"/>
                    </a:lnTo>
                    <a:lnTo>
                      <a:pt x="5386" y="3854"/>
                    </a:lnTo>
                    <a:lnTo>
                      <a:pt x="5386" y="3824"/>
                    </a:lnTo>
                    <a:lnTo>
                      <a:pt x="5425" y="3415"/>
                    </a:lnTo>
                    <a:lnTo>
                      <a:pt x="5416" y="3248"/>
                    </a:lnTo>
                    <a:lnTo>
                      <a:pt x="5337" y="3081"/>
                    </a:lnTo>
                    <a:lnTo>
                      <a:pt x="5138" y="2797"/>
                    </a:lnTo>
                    <a:lnTo>
                      <a:pt x="4901" y="2464"/>
                    </a:lnTo>
                    <a:lnTo>
                      <a:pt x="4317" y="2542"/>
                    </a:lnTo>
                    <a:lnTo>
                      <a:pt x="4217" y="2542"/>
                    </a:lnTo>
                    <a:lnTo>
                      <a:pt x="3971" y="2592"/>
                    </a:lnTo>
                    <a:lnTo>
                      <a:pt x="3861" y="2640"/>
                    </a:lnTo>
                    <a:lnTo>
                      <a:pt x="3802" y="2650"/>
                    </a:lnTo>
                    <a:lnTo>
                      <a:pt x="3723" y="2650"/>
                    </a:lnTo>
                    <a:lnTo>
                      <a:pt x="3664" y="2650"/>
                    </a:lnTo>
                    <a:lnTo>
                      <a:pt x="3415" y="2621"/>
                    </a:lnTo>
                    <a:lnTo>
                      <a:pt x="3020" y="2532"/>
                    </a:lnTo>
                    <a:lnTo>
                      <a:pt x="2733" y="2514"/>
                    </a:lnTo>
                    <a:lnTo>
                      <a:pt x="2635" y="2514"/>
                    </a:lnTo>
                    <a:lnTo>
                      <a:pt x="2575" y="2621"/>
                    </a:lnTo>
                    <a:lnTo>
                      <a:pt x="2584" y="2885"/>
                    </a:lnTo>
                    <a:lnTo>
                      <a:pt x="2575" y="3199"/>
                    </a:lnTo>
                    <a:lnTo>
                      <a:pt x="2565" y="3403"/>
                    </a:lnTo>
                    <a:lnTo>
                      <a:pt x="2594" y="3580"/>
                    </a:lnTo>
                    <a:lnTo>
                      <a:pt x="2624" y="3667"/>
                    </a:lnTo>
                    <a:lnTo>
                      <a:pt x="2644" y="3698"/>
                    </a:lnTo>
                    <a:lnTo>
                      <a:pt x="2644" y="3736"/>
                    </a:lnTo>
                    <a:lnTo>
                      <a:pt x="2605" y="3873"/>
                    </a:lnTo>
                    <a:lnTo>
                      <a:pt x="2594" y="3962"/>
                    </a:lnTo>
                    <a:lnTo>
                      <a:pt x="2605" y="4020"/>
                    </a:lnTo>
                    <a:lnTo>
                      <a:pt x="2615" y="4060"/>
                    </a:lnTo>
                    <a:lnTo>
                      <a:pt x="2594" y="4070"/>
                    </a:lnTo>
                    <a:lnTo>
                      <a:pt x="2555" y="4070"/>
                    </a:lnTo>
                    <a:lnTo>
                      <a:pt x="2486" y="4060"/>
                    </a:lnTo>
                    <a:lnTo>
                      <a:pt x="2446" y="4040"/>
                    </a:lnTo>
                    <a:lnTo>
                      <a:pt x="2417" y="4010"/>
                    </a:lnTo>
                    <a:lnTo>
                      <a:pt x="2387" y="3982"/>
                    </a:lnTo>
                    <a:lnTo>
                      <a:pt x="2377" y="3971"/>
                    </a:lnTo>
                    <a:lnTo>
                      <a:pt x="2417" y="3893"/>
                    </a:lnTo>
                    <a:lnTo>
                      <a:pt x="2426" y="3864"/>
                    </a:lnTo>
                    <a:lnTo>
                      <a:pt x="2426" y="3824"/>
                    </a:lnTo>
                    <a:lnTo>
                      <a:pt x="2397" y="3707"/>
                    </a:lnTo>
                    <a:lnTo>
                      <a:pt x="2397" y="3639"/>
                    </a:lnTo>
                    <a:lnTo>
                      <a:pt x="2407" y="3541"/>
                    </a:lnTo>
                    <a:lnTo>
                      <a:pt x="2367" y="3355"/>
                    </a:lnTo>
                    <a:lnTo>
                      <a:pt x="2258" y="2983"/>
                    </a:lnTo>
                    <a:lnTo>
                      <a:pt x="2209" y="2689"/>
                    </a:lnTo>
                    <a:lnTo>
                      <a:pt x="2179" y="2446"/>
                    </a:lnTo>
                    <a:lnTo>
                      <a:pt x="2010" y="2366"/>
                    </a:lnTo>
                    <a:lnTo>
                      <a:pt x="1852" y="2280"/>
                    </a:lnTo>
                    <a:lnTo>
                      <a:pt x="1713" y="2171"/>
                    </a:lnTo>
                    <a:lnTo>
                      <a:pt x="1555" y="2034"/>
                    </a:lnTo>
                    <a:lnTo>
                      <a:pt x="1515" y="1976"/>
                    </a:lnTo>
                    <a:lnTo>
                      <a:pt x="1455" y="1770"/>
                    </a:lnTo>
                    <a:lnTo>
                      <a:pt x="1375" y="1457"/>
                    </a:lnTo>
                    <a:lnTo>
                      <a:pt x="1030" y="1183"/>
                    </a:lnTo>
                    <a:lnTo>
                      <a:pt x="980" y="1154"/>
                    </a:lnTo>
                    <a:lnTo>
                      <a:pt x="899" y="1036"/>
                    </a:lnTo>
                    <a:lnTo>
                      <a:pt x="860" y="1008"/>
                    </a:lnTo>
                    <a:lnTo>
                      <a:pt x="851" y="1008"/>
                    </a:lnTo>
                    <a:lnTo>
                      <a:pt x="822" y="1016"/>
                    </a:lnTo>
                    <a:lnTo>
                      <a:pt x="790" y="1016"/>
                    </a:lnTo>
                    <a:lnTo>
                      <a:pt x="811" y="997"/>
                    </a:lnTo>
                    <a:close/>
                  </a:path>
                </a:pathLst>
              </a:custGeom>
              <a:solidFill>
                <a:srgbClr val="FFFFFF"/>
              </a:solidFill>
              <a:ln w="9525">
                <a:solidFill>
                  <a:schemeClr val="tx1"/>
                </a:solidFill>
                <a:round/>
                <a:headEnd/>
                <a:tailEnd/>
              </a:ln>
            </p:spPr>
            <p:txBody>
              <a:bodyPr/>
              <a:lstStyle/>
              <a:p>
                <a:endParaRPr lang="en-US" dirty="0"/>
              </a:p>
            </p:txBody>
          </p:sp>
          <p:sp>
            <p:nvSpPr>
              <p:cNvPr id="464" name="Freeform 551"/>
              <p:cNvSpPr>
                <a:spLocks/>
              </p:cNvSpPr>
              <p:nvPr/>
            </p:nvSpPr>
            <p:spPr bwMode="auto">
              <a:xfrm>
                <a:off x="2664" y="1530"/>
                <a:ext cx="1170" cy="814"/>
              </a:xfrm>
              <a:custGeom>
                <a:avLst/>
                <a:gdLst/>
                <a:ahLst/>
                <a:cxnLst>
                  <a:cxn ang="0">
                    <a:pos x="445" y="1076"/>
                  </a:cxn>
                  <a:cxn ang="0">
                    <a:pos x="296" y="1154"/>
                  </a:cxn>
                  <a:cxn ang="0">
                    <a:pos x="99" y="1105"/>
                  </a:cxn>
                  <a:cxn ang="0">
                    <a:pos x="50" y="1046"/>
                  </a:cxn>
                  <a:cxn ang="0">
                    <a:pos x="9" y="959"/>
                  </a:cxn>
                  <a:cxn ang="0">
                    <a:pos x="29" y="792"/>
                  </a:cxn>
                  <a:cxn ang="0">
                    <a:pos x="277" y="605"/>
                  </a:cxn>
                  <a:cxn ang="0">
                    <a:pos x="356" y="332"/>
                  </a:cxn>
                  <a:cxn ang="0">
                    <a:pos x="425" y="244"/>
                  </a:cxn>
                  <a:cxn ang="0">
                    <a:pos x="445" y="215"/>
                  </a:cxn>
                  <a:cxn ang="0">
                    <a:pos x="485" y="156"/>
                  </a:cxn>
                  <a:cxn ang="0">
                    <a:pos x="593" y="97"/>
                  </a:cxn>
                  <a:cxn ang="0">
                    <a:pos x="623" y="58"/>
                  </a:cxn>
                  <a:cxn ang="0">
                    <a:pos x="752" y="0"/>
                  </a:cxn>
                  <a:cxn ang="0">
                    <a:pos x="1257" y="146"/>
                  </a:cxn>
                  <a:cxn ang="0">
                    <a:pos x="1703" y="341"/>
                  </a:cxn>
                  <a:cxn ang="0">
                    <a:pos x="2446" y="323"/>
                  </a:cxn>
                  <a:cxn ang="0">
                    <a:pos x="3702" y="469"/>
                  </a:cxn>
                  <a:cxn ang="0">
                    <a:pos x="4792" y="283"/>
                  </a:cxn>
                  <a:cxn ang="0">
                    <a:pos x="5337" y="430"/>
                  </a:cxn>
                  <a:cxn ang="0">
                    <a:pos x="5486" y="547"/>
                  </a:cxn>
                  <a:cxn ang="0">
                    <a:pos x="5604" y="664"/>
                  </a:cxn>
                  <a:cxn ang="0">
                    <a:pos x="5712" y="744"/>
                  </a:cxn>
                  <a:cxn ang="0">
                    <a:pos x="5851" y="988"/>
                  </a:cxn>
                  <a:cxn ang="0">
                    <a:pos x="5516" y="1555"/>
                  </a:cxn>
                  <a:cxn ang="0">
                    <a:pos x="5406" y="2280"/>
                  </a:cxn>
                  <a:cxn ang="0">
                    <a:pos x="5516" y="2572"/>
                  </a:cxn>
                  <a:cxn ang="0">
                    <a:pos x="5693" y="2817"/>
                  </a:cxn>
                  <a:cxn ang="0">
                    <a:pos x="5604" y="3746"/>
                  </a:cxn>
                  <a:cxn ang="0">
                    <a:pos x="5593" y="3962"/>
                  </a:cxn>
                  <a:cxn ang="0">
                    <a:pos x="5564" y="3942"/>
                  </a:cxn>
                  <a:cxn ang="0">
                    <a:pos x="5545" y="3903"/>
                  </a:cxn>
                  <a:cxn ang="0">
                    <a:pos x="5516" y="3903"/>
                  </a:cxn>
                  <a:cxn ang="0">
                    <a:pos x="5495" y="3962"/>
                  </a:cxn>
                  <a:cxn ang="0">
                    <a:pos x="5475" y="4010"/>
                  </a:cxn>
                  <a:cxn ang="0">
                    <a:pos x="5436" y="4020"/>
                  </a:cxn>
                  <a:cxn ang="0">
                    <a:pos x="5288" y="3971"/>
                  </a:cxn>
                  <a:cxn ang="0">
                    <a:pos x="5366" y="3873"/>
                  </a:cxn>
                  <a:cxn ang="0">
                    <a:pos x="5425" y="3415"/>
                  </a:cxn>
                  <a:cxn ang="0">
                    <a:pos x="5138" y="2797"/>
                  </a:cxn>
                  <a:cxn ang="0">
                    <a:pos x="4217" y="2542"/>
                  </a:cxn>
                  <a:cxn ang="0">
                    <a:pos x="3802" y="2650"/>
                  </a:cxn>
                  <a:cxn ang="0">
                    <a:pos x="3415" y="2621"/>
                  </a:cxn>
                  <a:cxn ang="0">
                    <a:pos x="2635" y="2514"/>
                  </a:cxn>
                  <a:cxn ang="0">
                    <a:pos x="2575" y="3199"/>
                  </a:cxn>
                  <a:cxn ang="0">
                    <a:pos x="2624" y="3667"/>
                  </a:cxn>
                  <a:cxn ang="0">
                    <a:pos x="2605" y="3873"/>
                  </a:cxn>
                  <a:cxn ang="0">
                    <a:pos x="2615" y="4060"/>
                  </a:cxn>
                  <a:cxn ang="0">
                    <a:pos x="2486" y="4060"/>
                  </a:cxn>
                  <a:cxn ang="0">
                    <a:pos x="2387" y="3982"/>
                  </a:cxn>
                  <a:cxn ang="0">
                    <a:pos x="2426" y="3864"/>
                  </a:cxn>
                  <a:cxn ang="0">
                    <a:pos x="2397" y="3639"/>
                  </a:cxn>
                  <a:cxn ang="0">
                    <a:pos x="2258" y="2983"/>
                  </a:cxn>
                  <a:cxn ang="0">
                    <a:pos x="2010" y="2366"/>
                  </a:cxn>
                  <a:cxn ang="0">
                    <a:pos x="1555" y="2034"/>
                  </a:cxn>
                  <a:cxn ang="0">
                    <a:pos x="1375" y="1457"/>
                  </a:cxn>
                  <a:cxn ang="0">
                    <a:pos x="899" y="1036"/>
                  </a:cxn>
                  <a:cxn ang="0">
                    <a:pos x="822" y="1016"/>
                  </a:cxn>
                </a:cxnLst>
                <a:rect l="0" t="0" r="r" b="b"/>
                <a:pathLst>
                  <a:path w="5851" h="4070">
                    <a:moveTo>
                      <a:pt x="811" y="997"/>
                    </a:moveTo>
                    <a:lnTo>
                      <a:pt x="653" y="1027"/>
                    </a:lnTo>
                    <a:lnTo>
                      <a:pt x="445" y="1076"/>
                    </a:lnTo>
                    <a:lnTo>
                      <a:pt x="336" y="1143"/>
                    </a:lnTo>
                    <a:lnTo>
                      <a:pt x="316" y="1154"/>
                    </a:lnTo>
                    <a:lnTo>
                      <a:pt x="296" y="1154"/>
                    </a:lnTo>
                    <a:lnTo>
                      <a:pt x="267" y="1154"/>
                    </a:lnTo>
                    <a:lnTo>
                      <a:pt x="127" y="1143"/>
                    </a:lnTo>
                    <a:lnTo>
                      <a:pt x="99" y="1105"/>
                    </a:lnTo>
                    <a:lnTo>
                      <a:pt x="78" y="1076"/>
                    </a:lnTo>
                    <a:lnTo>
                      <a:pt x="68" y="1057"/>
                    </a:lnTo>
                    <a:lnTo>
                      <a:pt x="50" y="1046"/>
                    </a:lnTo>
                    <a:lnTo>
                      <a:pt x="19" y="1016"/>
                    </a:lnTo>
                    <a:lnTo>
                      <a:pt x="19" y="997"/>
                    </a:lnTo>
                    <a:lnTo>
                      <a:pt x="9" y="959"/>
                    </a:lnTo>
                    <a:lnTo>
                      <a:pt x="0" y="910"/>
                    </a:lnTo>
                    <a:lnTo>
                      <a:pt x="9" y="850"/>
                    </a:lnTo>
                    <a:lnTo>
                      <a:pt x="29" y="792"/>
                    </a:lnTo>
                    <a:lnTo>
                      <a:pt x="87" y="773"/>
                    </a:lnTo>
                    <a:lnTo>
                      <a:pt x="196" y="675"/>
                    </a:lnTo>
                    <a:lnTo>
                      <a:pt x="277" y="605"/>
                    </a:lnTo>
                    <a:lnTo>
                      <a:pt x="326" y="499"/>
                    </a:lnTo>
                    <a:lnTo>
                      <a:pt x="345" y="430"/>
                    </a:lnTo>
                    <a:lnTo>
                      <a:pt x="356" y="332"/>
                    </a:lnTo>
                    <a:lnTo>
                      <a:pt x="384" y="292"/>
                    </a:lnTo>
                    <a:lnTo>
                      <a:pt x="405" y="263"/>
                    </a:lnTo>
                    <a:lnTo>
                      <a:pt x="425" y="244"/>
                    </a:lnTo>
                    <a:lnTo>
                      <a:pt x="465" y="235"/>
                    </a:lnTo>
                    <a:lnTo>
                      <a:pt x="485" y="235"/>
                    </a:lnTo>
                    <a:lnTo>
                      <a:pt x="445" y="215"/>
                    </a:lnTo>
                    <a:lnTo>
                      <a:pt x="454" y="205"/>
                    </a:lnTo>
                    <a:lnTo>
                      <a:pt x="505" y="175"/>
                    </a:lnTo>
                    <a:lnTo>
                      <a:pt x="485" y="156"/>
                    </a:lnTo>
                    <a:lnTo>
                      <a:pt x="454" y="137"/>
                    </a:lnTo>
                    <a:lnTo>
                      <a:pt x="485" y="127"/>
                    </a:lnTo>
                    <a:lnTo>
                      <a:pt x="593" y="97"/>
                    </a:lnTo>
                    <a:lnTo>
                      <a:pt x="634" y="88"/>
                    </a:lnTo>
                    <a:lnTo>
                      <a:pt x="663" y="68"/>
                    </a:lnTo>
                    <a:lnTo>
                      <a:pt x="623" y="58"/>
                    </a:lnTo>
                    <a:lnTo>
                      <a:pt x="603" y="39"/>
                    </a:lnTo>
                    <a:lnTo>
                      <a:pt x="643" y="28"/>
                    </a:lnTo>
                    <a:lnTo>
                      <a:pt x="752" y="0"/>
                    </a:lnTo>
                    <a:lnTo>
                      <a:pt x="881" y="0"/>
                    </a:lnTo>
                    <a:lnTo>
                      <a:pt x="1138" y="78"/>
                    </a:lnTo>
                    <a:lnTo>
                      <a:pt x="1257" y="146"/>
                    </a:lnTo>
                    <a:lnTo>
                      <a:pt x="1346" y="195"/>
                    </a:lnTo>
                    <a:lnTo>
                      <a:pt x="1624" y="323"/>
                    </a:lnTo>
                    <a:lnTo>
                      <a:pt x="1703" y="341"/>
                    </a:lnTo>
                    <a:lnTo>
                      <a:pt x="1971" y="341"/>
                    </a:lnTo>
                    <a:lnTo>
                      <a:pt x="2229" y="323"/>
                    </a:lnTo>
                    <a:lnTo>
                      <a:pt x="2446" y="323"/>
                    </a:lnTo>
                    <a:lnTo>
                      <a:pt x="2881" y="381"/>
                    </a:lnTo>
                    <a:lnTo>
                      <a:pt x="3219" y="430"/>
                    </a:lnTo>
                    <a:lnTo>
                      <a:pt x="3702" y="469"/>
                    </a:lnTo>
                    <a:lnTo>
                      <a:pt x="4059" y="410"/>
                    </a:lnTo>
                    <a:lnTo>
                      <a:pt x="4515" y="323"/>
                    </a:lnTo>
                    <a:lnTo>
                      <a:pt x="4792" y="283"/>
                    </a:lnTo>
                    <a:lnTo>
                      <a:pt x="4990" y="292"/>
                    </a:lnTo>
                    <a:lnTo>
                      <a:pt x="5189" y="352"/>
                    </a:lnTo>
                    <a:lnTo>
                      <a:pt x="5337" y="430"/>
                    </a:lnTo>
                    <a:lnTo>
                      <a:pt x="5436" y="489"/>
                    </a:lnTo>
                    <a:lnTo>
                      <a:pt x="5454" y="518"/>
                    </a:lnTo>
                    <a:lnTo>
                      <a:pt x="5486" y="547"/>
                    </a:lnTo>
                    <a:lnTo>
                      <a:pt x="5495" y="595"/>
                    </a:lnTo>
                    <a:lnTo>
                      <a:pt x="5564" y="644"/>
                    </a:lnTo>
                    <a:lnTo>
                      <a:pt x="5604" y="664"/>
                    </a:lnTo>
                    <a:lnTo>
                      <a:pt x="5643" y="684"/>
                    </a:lnTo>
                    <a:lnTo>
                      <a:pt x="5683" y="704"/>
                    </a:lnTo>
                    <a:lnTo>
                      <a:pt x="5712" y="744"/>
                    </a:lnTo>
                    <a:lnTo>
                      <a:pt x="5763" y="792"/>
                    </a:lnTo>
                    <a:lnTo>
                      <a:pt x="5822" y="891"/>
                    </a:lnTo>
                    <a:lnTo>
                      <a:pt x="5851" y="988"/>
                    </a:lnTo>
                    <a:lnTo>
                      <a:pt x="5851" y="1046"/>
                    </a:lnTo>
                    <a:lnTo>
                      <a:pt x="5704" y="1487"/>
                    </a:lnTo>
                    <a:lnTo>
                      <a:pt x="5516" y="1555"/>
                    </a:lnTo>
                    <a:lnTo>
                      <a:pt x="5524" y="1839"/>
                    </a:lnTo>
                    <a:lnTo>
                      <a:pt x="5406" y="2181"/>
                    </a:lnTo>
                    <a:lnTo>
                      <a:pt x="5406" y="2280"/>
                    </a:lnTo>
                    <a:lnTo>
                      <a:pt x="5425" y="2397"/>
                    </a:lnTo>
                    <a:lnTo>
                      <a:pt x="5454" y="2474"/>
                    </a:lnTo>
                    <a:lnTo>
                      <a:pt x="5516" y="2572"/>
                    </a:lnTo>
                    <a:lnTo>
                      <a:pt x="5654" y="2729"/>
                    </a:lnTo>
                    <a:lnTo>
                      <a:pt x="5683" y="2777"/>
                    </a:lnTo>
                    <a:lnTo>
                      <a:pt x="5693" y="2817"/>
                    </a:lnTo>
                    <a:lnTo>
                      <a:pt x="5683" y="2973"/>
                    </a:lnTo>
                    <a:lnTo>
                      <a:pt x="5604" y="3521"/>
                    </a:lnTo>
                    <a:lnTo>
                      <a:pt x="5604" y="3746"/>
                    </a:lnTo>
                    <a:lnTo>
                      <a:pt x="5604" y="3912"/>
                    </a:lnTo>
                    <a:lnTo>
                      <a:pt x="5604" y="3952"/>
                    </a:lnTo>
                    <a:lnTo>
                      <a:pt x="5593" y="3962"/>
                    </a:lnTo>
                    <a:lnTo>
                      <a:pt x="5585" y="3962"/>
                    </a:lnTo>
                    <a:lnTo>
                      <a:pt x="5564" y="3952"/>
                    </a:lnTo>
                    <a:lnTo>
                      <a:pt x="5564" y="3942"/>
                    </a:lnTo>
                    <a:lnTo>
                      <a:pt x="5564" y="3932"/>
                    </a:lnTo>
                    <a:lnTo>
                      <a:pt x="5554" y="3912"/>
                    </a:lnTo>
                    <a:lnTo>
                      <a:pt x="5545" y="3903"/>
                    </a:lnTo>
                    <a:lnTo>
                      <a:pt x="5535" y="3893"/>
                    </a:lnTo>
                    <a:lnTo>
                      <a:pt x="5524" y="3893"/>
                    </a:lnTo>
                    <a:lnTo>
                      <a:pt x="5516" y="3903"/>
                    </a:lnTo>
                    <a:lnTo>
                      <a:pt x="5506" y="3922"/>
                    </a:lnTo>
                    <a:lnTo>
                      <a:pt x="5495" y="3942"/>
                    </a:lnTo>
                    <a:lnTo>
                      <a:pt x="5495" y="3962"/>
                    </a:lnTo>
                    <a:lnTo>
                      <a:pt x="5486" y="3982"/>
                    </a:lnTo>
                    <a:lnTo>
                      <a:pt x="5486" y="3990"/>
                    </a:lnTo>
                    <a:lnTo>
                      <a:pt x="5475" y="4010"/>
                    </a:lnTo>
                    <a:lnTo>
                      <a:pt x="5465" y="4020"/>
                    </a:lnTo>
                    <a:lnTo>
                      <a:pt x="5454" y="4020"/>
                    </a:lnTo>
                    <a:lnTo>
                      <a:pt x="5436" y="4020"/>
                    </a:lnTo>
                    <a:lnTo>
                      <a:pt x="5337" y="3990"/>
                    </a:lnTo>
                    <a:lnTo>
                      <a:pt x="5307" y="3982"/>
                    </a:lnTo>
                    <a:lnTo>
                      <a:pt x="5288" y="3971"/>
                    </a:lnTo>
                    <a:lnTo>
                      <a:pt x="5277" y="3952"/>
                    </a:lnTo>
                    <a:lnTo>
                      <a:pt x="5277" y="3942"/>
                    </a:lnTo>
                    <a:lnTo>
                      <a:pt x="5366" y="3873"/>
                    </a:lnTo>
                    <a:lnTo>
                      <a:pt x="5386" y="3854"/>
                    </a:lnTo>
                    <a:lnTo>
                      <a:pt x="5386" y="3824"/>
                    </a:lnTo>
                    <a:lnTo>
                      <a:pt x="5425" y="3415"/>
                    </a:lnTo>
                    <a:lnTo>
                      <a:pt x="5416" y="3248"/>
                    </a:lnTo>
                    <a:lnTo>
                      <a:pt x="5337" y="3081"/>
                    </a:lnTo>
                    <a:lnTo>
                      <a:pt x="5138" y="2797"/>
                    </a:lnTo>
                    <a:lnTo>
                      <a:pt x="4901" y="2464"/>
                    </a:lnTo>
                    <a:lnTo>
                      <a:pt x="4317" y="2542"/>
                    </a:lnTo>
                    <a:lnTo>
                      <a:pt x="4217" y="2542"/>
                    </a:lnTo>
                    <a:lnTo>
                      <a:pt x="3971" y="2592"/>
                    </a:lnTo>
                    <a:lnTo>
                      <a:pt x="3861" y="2640"/>
                    </a:lnTo>
                    <a:lnTo>
                      <a:pt x="3802" y="2650"/>
                    </a:lnTo>
                    <a:lnTo>
                      <a:pt x="3723" y="2650"/>
                    </a:lnTo>
                    <a:lnTo>
                      <a:pt x="3664" y="2650"/>
                    </a:lnTo>
                    <a:lnTo>
                      <a:pt x="3415" y="2621"/>
                    </a:lnTo>
                    <a:lnTo>
                      <a:pt x="3020" y="2532"/>
                    </a:lnTo>
                    <a:lnTo>
                      <a:pt x="2733" y="2514"/>
                    </a:lnTo>
                    <a:lnTo>
                      <a:pt x="2635" y="2514"/>
                    </a:lnTo>
                    <a:lnTo>
                      <a:pt x="2575" y="2621"/>
                    </a:lnTo>
                    <a:lnTo>
                      <a:pt x="2584" y="2885"/>
                    </a:lnTo>
                    <a:lnTo>
                      <a:pt x="2575" y="3199"/>
                    </a:lnTo>
                    <a:lnTo>
                      <a:pt x="2565" y="3403"/>
                    </a:lnTo>
                    <a:lnTo>
                      <a:pt x="2594" y="3580"/>
                    </a:lnTo>
                    <a:lnTo>
                      <a:pt x="2624" y="3667"/>
                    </a:lnTo>
                    <a:lnTo>
                      <a:pt x="2644" y="3698"/>
                    </a:lnTo>
                    <a:lnTo>
                      <a:pt x="2644" y="3736"/>
                    </a:lnTo>
                    <a:lnTo>
                      <a:pt x="2605" y="3873"/>
                    </a:lnTo>
                    <a:lnTo>
                      <a:pt x="2594" y="3962"/>
                    </a:lnTo>
                    <a:lnTo>
                      <a:pt x="2605" y="4020"/>
                    </a:lnTo>
                    <a:lnTo>
                      <a:pt x="2615" y="4060"/>
                    </a:lnTo>
                    <a:lnTo>
                      <a:pt x="2594" y="4070"/>
                    </a:lnTo>
                    <a:lnTo>
                      <a:pt x="2555" y="4070"/>
                    </a:lnTo>
                    <a:lnTo>
                      <a:pt x="2486" y="4060"/>
                    </a:lnTo>
                    <a:lnTo>
                      <a:pt x="2446" y="4040"/>
                    </a:lnTo>
                    <a:lnTo>
                      <a:pt x="2417" y="4010"/>
                    </a:lnTo>
                    <a:lnTo>
                      <a:pt x="2387" y="3982"/>
                    </a:lnTo>
                    <a:lnTo>
                      <a:pt x="2377" y="3971"/>
                    </a:lnTo>
                    <a:lnTo>
                      <a:pt x="2417" y="3893"/>
                    </a:lnTo>
                    <a:lnTo>
                      <a:pt x="2426" y="3864"/>
                    </a:lnTo>
                    <a:lnTo>
                      <a:pt x="2426" y="3824"/>
                    </a:lnTo>
                    <a:lnTo>
                      <a:pt x="2397" y="3707"/>
                    </a:lnTo>
                    <a:lnTo>
                      <a:pt x="2397" y="3639"/>
                    </a:lnTo>
                    <a:lnTo>
                      <a:pt x="2407" y="3541"/>
                    </a:lnTo>
                    <a:lnTo>
                      <a:pt x="2367" y="3355"/>
                    </a:lnTo>
                    <a:lnTo>
                      <a:pt x="2258" y="2983"/>
                    </a:lnTo>
                    <a:lnTo>
                      <a:pt x="2209" y="2689"/>
                    </a:lnTo>
                    <a:lnTo>
                      <a:pt x="2179" y="2446"/>
                    </a:lnTo>
                    <a:lnTo>
                      <a:pt x="2010" y="2366"/>
                    </a:lnTo>
                    <a:lnTo>
                      <a:pt x="1852" y="2280"/>
                    </a:lnTo>
                    <a:lnTo>
                      <a:pt x="1713" y="2171"/>
                    </a:lnTo>
                    <a:lnTo>
                      <a:pt x="1555" y="2034"/>
                    </a:lnTo>
                    <a:lnTo>
                      <a:pt x="1515" y="1976"/>
                    </a:lnTo>
                    <a:lnTo>
                      <a:pt x="1455" y="1770"/>
                    </a:lnTo>
                    <a:lnTo>
                      <a:pt x="1375" y="1457"/>
                    </a:lnTo>
                    <a:lnTo>
                      <a:pt x="1030" y="1183"/>
                    </a:lnTo>
                    <a:lnTo>
                      <a:pt x="980" y="1154"/>
                    </a:lnTo>
                    <a:lnTo>
                      <a:pt x="899" y="1036"/>
                    </a:lnTo>
                    <a:lnTo>
                      <a:pt x="860" y="1008"/>
                    </a:lnTo>
                    <a:lnTo>
                      <a:pt x="851" y="1008"/>
                    </a:lnTo>
                    <a:lnTo>
                      <a:pt x="822" y="1016"/>
                    </a:lnTo>
                    <a:lnTo>
                      <a:pt x="790" y="1016"/>
                    </a:lnTo>
                    <a:lnTo>
                      <a:pt x="811" y="997"/>
                    </a:lnTo>
                  </a:path>
                </a:pathLst>
              </a:custGeom>
              <a:noFill/>
              <a:ln w="3175">
                <a:solidFill>
                  <a:schemeClr val="tx1"/>
                </a:solidFill>
                <a:prstDash val="solid"/>
                <a:round/>
                <a:headEnd/>
                <a:tailEnd/>
              </a:ln>
            </p:spPr>
            <p:txBody>
              <a:bodyPr/>
              <a:lstStyle/>
              <a:p>
                <a:endParaRPr lang="en-US" dirty="0"/>
              </a:p>
            </p:txBody>
          </p:sp>
          <p:sp>
            <p:nvSpPr>
              <p:cNvPr id="465" name="Freeform 552"/>
              <p:cNvSpPr>
                <a:spLocks/>
              </p:cNvSpPr>
              <p:nvPr/>
            </p:nvSpPr>
            <p:spPr bwMode="auto">
              <a:xfrm>
                <a:off x="3551" y="1723"/>
                <a:ext cx="91" cy="184"/>
              </a:xfrm>
              <a:custGeom>
                <a:avLst/>
                <a:gdLst/>
                <a:ahLst/>
                <a:cxnLst>
                  <a:cxn ang="0">
                    <a:pos x="72" y="10"/>
                  </a:cxn>
                  <a:cxn ang="0">
                    <a:pos x="51" y="6"/>
                  </a:cxn>
                  <a:cxn ang="0">
                    <a:pos x="23" y="154"/>
                  </a:cxn>
                  <a:cxn ang="0">
                    <a:pos x="0" y="303"/>
                  </a:cxn>
                  <a:cxn ang="0">
                    <a:pos x="38" y="428"/>
                  </a:cxn>
                  <a:cxn ang="0">
                    <a:pos x="8" y="515"/>
                  </a:cxn>
                  <a:cxn ang="0">
                    <a:pos x="62" y="630"/>
                  </a:cxn>
                  <a:cxn ang="0">
                    <a:pos x="179" y="727"/>
                  </a:cxn>
                  <a:cxn ang="0">
                    <a:pos x="193" y="827"/>
                  </a:cxn>
                  <a:cxn ang="0">
                    <a:pos x="287" y="870"/>
                  </a:cxn>
                  <a:cxn ang="0">
                    <a:pos x="422" y="920"/>
                  </a:cxn>
                  <a:cxn ang="0">
                    <a:pos x="452" y="870"/>
                  </a:cxn>
                  <a:cxn ang="0">
                    <a:pos x="403" y="760"/>
                  </a:cxn>
                  <a:cxn ang="0">
                    <a:pos x="388" y="649"/>
                  </a:cxn>
                  <a:cxn ang="0">
                    <a:pos x="437" y="535"/>
                  </a:cxn>
                  <a:cxn ang="0">
                    <a:pos x="432" y="357"/>
                  </a:cxn>
                  <a:cxn ang="0">
                    <a:pos x="364" y="207"/>
                  </a:cxn>
                  <a:cxn ang="0">
                    <a:pos x="228" y="193"/>
                  </a:cxn>
                  <a:cxn ang="0">
                    <a:pos x="150" y="87"/>
                  </a:cxn>
                  <a:cxn ang="0">
                    <a:pos x="107" y="0"/>
                  </a:cxn>
                  <a:cxn ang="0">
                    <a:pos x="72" y="10"/>
                  </a:cxn>
                </a:cxnLst>
                <a:rect l="0" t="0" r="r" b="b"/>
                <a:pathLst>
                  <a:path w="452" h="920">
                    <a:moveTo>
                      <a:pt x="72" y="10"/>
                    </a:moveTo>
                    <a:lnTo>
                      <a:pt x="51" y="6"/>
                    </a:lnTo>
                    <a:lnTo>
                      <a:pt x="23" y="154"/>
                    </a:lnTo>
                    <a:lnTo>
                      <a:pt x="0" y="303"/>
                    </a:lnTo>
                    <a:lnTo>
                      <a:pt x="38" y="428"/>
                    </a:lnTo>
                    <a:lnTo>
                      <a:pt x="8" y="515"/>
                    </a:lnTo>
                    <a:lnTo>
                      <a:pt x="62" y="630"/>
                    </a:lnTo>
                    <a:lnTo>
                      <a:pt x="179" y="727"/>
                    </a:lnTo>
                    <a:lnTo>
                      <a:pt x="193" y="827"/>
                    </a:lnTo>
                    <a:lnTo>
                      <a:pt x="287" y="870"/>
                    </a:lnTo>
                    <a:lnTo>
                      <a:pt x="422" y="920"/>
                    </a:lnTo>
                    <a:lnTo>
                      <a:pt x="452" y="870"/>
                    </a:lnTo>
                    <a:lnTo>
                      <a:pt x="403" y="760"/>
                    </a:lnTo>
                    <a:lnTo>
                      <a:pt x="388" y="649"/>
                    </a:lnTo>
                    <a:lnTo>
                      <a:pt x="437" y="535"/>
                    </a:lnTo>
                    <a:lnTo>
                      <a:pt x="432" y="357"/>
                    </a:lnTo>
                    <a:lnTo>
                      <a:pt x="364" y="207"/>
                    </a:lnTo>
                    <a:lnTo>
                      <a:pt x="228" y="193"/>
                    </a:lnTo>
                    <a:lnTo>
                      <a:pt x="150" y="87"/>
                    </a:lnTo>
                    <a:lnTo>
                      <a:pt x="107" y="0"/>
                    </a:lnTo>
                    <a:lnTo>
                      <a:pt x="72" y="10"/>
                    </a:lnTo>
                    <a:close/>
                  </a:path>
                </a:pathLst>
              </a:custGeom>
              <a:solidFill>
                <a:srgbClr val="000000"/>
              </a:solidFill>
              <a:ln w="9525">
                <a:solidFill>
                  <a:schemeClr val="tx1"/>
                </a:solidFill>
                <a:round/>
                <a:headEnd/>
                <a:tailEnd/>
              </a:ln>
            </p:spPr>
            <p:txBody>
              <a:bodyPr/>
              <a:lstStyle/>
              <a:p>
                <a:endParaRPr lang="en-US" dirty="0"/>
              </a:p>
            </p:txBody>
          </p:sp>
          <p:sp>
            <p:nvSpPr>
              <p:cNvPr id="466" name="Freeform 553"/>
              <p:cNvSpPr>
                <a:spLocks/>
              </p:cNvSpPr>
              <p:nvPr/>
            </p:nvSpPr>
            <p:spPr bwMode="auto">
              <a:xfrm>
                <a:off x="3551" y="1723"/>
                <a:ext cx="91" cy="184"/>
              </a:xfrm>
              <a:custGeom>
                <a:avLst/>
                <a:gdLst/>
                <a:ahLst/>
                <a:cxnLst>
                  <a:cxn ang="0">
                    <a:pos x="72" y="10"/>
                  </a:cxn>
                  <a:cxn ang="0">
                    <a:pos x="51" y="6"/>
                  </a:cxn>
                  <a:cxn ang="0">
                    <a:pos x="23" y="154"/>
                  </a:cxn>
                  <a:cxn ang="0">
                    <a:pos x="0" y="303"/>
                  </a:cxn>
                  <a:cxn ang="0">
                    <a:pos x="38" y="428"/>
                  </a:cxn>
                  <a:cxn ang="0">
                    <a:pos x="8" y="515"/>
                  </a:cxn>
                  <a:cxn ang="0">
                    <a:pos x="62" y="630"/>
                  </a:cxn>
                  <a:cxn ang="0">
                    <a:pos x="179" y="727"/>
                  </a:cxn>
                  <a:cxn ang="0">
                    <a:pos x="193" y="827"/>
                  </a:cxn>
                  <a:cxn ang="0">
                    <a:pos x="287" y="870"/>
                  </a:cxn>
                  <a:cxn ang="0">
                    <a:pos x="422" y="920"/>
                  </a:cxn>
                  <a:cxn ang="0">
                    <a:pos x="452" y="870"/>
                  </a:cxn>
                  <a:cxn ang="0">
                    <a:pos x="403" y="760"/>
                  </a:cxn>
                  <a:cxn ang="0">
                    <a:pos x="388" y="649"/>
                  </a:cxn>
                  <a:cxn ang="0">
                    <a:pos x="437" y="535"/>
                  </a:cxn>
                  <a:cxn ang="0">
                    <a:pos x="432" y="357"/>
                  </a:cxn>
                  <a:cxn ang="0">
                    <a:pos x="364" y="207"/>
                  </a:cxn>
                  <a:cxn ang="0">
                    <a:pos x="228" y="193"/>
                  </a:cxn>
                  <a:cxn ang="0">
                    <a:pos x="150" y="87"/>
                  </a:cxn>
                  <a:cxn ang="0">
                    <a:pos x="107" y="0"/>
                  </a:cxn>
                  <a:cxn ang="0">
                    <a:pos x="72" y="10"/>
                  </a:cxn>
                </a:cxnLst>
                <a:rect l="0" t="0" r="r" b="b"/>
                <a:pathLst>
                  <a:path w="452" h="920">
                    <a:moveTo>
                      <a:pt x="72" y="10"/>
                    </a:moveTo>
                    <a:lnTo>
                      <a:pt x="51" y="6"/>
                    </a:lnTo>
                    <a:lnTo>
                      <a:pt x="23" y="154"/>
                    </a:lnTo>
                    <a:lnTo>
                      <a:pt x="0" y="303"/>
                    </a:lnTo>
                    <a:lnTo>
                      <a:pt x="38" y="428"/>
                    </a:lnTo>
                    <a:lnTo>
                      <a:pt x="8" y="515"/>
                    </a:lnTo>
                    <a:lnTo>
                      <a:pt x="62" y="630"/>
                    </a:lnTo>
                    <a:lnTo>
                      <a:pt x="179" y="727"/>
                    </a:lnTo>
                    <a:lnTo>
                      <a:pt x="193" y="827"/>
                    </a:lnTo>
                    <a:lnTo>
                      <a:pt x="287" y="870"/>
                    </a:lnTo>
                    <a:lnTo>
                      <a:pt x="422" y="920"/>
                    </a:lnTo>
                    <a:lnTo>
                      <a:pt x="452" y="870"/>
                    </a:lnTo>
                    <a:lnTo>
                      <a:pt x="403" y="760"/>
                    </a:lnTo>
                    <a:lnTo>
                      <a:pt x="388" y="649"/>
                    </a:lnTo>
                    <a:lnTo>
                      <a:pt x="437" y="535"/>
                    </a:lnTo>
                    <a:lnTo>
                      <a:pt x="432" y="357"/>
                    </a:lnTo>
                    <a:lnTo>
                      <a:pt x="364" y="207"/>
                    </a:lnTo>
                    <a:lnTo>
                      <a:pt x="228" y="193"/>
                    </a:lnTo>
                    <a:lnTo>
                      <a:pt x="150" y="87"/>
                    </a:lnTo>
                    <a:lnTo>
                      <a:pt x="107" y="0"/>
                    </a:lnTo>
                    <a:lnTo>
                      <a:pt x="72" y="10"/>
                    </a:lnTo>
                  </a:path>
                </a:pathLst>
              </a:custGeom>
              <a:noFill/>
              <a:ln w="3175">
                <a:solidFill>
                  <a:schemeClr val="tx1"/>
                </a:solidFill>
                <a:prstDash val="solid"/>
                <a:round/>
                <a:headEnd/>
                <a:tailEnd/>
              </a:ln>
            </p:spPr>
            <p:txBody>
              <a:bodyPr/>
              <a:lstStyle/>
              <a:p>
                <a:endParaRPr lang="en-US" dirty="0"/>
              </a:p>
            </p:txBody>
          </p:sp>
          <p:sp>
            <p:nvSpPr>
              <p:cNvPr id="467" name="Freeform 554"/>
              <p:cNvSpPr>
                <a:spLocks/>
              </p:cNvSpPr>
              <p:nvPr/>
            </p:nvSpPr>
            <p:spPr bwMode="auto">
              <a:xfrm>
                <a:off x="3664" y="1674"/>
                <a:ext cx="159" cy="263"/>
              </a:xfrm>
              <a:custGeom>
                <a:avLst/>
                <a:gdLst/>
                <a:ahLst/>
                <a:cxnLst>
                  <a:cxn ang="0">
                    <a:pos x="792" y="487"/>
                  </a:cxn>
                  <a:cxn ang="0">
                    <a:pos x="777" y="376"/>
                  </a:cxn>
                  <a:cxn ang="0">
                    <a:pos x="718" y="313"/>
                  </a:cxn>
                  <a:cxn ang="0">
                    <a:pos x="660" y="265"/>
                  </a:cxn>
                  <a:cxn ang="0">
                    <a:pos x="544" y="231"/>
                  </a:cxn>
                  <a:cxn ang="0">
                    <a:pos x="406" y="199"/>
                  </a:cxn>
                  <a:cxn ang="0">
                    <a:pos x="262" y="131"/>
                  </a:cxn>
                  <a:cxn ang="0">
                    <a:pos x="232" y="73"/>
                  </a:cxn>
                  <a:cxn ang="0">
                    <a:pos x="195" y="31"/>
                  </a:cxn>
                  <a:cxn ang="0">
                    <a:pos x="58" y="0"/>
                  </a:cxn>
                  <a:cxn ang="0">
                    <a:pos x="0" y="35"/>
                  </a:cxn>
                  <a:cxn ang="0">
                    <a:pos x="14" y="163"/>
                  </a:cxn>
                  <a:cxn ang="0">
                    <a:pos x="68" y="271"/>
                  </a:cxn>
                  <a:cxn ang="0">
                    <a:pos x="48" y="429"/>
                  </a:cxn>
                  <a:cxn ang="0">
                    <a:pos x="97" y="521"/>
                  </a:cxn>
                  <a:cxn ang="0">
                    <a:pos x="189" y="583"/>
                  </a:cxn>
                  <a:cxn ang="0">
                    <a:pos x="174" y="669"/>
                  </a:cxn>
                  <a:cxn ang="0">
                    <a:pos x="232" y="775"/>
                  </a:cxn>
                  <a:cxn ang="0">
                    <a:pos x="199" y="900"/>
                  </a:cxn>
                  <a:cxn ang="0">
                    <a:pos x="135" y="967"/>
                  </a:cxn>
                  <a:cxn ang="0">
                    <a:pos x="112" y="1136"/>
                  </a:cxn>
                  <a:cxn ang="0">
                    <a:pos x="149" y="1266"/>
                  </a:cxn>
                  <a:cxn ang="0">
                    <a:pos x="290" y="1314"/>
                  </a:cxn>
                  <a:cxn ang="0">
                    <a:pos x="369" y="1266"/>
                  </a:cxn>
                  <a:cxn ang="0">
                    <a:pos x="446" y="1146"/>
                  </a:cxn>
                  <a:cxn ang="0">
                    <a:pos x="533" y="1089"/>
                  </a:cxn>
                  <a:cxn ang="0">
                    <a:pos x="656" y="858"/>
                  </a:cxn>
                  <a:cxn ang="0">
                    <a:pos x="729" y="659"/>
                  </a:cxn>
                  <a:cxn ang="0">
                    <a:pos x="792" y="487"/>
                  </a:cxn>
                </a:cxnLst>
                <a:rect l="0" t="0" r="r" b="b"/>
                <a:pathLst>
                  <a:path w="792" h="1314">
                    <a:moveTo>
                      <a:pt x="792" y="487"/>
                    </a:moveTo>
                    <a:lnTo>
                      <a:pt x="777" y="376"/>
                    </a:lnTo>
                    <a:lnTo>
                      <a:pt x="718" y="313"/>
                    </a:lnTo>
                    <a:lnTo>
                      <a:pt x="660" y="265"/>
                    </a:lnTo>
                    <a:lnTo>
                      <a:pt x="544" y="231"/>
                    </a:lnTo>
                    <a:lnTo>
                      <a:pt x="406" y="199"/>
                    </a:lnTo>
                    <a:lnTo>
                      <a:pt x="262" y="131"/>
                    </a:lnTo>
                    <a:lnTo>
                      <a:pt x="232" y="73"/>
                    </a:lnTo>
                    <a:lnTo>
                      <a:pt x="195" y="31"/>
                    </a:lnTo>
                    <a:lnTo>
                      <a:pt x="58" y="0"/>
                    </a:lnTo>
                    <a:lnTo>
                      <a:pt x="0" y="35"/>
                    </a:lnTo>
                    <a:lnTo>
                      <a:pt x="14" y="163"/>
                    </a:lnTo>
                    <a:lnTo>
                      <a:pt x="68" y="271"/>
                    </a:lnTo>
                    <a:lnTo>
                      <a:pt x="48" y="429"/>
                    </a:lnTo>
                    <a:lnTo>
                      <a:pt x="97" y="521"/>
                    </a:lnTo>
                    <a:lnTo>
                      <a:pt x="189" y="583"/>
                    </a:lnTo>
                    <a:lnTo>
                      <a:pt x="174" y="669"/>
                    </a:lnTo>
                    <a:lnTo>
                      <a:pt x="232" y="775"/>
                    </a:lnTo>
                    <a:lnTo>
                      <a:pt x="199" y="900"/>
                    </a:lnTo>
                    <a:lnTo>
                      <a:pt x="135" y="967"/>
                    </a:lnTo>
                    <a:lnTo>
                      <a:pt x="112" y="1136"/>
                    </a:lnTo>
                    <a:lnTo>
                      <a:pt x="149" y="1266"/>
                    </a:lnTo>
                    <a:lnTo>
                      <a:pt x="290" y="1314"/>
                    </a:lnTo>
                    <a:lnTo>
                      <a:pt x="369" y="1266"/>
                    </a:lnTo>
                    <a:lnTo>
                      <a:pt x="446" y="1146"/>
                    </a:lnTo>
                    <a:lnTo>
                      <a:pt x="533" y="1089"/>
                    </a:lnTo>
                    <a:lnTo>
                      <a:pt x="656" y="858"/>
                    </a:lnTo>
                    <a:lnTo>
                      <a:pt x="729" y="659"/>
                    </a:lnTo>
                    <a:lnTo>
                      <a:pt x="792" y="487"/>
                    </a:lnTo>
                    <a:close/>
                  </a:path>
                </a:pathLst>
              </a:custGeom>
              <a:solidFill>
                <a:srgbClr val="000000"/>
              </a:solidFill>
              <a:ln w="9525">
                <a:solidFill>
                  <a:schemeClr val="tx1"/>
                </a:solidFill>
                <a:round/>
                <a:headEnd/>
                <a:tailEnd/>
              </a:ln>
            </p:spPr>
            <p:txBody>
              <a:bodyPr/>
              <a:lstStyle/>
              <a:p>
                <a:endParaRPr lang="en-US" dirty="0"/>
              </a:p>
            </p:txBody>
          </p:sp>
          <p:sp>
            <p:nvSpPr>
              <p:cNvPr id="468" name="Freeform 555"/>
              <p:cNvSpPr>
                <a:spLocks/>
              </p:cNvSpPr>
              <p:nvPr/>
            </p:nvSpPr>
            <p:spPr bwMode="auto">
              <a:xfrm>
                <a:off x="3664" y="1674"/>
                <a:ext cx="159" cy="263"/>
              </a:xfrm>
              <a:custGeom>
                <a:avLst/>
                <a:gdLst/>
                <a:ahLst/>
                <a:cxnLst>
                  <a:cxn ang="0">
                    <a:pos x="792" y="487"/>
                  </a:cxn>
                  <a:cxn ang="0">
                    <a:pos x="777" y="376"/>
                  </a:cxn>
                  <a:cxn ang="0">
                    <a:pos x="718" y="313"/>
                  </a:cxn>
                  <a:cxn ang="0">
                    <a:pos x="660" y="265"/>
                  </a:cxn>
                  <a:cxn ang="0">
                    <a:pos x="544" y="231"/>
                  </a:cxn>
                  <a:cxn ang="0">
                    <a:pos x="406" y="199"/>
                  </a:cxn>
                  <a:cxn ang="0">
                    <a:pos x="262" y="131"/>
                  </a:cxn>
                  <a:cxn ang="0">
                    <a:pos x="232" y="73"/>
                  </a:cxn>
                  <a:cxn ang="0">
                    <a:pos x="195" y="31"/>
                  </a:cxn>
                  <a:cxn ang="0">
                    <a:pos x="58" y="0"/>
                  </a:cxn>
                  <a:cxn ang="0">
                    <a:pos x="0" y="35"/>
                  </a:cxn>
                  <a:cxn ang="0">
                    <a:pos x="14" y="163"/>
                  </a:cxn>
                  <a:cxn ang="0">
                    <a:pos x="68" y="271"/>
                  </a:cxn>
                  <a:cxn ang="0">
                    <a:pos x="48" y="429"/>
                  </a:cxn>
                  <a:cxn ang="0">
                    <a:pos x="97" y="521"/>
                  </a:cxn>
                  <a:cxn ang="0">
                    <a:pos x="189" y="583"/>
                  </a:cxn>
                  <a:cxn ang="0">
                    <a:pos x="174" y="669"/>
                  </a:cxn>
                  <a:cxn ang="0">
                    <a:pos x="232" y="775"/>
                  </a:cxn>
                  <a:cxn ang="0">
                    <a:pos x="199" y="900"/>
                  </a:cxn>
                  <a:cxn ang="0">
                    <a:pos x="135" y="967"/>
                  </a:cxn>
                  <a:cxn ang="0">
                    <a:pos x="112" y="1136"/>
                  </a:cxn>
                  <a:cxn ang="0">
                    <a:pos x="149" y="1266"/>
                  </a:cxn>
                  <a:cxn ang="0">
                    <a:pos x="290" y="1314"/>
                  </a:cxn>
                  <a:cxn ang="0">
                    <a:pos x="369" y="1266"/>
                  </a:cxn>
                  <a:cxn ang="0">
                    <a:pos x="446" y="1146"/>
                  </a:cxn>
                  <a:cxn ang="0">
                    <a:pos x="533" y="1089"/>
                  </a:cxn>
                  <a:cxn ang="0">
                    <a:pos x="656" y="858"/>
                  </a:cxn>
                  <a:cxn ang="0">
                    <a:pos x="729" y="659"/>
                  </a:cxn>
                  <a:cxn ang="0">
                    <a:pos x="792" y="487"/>
                  </a:cxn>
                </a:cxnLst>
                <a:rect l="0" t="0" r="r" b="b"/>
                <a:pathLst>
                  <a:path w="792" h="1314">
                    <a:moveTo>
                      <a:pt x="792" y="487"/>
                    </a:moveTo>
                    <a:lnTo>
                      <a:pt x="777" y="376"/>
                    </a:lnTo>
                    <a:lnTo>
                      <a:pt x="718" y="313"/>
                    </a:lnTo>
                    <a:lnTo>
                      <a:pt x="660" y="265"/>
                    </a:lnTo>
                    <a:lnTo>
                      <a:pt x="544" y="231"/>
                    </a:lnTo>
                    <a:lnTo>
                      <a:pt x="406" y="199"/>
                    </a:lnTo>
                    <a:lnTo>
                      <a:pt x="262" y="131"/>
                    </a:lnTo>
                    <a:lnTo>
                      <a:pt x="232" y="73"/>
                    </a:lnTo>
                    <a:lnTo>
                      <a:pt x="195" y="31"/>
                    </a:lnTo>
                    <a:lnTo>
                      <a:pt x="58" y="0"/>
                    </a:lnTo>
                    <a:lnTo>
                      <a:pt x="0" y="35"/>
                    </a:lnTo>
                    <a:lnTo>
                      <a:pt x="14" y="163"/>
                    </a:lnTo>
                    <a:lnTo>
                      <a:pt x="68" y="271"/>
                    </a:lnTo>
                    <a:lnTo>
                      <a:pt x="48" y="429"/>
                    </a:lnTo>
                    <a:lnTo>
                      <a:pt x="97" y="521"/>
                    </a:lnTo>
                    <a:lnTo>
                      <a:pt x="189" y="583"/>
                    </a:lnTo>
                    <a:lnTo>
                      <a:pt x="174" y="669"/>
                    </a:lnTo>
                    <a:lnTo>
                      <a:pt x="232" y="775"/>
                    </a:lnTo>
                    <a:lnTo>
                      <a:pt x="199" y="900"/>
                    </a:lnTo>
                    <a:lnTo>
                      <a:pt x="135" y="967"/>
                    </a:lnTo>
                    <a:lnTo>
                      <a:pt x="112" y="1136"/>
                    </a:lnTo>
                    <a:lnTo>
                      <a:pt x="149" y="1266"/>
                    </a:lnTo>
                    <a:lnTo>
                      <a:pt x="290" y="1314"/>
                    </a:lnTo>
                    <a:lnTo>
                      <a:pt x="369" y="1266"/>
                    </a:lnTo>
                    <a:lnTo>
                      <a:pt x="446" y="1146"/>
                    </a:lnTo>
                    <a:lnTo>
                      <a:pt x="533" y="1089"/>
                    </a:lnTo>
                    <a:lnTo>
                      <a:pt x="656" y="858"/>
                    </a:lnTo>
                    <a:lnTo>
                      <a:pt x="729" y="659"/>
                    </a:lnTo>
                    <a:lnTo>
                      <a:pt x="792" y="487"/>
                    </a:lnTo>
                  </a:path>
                </a:pathLst>
              </a:custGeom>
              <a:noFill/>
              <a:ln w="3175">
                <a:solidFill>
                  <a:schemeClr val="tx1"/>
                </a:solidFill>
                <a:prstDash val="solid"/>
                <a:round/>
                <a:headEnd/>
                <a:tailEnd/>
              </a:ln>
            </p:spPr>
            <p:txBody>
              <a:bodyPr/>
              <a:lstStyle/>
              <a:p>
                <a:endParaRPr lang="en-US" dirty="0"/>
              </a:p>
            </p:txBody>
          </p:sp>
          <p:sp>
            <p:nvSpPr>
              <p:cNvPr id="469" name="Freeform 556"/>
              <p:cNvSpPr>
                <a:spLocks/>
              </p:cNvSpPr>
              <p:nvPr/>
            </p:nvSpPr>
            <p:spPr bwMode="auto">
              <a:xfrm>
                <a:off x="3196" y="1606"/>
                <a:ext cx="327" cy="327"/>
              </a:xfrm>
              <a:custGeom>
                <a:avLst/>
                <a:gdLst/>
                <a:ahLst/>
                <a:cxnLst>
                  <a:cxn ang="0">
                    <a:pos x="221" y="0"/>
                  </a:cxn>
                  <a:cxn ang="0">
                    <a:pos x="423" y="29"/>
                  </a:cxn>
                  <a:cxn ang="0">
                    <a:pos x="648" y="47"/>
                  </a:cxn>
                  <a:cxn ang="0">
                    <a:pos x="959" y="54"/>
                  </a:cxn>
                  <a:cxn ang="0">
                    <a:pos x="1215" y="39"/>
                  </a:cxn>
                  <a:cxn ang="0">
                    <a:pos x="1372" y="35"/>
                  </a:cxn>
                  <a:cxn ang="0">
                    <a:pos x="1351" y="99"/>
                  </a:cxn>
                  <a:cxn ang="0">
                    <a:pos x="1301" y="161"/>
                  </a:cxn>
                  <a:cxn ang="0">
                    <a:pos x="1309" y="218"/>
                  </a:cxn>
                  <a:cxn ang="0">
                    <a:pos x="1377" y="259"/>
                  </a:cxn>
                  <a:cxn ang="0">
                    <a:pos x="1399" y="350"/>
                  </a:cxn>
                  <a:cxn ang="0">
                    <a:pos x="1506" y="386"/>
                  </a:cxn>
                  <a:cxn ang="0">
                    <a:pos x="1606" y="431"/>
                  </a:cxn>
                  <a:cxn ang="0">
                    <a:pos x="1639" y="510"/>
                  </a:cxn>
                  <a:cxn ang="0">
                    <a:pos x="1599" y="590"/>
                  </a:cxn>
                  <a:cxn ang="0">
                    <a:pos x="1578" y="652"/>
                  </a:cxn>
                  <a:cxn ang="0">
                    <a:pos x="1498" y="733"/>
                  </a:cxn>
                  <a:cxn ang="0">
                    <a:pos x="1507" y="843"/>
                  </a:cxn>
                  <a:cxn ang="0">
                    <a:pos x="1547" y="930"/>
                  </a:cxn>
                  <a:cxn ang="0">
                    <a:pos x="1614" y="1042"/>
                  </a:cxn>
                  <a:cxn ang="0">
                    <a:pos x="1602" y="1114"/>
                  </a:cxn>
                  <a:cxn ang="0">
                    <a:pos x="1513" y="1205"/>
                  </a:cxn>
                  <a:cxn ang="0">
                    <a:pos x="1453" y="1295"/>
                  </a:cxn>
                  <a:cxn ang="0">
                    <a:pos x="1395" y="1307"/>
                  </a:cxn>
                  <a:cxn ang="0">
                    <a:pos x="1336" y="1330"/>
                  </a:cxn>
                  <a:cxn ang="0">
                    <a:pos x="1306" y="1384"/>
                  </a:cxn>
                  <a:cxn ang="0">
                    <a:pos x="1226" y="1404"/>
                  </a:cxn>
                  <a:cxn ang="0">
                    <a:pos x="1149" y="1409"/>
                  </a:cxn>
                  <a:cxn ang="0">
                    <a:pos x="1124" y="1461"/>
                  </a:cxn>
                  <a:cxn ang="0">
                    <a:pos x="1210" y="1540"/>
                  </a:cxn>
                  <a:cxn ang="0">
                    <a:pos x="1219" y="1598"/>
                  </a:cxn>
                  <a:cxn ang="0">
                    <a:pos x="1164" y="1639"/>
                  </a:cxn>
                  <a:cxn ang="0">
                    <a:pos x="1106" y="1614"/>
                  </a:cxn>
                  <a:cxn ang="0">
                    <a:pos x="1010" y="1560"/>
                  </a:cxn>
                  <a:cxn ang="0">
                    <a:pos x="894" y="1537"/>
                  </a:cxn>
                  <a:cxn ang="0">
                    <a:pos x="661" y="1534"/>
                  </a:cxn>
                  <a:cxn ang="0">
                    <a:pos x="486" y="1506"/>
                  </a:cxn>
                  <a:cxn ang="0">
                    <a:pos x="395" y="1462"/>
                  </a:cxn>
                  <a:cxn ang="0">
                    <a:pos x="278" y="1459"/>
                  </a:cxn>
                  <a:cxn ang="0">
                    <a:pos x="152" y="1486"/>
                  </a:cxn>
                  <a:cxn ang="0">
                    <a:pos x="98" y="1500"/>
                  </a:cxn>
                  <a:cxn ang="0">
                    <a:pos x="32" y="1440"/>
                  </a:cxn>
                  <a:cxn ang="0">
                    <a:pos x="19" y="1328"/>
                  </a:cxn>
                  <a:cxn ang="0">
                    <a:pos x="0" y="1161"/>
                  </a:cxn>
                  <a:cxn ang="0">
                    <a:pos x="88" y="1070"/>
                  </a:cxn>
                  <a:cxn ang="0">
                    <a:pos x="142" y="970"/>
                  </a:cxn>
                  <a:cxn ang="0">
                    <a:pos x="231" y="935"/>
                  </a:cxn>
                  <a:cxn ang="0">
                    <a:pos x="319" y="892"/>
                  </a:cxn>
                  <a:cxn ang="0">
                    <a:pos x="359" y="811"/>
                  </a:cxn>
                  <a:cxn ang="0">
                    <a:pos x="327" y="758"/>
                  </a:cxn>
                  <a:cxn ang="0">
                    <a:pos x="268" y="723"/>
                  </a:cxn>
                  <a:cxn ang="0">
                    <a:pos x="242" y="616"/>
                  </a:cxn>
                  <a:cxn ang="0">
                    <a:pos x="296" y="522"/>
                  </a:cxn>
                  <a:cxn ang="0">
                    <a:pos x="395" y="490"/>
                  </a:cxn>
                  <a:cxn ang="0">
                    <a:pos x="422" y="366"/>
                  </a:cxn>
                  <a:cxn ang="0">
                    <a:pos x="335" y="291"/>
                  </a:cxn>
                  <a:cxn ang="0">
                    <a:pos x="209" y="284"/>
                  </a:cxn>
                  <a:cxn ang="0">
                    <a:pos x="188" y="163"/>
                  </a:cxn>
                  <a:cxn ang="0">
                    <a:pos x="93" y="42"/>
                  </a:cxn>
                  <a:cxn ang="0">
                    <a:pos x="221" y="0"/>
                  </a:cxn>
                </a:cxnLst>
                <a:rect l="0" t="0" r="r" b="b"/>
                <a:pathLst>
                  <a:path w="1639" h="1639">
                    <a:moveTo>
                      <a:pt x="221" y="0"/>
                    </a:moveTo>
                    <a:lnTo>
                      <a:pt x="423" y="29"/>
                    </a:lnTo>
                    <a:lnTo>
                      <a:pt x="648" y="47"/>
                    </a:lnTo>
                    <a:lnTo>
                      <a:pt x="959" y="54"/>
                    </a:lnTo>
                    <a:lnTo>
                      <a:pt x="1215" y="39"/>
                    </a:lnTo>
                    <a:lnTo>
                      <a:pt x="1372" y="35"/>
                    </a:lnTo>
                    <a:lnTo>
                      <a:pt x="1351" y="99"/>
                    </a:lnTo>
                    <a:lnTo>
                      <a:pt x="1301" y="161"/>
                    </a:lnTo>
                    <a:lnTo>
                      <a:pt x="1309" y="218"/>
                    </a:lnTo>
                    <a:lnTo>
                      <a:pt x="1377" y="259"/>
                    </a:lnTo>
                    <a:lnTo>
                      <a:pt x="1399" y="350"/>
                    </a:lnTo>
                    <a:lnTo>
                      <a:pt x="1506" y="386"/>
                    </a:lnTo>
                    <a:lnTo>
                      <a:pt x="1606" y="431"/>
                    </a:lnTo>
                    <a:lnTo>
                      <a:pt x="1639" y="510"/>
                    </a:lnTo>
                    <a:lnTo>
                      <a:pt x="1599" y="590"/>
                    </a:lnTo>
                    <a:lnTo>
                      <a:pt x="1578" y="652"/>
                    </a:lnTo>
                    <a:lnTo>
                      <a:pt x="1498" y="733"/>
                    </a:lnTo>
                    <a:lnTo>
                      <a:pt x="1507" y="843"/>
                    </a:lnTo>
                    <a:lnTo>
                      <a:pt x="1547" y="930"/>
                    </a:lnTo>
                    <a:lnTo>
                      <a:pt x="1614" y="1042"/>
                    </a:lnTo>
                    <a:lnTo>
                      <a:pt x="1602" y="1114"/>
                    </a:lnTo>
                    <a:lnTo>
                      <a:pt x="1513" y="1205"/>
                    </a:lnTo>
                    <a:lnTo>
                      <a:pt x="1453" y="1295"/>
                    </a:lnTo>
                    <a:lnTo>
                      <a:pt x="1395" y="1307"/>
                    </a:lnTo>
                    <a:lnTo>
                      <a:pt x="1336" y="1330"/>
                    </a:lnTo>
                    <a:lnTo>
                      <a:pt x="1306" y="1384"/>
                    </a:lnTo>
                    <a:lnTo>
                      <a:pt x="1226" y="1404"/>
                    </a:lnTo>
                    <a:lnTo>
                      <a:pt x="1149" y="1409"/>
                    </a:lnTo>
                    <a:lnTo>
                      <a:pt x="1124" y="1461"/>
                    </a:lnTo>
                    <a:lnTo>
                      <a:pt x="1210" y="1540"/>
                    </a:lnTo>
                    <a:lnTo>
                      <a:pt x="1219" y="1598"/>
                    </a:lnTo>
                    <a:lnTo>
                      <a:pt x="1164" y="1639"/>
                    </a:lnTo>
                    <a:lnTo>
                      <a:pt x="1106" y="1614"/>
                    </a:lnTo>
                    <a:lnTo>
                      <a:pt x="1010" y="1560"/>
                    </a:lnTo>
                    <a:lnTo>
                      <a:pt x="894" y="1537"/>
                    </a:lnTo>
                    <a:lnTo>
                      <a:pt x="661" y="1534"/>
                    </a:lnTo>
                    <a:lnTo>
                      <a:pt x="486" y="1506"/>
                    </a:lnTo>
                    <a:lnTo>
                      <a:pt x="395" y="1462"/>
                    </a:lnTo>
                    <a:lnTo>
                      <a:pt x="278" y="1459"/>
                    </a:lnTo>
                    <a:lnTo>
                      <a:pt x="152" y="1486"/>
                    </a:lnTo>
                    <a:lnTo>
                      <a:pt x="98" y="1500"/>
                    </a:lnTo>
                    <a:lnTo>
                      <a:pt x="32" y="1440"/>
                    </a:lnTo>
                    <a:lnTo>
                      <a:pt x="19" y="1328"/>
                    </a:lnTo>
                    <a:lnTo>
                      <a:pt x="0" y="1161"/>
                    </a:lnTo>
                    <a:lnTo>
                      <a:pt x="88" y="1070"/>
                    </a:lnTo>
                    <a:lnTo>
                      <a:pt x="142" y="970"/>
                    </a:lnTo>
                    <a:lnTo>
                      <a:pt x="231" y="935"/>
                    </a:lnTo>
                    <a:lnTo>
                      <a:pt x="319" y="892"/>
                    </a:lnTo>
                    <a:lnTo>
                      <a:pt x="359" y="811"/>
                    </a:lnTo>
                    <a:lnTo>
                      <a:pt x="327" y="758"/>
                    </a:lnTo>
                    <a:lnTo>
                      <a:pt x="268" y="723"/>
                    </a:lnTo>
                    <a:lnTo>
                      <a:pt x="242" y="616"/>
                    </a:lnTo>
                    <a:lnTo>
                      <a:pt x="296" y="522"/>
                    </a:lnTo>
                    <a:lnTo>
                      <a:pt x="395" y="490"/>
                    </a:lnTo>
                    <a:lnTo>
                      <a:pt x="422" y="366"/>
                    </a:lnTo>
                    <a:lnTo>
                      <a:pt x="335" y="291"/>
                    </a:lnTo>
                    <a:lnTo>
                      <a:pt x="209" y="284"/>
                    </a:lnTo>
                    <a:lnTo>
                      <a:pt x="188" y="163"/>
                    </a:lnTo>
                    <a:lnTo>
                      <a:pt x="93" y="42"/>
                    </a:lnTo>
                    <a:lnTo>
                      <a:pt x="221" y="0"/>
                    </a:lnTo>
                    <a:close/>
                  </a:path>
                </a:pathLst>
              </a:custGeom>
              <a:solidFill>
                <a:srgbClr val="000000"/>
              </a:solidFill>
              <a:ln w="9525">
                <a:solidFill>
                  <a:schemeClr val="tx1"/>
                </a:solidFill>
                <a:round/>
                <a:headEnd/>
                <a:tailEnd/>
              </a:ln>
            </p:spPr>
            <p:txBody>
              <a:bodyPr/>
              <a:lstStyle/>
              <a:p>
                <a:endParaRPr lang="en-US" dirty="0"/>
              </a:p>
            </p:txBody>
          </p:sp>
          <p:sp>
            <p:nvSpPr>
              <p:cNvPr id="470" name="Freeform 557"/>
              <p:cNvSpPr>
                <a:spLocks/>
              </p:cNvSpPr>
              <p:nvPr/>
            </p:nvSpPr>
            <p:spPr bwMode="auto">
              <a:xfrm>
                <a:off x="3196" y="1606"/>
                <a:ext cx="327" cy="327"/>
              </a:xfrm>
              <a:custGeom>
                <a:avLst/>
                <a:gdLst/>
                <a:ahLst/>
                <a:cxnLst>
                  <a:cxn ang="0">
                    <a:pos x="221" y="0"/>
                  </a:cxn>
                  <a:cxn ang="0">
                    <a:pos x="423" y="29"/>
                  </a:cxn>
                  <a:cxn ang="0">
                    <a:pos x="648" y="47"/>
                  </a:cxn>
                  <a:cxn ang="0">
                    <a:pos x="959" y="54"/>
                  </a:cxn>
                  <a:cxn ang="0">
                    <a:pos x="1215" y="39"/>
                  </a:cxn>
                  <a:cxn ang="0">
                    <a:pos x="1372" y="35"/>
                  </a:cxn>
                  <a:cxn ang="0">
                    <a:pos x="1351" y="99"/>
                  </a:cxn>
                  <a:cxn ang="0">
                    <a:pos x="1301" y="161"/>
                  </a:cxn>
                  <a:cxn ang="0">
                    <a:pos x="1309" y="218"/>
                  </a:cxn>
                  <a:cxn ang="0">
                    <a:pos x="1377" y="259"/>
                  </a:cxn>
                  <a:cxn ang="0">
                    <a:pos x="1399" y="350"/>
                  </a:cxn>
                  <a:cxn ang="0">
                    <a:pos x="1506" y="386"/>
                  </a:cxn>
                  <a:cxn ang="0">
                    <a:pos x="1606" y="431"/>
                  </a:cxn>
                  <a:cxn ang="0">
                    <a:pos x="1639" y="510"/>
                  </a:cxn>
                  <a:cxn ang="0">
                    <a:pos x="1599" y="590"/>
                  </a:cxn>
                  <a:cxn ang="0">
                    <a:pos x="1578" y="652"/>
                  </a:cxn>
                  <a:cxn ang="0">
                    <a:pos x="1498" y="733"/>
                  </a:cxn>
                  <a:cxn ang="0">
                    <a:pos x="1507" y="843"/>
                  </a:cxn>
                  <a:cxn ang="0">
                    <a:pos x="1547" y="930"/>
                  </a:cxn>
                  <a:cxn ang="0">
                    <a:pos x="1614" y="1042"/>
                  </a:cxn>
                  <a:cxn ang="0">
                    <a:pos x="1602" y="1114"/>
                  </a:cxn>
                  <a:cxn ang="0">
                    <a:pos x="1513" y="1205"/>
                  </a:cxn>
                  <a:cxn ang="0">
                    <a:pos x="1453" y="1295"/>
                  </a:cxn>
                  <a:cxn ang="0">
                    <a:pos x="1395" y="1307"/>
                  </a:cxn>
                  <a:cxn ang="0">
                    <a:pos x="1336" y="1330"/>
                  </a:cxn>
                  <a:cxn ang="0">
                    <a:pos x="1306" y="1384"/>
                  </a:cxn>
                  <a:cxn ang="0">
                    <a:pos x="1226" y="1404"/>
                  </a:cxn>
                  <a:cxn ang="0">
                    <a:pos x="1149" y="1409"/>
                  </a:cxn>
                  <a:cxn ang="0">
                    <a:pos x="1124" y="1461"/>
                  </a:cxn>
                  <a:cxn ang="0">
                    <a:pos x="1210" y="1540"/>
                  </a:cxn>
                  <a:cxn ang="0">
                    <a:pos x="1219" y="1598"/>
                  </a:cxn>
                  <a:cxn ang="0">
                    <a:pos x="1164" y="1639"/>
                  </a:cxn>
                  <a:cxn ang="0">
                    <a:pos x="1106" y="1614"/>
                  </a:cxn>
                  <a:cxn ang="0">
                    <a:pos x="1010" y="1560"/>
                  </a:cxn>
                  <a:cxn ang="0">
                    <a:pos x="894" y="1537"/>
                  </a:cxn>
                  <a:cxn ang="0">
                    <a:pos x="661" y="1534"/>
                  </a:cxn>
                  <a:cxn ang="0">
                    <a:pos x="486" y="1506"/>
                  </a:cxn>
                  <a:cxn ang="0">
                    <a:pos x="395" y="1462"/>
                  </a:cxn>
                  <a:cxn ang="0">
                    <a:pos x="278" y="1459"/>
                  </a:cxn>
                  <a:cxn ang="0">
                    <a:pos x="152" y="1486"/>
                  </a:cxn>
                  <a:cxn ang="0">
                    <a:pos x="98" y="1500"/>
                  </a:cxn>
                  <a:cxn ang="0">
                    <a:pos x="32" y="1440"/>
                  </a:cxn>
                  <a:cxn ang="0">
                    <a:pos x="19" y="1328"/>
                  </a:cxn>
                  <a:cxn ang="0">
                    <a:pos x="0" y="1161"/>
                  </a:cxn>
                  <a:cxn ang="0">
                    <a:pos x="88" y="1070"/>
                  </a:cxn>
                  <a:cxn ang="0">
                    <a:pos x="142" y="970"/>
                  </a:cxn>
                  <a:cxn ang="0">
                    <a:pos x="231" y="935"/>
                  </a:cxn>
                  <a:cxn ang="0">
                    <a:pos x="319" y="892"/>
                  </a:cxn>
                  <a:cxn ang="0">
                    <a:pos x="359" y="811"/>
                  </a:cxn>
                  <a:cxn ang="0">
                    <a:pos x="327" y="758"/>
                  </a:cxn>
                  <a:cxn ang="0">
                    <a:pos x="268" y="723"/>
                  </a:cxn>
                  <a:cxn ang="0">
                    <a:pos x="242" y="616"/>
                  </a:cxn>
                  <a:cxn ang="0">
                    <a:pos x="296" y="522"/>
                  </a:cxn>
                  <a:cxn ang="0">
                    <a:pos x="395" y="490"/>
                  </a:cxn>
                  <a:cxn ang="0">
                    <a:pos x="422" y="366"/>
                  </a:cxn>
                  <a:cxn ang="0">
                    <a:pos x="335" y="291"/>
                  </a:cxn>
                  <a:cxn ang="0">
                    <a:pos x="209" y="284"/>
                  </a:cxn>
                  <a:cxn ang="0">
                    <a:pos x="188" y="163"/>
                  </a:cxn>
                  <a:cxn ang="0">
                    <a:pos x="93" y="42"/>
                  </a:cxn>
                  <a:cxn ang="0">
                    <a:pos x="221" y="0"/>
                  </a:cxn>
                </a:cxnLst>
                <a:rect l="0" t="0" r="r" b="b"/>
                <a:pathLst>
                  <a:path w="1639" h="1639">
                    <a:moveTo>
                      <a:pt x="221" y="0"/>
                    </a:moveTo>
                    <a:lnTo>
                      <a:pt x="423" y="29"/>
                    </a:lnTo>
                    <a:lnTo>
                      <a:pt x="648" y="47"/>
                    </a:lnTo>
                    <a:lnTo>
                      <a:pt x="959" y="54"/>
                    </a:lnTo>
                    <a:lnTo>
                      <a:pt x="1215" y="39"/>
                    </a:lnTo>
                    <a:lnTo>
                      <a:pt x="1372" y="35"/>
                    </a:lnTo>
                    <a:lnTo>
                      <a:pt x="1351" y="99"/>
                    </a:lnTo>
                    <a:lnTo>
                      <a:pt x="1301" y="161"/>
                    </a:lnTo>
                    <a:lnTo>
                      <a:pt x="1309" y="218"/>
                    </a:lnTo>
                    <a:lnTo>
                      <a:pt x="1377" y="259"/>
                    </a:lnTo>
                    <a:lnTo>
                      <a:pt x="1399" y="350"/>
                    </a:lnTo>
                    <a:lnTo>
                      <a:pt x="1506" y="386"/>
                    </a:lnTo>
                    <a:lnTo>
                      <a:pt x="1606" y="431"/>
                    </a:lnTo>
                    <a:lnTo>
                      <a:pt x="1639" y="510"/>
                    </a:lnTo>
                    <a:lnTo>
                      <a:pt x="1599" y="590"/>
                    </a:lnTo>
                    <a:lnTo>
                      <a:pt x="1578" y="652"/>
                    </a:lnTo>
                    <a:lnTo>
                      <a:pt x="1498" y="733"/>
                    </a:lnTo>
                    <a:lnTo>
                      <a:pt x="1507" y="843"/>
                    </a:lnTo>
                    <a:lnTo>
                      <a:pt x="1547" y="930"/>
                    </a:lnTo>
                    <a:lnTo>
                      <a:pt x="1614" y="1042"/>
                    </a:lnTo>
                    <a:lnTo>
                      <a:pt x="1602" y="1114"/>
                    </a:lnTo>
                    <a:lnTo>
                      <a:pt x="1513" y="1205"/>
                    </a:lnTo>
                    <a:lnTo>
                      <a:pt x="1453" y="1295"/>
                    </a:lnTo>
                    <a:lnTo>
                      <a:pt x="1395" y="1307"/>
                    </a:lnTo>
                    <a:lnTo>
                      <a:pt x="1336" y="1330"/>
                    </a:lnTo>
                    <a:lnTo>
                      <a:pt x="1306" y="1384"/>
                    </a:lnTo>
                    <a:lnTo>
                      <a:pt x="1226" y="1404"/>
                    </a:lnTo>
                    <a:lnTo>
                      <a:pt x="1149" y="1409"/>
                    </a:lnTo>
                    <a:lnTo>
                      <a:pt x="1124" y="1461"/>
                    </a:lnTo>
                    <a:lnTo>
                      <a:pt x="1210" y="1540"/>
                    </a:lnTo>
                    <a:lnTo>
                      <a:pt x="1219" y="1598"/>
                    </a:lnTo>
                    <a:lnTo>
                      <a:pt x="1164" y="1639"/>
                    </a:lnTo>
                    <a:lnTo>
                      <a:pt x="1106" y="1614"/>
                    </a:lnTo>
                    <a:lnTo>
                      <a:pt x="1010" y="1560"/>
                    </a:lnTo>
                    <a:lnTo>
                      <a:pt x="894" y="1537"/>
                    </a:lnTo>
                    <a:lnTo>
                      <a:pt x="661" y="1534"/>
                    </a:lnTo>
                    <a:lnTo>
                      <a:pt x="486" y="1506"/>
                    </a:lnTo>
                    <a:lnTo>
                      <a:pt x="395" y="1462"/>
                    </a:lnTo>
                    <a:lnTo>
                      <a:pt x="278" y="1459"/>
                    </a:lnTo>
                    <a:lnTo>
                      <a:pt x="152" y="1486"/>
                    </a:lnTo>
                    <a:lnTo>
                      <a:pt x="98" y="1500"/>
                    </a:lnTo>
                    <a:lnTo>
                      <a:pt x="32" y="1440"/>
                    </a:lnTo>
                    <a:lnTo>
                      <a:pt x="19" y="1328"/>
                    </a:lnTo>
                    <a:lnTo>
                      <a:pt x="0" y="1161"/>
                    </a:lnTo>
                    <a:lnTo>
                      <a:pt x="88" y="1070"/>
                    </a:lnTo>
                    <a:lnTo>
                      <a:pt x="142" y="970"/>
                    </a:lnTo>
                    <a:lnTo>
                      <a:pt x="231" y="935"/>
                    </a:lnTo>
                    <a:lnTo>
                      <a:pt x="319" y="892"/>
                    </a:lnTo>
                    <a:lnTo>
                      <a:pt x="359" y="811"/>
                    </a:lnTo>
                    <a:lnTo>
                      <a:pt x="327" y="758"/>
                    </a:lnTo>
                    <a:lnTo>
                      <a:pt x="268" y="723"/>
                    </a:lnTo>
                    <a:lnTo>
                      <a:pt x="242" y="616"/>
                    </a:lnTo>
                    <a:lnTo>
                      <a:pt x="296" y="522"/>
                    </a:lnTo>
                    <a:lnTo>
                      <a:pt x="395" y="490"/>
                    </a:lnTo>
                    <a:lnTo>
                      <a:pt x="422" y="366"/>
                    </a:lnTo>
                    <a:lnTo>
                      <a:pt x="335" y="291"/>
                    </a:lnTo>
                    <a:lnTo>
                      <a:pt x="209" y="284"/>
                    </a:lnTo>
                    <a:lnTo>
                      <a:pt x="188" y="163"/>
                    </a:lnTo>
                    <a:lnTo>
                      <a:pt x="93" y="42"/>
                    </a:lnTo>
                    <a:lnTo>
                      <a:pt x="221" y="0"/>
                    </a:lnTo>
                  </a:path>
                </a:pathLst>
              </a:custGeom>
              <a:noFill/>
              <a:ln w="3175">
                <a:solidFill>
                  <a:schemeClr val="tx1"/>
                </a:solidFill>
                <a:prstDash val="solid"/>
                <a:round/>
                <a:headEnd/>
                <a:tailEnd/>
              </a:ln>
            </p:spPr>
            <p:txBody>
              <a:bodyPr/>
              <a:lstStyle/>
              <a:p>
                <a:endParaRPr lang="en-US" dirty="0"/>
              </a:p>
            </p:txBody>
          </p:sp>
          <p:sp>
            <p:nvSpPr>
              <p:cNvPr id="471" name="Freeform 558"/>
              <p:cNvSpPr>
                <a:spLocks/>
              </p:cNvSpPr>
              <p:nvPr/>
            </p:nvSpPr>
            <p:spPr bwMode="auto">
              <a:xfrm>
                <a:off x="2695" y="1714"/>
                <a:ext cx="24" cy="18"/>
              </a:xfrm>
              <a:custGeom>
                <a:avLst/>
                <a:gdLst/>
                <a:ahLst/>
                <a:cxnLst>
                  <a:cxn ang="0">
                    <a:pos x="41" y="17"/>
                  </a:cxn>
                  <a:cxn ang="0">
                    <a:pos x="32" y="4"/>
                  </a:cxn>
                  <a:cxn ang="0">
                    <a:pos x="8" y="5"/>
                  </a:cxn>
                  <a:cxn ang="0">
                    <a:pos x="0" y="32"/>
                  </a:cxn>
                  <a:cxn ang="0">
                    <a:pos x="7" y="64"/>
                  </a:cxn>
                  <a:cxn ang="0">
                    <a:pos x="47" y="89"/>
                  </a:cxn>
                  <a:cxn ang="0">
                    <a:pos x="80" y="92"/>
                  </a:cxn>
                  <a:cxn ang="0">
                    <a:pos x="109" y="73"/>
                  </a:cxn>
                  <a:cxn ang="0">
                    <a:pos x="119" y="33"/>
                  </a:cxn>
                  <a:cxn ang="0">
                    <a:pos x="106" y="0"/>
                  </a:cxn>
                  <a:cxn ang="0">
                    <a:pos x="90" y="0"/>
                  </a:cxn>
                  <a:cxn ang="0">
                    <a:pos x="64" y="11"/>
                  </a:cxn>
                  <a:cxn ang="0">
                    <a:pos x="57" y="17"/>
                  </a:cxn>
                  <a:cxn ang="0">
                    <a:pos x="41" y="17"/>
                  </a:cxn>
                </a:cxnLst>
                <a:rect l="0" t="0" r="r" b="b"/>
                <a:pathLst>
                  <a:path w="119" h="92">
                    <a:moveTo>
                      <a:pt x="41" y="17"/>
                    </a:moveTo>
                    <a:lnTo>
                      <a:pt x="32" y="4"/>
                    </a:lnTo>
                    <a:lnTo>
                      <a:pt x="8" y="5"/>
                    </a:lnTo>
                    <a:lnTo>
                      <a:pt x="0" y="32"/>
                    </a:lnTo>
                    <a:lnTo>
                      <a:pt x="7" y="64"/>
                    </a:lnTo>
                    <a:lnTo>
                      <a:pt x="47" y="89"/>
                    </a:lnTo>
                    <a:lnTo>
                      <a:pt x="80" y="92"/>
                    </a:lnTo>
                    <a:lnTo>
                      <a:pt x="109" y="73"/>
                    </a:lnTo>
                    <a:lnTo>
                      <a:pt x="119" y="33"/>
                    </a:lnTo>
                    <a:lnTo>
                      <a:pt x="106" y="0"/>
                    </a:lnTo>
                    <a:lnTo>
                      <a:pt x="90" y="0"/>
                    </a:lnTo>
                    <a:lnTo>
                      <a:pt x="64" y="11"/>
                    </a:lnTo>
                    <a:lnTo>
                      <a:pt x="57" y="17"/>
                    </a:lnTo>
                    <a:lnTo>
                      <a:pt x="41" y="17"/>
                    </a:lnTo>
                    <a:close/>
                  </a:path>
                </a:pathLst>
              </a:custGeom>
              <a:solidFill>
                <a:srgbClr val="000000"/>
              </a:solidFill>
              <a:ln w="9525">
                <a:solidFill>
                  <a:schemeClr val="tx1"/>
                </a:solidFill>
                <a:round/>
                <a:headEnd/>
                <a:tailEnd/>
              </a:ln>
            </p:spPr>
            <p:txBody>
              <a:bodyPr/>
              <a:lstStyle/>
              <a:p>
                <a:endParaRPr lang="en-US" dirty="0"/>
              </a:p>
            </p:txBody>
          </p:sp>
          <p:sp>
            <p:nvSpPr>
              <p:cNvPr id="472" name="Freeform 559"/>
              <p:cNvSpPr>
                <a:spLocks/>
              </p:cNvSpPr>
              <p:nvPr/>
            </p:nvSpPr>
            <p:spPr bwMode="auto">
              <a:xfrm>
                <a:off x="2695" y="1714"/>
                <a:ext cx="24" cy="18"/>
              </a:xfrm>
              <a:custGeom>
                <a:avLst/>
                <a:gdLst/>
                <a:ahLst/>
                <a:cxnLst>
                  <a:cxn ang="0">
                    <a:pos x="41" y="17"/>
                  </a:cxn>
                  <a:cxn ang="0">
                    <a:pos x="32" y="4"/>
                  </a:cxn>
                  <a:cxn ang="0">
                    <a:pos x="8" y="5"/>
                  </a:cxn>
                  <a:cxn ang="0">
                    <a:pos x="0" y="32"/>
                  </a:cxn>
                  <a:cxn ang="0">
                    <a:pos x="7" y="64"/>
                  </a:cxn>
                  <a:cxn ang="0">
                    <a:pos x="47" y="89"/>
                  </a:cxn>
                  <a:cxn ang="0">
                    <a:pos x="80" y="92"/>
                  </a:cxn>
                  <a:cxn ang="0">
                    <a:pos x="109" y="73"/>
                  </a:cxn>
                  <a:cxn ang="0">
                    <a:pos x="119" y="33"/>
                  </a:cxn>
                  <a:cxn ang="0">
                    <a:pos x="106" y="0"/>
                  </a:cxn>
                  <a:cxn ang="0">
                    <a:pos x="90" y="0"/>
                  </a:cxn>
                  <a:cxn ang="0">
                    <a:pos x="64" y="11"/>
                  </a:cxn>
                  <a:cxn ang="0">
                    <a:pos x="57" y="17"/>
                  </a:cxn>
                  <a:cxn ang="0">
                    <a:pos x="41" y="17"/>
                  </a:cxn>
                </a:cxnLst>
                <a:rect l="0" t="0" r="r" b="b"/>
                <a:pathLst>
                  <a:path w="119" h="92">
                    <a:moveTo>
                      <a:pt x="41" y="17"/>
                    </a:moveTo>
                    <a:lnTo>
                      <a:pt x="32" y="4"/>
                    </a:lnTo>
                    <a:lnTo>
                      <a:pt x="8" y="5"/>
                    </a:lnTo>
                    <a:lnTo>
                      <a:pt x="0" y="32"/>
                    </a:lnTo>
                    <a:lnTo>
                      <a:pt x="7" y="64"/>
                    </a:lnTo>
                    <a:lnTo>
                      <a:pt x="47" y="89"/>
                    </a:lnTo>
                    <a:lnTo>
                      <a:pt x="80" y="92"/>
                    </a:lnTo>
                    <a:lnTo>
                      <a:pt x="109" y="73"/>
                    </a:lnTo>
                    <a:lnTo>
                      <a:pt x="119" y="33"/>
                    </a:lnTo>
                    <a:lnTo>
                      <a:pt x="106" y="0"/>
                    </a:lnTo>
                    <a:lnTo>
                      <a:pt x="90" y="0"/>
                    </a:lnTo>
                    <a:lnTo>
                      <a:pt x="64" y="11"/>
                    </a:lnTo>
                    <a:lnTo>
                      <a:pt x="57" y="17"/>
                    </a:lnTo>
                    <a:lnTo>
                      <a:pt x="41" y="17"/>
                    </a:lnTo>
                  </a:path>
                </a:pathLst>
              </a:custGeom>
              <a:noFill/>
              <a:ln w="3175">
                <a:solidFill>
                  <a:schemeClr val="tx1"/>
                </a:solidFill>
                <a:prstDash val="solid"/>
                <a:round/>
                <a:headEnd/>
                <a:tailEnd/>
              </a:ln>
            </p:spPr>
            <p:txBody>
              <a:bodyPr/>
              <a:lstStyle/>
              <a:p>
                <a:endParaRPr lang="en-US" dirty="0"/>
              </a:p>
            </p:txBody>
          </p:sp>
          <p:sp>
            <p:nvSpPr>
              <p:cNvPr id="473" name="Freeform 560"/>
              <p:cNvSpPr>
                <a:spLocks/>
              </p:cNvSpPr>
              <p:nvPr/>
            </p:nvSpPr>
            <p:spPr bwMode="auto">
              <a:xfrm>
                <a:off x="2678" y="1700"/>
                <a:ext cx="25" cy="5"/>
              </a:xfrm>
              <a:custGeom>
                <a:avLst/>
                <a:gdLst/>
                <a:ahLst/>
                <a:cxnLst>
                  <a:cxn ang="0">
                    <a:pos x="0" y="0"/>
                  </a:cxn>
                  <a:cxn ang="0">
                    <a:pos x="26" y="15"/>
                  </a:cxn>
                  <a:cxn ang="0">
                    <a:pos x="73" y="23"/>
                  </a:cxn>
                  <a:cxn ang="0">
                    <a:pos x="127" y="14"/>
                  </a:cxn>
                </a:cxnLst>
                <a:rect l="0" t="0" r="r" b="b"/>
                <a:pathLst>
                  <a:path w="127" h="23">
                    <a:moveTo>
                      <a:pt x="0" y="0"/>
                    </a:moveTo>
                    <a:lnTo>
                      <a:pt x="26" y="15"/>
                    </a:lnTo>
                    <a:lnTo>
                      <a:pt x="73" y="23"/>
                    </a:lnTo>
                    <a:lnTo>
                      <a:pt x="127" y="14"/>
                    </a:lnTo>
                  </a:path>
                </a:pathLst>
              </a:custGeom>
              <a:noFill/>
              <a:ln w="3175">
                <a:solidFill>
                  <a:schemeClr val="tx1"/>
                </a:solidFill>
                <a:prstDash val="solid"/>
                <a:round/>
                <a:headEnd/>
                <a:tailEnd/>
              </a:ln>
            </p:spPr>
            <p:txBody>
              <a:bodyPr/>
              <a:lstStyle/>
              <a:p>
                <a:endParaRPr lang="en-US" dirty="0"/>
              </a:p>
            </p:txBody>
          </p:sp>
          <p:sp>
            <p:nvSpPr>
              <p:cNvPr id="474" name="Freeform 561"/>
              <p:cNvSpPr>
                <a:spLocks/>
              </p:cNvSpPr>
              <p:nvPr/>
            </p:nvSpPr>
            <p:spPr bwMode="auto">
              <a:xfrm>
                <a:off x="3752" y="2057"/>
                <a:ext cx="27" cy="79"/>
              </a:xfrm>
              <a:custGeom>
                <a:avLst/>
                <a:gdLst/>
                <a:ahLst/>
                <a:cxnLst>
                  <a:cxn ang="0">
                    <a:pos x="110" y="394"/>
                  </a:cxn>
                  <a:cxn ang="0">
                    <a:pos x="110" y="312"/>
                  </a:cxn>
                  <a:cxn ang="0">
                    <a:pos x="131" y="225"/>
                  </a:cxn>
                  <a:cxn ang="0">
                    <a:pos x="121" y="197"/>
                  </a:cxn>
                  <a:cxn ang="0">
                    <a:pos x="77" y="101"/>
                  </a:cxn>
                  <a:cxn ang="0">
                    <a:pos x="0" y="0"/>
                  </a:cxn>
                </a:cxnLst>
                <a:rect l="0" t="0" r="r" b="b"/>
                <a:pathLst>
                  <a:path w="131" h="394">
                    <a:moveTo>
                      <a:pt x="110" y="394"/>
                    </a:moveTo>
                    <a:lnTo>
                      <a:pt x="110" y="312"/>
                    </a:lnTo>
                    <a:lnTo>
                      <a:pt x="131" y="225"/>
                    </a:lnTo>
                    <a:lnTo>
                      <a:pt x="121" y="197"/>
                    </a:lnTo>
                    <a:lnTo>
                      <a:pt x="77" y="101"/>
                    </a:lnTo>
                    <a:lnTo>
                      <a:pt x="0" y="0"/>
                    </a:lnTo>
                  </a:path>
                </a:pathLst>
              </a:custGeom>
              <a:noFill/>
              <a:ln w="3175">
                <a:solidFill>
                  <a:schemeClr val="tx1"/>
                </a:solidFill>
                <a:prstDash val="solid"/>
                <a:round/>
                <a:headEnd/>
                <a:tailEnd/>
              </a:ln>
            </p:spPr>
            <p:txBody>
              <a:bodyPr/>
              <a:lstStyle/>
              <a:p>
                <a:endParaRPr lang="en-US" dirty="0"/>
              </a:p>
            </p:txBody>
          </p:sp>
          <p:sp>
            <p:nvSpPr>
              <p:cNvPr id="475" name="Freeform 562"/>
              <p:cNvSpPr>
                <a:spLocks/>
              </p:cNvSpPr>
              <p:nvPr/>
            </p:nvSpPr>
            <p:spPr bwMode="auto">
              <a:xfrm>
                <a:off x="3136" y="2132"/>
                <a:ext cx="26" cy="54"/>
              </a:xfrm>
              <a:custGeom>
                <a:avLst/>
                <a:gdLst/>
                <a:ahLst/>
                <a:cxnLst>
                  <a:cxn ang="0">
                    <a:pos x="0" y="0"/>
                  </a:cxn>
                  <a:cxn ang="0">
                    <a:pos x="28" y="78"/>
                  </a:cxn>
                  <a:cxn ang="0">
                    <a:pos x="101" y="158"/>
                  </a:cxn>
                  <a:cxn ang="0">
                    <a:pos x="130" y="268"/>
                  </a:cxn>
                </a:cxnLst>
                <a:rect l="0" t="0" r="r" b="b"/>
                <a:pathLst>
                  <a:path w="130" h="268">
                    <a:moveTo>
                      <a:pt x="0" y="0"/>
                    </a:moveTo>
                    <a:lnTo>
                      <a:pt x="28" y="78"/>
                    </a:lnTo>
                    <a:lnTo>
                      <a:pt x="101" y="158"/>
                    </a:lnTo>
                    <a:lnTo>
                      <a:pt x="130" y="268"/>
                    </a:lnTo>
                  </a:path>
                </a:pathLst>
              </a:custGeom>
              <a:noFill/>
              <a:ln w="3175">
                <a:solidFill>
                  <a:schemeClr val="tx1"/>
                </a:solidFill>
                <a:prstDash val="solid"/>
                <a:round/>
                <a:headEnd/>
                <a:tailEnd/>
              </a:ln>
            </p:spPr>
            <p:txBody>
              <a:bodyPr/>
              <a:lstStyle/>
              <a:p>
                <a:endParaRPr lang="en-US" dirty="0"/>
              </a:p>
            </p:txBody>
          </p:sp>
          <p:sp>
            <p:nvSpPr>
              <p:cNvPr id="476" name="Freeform 563"/>
              <p:cNvSpPr>
                <a:spLocks/>
              </p:cNvSpPr>
              <p:nvPr/>
            </p:nvSpPr>
            <p:spPr bwMode="auto">
              <a:xfrm>
                <a:off x="3694" y="2319"/>
                <a:ext cx="68" cy="34"/>
              </a:xfrm>
              <a:custGeom>
                <a:avLst/>
                <a:gdLst/>
                <a:ahLst/>
                <a:cxnLst>
                  <a:cxn ang="0">
                    <a:pos x="121" y="0"/>
                  </a:cxn>
                  <a:cxn ang="0">
                    <a:pos x="110" y="0"/>
                  </a:cxn>
                  <a:cxn ang="0">
                    <a:pos x="35" y="72"/>
                  </a:cxn>
                  <a:cxn ang="0">
                    <a:pos x="2" y="99"/>
                  </a:cxn>
                  <a:cxn ang="0">
                    <a:pos x="0" y="111"/>
                  </a:cxn>
                  <a:cxn ang="0">
                    <a:pos x="37" y="143"/>
                  </a:cxn>
                  <a:cxn ang="0">
                    <a:pos x="104" y="167"/>
                  </a:cxn>
                  <a:cxn ang="0">
                    <a:pos x="234" y="171"/>
                  </a:cxn>
                  <a:cxn ang="0">
                    <a:pos x="292" y="151"/>
                  </a:cxn>
                  <a:cxn ang="0">
                    <a:pos x="327" y="92"/>
                  </a:cxn>
                  <a:cxn ang="0">
                    <a:pos x="336" y="65"/>
                  </a:cxn>
                  <a:cxn ang="0">
                    <a:pos x="333" y="52"/>
                  </a:cxn>
                  <a:cxn ang="0">
                    <a:pos x="300" y="61"/>
                  </a:cxn>
                  <a:cxn ang="0">
                    <a:pos x="251" y="56"/>
                  </a:cxn>
                  <a:cxn ang="0">
                    <a:pos x="198" y="45"/>
                  </a:cxn>
                  <a:cxn ang="0">
                    <a:pos x="155" y="20"/>
                  </a:cxn>
                  <a:cxn ang="0">
                    <a:pos x="137" y="3"/>
                  </a:cxn>
                  <a:cxn ang="0">
                    <a:pos x="121" y="0"/>
                  </a:cxn>
                </a:cxnLst>
                <a:rect l="0" t="0" r="r" b="b"/>
                <a:pathLst>
                  <a:path w="336" h="171">
                    <a:moveTo>
                      <a:pt x="121" y="0"/>
                    </a:moveTo>
                    <a:lnTo>
                      <a:pt x="110" y="0"/>
                    </a:lnTo>
                    <a:lnTo>
                      <a:pt x="35" y="72"/>
                    </a:lnTo>
                    <a:lnTo>
                      <a:pt x="2" y="99"/>
                    </a:lnTo>
                    <a:lnTo>
                      <a:pt x="0" y="111"/>
                    </a:lnTo>
                    <a:lnTo>
                      <a:pt x="37" y="143"/>
                    </a:lnTo>
                    <a:lnTo>
                      <a:pt x="104" y="167"/>
                    </a:lnTo>
                    <a:lnTo>
                      <a:pt x="234" y="171"/>
                    </a:lnTo>
                    <a:lnTo>
                      <a:pt x="292" y="151"/>
                    </a:lnTo>
                    <a:lnTo>
                      <a:pt x="327" y="92"/>
                    </a:lnTo>
                    <a:lnTo>
                      <a:pt x="336" y="65"/>
                    </a:lnTo>
                    <a:lnTo>
                      <a:pt x="333" y="52"/>
                    </a:lnTo>
                    <a:lnTo>
                      <a:pt x="300" y="61"/>
                    </a:lnTo>
                    <a:lnTo>
                      <a:pt x="251" y="56"/>
                    </a:lnTo>
                    <a:lnTo>
                      <a:pt x="198" y="45"/>
                    </a:lnTo>
                    <a:lnTo>
                      <a:pt x="155" y="20"/>
                    </a:lnTo>
                    <a:lnTo>
                      <a:pt x="137" y="3"/>
                    </a:lnTo>
                    <a:lnTo>
                      <a:pt x="121" y="0"/>
                    </a:lnTo>
                    <a:close/>
                  </a:path>
                </a:pathLst>
              </a:custGeom>
              <a:solidFill>
                <a:srgbClr val="000000"/>
              </a:solidFill>
              <a:ln w="9525">
                <a:solidFill>
                  <a:schemeClr val="tx1"/>
                </a:solidFill>
                <a:round/>
                <a:headEnd/>
                <a:tailEnd/>
              </a:ln>
            </p:spPr>
            <p:txBody>
              <a:bodyPr/>
              <a:lstStyle/>
              <a:p>
                <a:endParaRPr lang="en-US" dirty="0"/>
              </a:p>
            </p:txBody>
          </p:sp>
          <p:sp>
            <p:nvSpPr>
              <p:cNvPr id="477" name="Freeform 564"/>
              <p:cNvSpPr>
                <a:spLocks/>
              </p:cNvSpPr>
              <p:nvPr/>
            </p:nvSpPr>
            <p:spPr bwMode="auto">
              <a:xfrm>
                <a:off x="3694" y="2319"/>
                <a:ext cx="68" cy="34"/>
              </a:xfrm>
              <a:custGeom>
                <a:avLst/>
                <a:gdLst/>
                <a:ahLst/>
                <a:cxnLst>
                  <a:cxn ang="0">
                    <a:pos x="121" y="0"/>
                  </a:cxn>
                  <a:cxn ang="0">
                    <a:pos x="110" y="0"/>
                  </a:cxn>
                  <a:cxn ang="0">
                    <a:pos x="35" y="72"/>
                  </a:cxn>
                  <a:cxn ang="0">
                    <a:pos x="2" y="99"/>
                  </a:cxn>
                  <a:cxn ang="0">
                    <a:pos x="0" y="111"/>
                  </a:cxn>
                  <a:cxn ang="0">
                    <a:pos x="37" y="143"/>
                  </a:cxn>
                  <a:cxn ang="0">
                    <a:pos x="104" y="167"/>
                  </a:cxn>
                  <a:cxn ang="0">
                    <a:pos x="234" y="171"/>
                  </a:cxn>
                  <a:cxn ang="0">
                    <a:pos x="292" y="151"/>
                  </a:cxn>
                  <a:cxn ang="0">
                    <a:pos x="327" y="92"/>
                  </a:cxn>
                  <a:cxn ang="0">
                    <a:pos x="336" y="65"/>
                  </a:cxn>
                  <a:cxn ang="0">
                    <a:pos x="333" y="52"/>
                  </a:cxn>
                  <a:cxn ang="0">
                    <a:pos x="300" y="61"/>
                  </a:cxn>
                  <a:cxn ang="0">
                    <a:pos x="251" y="56"/>
                  </a:cxn>
                  <a:cxn ang="0">
                    <a:pos x="198" y="45"/>
                  </a:cxn>
                  <a:cxn ang="0">
                    <a:pos x="155" y="20"/>
                  </a:cxn>
                  <a:cxn ang="0">
                    <a:pos x="137" y="3"/>
                  </a:cxn>
                  <a:cxn ang="0">
                    <a:pos x="121" y="0"/>
                  </a:cxn>
                </a:cxnLst>
                <a:rect l="0" t="0" r="r" b="b"/>
                <a:pathLst>
                  <a:path w="336" h="171">
                    <a:moveTo>
                      <a:pt x="121" y="0"/>
                    </a:moveTo>
                    <a:lnTo>
                      <a:pt x="110" y="0"/>
                    </a:lnTo>
                    <a:lnTo>
                      <a:pt x="35" y="72"/>
                    </a:lnTo>
                    <a:lnTo>
                      <a:pt x="2" y="99"/>
                    </a:lnTo>
                    <a:lnTo>
                      <a:pt x="0" y="111"/>
                    </a:lnTo>
                    <a:lnTo>
                      <a:pt x="37" y="143"/>
                    </a:lnTo>
                    <a:lnTo>
                      <a:pt x="104" y="167"/>
                    </a:lnTo>
                    <a:lnTo>
                      <a:pt x="234" y="171"/>
                    </a:lnTo>
                    <a:lnTo>
                      <a:pt x="292" y="151"/>
                    </a:lnTo>
                    <a:lnTo>
                      <a:pt x="327" y="92"/>
                    </a:lnTo>
                    <a:lnTo>
                      <a:pt x="336" y="65"/>
                    </a:lnTo>
                    <a:lnTo>
                      <a:pt x="333" y="52"/>
                    </a:lnTo>
                    <a:lnTo>
                      <a:pt x="300" y="61"/>
                    </a:lnTo>
                    <a:lnTo>
                      <a:pt x="251" y="56"/>
                    </a:lnTo>
                    <a:lnTo>
                      <a:pt x="198" y="45"/>
                    </a:lnTo>
                    <a:lnTo>
                      <a:pt x="155" y="20"/>
                    </a:lnTo>
                    <a:lnTo>
                      <a:pt x="137" y="3"/>
                    </a:lnTo>
                    <a:lnTo>
                      <a:pt x="121" y="0"/>
                    </a:lnTo>
                  </a:path>
                </a:pathLst>
              </a:custGeom>
              <a:noFill/>
              <a:ln w="3175">
                <a:solidFill>
                  <a:schemeClr val="tx1"/>
                </a:solidFill>
                <a:prstDash val="solid"/>
                <a:round/>
                <a:headEnd/>
                <a:tailEnd/>
              </a:ln>
            </p:spPr>
            <p:txBody>
              <a:bodyPr/>
              <a:lstStyle/>
              <a:p>
                <a:endParaRPr lang="en-US" dirty="0"/>
              </a:p>
            </p:txBody>
          </p:sp>
          <p:sp>
            <p:nvSpPr>
              <p:cNvPr id="478" name="Freeform 565"/>
              <p:cNvSpPr>
                <a:spLocks/>
              </p:cNvSpPr>
              <p:nvPr/>
            </p:nvSpPr>
            <p:spPr bwMode="auto">
              <a:xfrm>
                <a:off x="3528" y="2023"/>
                <a:ext cx="116" cy="17"/>
              </a:xfrm>
              <a:custGeom>
                <a:avLst/>
                <a:gdLst/>
                <a:ahLst/>
                <a:cxnLst>
                  <a:cxn ang="0">
                    <a:pos x="576" y="16"/>
                  </a:cxn>
                  <a:cxn ang="0">
                    <a:pos x="574" y="0"/>
                  </a:cxn>
                  <a:cxn ang="0">
                    <a:pos x="88" y="27"/>
                  </a:cxn>
                  <a:cxn ang="0">
                    <a:pos x="0" y="75"/>
                  </a:cxn>
                  <a:cxn ang="0">
                    <a:pos x="6" y="83"/>
                  </a:cxn>
                  <a:cxn ang="0">
                    <a:pos x="469" y="59"/>
                  </a:cxn>
                  <a:cxn ang="0">
                    <a:pos x="555" y="24"/>
                  </a:cxn>
                  <a:cxn ang="0">
                    <a:pos x="576" y="16"/>
                  </a:cxn>
                </a:cxnLst>
                <a:rect l="0" t="0" r="r" b="b"/>
                <a:pathLst>
                  <a:path w="576" h="83">
                    <a:moveTo>
                      <a:pt x="576" y="16"/>
                    </a:moveTo>
                    <a:lnTo>
                      <a:pt x="574" y="0"/>
                    </a:lnTo>
                    <a:lnTo>
                      <a:pt x="88" y="27"/>
                    </a:lnTo>
                    <a:lnTo>
                      <a:pt x="0" y="75"/>
                    </a:lnTo>
                    <a:lnTo>
                      <a:pt x="6" y="83"/>
                    </a:lnTo>
                    <a:lnTo>
                      <a:pt x="469" y="59"/>
                    </a:lnTo>
                    <a:lnTo>
                      <a:pt x="555" y="24"/>
                    </a:lnTo>
                    <a:lnTo>
                      <a:pt x="576" y="16"/>
                    </a:lnTo>
                    <a:close/>
                  </a:path>
                </a:pathLst>
              </a:custGeom>
              <a:solidFill>
                <a:srgbClr val="FFFFFF"/>
              </a:solidFill>
              <a:ln w="9525">
                <a:solidFill>
                  <a:schemeClr val="tx1"/>
                </a:solidFill>
                <a:round/>
                <a:headEnd/>
                <a:tailEnd/>
              </a:ln>
            </p:spPr>
            <p:txBody>
              <a:bodyPr/>
              <a:lstStyle/>
              <a:p>
                <a:endParaRPr lang="en-US" dirty="0"/>
              </a:p>
            </p:txBody>
          </p:sp>
          <p:sp>
            <p:nvSpPr>
              <p:cNvPr id="479" name="Freeform 566"/>
              <p:cNvSpPr>
                <a:spLocks/>
              </p:cNvSpPr>
              <p:nvPr/>
            </p:nvSpPr>
            <p:spPr bwMode="auto">
              <a:xfrm>
                <a:off x="3085" y="1955"/>
                <a:ext cx="14" cy="65"/>
              </a:xfrm>
              <a:custGeom>
                <a:avLst/>
                <a:gdLst/>
                <a:ahLst/>
                <a:cxnLst>
                  <a:cxn ang="0">
                    <a:pos x="70" y="323"/>
                  </a:cxn>
                  <a:cxn ang="0">
                    <a:pos x="29" y="87"/>
                  </a:cxn>
                  <a:cxn ang="0">
                    <a:pos x="0" y="0"/>
                  </a:cxn>
                </a:cxnLst>
                <a:rect l="0" t="0" r="r" b="b"/>
                <a:pathLst>
                  <a:path w="70" h="323">
                    <a:moveTo>
                      <a:pt x="70" y="323"/>
                    </a:moveTo>
                    <a:lnTo>
                      <a:pt x="29" y="87"/>
                    </a:lnTo>
                    <a:lnTo>
                      <a:pt x="0" y="0"/>
                    </a:lnTo>
                  </a:path>
                </a:pathLst>
              </a:custGeom>
              <a:noFill/>
              <a:ln w="3175">
                <a:solidFill>
                  <a:schemeClr val="tx1"/>
                </a:solidFill>
                <a:prstDash val="solid"/>
                <a:round/>
                <a:headEnd/>
                <a:tailEnd/>
              </a:ln>
            </p:spPr>
            <p:txBody>
              <a:bodyPr/>
              <a:lstStyle/>
              <a:p>
                <a:endParaRPr lang="en-US" dirty="0"/>
              </a:p>
            </p:txBody>
          </p:sp>
          <p:sp>
            <p:nvSpPr>
              <p:cNvPr id="480" name="Freeform 567"/>
              <p:cNvSpPr>
                <a:spLocks/>
              </p:cNvSpPr>
              <p:nvPr/>
            </p:nvSpPr>
            <p:spPr bwMode="auto">
              <a:xfrm>
                <a:off x="3111" y="2326"/>
                <a:ext cx="74" cy="44"/>
              </a:xfrm>
              <a:custGeom>
                <a:avLst/>
                <a:gdLst/>
                <a:ahLst/>
                <a:cxnLst>
                  <a:cxn ang="0">
                    <a:pos x="140" y="0"/>
                  </a:cxn>
                  <a:cxn ang="0">
                    <a:pos x="129" y="2"/>
                  </a:cxn>
                  <a:cxn ang="0">
                    <a:pos x="97" y="35"/>
                  </a:cxn>
                  <a:cxn ang="0">
                    <a:pos x="49" y="108"/>
                  </a:cxn>
                  <a:cxn ang="0">
                    <a:pos x="1" y="150"/>
                  </a:cxn>
                  <a:cxn ang="0">
                    <a:pos x="0" y="176"/>
                  </a:cxn>
                  <a:cxn ang="0">
                    <a:pos x="29" y="205"/>
                  </a:cxn>
                  <a:cxn ang="0">
                    <a:pos x="109" y="222"/>
                  </a:cxn>
                  <a:cxn ang="0">
                    <a:pos x="179" y="222"/>
                  </a:cxn>
                  <a:cxn ang="0">
                    <a:pos x="301" y="198"/>
                  </a:cxn>
                  <a:cxn ang="0">
                    <a:pos x="328" y="181"/>
                  </a:cxn>
                  <a:cxn ang="0">
                    <a:pos x="370" y="86"/>
                  </a:cxn>
                  <a:cxn ang="0">
                    <a:pos x="364" y="67"/>
                  </a:cxn>
                  <a:cxn ang="0">
                    <a:pos x="341" y="84"/>
                  </a:cxn>
                  <a:cxn ang="0">
                    <a:pos x="301" y="89"/>
                  </a:cxn>
                  <a:cxn ang="0">
                    <a:pos x="230" y="75"/>
                  </a:cxn>
                  <a:cxn ang="0">
                    <a:pos x="168" y="34"/>
                  </a:cxn>
                  <a:cxn ang="0">
                    <a:pos x="150" y="6"/>
                  </a:cxn>
                  <a:cxn ang="0">
                    <a:pos x="140" y="0"/>
                  </a:cxn>
                </a:cxnLst>
                <a:rect l="0" t="0" r="r" b="b"/>
                <a:pathLst>
                  <a:path w="370" h="222">
                    <a:moveTo>
                      <a:pt x="140" y="0"/>
                    </a:moveTo>
                    <a:lnTo>
                      <a:pt x="129" y="2"/>
                    </a:lnTo>
                    <a:lnTo>
                      <a:pt x="97" y="35"/>
                    </a:lnTo>
                    <a:lnTo>
                      <a:pt x="49" y="108"/>
                    </a:lnTo>
                    <a:lnTo>
                      <a:pt x="1" y="150"/>
                    </a:lnTo>
                    <a:lnTo>
                      <a:pt x="0" y="176"/>
                    </a:lnTo>
                    <a:lnTo>
                      <a:pt x="29" y="205"/>
                    </a:lnTo>
                    <a:lnTo>
                      <a:pt x="109" y="222"/>
                    </a:lnTo>
                    <a:lnTo>
                      <a:pt x="179" y="222"/>
                    </a:lnTo>
                    <a:lnTo>
                      <a:pt x="301" y="198"/>
                    </a:lnTo>
                    <a:lnTo>
                      <a:pt x="328" y="181"/>
                    </a:lnTo>
                    <a:lnTo>
                      <a:pt x="370" y="86"/>
                    </a:lnTo>
                    <a:lnTo>
                      <a:pt x="364" y="67"/>
                    </a:lnTo>
                    <a:lnTo>
                      <a:pt x="341" y="84"/>
                    </a:lnTo>
                    <a:lnTo>
                      <a:pt x="301" y="89"/>
                    </a:lnTo>
                    <a:lnTo>
                      <a:pt x="230" y="75"/>
                    </a:lnTo>
                    <a:lnTo>
                      <a:pt x="168" y="34"/>
                    </a:lnTo>
                    <a:lnTo>
                      <a:pt x="150" y="6"/>
                    </a:lnTo>
                    <a:lnTo>
                      <a:pt x="140" y="0"/>
                    </a:lnTo>
                    <a:close/>
                  </a:path>
                </a:pathLst>
              </a:custGeom>
              <a:solidFill>
                <a:srgbClr val="000000"/>
              </a:solidFill>
              <a:ln w="9525">
                <a:solidFill>
                  <a:schemeClr val="tx1"/>
                </a:solidFill>
                <a:round/>
                <a:headEnd/>
                <a:tailEnd/>
              </a:ln>
            </p:spPr>
            <p:txBody>
              <a:bodyPr/>
              <a:lstStyle/>
              <a:p>
                <a:endParaRPr lang="en-US" dirty="0"/>
              </a:p>
            </p:txBody>
          </p:sp>
          <p:sp>
            <p:nvSpPr>
              <p:cNvPr id="481" name="Freeform 568"/>
              <p:cNvSpPr>
                <a:spLocks/>
              </p:cNvSpPr>
              <p:nvPr/>
            </p:nvSpPr>
            <p:spPr bwMode="auto">
              <a:xfrm>
                <a:off x="3111" y="2326"/>
                <a:ext cx="74" cy="44"/>
              </a:xfrm>
              <a:custGeom>
                <a:avLst/>
                <a:gdLst/>
                <a:ahLst/>
                <a:cxnLst>
                  <a:cxn ang="0">
                    <a:pos x="140" y="0"/>
                  </a:cxn>
                  <a:cxn ang="0">
                    <a:pos x="129" y="2"/>
                  </a:cxn>
                  <a:cxn ang="0">
                    <a:pos x="97" y="35"/>
                  </a:cxn>
                  <a:cxn ang="0">
                    <a:pos x="49" y="108"/>
                  </a:cxn>
                  <a:cxn ang="0">
                    <a:pos x="1" y="150"/>
                  </a:cxn>
                  <a:cxn ang="0">
                    <a:pos x="0" y="176"/>
                  </a:cxn>
                  <a:cxn ang="0">
                    <a:pos x="29" y="205"/>
                  </a:cxn>
                  <a:cxn ang="0">
                    <a:pos x="109" y="222"/>
                  </a:cxn>
                  <a:cxn ang="0">
                    <a:pos x="179" y="222"/>
                  </a:cxn>
                  <a:cxn ang="0">
                    <a:pos x="301" y="198"/>
                  </a:cxn>
                  <a:cxn ang="0">
                    <a:pos x="328" y="181"/>
                  </a:cxn>
                  <a:cxn ang="0">
                    <a:pos x="370" y="86"/>
                  </a:cxn>
                  <a:cxn ang="0">
                    <a:pos x="364" y="67"/>
                  </a:cxn>
                  <a:cxn ang="0">
                    <a:pos x="341" y="84"/>
                  </a:cxn>
                  <a:cxn ang="0">
                    <a:pos x="301" y="89"/>
                  </a:cxn>
                  <a:cxn ang="0">
                    <a:pos x="230" y="75"/>
                  </a:cxn>
                  <a:cxn ang="0">
                    <a:pos x="168" y="34"/>
                  </a:cxn>
                  <a:cxn ang="0">
                    <a:pos x="150" y="6"/>
                  </a:cxn>
                  <a:cxn ang="0">
                    <a:pos x="140" y="0"/>
                  </a:cxn>
                </a:cxnLst>
                <a:rect l="0" t="0" r="r" b="b"/>
                <a:pathLst>
                  <a:path w="370" h="222">
                    <a:moveTo>
                      <a:pt x="140" y="0"/>
                    </a:moveTo>
                    <a:lnTo>
                      <a:pt x="129" y="2"/>
                    </a:lnTo>
                    <a:lnTo>
                      <a:pt x="97" y="35"/>
                    </a:lnTo>
                    <a:lnTo>
                      <a:pt x="49" y="108"/>
                    </a:lnTo>
                    <a:lnTo>
                      <a:pt x="1" y="150"/>
                    </a:lnTo>
                    <a:lnTo>
                      <a:pt x="0" y="176"/>
                    </a:lnTo>
                    <a:lnTo>
                      <a:pt x="29" y="205"/>
                    </a:lnTo>
                    <a:lnTo>
                      <a:pt x="109" y="222"/>
                    </a:lnTo>
                    <a:lnTo>
                      <a:pt x="179" y="222"/>
                    </a:lnTo>
                    <a:lnTo>
                      <a:pt x="301" y="198"/>
                    </a:lnTo>
                    <a:lnTo>
                      <a:pt x="328" y="181"/>
                    </a:lnTo>
                    <a:lnTo>
                      <a:pt x="370" y="86"/>
                    </a:lnTo>
                    <a:lnTo>
                      <a:pt x="364" y="67"/>
                    </a:lnTo>
                    <a:lnTo>
                      <a:pt x="341" y="84"/>
                    </a:lnTo>
                    <a:lnTo>
                      <a:pt x="301" y="89"/>
                    </a:lnTo>
                    <a:lnTo>
                      <a:pt x="230" y="75"/>
                    </a:lnTo>
                    <a:lnTo>
                      <a:pt x="168" y="34"/>
                    </a:lnTo>
                    <a:lnTo>
                      <a:pt x="150" y="6"/>
                    </a:lnTo>
                    <a:lnTo>
                      <a:pt x="140" y="0"/>
                    </a:lnTo>
                  </a:path>
                </a:pathLst>
              </a:custGeom>
              <a:noFill/>
              <a:ln w="3175">
                <a:solidFill>
                  <a:schemeClr val="tx1"/>
                </a:solidFill>
                <a:prstDash val="solid"/>
                <a:round/>
                <a:headEnd/>
                <a:tailEnd/>
              </a:ln>
            </p:spPr>
            <p:txBody>
              <a:bodyPr/>
              <a:lstStyle/>
              <a:p>
                <a:endParaRPr lang="en-US" dirty="0"/>
              </a:p>
            </p:txBody>
          </p:sp>
          <p:sp>
            <p:nvSpPr>
              <p:cNvPr id="482" name="Freeform 569"/>
              <p:cNvSpPr>
                <a:spLocks/>
              </p:cNvSpPr>
              <p:nvPr/>
            </p:nvSpPr>
            <p:spPr bwMode="auto">
              <a:xfrm>
                <a:off x="2712" y="1515"/>
                <a:ext cx="492" cy="604"/>
              </a:xfrm>
              <a:custGeom>
                <a:avLst/>
                <a:gdLst/>
                <a:ahLst/>
                <a:cxnLst>
                  <a:cxn ang="0">
                    <a:pos x="1507" y="418"/>
                  </a:cxn>
                  <a:cxn ang="0">
                    <a:pos x="1606" y="595"/>
                  </a:cxn>
                  <a:cxn ang="0">
                    <a:pos x="1734" y="566"/>
                  </a:cxn>
                  <a:cxn ang="0">
                    <a:pos x="1893" y="576"/>
                  </a:cxn>
                  <a:cxn ang="0">
                    <a:pos x="1893" y="821"/>
                  </a:cxn>
                  <a:cxn ang="0">
                    <a:pos x="1794" y="957"/>
                  </a:cxn>
                  <a:cxn ang="0">
                    <a:pos x="1893" y="1074"/>
                  </a:cxn>
                  <a:cxn ang="0">
                    <a:pos x="2051" y="1153"/>
                  </a:cxn>
                  <a:cxn ang="0">
                    <a:pos x="2032" y="1368"/>
                  </a:cxn>
                  <a:cxn ang="0">
                    <a:pos x="2151" y="1534"/>
                  </a:cxn>
                  <a:cxn ang="0">
                    <a:pos x="2259" y="1701"/>
                  </a:cxn>
                  <a:cxn ang="0">
                    <a:pos x="2249" y="1946"/>
                  </a:cxn>
                  <a:cxn ang="0">
                    <a:pos x="2319" y="2091"/>
                  </a:cxn>
                  <a:cxn ang="0">
                    <a:pos x="2389" y="2179"/>
                  </a:cxn>
                  <a:cxn ang="0">
                    <a:pos x="2437" y="2337"/>
                  </a:cxn>
                  <a:cxn ang="0">
                    <a:pos x="2299" y="2933"/>
                  </a:cxn>
                  <a:cxn ang="0">
                    <a:pos x="2200" y="2854"/>
                  </a:cxn>
                  <a:cxn ang="0">
                    <a:pos x="2091" y="2493"/>
                  </a:cxn>
                  <a:cxn ang="0">
                    <a:pos x="2110" y="2337"/>
                  </a:cxn>
                  <a:cxn ang="0">
                    <a:pos x="1902" y="2179"/>
                  </a:cxn>
                  <a:cxn ang="0">
                    <a:pos x="1784" y="1955"/>
                  </a:cxn>
                  <a:cxn ang="0">
                    <a:pos x="1675" y="1925"/>
                  </a:cxn>
                  <a:cxn ang="0">
                    <a:pos x="1576" y="1779"/>
                  </a:cxn>
                  <a:cxn ang="0">
                    <a:pos x="1477" y="1612"/>
                  </a:cxn>
                  <a:cxn ang="0">
                    <a:pos x="1348" y="1564"/>
                  </a:cxn>
                  <a:cxn ang="0">
                    <a:pos x="1309" y="1798"/>
                  </a:cxn>
                  <a:cxn ang="0">
                    <a:pos x="1159" y="1759"/>
                  </a:cxn>
                  <a:cxn ang="0">
                    <a:pos x="743" y="1251"/>
                  </a:cxn>
                  <a:cxn ang="0">
                    <a:pos x="813" y="1192"/>
                  </a:cxn>
                  <a:cxn ang="0">
                    <a:pos x="853" y="1123"/>
                  </a:cxn>
                  <a:cxn ang="0">
                    <a:pos x="793" y="1016"/>
                  </a:cxn>
                  <a:cxn ang="0">
                    <a:pos x="813" y="937"/>
                  </a:cxn>
                  <a:cxn ang="0">
                    <a:pos x="734" y="948"/>
                  </a:cxn>
                  <a:cxn ang="0">
                    <a:pos x="653" y="987"/>
                  </a:cxn>
                  <a:cxn ang="0">
                    <a:pos x="594" y="987"/>
                  </a:cxn>
                  <a:cxn ang="0">
                    <a:pos x="526" y="1093"/>
                  </a:cxn>
                  <a:cxn ang="0">
                    <a:pos x="337" y="1134"/>
                  </a:cxn>
                  <a:cxn ang="0">
                    <a:pos x="190" y="1104"/>
                  </a:cxn>
                  <a:cxn ang="0">
                    <a:pos x="228" y="1025"/>
                  </a:cxn>
                  <a:cxn ang="0">
                    <a:pos x="158" y="1006"/>
                  </a:cxn>
                  <a:cxn ang="0">
                    <a:pos x="110" y="1016"/>
                  </a:cxn>
                  <a:cxn ang="0">
                    <a:pos x="70" y="937"/>
                  </a:cxn>
                  <a:cxn ang="0">
                    <a:pos x="0" y="908"/>
                  </a:cxn>
                  <a:cxn ang="0">
                    <a:pos x="149" y="713"/>
                  </a:cxn>
                  <a:cxn ang="0">
                    <a:pos x="249" y="653"/>
                  </a:cxn>
                  <a:cxn ang="0">
                    <a:pos x="277" y="604"/>
                  </a:cxn>
                  <a:cxn ang="0">
                    <a:pos x="367" y="497"/>
                  </a:cxn>
                  <a:cxn ang="0">
                    <a:pos x="416" y="458"/>
                  </a:cxn>
                  <a:cxn ang="0">
                    <a:pos x="495" y="429"/>
                  </a:cxn>
                  <a:cxn ang="0">
                    <a:pos x="585" y="400"/>
                  </a:cxn>
                  <a:cxn ang="0">
                    <a:pos x="625" y="360"/>
                  </a:cxn>
                  <a:cxn ang="0">
                    <a:pos x="723" y="302"/>
                  </a:cxn>
                  <a:cxn ang="0">
                    <a:pos x="773" y="282"/>
                  </a:cxn>
                  <a:cxn ang="0">
                    <a:pos x="723" y="125"/>
                  </a:cxn>
                  <a:cxn ang="0">
                    <a:pos x="585" y="17"/>
                  </a:cxn>
                  <a:cxn ang="0">
                    <a:pos x="842" y="96"/>
                  </a:cxn>
                  <a:cxn ang="0">
                    <a:pos x="990" y="292"/>
                  </a:cxn>
                </a:cxnLst>
                <a:rect l="0" t="0" r="r" b="b"/>
                <a:pathLst>
                  <a:path w="2458" h="3021">
                    <a:moveTo>
                      <a:pt x="990" y="302"/>
                    </a:moveTo>
                    <a:lnTo>
                      <a:pt x="1179" y="312"/>
                    </a:lnTo>
                    <a:lnTo>
                      <a:pt x="1348" y="389"/>
                    </a:lnTo>
                    <a:lnTo>
                      <a:pt x="1507" y="418"/>
                    </a:lnTo>
                    <a:lnTo>
                      <a:pt x="1507" y="458"/>
                    </a:lnTo>
                    <a:lnTo>
                      <a:pt x="1536" y="566"/>
                    </a:lnTo>
                    <a:lnTo>
                      <a:pt x="1567" y="595"/>
                    </a:lnTo>
                    <a:lnTo>
                      <a:pt x="1606" y="595"/>
                    </a:lnTo>
                    <a:lnTo>
                      <a:pt x="1645" y="604"/>
                    </a:lnTo>
                    <a:lnTo>
                      <a:pt x="1675" y="595"/>
                    </a:lnTo>
                    <a:lnTo>
                      <a:pt x="1715" y="585"/>
                    </a:lnTo>
                    <a:lnTo>
                      <a:pt x="1734" y="566"/>
                    </a:lnTo>
                    <a:lnTo>
                      <a:pt x="1784" y="556"/>
                    </a:lnTo>
                    <a:lnTo>
                      <a:pt x="1823" y="556"/>
                    </a:lnTo>
                    <a:lnTo>
                      <a:pt x="1852" y="566"/>
                    </a:lnTo>
                    <a:lnTo>
                      <a:pt x="1893" y="576"/>
                    </a:lnTo>
                    <a:lnTo>
                      <a:pt x="1902" y="595"/>
                    </a:lnTo>
                    <a:lnTo>
                      <a:pt x="1884" y="635"/>
                    </a:lnTo>
                    <a:lnTo>
                      <a:pt x="1893" y="781"/>
                    </a:lnTo>
                    <a:lnTo>
                      <a:pt x="1893" y="821"/>
                    </a:lnTo>
                    <a:lnTo>
                      <a:pt x="1873" y="859"/>
                    </a:lnTo>
                    <a:lnTo>
                      <a:pt x="1823" y="888"/>
                    </a:lnTo>
                    <a:lnTo>
                      <a:pt x="1803" y="918"/>
                    </a:lnTo>
                    <a:lnTo>
                      <a:pt x="1794" y="957"/>
                    </a:lnTo>
                    <a:lnTo>
                      <a:pt x="1794" y="987"/>
                    </a:lnTo>
                    <a:lnTo>
                      <a:pt x="1815" y="1036"/>
                    </a:lnTo>
                    <a:lnTo>
                      <a:pt x="1852" y="1054"/>
                    </a:lnTo>
                    <a:lnTo>
                      <a:pt x="1893" y="1074"/>
                    </a:lnTo>
                    <a:lnTo>
                      <a:pt x="1952" y="1093"/>
                    </a:lnTo>
                    <a:lnTo>
                      <a:pt x="1983" y="1113"/>
                    </a:lnTo>
                    <a:lnTo>
                      <a:pt x="2012" y="1123"/>
                    </a:lnTo>
                    <a:lnTo>
                      <a:pt x="2051" y="1153"/>
                    </a:lnTo>
                    <a:lnTo>
                      <a:pt x="2051" y="1182"/>
                    </a:lnTo>
                    <a:lnTo>
                      <a:pt x="2051" y="1231"/>
                    </a:lnTo>
                    <a:lnTo>
                      <a:pt x="2041" y="1271"/>
                    </a:lnTo>
                    <a:lnTo>
                      <a:pt x="2032" y="1368"/>
                    </a:lnTo>
                    <a:lnTo>
                      <a:pt x="2041" y="1416"/>
                    </a:lnTo>
                    <a:lnTo>
                      <a:pt x="2081" y="1456"/>
                    </a:lnTo>
                    <a:lnTo>
                      <a:pt x="2110" y="1495"/>
                    </a:lnTo>
                    <a:lnTo>
                      <a:pt x="2151" y="1534"/>
                    </a:lnTo>
                    <a:lnTo>
                      <a:pt x="2171" y="1564"/>
                    </a:lnTo>
                    <a:lnTo>
                      <a:pt x="2189" y="1592"/>
                    </a:lnTo>
                    <a:lnTo>
                      <a:pt x="2229" y="1642"/>
                    </a:lnTo>
                    <a:lnTo>
                      <a:pt x="2259" y="1701"/>
                    </a:lnTo>
                    <a:lnTo>
                      <a:pt x="2279" y="1770"/>
                    </a:lnTo>
                    <a:lnTo>
                      <a:pt x="2279" y="1819"/>
                    </a:lnTo>
                    <a:lnTo>
                      <a:pt x="2259" y="1877"/>
                    </a:lnTo>
                    <a:lnTo>
                      <a:pt x="2249" y="1946"/>
                    </a:lnTo>
                    <a:lnTo>
                      <a:pt x="2249" y="1994"/>
                    </a:lnTo>
                    <a:lnTo>
                      <a:pt x="2279" y="2042"/>
                    </a:lnTo>
                    <a:lnTo>
                      <a:pt x="2299" y="2063"/>
                    </a:lnTo>
                    <a:lnTo>
                      <a:pt x="2319" y="2091"/>
                    </a:lnTo>
                    <a:lnTo>
                      <a:pt x="2338" y="2122"/>
                    </a:lnTo>
                    <a:lnTo>
                      <a:pt x="2348" y="2150"/>
                    </a:lnTo>
                    <a:lnTo>
                      <a:pt x="2368" y="2170"/>
                    </a:lnTo>
                    <a:lnTo>
                      <a:pt x="2389" y="2179"/>
                    </a:lnTo>
                    <a:lnTo>
                      <a:pt x="2428" y="2179"/>
                    </a:lnTo>
                    <a:lnTo>
                      <a:pt x="2437" y="2200"/>
                    </a:lnTo>
                    <a:lnTo>
                      <a:pt x="2458" y="2287"/>
                    </a:lnTo>
                    <a:lnTo>
                      <a:pt x="2437" y="2337"/>
                    </a:lnTo>
                    <a:lnTo>
                      <a:pt x="2389" y="2599"/>
                    </a:lnTo>
                    <a:lnTo>
                      <a:pt x="2338" y="3021"/>
                    </a:lnTo>
                    <a:lnTo>
                      <a:pt x="2319" y="2972"/>
                    </a:lnTo>
                    <a:lnTo>
                      <a:pt x="2299" y="2933"/>
                    </a:lnTo>
                    <a:lnTo>
                      <a:pt x="2279" y="2923"/>
                    </a:lnTo>
                    <a:lnTo>
                      <a:pt x="2249" y="2904"/>
                    </a:lnTo>
                    <a:lnTo>
                      <a:pt x="2229" y="2884"/>
                    </a:lnTo>
                    <a:lnTo>
                      <a:pt x="2200" y="2854"/>
                    </a:lnTo>
                    <a:lnTo>
                      <a:pt x="2151" y="2758"/>
                    </a:lnTo>
                    <a:lnTo>
                      <a:pt x="2131" y="2689"/>
                    </a:lnTo>
                    <a:lnTo>
                      <a:pt x="2091" y="2541"/>
                    </a:lnTo>
                    <a:lnTo>
                      <a:pt x="2091" y="2493"/>
                    </a:lnTo>
                    <a:lnTo>
                      <a:pt x="2102" y="2443"/>
                    </a:lnTo>
                    <a:lnTo>
                      <a:pt x="2121" y="2425"/>
                    </a:lnTo>
                    <a:lnTo>
                      <a:pt x="2121" y="2385"/>
                    </a:lnTo>
                    <a:lnTo>
                      <a:pt x="2110" y="2337"/>
                    </a:lnTo>
                    <a:lnTo>
                      <a:pt x="2081" y="2307"/>
                    </a:lnTo>
                    <a:lnTo>
                      <a:pt x="1972" y="2228"/>
                    </a:lnTo>
                    <a:lnTo>
                      <a:pt x="1933" y="2209"/>
                    </a:lnTo>
                    <a:lnTo>
                      <a:pt x="1902" y="2179"/>
                    </a:lnTo>
                    <a:lnTo>
                      <a:pt x="1863" y="2082"/>
                    </a:lnTo>
                    <a:lnTo>
                      <a:pt x="1843" y="2034"/>
                    </a:lnTo>
                    <a:lnTo>
                      <a:pt x="1815" y="1994"/>
                    </a:lnTo>
                    <a:lnTo>
                      <a:pt x="1784" y="1955"/>
                    </a:lnTo>
                    <a:lnTo>
                      <a:pt x="1764" y="1916"/>
                    </a:lnTo>
                    <a:lnTo>
                      <a:pt x="1734" y="1906"/>
                    </a:lnTo>
                    <a:lnTo>
                      <a:pt x="1705" y="1916"/>
                    </a:lnTo>
                    <a:lnTo>
                      <a:pt x="1675" y="1925"/>
                    </a:lnTo>
                    <a:lnTo>
                      <a:pt x="1635" y="1916"/>
                    </a:lnTo>
                    <a:lnTo>
                      <a:pt x="1606" y="1877"/>
                    </a:lnTo>
                    <a:lnTo>
                      <a:pt x="1586" y="1828"/>
                    </a:lnTo>
                    <a:lnTo>
                      <a:pt x="1576" y="1779"/>
                    </a:lnTo>
                    <a:lnTo>
                      <a:pt x="1576" y="1711"/>
                    </a:lnTo>
                    <a:lnTo>
                      <a:pt x="1557" y="1671"/>
                    </a:lnTo>
                    <a:lnTo>
                      <a:pt x="1518" y="1632"/>
                    </a:lnTo>
                    <a:lnTo>
                      <a:pt x="1477" y="1612"/>
                    </a:lnTo>
                    <a:lnTo>
                      <a:pt x="1438" y="1603"/>
                    </a:lnTo>
                    <a:lnTo>
                      <a:pt x="1398" y="1583"/>
                    </a:lnTo>
                    <a:lnTo>
                      <a:pt x="1369" y="1564"/>
                    </a:lnTo>
                    <a:lnTo>
                      <a:pt x="1348" y="1564"/>
                    </a:lnTo>
                    <a:lnTo>
                      <a:pt x="1358" y="1662"/>
                    </a:lnTo>
                    <a:lnTo>
                      <a:pt x="1348" y="1711"/>
                    </a:lnTo>
                    <a:lnTo>
                      <a:pt x="1328" y="1770"/>
                    </a:lnTo>
                    <a:lnTo>
                      <a:pt x="1309" y="1798"/>
                    </a:lnTo>
                    <a:lnTo>
                      <a:pt x="1269" y="1819"/>
                    </a:lnTo>
                    <a:lnTo>
                      <a:pt x="1219" y="1847"/>
                    </a:lnTo>
                    <a:lnTo>
                      <a:pt x="1199" y="1838"/>
                    </a:lnTo>
                    <a:lnTo>
                      <a:pt x="1159" y="1759"/>
                    </a:lnTo>
                    <a:lnTo>
                      <a:pt x="1110" y="1701"/>
                    </a:lnTo>
                    <a:lnTo>
                      <a:pt x="951" y="1564"/>
                    </a:lnTo>
                    <a:lnTo>
                      <a:pt x="842" y="1407"/>
                    </a:lnTo>
                    <a:lnTo>
                      <a:pt x="743" y="1251"/>
                    </a:lnTo>
                    <a:lnTo>
                      <a:pt x="743" y="1231"/>
                    </a:lnTo>
                    <a:lnTo>
                      <a:pt x="764" y="1211"/>
                    </a:lnTo>
                    <a:lnTo>
                      <a:pt x="784" y="1192"/>
                    </a:lnTo>
                    <a:lnTo>
                      <a:pt x="813" y="1192"/>
                    </a:lnTo>
                    <a:lnTo>
                      <a:pt x="833" y="1182"/>
                    </a:lnTo>
                    <a:lnTo>
                      <a:pt x="853" y="1162"/>
                    </a:lnTo>
                    <a:lnTo>
                      <a:pt x="862" y="1143"/>
                    </a:lnTo>
                    <a:lnTo>
                      <a:pt x="853" y="1123"/>
                    </a:lnTo>
                    <a:lnTo>
                      <a:pt x="833" y="1093"/>
                    </a:lnTo>
                    <a:lnTo>
                      <a:pt x="813" y="1065"/>
                    </a:lnTo>
                    <a:lnTo>
                      <a:pt x="793" y="1045"/>
                    </a:lnTo>
                    <a:lnTo>
                      <a:pt x="793" y="1016"/>
                    </a:lnTo>
                    <a:lnTo>
                      <a:pt x="793" y="996"/>
                    </a:lnTo>
                    <a:lnTo>
                      <a:pt x="802" y="976"/>
                    </a:lnTo>
                    <a:lnTo>
                      <a:pt x="813" y="957"/>
                    </a:lnTo>
                    <a:lnTo>
                      <a:pt x="813" y="937"/>
                    </a:lnTo>
                    <a:lnTo>
                      <a:pt x="802" y="918"/>
                    </a:lnTo>
                    <a:lnTo>
                      <a:pt x="773" y="918"/>
                    </a:lnTo>
                    <a:lnTo>
                      <a:pt x="753" y="927"/>
                    </a:lnTo>
                    <a:lnTo>
                      <a:pt x="734" y="948"/>
                    </a:lnTo>
                    <a:lnTo>
                      <a:pt x="714" y="968"/>
                    </a:lnTo>
                    <a:lnTo>
                      <a:pt x="694" y="987"/>
                    </a:lnTo>
                    <a:lnTo>
                      <a:pt x="673" y="987"/>
                    </a:lnTo>
                    <a:lnTo>
                      <a:pt x="653" y="987"/>
                    </a:lnTo>
                    <a:lnTo>
                      <a:pt x="644" y="976"/>
                    </a:lnTo>
                    <a:lnTo>
                      <a:pt x="635" y="968"/>
                    </a:lnTo>
                    <a:lnTo>
                      <a:pt x="605" y="968"/>
                    </a:lnTo>
                    <a:lnTo>
                      <a:pt x="594" y="987"/>
                    </a:lnTo>
                    <a:lnTo>
                      <a:pt x="585" y="1006"/>
                    </a:lnTo>
                    <a:lnTo>
                      <a:pt x="565" y="1036"/>
                    </a:lnTo>
                    <a:lnTo>
                      <a:pt x="544" y="1074"/>
                    </a:lnTo>
                    <a:lnTo>
                      <a:pt x="526" y="1093"/>
                    </a:lnTo>
                    <a:lnTo>
                      <a:pt x="495" y="1123"/>
                    </a:lnTo>
                    <a:lnTo>
                      <a:pt x="466" y="1123"/>
                    </a:lnTo>
                    <a:lnTo>
                      <a:pt x="387" y="1143"/>
                    </a:lnTo>
                    <a:lnTo>
                      <a:pt x="337" y="1134"/>
                    </a:lnTo>
                    <a:lnTo>
                      <a:pt x="249" y="1134"/>
                    </a:lnTo>
                    <a:lnTo>
                      <a:pt x="208" y="1143"/>
                    </a:lnTo>
                    <a:lnTo>
                      <a:pt x="199" y="1134"/>
                    </a:lnTo>
                    <a:lnTo>
                      <a:pt x="190" y="1104"/>
                    </a:lnTo>
                    <a:lnTo>
                      <a:pt x="199" y="1085"/>
                    </a:lnTo>
                    <a:lnTo>
                      <a:pt x="219" y="1065"/>
                    </a:lnTo>
                    <a:lnTo>
                      <a:pt x="228" y="1045"/>
                    </a:lnTo>
                    <a:lnTo>
                      <a:pt x="228" y="1025"/>
                    </a:lnTo>
                    <a:lnTo>
                      <a:pt x="199" y="987"/>
                    </a:lnTo>
                    <a:lnTo>
                      <a:pt x="190" y="968"/>
                    </a:lnTo>
                    <a:lnTo>
                      <a:pt x="169" y="976"/>
                    </a:lnTo>
                    <a:lnTo>
                      <a:pt x="158" y="1006"/>
                    </a:lnTo>
                    <a:lnTo>
                      <a:pt x="138" y="1036"/>
                    </a:lnTo>
                    <a:lnTo>
                      <a:pt x="129" y="1045"/>
                    </a:lnTo>
                    <a:lnTo>
                      <a:pt x="110" y="1036"/>
                    </a:lnTo>
                    <a:lnTo>
                      <a:pt x="110" y="1016"/>
                    </a:lnTo>
                    <a:lnTo>
                      <a:pt x="110" y="987"/>
                    </a:lnTo>
                    <a:lnTo>
                      <a:pt x="110" y="957"/>
                    </a:lnTo>
                    <a:lnTo>
                      <a:pt x="90" y="948"/>
                    </a:lnTo>
                    <a:lnTo>
                      <a:pt x="70" y="937"/>
                    </a:lnTo>
                    <a:lnTo>
                      <a:pt x="60" y="927"/>
                    </a:lnTo>
                    <a:lnTo>
                      <a:pt x="41" y="927"/>
                    </a:lnTo>
                    <a:lnTo>
                      <a:pt x="10" y="918"/>
                    </a:lnTo>
                    <a:lnTo>
                      <a:pt x="0" y="908"/>
                    </a:lnTo>
                    <a:lnTo>
                      <a:pt x="0" y="899"/>
                    </a:lnTo>
                    <a:lnTo>
                      <a:pt x="60" y="850"/>
                    </a:lnTo>
                    <a:lnTo>
                      <a:pt x="129" y="741"/>
                    </a:lnTo>
                    <a:lnTo>
                      <a:pt x="149" y="713"/>
                    </a:lnTo>
                    <a:lnTo>
                      <a:pt x="149" y="693"/>
                    </a:lnTo>
                    <a:lnTo>
                      <a:pt x="158" y="682"/>
                    </a:lnTo>
                    <a:lnTo>
                      <a:pt x="179" y="672"/>
                    </a:lnTo>
                    <a:lnTo>
                      <a:pt x="249" y="653"/>
                    </a:lnTo>
                    <a:lnTo>
                      <a:pt x="287" y="653"/>
                    </a:lnTo>
                    <a:lnTo>
                      <a:pt x="298" y="663"/>
                    </a:lnTo>
                    <a:lnTo>
                      <a:pt x="277" y="624"/>
                    </a:lnTo>
                    <a:lnTo>
                      <a:pt x="277" y="604"/>
                    </a:lnTo>
                    <a:lnTo>
                      <a:pt x="307" y="585"/>
                    </a:lnTo>
                    <a:lnTo>
                      <a:pt x="337" y="536"/>
                    </a:lnTo>
                    <a:lnTo>
                      <a:pt x="357" y="517"/>
                    </a:lnTo>
                    <a:lnTo>
                      <a:pt x="367" y="497"/>
                    </a:lnTo>
                    <a:lnTo>
                      <a:pt x="397" y="497"/>
                    </a:lnTo>
                    <a:lnTo>
                      <a:pt x="416" y="497"/>
                    </a:lnTo>
                    <a:lnTo>
                      <a:pt x="426" y="478"/>
                    </a:lnTo>
                    <a:lnTo>
                      <a:pt x="416" y="458"/>
                    </a:lnTo>
                    <a:lnTo>
                      <a:pt x="407" y="448"/>
                    </a:lnTo>
                    <a:lnTo>
                      <a:pt x="445" y="448"/>
                    </a:lnTo>
                    <a:lnTo>
                      <a:pt x="477" y="439"/>
                    </a:lnTo>
                    <a:lnTo>
                      <a:pt x="495" y="429"/>
                    </a:lnTo>
                    <a:lnTo>
                      <a:pt x="526" y="409"/>
                    </a:lnTo>
                    <a:lnTo>
                      <a:pt x="544" y="400"/>
                    </a:lnTo>
                    <a:lnTo>
                      <a:pt x="565" y="389"/>
                    </a:lnTo>
                    <a:lnTo>
                      <a:pt x="585" y="400"/>
                    </a:lnTo>
                    <a:lnTo>
                      <a:pt x="605" y="418"/>
                    </a:lnTo>
                    <a:lnTo>
                      <a:pt x="614" y="418"/>
                    </a:lnTo>
                    <a:lnTo>
                      <a:pt x="614" y="400"/>
                    </a:lnTo>
                    <a:lnTo>
                      <a:pt x="625" y="360"/>
                    </a:lnTo>
                    <a:lnTo>
                      <a:pt x="644" y="331"/>
                    </a:lnTo>
                    <a:lnTo>
                      <a:pt x="684" y="312"/>
                    </a:lnTo>
                    <a:lnTo>
                      <a:pt x="703" y="302"/>
                    </a:lnTo>
                    <a:lnTo>
                      <a:pt x="723" y="302"/>
                    </a:lnTo>
                    <a:lnTo>
                      <a:pt x="743" y="312"/>
                    </a:lnTo>
                    <a:lnTo>
                      <a:pt x="743" y="302"/>
                    </a:lnTo>
                    <a:lnTo>
                      <a:pt x="753" y="292"/>
                    </a:lnTo>
                    <a:lnTo>
                      <a:pt x="773" y="282"/>
                    </a:lnTo>
                    <a:lnTo>
                      <a:pt x="802" y="262"/>
                    </a:lnTo>
                    <a:lnTo>
                      <a:pt x="802" y="223"/>
                    </a:lnTo>
                    <a:lnTo>
                      <a:pt x="773" y="165"/>
                    </a:lnTo>
                    <a:lnTo>
                      <a:pt x="723" y="125"/>
                    </a:lnTo>
                    <a:lnTo>
                      <a:pt x="635" y="77"/>
                    </a:lnTo>
                    <a:lnTo>
                      <a:pt x="605" y="57"/>
                    </a:lnTo>
                    <a:lnTo>
                      <a:pt x="585" y="37"/>
                    </a:lnTo>
                    <a:lnTo>
                      <a:pt x="585" y="17"/>
                    </a:lnTo>
                    <a:lnTo>
                      <a:pt x="594" y="0"/>
                    </a:lnTo>
                    <a:lnTo>
                      <a:pt x="625" y="0"/>
                    </a:lnTo>
                    <a:lnTo>
                      <a:pt x="734" y="27"/>
                    </a:lnTo>
                    <a:lnTo>
                      <a:pt x="842" y="96"/>
                    </a:lnTo>
                    <a:lnTo>
                      <a:pt x="912" y="174"/>
                    </a:lnTo>
                    <a:lnTo>
                      <a:pt x="930" y="242"/>
                    </a:lnTo>
                    <a:lnTo>
                      <a:pt x="951" y="272"/>
                    </a:lnTo>
                    <a:lnTo>
                      <a:pt x="990" y="292"/>
                    </a:lnTo>
                    <a:lnTo>
                      <a:pt x="990" y="302"/>
                    </a:lnTo>
                    <a:close/>
                  </a:path>
                </a:pathLst>
              </a:custGeom>
              <a:solidFill>
                <a:srgbClr val="000000"/>
              </a:solidFill>
              <a:ln w="9525">
                <a:solidFill>
                  <a:schemeClr val="tx1"/>
                </a:solidFill>
                <a:round/>
                <a:headEnd/>
                <a:tailEnd/>
              </a:ln>
            </p:spPr>
            <p:txBody>
              <a:bodyPr/>
              <a:lstStyle/>
              <a:p>
                <a:endParaRPr lang="en-US" dirty="0"/>
              </a:p>
            </p:txBody>
          </p:sp>
          <p:sp>
            <p:nvSpPr>
              <p:cNvPr id="483" name="Freeform 570"/>
              <p:cNvSpPr>
                <a:spLocks/>
              </p:cNvSpPr>
              <p:nvPr/>
            </p:nvSpPr>
            <p:spPr bwMode="auto">
              <a:xfrm>
                <a:off x="2712" y="1515"/>
                <a:ext cx="492" cy="604"/>
              </a:xfrm>
              <a:custGeom>
                <a:avLst/>
                <a:gdLst/>
                <a:ahLst/>
                <a:cxnLst>
                  <a:cxn ang="0">
                    <a:pos x="1507" y="418"/>
                  </a:cxn>
                  <a:cxn ang="0">
                    <a:pos x="1606" y="595"/>
                  </a:cxn>
                  <a:cxn ang="0">
                    <a:pos x="1734" y="566"/>
                  </a:cxn>
                  <a:cxn ang="0">
                    <a:pos x="1893" y="576"/>
                  </a:cxn>
                  <a:cxn ang="0">
                    <a:pos x="1893" y="821"/>
                  </a:cxn>
                  <a:cxn ang="0">
                    <a:pos x="1794" y="957"/>
                  </a:cxn>
                  <a:cxn ang="0">
                    <a:pos x="1893" y="1074"/>
                  </a:cxn>
                  <a:cxn ang="0">
                    <a:pos x="2051" y="1153"/>
                  </a:cxn>
                  <a:cxn ang="0">
                    <a:pos x="2032" y="1368"/>
                  </a:cxn>
                  <a:cxn ang="0">
                    <a:pos x="2151" y="1534"/>
                  </a:cxn>
                  <a:cxn ang="0">
                    <a:pos x="2259" y="1701"/>
                  </a:cxn>
                  <a:cxn ang="0">
                    <a:pos x="2249" y="1946"/>
                  </a:cxn>
                  <a:cxn ang="0">
                    <a:pos x="2319" y="2091"/>
                  </a:cxn>
                  <a:cxn ang="0">
                    <a:pos x="2389" y="2179"/>
                  </a:cxn>
                  <a:cxn ang="0">
                    <a:pos x="2437" y="2337"/>
                  </a:cxn>
                  <a:cxn ang="0">
                    <a:pos x="2299" y="2933"/>
                  </a:cxn>
                  <a:cxn ang="0">
                    <a:pos x="2200" y="2854"/>
                  </a:cxn>
                  <a:cxn ang="0">
                    <a:pos x="2091" y="2493"/>
                  </a:cxn>
                  <a:cxn ang="0">
                    <a:pos x="2110" y="2337"/>
                  </a:cxn>
                  <a:cxn ang="0">
                    <a:pos x="1902" y="2179"/>
                  </a:cxn>
                  <a:cxn ang="0">
                    <a:pos x="1784" y="1955"/>
                  </a:cxn>
                  <a:cxn ang="0">
                    <a:pos x="1675" y="1925"/>
                  </a:cxn>
                  <a:cxn ang="0">
                    <a:pos x="1576" y="1779"/>
                  </a:cxn>
                  <a:cxn ang="0">
                    <a:pos x="1477" y="1612"/>
                  </a:cxn>
                  <a:cxn ang="0">
                    <a:pos x="1348" y="1564"/>
                  </a:cxn>
                  <a:cxn ang="0">
                    <a:pos x="1309" y="1798"/>
                  </a:cxn>
                  <a:cxn ang="0">
                    <a:pos x="1159" y="1759"/>
                  </a:cxn>
                  <a:cxn ang="0">
                    <a:pos x="743" y="1251"/>
                  </a:cxn>
                  <a:cxn ang="0">
                    <a:pos x="813" y="1192"/>
                  </a:cxn>
                  <a:cxn ang="0">
                    <a:pos x="853" y="1123"/>
                  </a:cxn>
                  <a:cxn ang="0">
                    <a:pos x="793" y="1016"/>
                  </a:cxn>
                  <a:cxn ang="0">
                    <a:pos x="813" y="937"/>
                  </a:cxn>
                  <a:cxn ang="0">
                    <a:pos x="734" y="948"/>
                  </a:cxn>
                  <a:cxn ang="0">
                    <a:pos x="653" y="987"/>
                  </a:cxn>
                  <a:cxn ang="0">
                    <a:pos x="594" y="987"/>
                  </a:cxn>
                  <a:cxn ang="0">
                    <a:pos x="526" y="1093"/>
                  </a:cxn>
                  <a:cxn ang="0">
                    <a:pos x="337" y="1134"/>
                  </a:cxn>
                  <a:cxn ang="0">
                    <a:pos x="190" y="1104"/>
                  </a:cxn>
                  <a:cxn ang="0">
                    <a:pos x="228" y="1025"/>
                  </a:cxn>
                  <a:cxn ang="0">
                    <a:pos x="158" y="1006"/>
                  </a:cxn>
                  <a:cxn ang="0">
                    <a:pos x="110" y="1016"/>
                  </a:cxn>
                  <a:cxn ang="0">
                    <a:pos x="70" y="937"/>
                  </a:cxn>
                  <a:cxn ang="0">
                    <a:pos x="0" y="908"/>
                  </a:cxn>
                  <a:cxn ang="0">
                    <a:pos x="149" y="713"/>
                  </a:cxn>
                  <a:cxn ang="0">
                    <a:pos x="249" y="653"/>
                  </a:cxn>
                  <a:cxn ang="0">
                    <a:pos x="277" y="604"/>
                  </a:cxn>
                  <a:cxn ang="0">
                    <a:pos x="367" y="497"/>
                  </a:cxn>
                  <a:cxn ang="0">
                    <a:pos x="416" y="458"/>
                  </a:cxn>
                  <a:cxn ang="0">
                    <a:pos x="495" y="429"/>
                  </a:cxn>
                  <a:cxn ang="0">
                    <a:pos x="585" y="400"/>
                  </a:cxn>
                  <a:cxn ang="0">
                    <a:pos x="625" y="360"/>
                  </a:cxn>
                  <a:cxn ang="0">
                    <a:pos x="723" y="302"/>
                  </a:cxn>
                  <a:cxn ang="0">
                    <a:pos x="773" y="282"/>
                  </a:cxn>
                  <a:cxn ang="0">
                    <a:pos x="723" y="125"/>
                  </a:cxn>
                  <a:cxn ang="0">
                    <a:pos x="585" y="17"/>
                  </a:cxn>
                  <a:cxn ang="0">
                    <a:pos x="842" y="96"/>
                  </a:cxn>
                  <a:cxn ang="0">
                    <a:pos x="990" y="292"/>
                  </a:cxn>
                </a:cxnLst>
                <a:rect l="0" t="0" r="r" b="b"/>
                <a:pathLst>
                  <a:path w="2458" h="3021">
                    <a:moveTo>
                      <a:pt x="990" y="302"/>
                    </a:moveTo>
                    <a:lnTo>
                      <a:pt x="1179" y="312"/>
                    </a:lnTo>
                    <a:lnTo>
                      <a:pt x="1348" y="389"/>
                    </a:lnTo>
                    <a:lnTo>
                      <a:pt x="1507" y="418"/>
                    </a:lnTo>
                    <a:lnTo>
                      <a:pt x="1507" y="458"/>
                    </a:lnTo>
                    <a:lnTo>
                      <a:pt x="1536" y="566"/>
                    </a:lnTo>
                    <a:lnTo>
                      <a:pt x="1567" y="595"/>
                    </a:lnTo>
                    <a:lnTo>
                      <a:pt x="1606" y="595"/>
                    </a:lnTo>
                    <a:lnTo>
                      <a:pt x="1645" y="604"/>
                    </a:lnTo>
                    <a:lnTo>
                      <a:pt x="1675" y="595"/>
                    </a:lnTo>
                    <a:lnTo>
                      <a:pt x="1715" y="585"/>
                    </a:lnTo>
                    <a:lnTo>
                      <a:pt x="1734" y="566"/>
                    </a:lnTo>
                    <a:lnTo>
                      <a:pt x="1784" y="556"/>
                    </a:lnTo>
                    <a:lnTo>
                      <a:pt x="1823" y="556"/>
                    </a:lnTo>
                    <a:lnTo>
                      <a:pt x="1852" y="566"/>
                    </a:lnTo>
                    <a:lnTo>
                      <a:pt x="1893" y="576"/>
                    </a:lnTo>
                    <a:lnTo>
                      <a:pt x="1902" y="595"/>
                    </a:lnTo>
                    <a:lnTo>
                      <a:pt x="1884" y="635"/>
                    </a:lnTo>
                    <a:lnTo>
                      <a:pt x="1893" y="781"/>
                    </a:lnTo>
                    <a:lnTo>
                      <a:pt x="1893" y="821"/>
                    </a:lnTo>
                    <a:lnTo>
                      <a:pt x="1873" y="859"/>
                    </a:lnTo>
                    <a:lnTo>
                      <a:pt x="1823" y="888"/>
                    </a:lnTo>
                    <a:lnTo>
                      <a:pt x="1803" y="918"/>
                    </a:lnTo>
                    <a:lnTo>
                      <a:pt x="1794" y="957"/>
                    </a:lnTo>
                    <a:lnTo>
                      <a:pt x="1794" y="987"/>
                    </a:lnTo>
                    <a:lnTo>
                      <a:pt x="1815" y="1036"/>
                    </a:lnTo>
                    <a:lnTo>
                      <a:pt x="1852" y="1054"/>
                    </a:lnTo>
                    <a:lnTo>
                      <a:pt x="1893" y="1074"/>
                    </a:lnTo>
                    <a:lnTo>
                      <a:pt x="1952" y="1093"/>
                    </a:lnTo>
                    <a:lnTo>
                      <a:pt x="1983" y="1113"/>
                    </a:lnTo>
                    <a:lnTo>
                      <a:pt x="2012" y="1123"/>
                    </a:lnTo>
                    <a:lnTo>
                      <a:pt x="2051" y="1153"/>
                    </a:lnTo>
                    <a:lnTo>
                      <a:pt x="2051" y="1182"/>
                    </a:lnTo>
                    <a:lnTo>
                      <a:pt x="2051" y="1231"/>
                    </a:lnTo>
                    <a:lnTo>
                      <a:pt x="2041" y="1271"/>
                    </a:lnTo>
                    <a:lnTo>
                      <a:pt x="2032" y="1368"/>
                    </a:lnTo>
                    <a:lnTo>
                      <a:pt x="2041" y="1416"/>
                    </a:lnTo>
                    <a:lnTo>
                      <a:pt x="2081" y="1456"/>
                    </a:lnTo>
                    <a:lnTo>
                      <a:pt x="2110" y="1495"/>
                    </a:lnTo>
                    <a:lnTo>
                      <a:pt x="2151" y="1534"/>
                    </a:lnTo>
                    <a:lnTo>
                      <a:pt x="2171" y="1564"/>
                    </a:lnTo>
                    <a:lnTo>
                      <a:pt x="2189" y="1592"/>
                    </a:lnTo>
                    <a:lnTo>
                      <a:pt x="2229" y="1642"/>
                    </a:lnTo>
                    <a:lnTo>
                      <a:pt x="2259" y="1701"/>
                    </a:lnTo>
                    <a:lnTo>
                      <a:pt x="2279" y="1770"/>
                    </a:lnTo>
                    <a:lnTo>
                      <a:pt x="2279" y="1819"/>
                    </a:lnTo>
                    <a:lnTo>
                      <a:pt x="2259" y="1877"/>
                    </a:lnTo>
                    <a:lnTo>
                      <a:pt x="2249" y="1946"/>
                    </a:lnTo>
                    <a:lnTo>
                      <a:pt x="2249" y="1994"/>
                    </a:lnTo>
                    <a:lnTo>
                      <a:pt x="2279" y="2042"/>
                    </a:lnTo>
                    <a:lnTo>
                      <a:pt x="2299" y="2063"/>
                    </a:lnTo>
                    <a:lnTo>
                      <a:pt x="2319" y="2091"/>
                    </a:lnTo>
                    <a:lnTo>
                      <a:pt x="2338" y="2122"/>
                    </a:lnTo>
                    <a:lnTo>
                      <a:pt x="2348" y="2150"/>
                    </a:lnTo>
                    <a:lnTo>
                      <a:pt x="2368" y="2170"/>
                    </a:lnTo>
                    <a:lnTo>
                      <a:pt x="2389" y="2179"/>
                    </a:lnTo>
                    <a:lnTo>
                      <a:pt x="2428" y="2179"/>
                    </a:lnTo>
                    <a:lnTo>
                      <a:pt x="2437" y="2200"/>
                    </a:lnTo>
                    <a:lnTo>
                      <a:pt x="2458" y="2287"/>
                    </a:lnTo>
                    <a:lnTo>
                      <a:pt x="2437" y="2337"/>
                    </a:lnTo>
                    <a:lnTo>
                      <a:pt x="2389" y="2599"/>
                    </a:lnTo>
                    <a:lnTo>
                      <a:pt x="2338" y="3021"/>
                    </a:lnTo>
                    <a:lnTo>
                      <a:pt x="2319" y="2972"/>
                    </a:lnTo>
                    <a:lnTo>
                      <a:pt x="2299" y="2933"/>
                    </a:lnTo>
                    <a:lnTo>
                      <a:pt x="2279" y="2923"/>
                    </a:lnTo>
                    <a:lnTo>
                      <a:pt x="2249" y="2904"/>
                    </a:lnTo>
                    <a:lnTo>
                      <a:pt x="2229" y="2884"/>
                    </a:lnTo>
                    <a:lnTo>
                      <a:pt x="2200" y="2854"/>
                    </a:lnTo>
                    <a:lnTo>
                      <a:pt x="2151" y="2758"/>
                    </a:lnTo>
                    <a:lnTo>
                      <a:pt x="2131" y="2689"/>
                    </a:lnTo>
                    <a:lnTo>
                      <a:pt x="2091" y="2541"/>
                    </a:lnTo>
                    <a:lnTo>
                      <a:pt x="2091" y="2493"/>
                    </a:lnTo>
                    <a:lnTo>
                      <a:pt x="2102" y="2443"/>
                    </a:lnTo>
                    <a:lnTo>
                      <a:pt x="2121" y="2425"/>
                    </a:lnTo>
                    <a:lnTo>
                      <a:pt x="2121" y="2385"/>
                    </a:lnTo>
                    <a:lnTo>
                      <a:pt x="2110" y="2337"/>
                    </a:lnTo>
                    <a:lnTo>
                      <a:pt x="2081" y="2307"/>
                    </a:lnTo>
                    <a:lnTo>
                      <a:pt x="1972" y="2228"/>
                    </a:lnTo>
                    <a:lnTo>
                      <a:pt x="1933" y="2209"/>
                    </a:lnTo>
                    <a:lnTo>
                      <a:pt x="1902" y="2179"/>
                    </a:lnTo>
                    <a:lnTo>
                      <a:pt x="1863" y="2082"/>
                    </a:lnTo>
                    <a:lnTo>
                      <a:pt x="1843" y="2034"/>
                    </a:lnTo>
                    <a:lnTo>
                      <a:pt x="1815" y="1994"/>
                    </a:lnTo>
                    <a:lnTo>
                      <a:pt x="1784" y="1955"/>
                    </a:lnTo>
                    <a:lnTo>
                      <a:pt x="1764" y="1916"/>
                    </a:lnTo>
                    <a:lnTo>
                      <a:pt x="1734" y="1906"/>
                    </a:lnTo>
                    <a:lnTo>
                      <a:pt x="1705" y="1916"/>
                    </a:lnTo>
                    <a:lnTo>
                      <a:pt x="1675" y="1925"/>
                    </a:lnTo>
                    <a:lnTo>
                      <a:pt x="1635" y="1916"/>
                    </a:lnTo>
                    <a:lnTo>
                      <a:pt x="1606" y="1877"/>
                    </a:lnTo>
                    <a:lnTo>
                      <a:pt x="1586" y="1828"/>
                    </a:lnTo>
                    <a:lnTo>
                      <a:pt x="1576" y="1779"/>
                    </a:lnTo>
                    <a:lnTo>
                      <a:pt x="1576" y="1711"/>
                    </a:lnTo>
                    <a:lnTo>
                      <a:pt x="1557" y="1671"/>
                    </a:lnTo>
                    <a:lnTo>
                      <a:pt x="1518" y="1632"/>
                    </a:lnTo>
                    <a:lnTo>
                      <a:pt x="1477" y="1612"/>
                    </a:lnTo>
                    <a:lnTo>
                      <a:pt x="1438" y="1603"/>
                    </a:lnTo>
                    <a:lnTo>
                      <a:pt x="1398" y="1583"/>
                    </a:lnTo>
                    <a:lnTo>
                      <a:pt x="1369" y="1564"/>
                    </a:lnTo>
                    <a:lnTo>
                      <a:pt x="1348" y="1564"/>
                    </a:lnTo>
                    <a:lnTo>
                      <a:pt x="1358" y="1662"/>
                    </a:lnTo>
                    <a:lnTo>
                      <a:pt x="1348" y="1711"/>
                    </a:lnTo>
                    <a:lnTo>
                      <a:pt x="1328" y="1770"/>
                    </a:lnTo>
                    <a:lnTo>
                      <a:pt x="1309" y="1798"/>
                    </a:lnTo>
                    <a:lnTo>
                      <a:pt x="1269" y="1819"/>
                    </a:lnTo>
                    <a:lnTo>
                      <a:pt x="1219" y="1847"/>
                    </a:lnTo>
                    <a:lnTo>
                      <a:pt x="1199" y="1838"/>
                    </a:lnTo>
                    <a:lnTo>
                      <a:pt x="1159" y="1759"/>
                    </a:lnTo>
                    <a:lnTo>
                      <a:pt x="1110" y="1701"/>
                    </a:lnTo>
                    <a:lnTo>
                      <a:pt x="951" y="1564"/>
                    </a:lnTo>
                    <a:lnTo>
                      <a:pt x="842" y="1407"/>
                    </a:lnTo>
                    <a:lnTo>
                      <a:pt x="743" y="1251"/>
                    </a:lnTo>
                    <a:lnTo>
                      <a:pt x="743" y="1231"/>
                    </a:lnTo>
                    <a:lnTo>
                      <a:pt x="764" y="1211"/>
                    </a:lnTo>
                    <a:lnTo>
                      <a:pt x="784" y="1192"/>
                    </a:lnTo>
                    <a:lnTo>
                      <a:pt x="813" y="1192"/>
                    </a:lnTo>
                    <a:lnTo>
                      <a:pt x="833" y="1182"/>
                    </a:lnTo>
                    <a:lnTo>
                      <a:pt x="853" y="1162"/>
                    </a:lnTo>
                    <a:lnTo>
                      <a:pt x="862" y="1143"/>
                    </a:lnTo>
                    <a:lnTo>
                      <a:pt x="853" y="1123"/>
                    </a:lnTo>
                    <a:lnTo>
                      <a:pt x="833" y="1093"/>
                    </a:lnTo>
                    <a:lnTo>
                      <a:pt x="813" y="1065"/>
                    </a:lnTo>
                    <a:lnTo>
                      <a:pt x="793" y="1045"/>
                    </a:lnTo>
                    <a:lnTo>
                      <a:pt x="793" y="1016"/>
                    </a:lnTo>
                    <a:lnTo>
                      <a:pt x="793" y="996"/>
                    </a:lnTo>
                    <a:lnTo>
                      <a:pt x="802" y="976"/>
                    </a:lnTo>
                    <a:lnTo>
                      <a:pt x="813" y="957"/>
                    </a:lnTo>
                    <a:lnTo>
                      <a:pt x="813" y="937"/>
                    </a:lnTo>
                    <a:lnTo>
                      <a:pt x="802" y="918"/>
                    </a:lnTo>
                    <a:lnTo>
                      <a:pt x="773" y="918"/>
                    </a:lnTo>
                    <a:lnTo>
                      <a:pt x="753" y="927"/>
                    </a:lnTo>
                    <a:lnTo>
                      <a:pt x="734" y="948"/>
                    </a:lnTo>
                    <a:lnTo>
                      <a:pt x="714" y="968"/>
                    </a:lnTo>
                    <a:lnTo>
                      <a:pt x="694" y="987"/>
                    </a:lnTo>
                    <a:lnTo>
                      <a:pt x="673" y="987"/>
                    </a:lnTo>
                    <a:lnTo>
                      <a:pt x="653" y="987"/>
                    </a:lnTo>
                    <a:lnTo>
                      <a:pt x="644" y="976"/>
                    </a:lnTo>
                    <a:lnTo>
                      <a:pt x="635" y="968"/>
                    </a:lnTo>
                    <a:lnTo>
                      <a:pt x="605" y="968"/>
                    </a:lnTo>
                    <a:lnTo>
                      <a:pt x="594" y="987"/>
                    </a:lnTo>
                    <a:lnTo>
                      <a:pt x="585" y="1006"/>
                    </a:lnTo>
                    <a:lnTo>
                      <a:pt x="565" y="1036"/>
                    </a:lnTo>
                    <a:lnTo>
                      <a:pt x="544" y="1074"/>
                    </a:lnTo>
                    <a:lnTo>
                      <a:pt x="526" y="1093"/>
                    </a:lnTo>
                    <a:lnTo>
                      <a:pt x="495" y="1123"/>
                    </a:lnTo>
                    <a:lnTo>
                      <a:pt x="466" y="1123"/>
                    </a:lnTo>
                    <a:lnTo>
                      <a:pt x="387" y="1143"/>
                    </a:lnTo>
                    <a:lnTo>
                      <a:pt x="337" y="1134"/>
                    </a:lnTo>
                    <a:lnTo>
                      <a:pt x="249" y="1134"/>
                    </a:lnTo>
                    <a:lnTo>
                      <a:pt x="208" y="1143"/>
                    </a:lnTo>
                    <a:lnTo>
                      <a:pt x="199" y="1134"/>
                    </a:lnTo>
                    <a:lnTo>
                      <a:pt x="190" y="1104"/>
                    </a:lnTo>
                    <a:lnTo>
                      <a:pt x="199" y="1085"/>
                    </a:lnTo>
                    <a:lnTo>
                      <a:pt x="219" y="1065"/>
                    </a:lnTo>
                    <a:lnTo>
                      <a:pt x="228" y="1045"/>
                    </a:lnTo>
                    <a:lnTo>
                      <a:pt x="228" y="1025"/>
                    </a:lnTo>
                    <a:lnTo>
                      <a:pt x="199" y="987"/>
                    </a:lnTo>
                    <a:lnTo>
                      <a:pt x="190" y="968"/>
                    </a:lnTo>
                    <a:lnTo>
                      <a:pt x="169" y="976"/>
                    </a:lnTo>
                    <a:lnTo>
                      <a:pt x="158" y="1006"/>
                    </a:lnTo>
                    <a:lnTo>
                      <a:pt x="138" y="1036"/>
                    </a:lnTo>
                    <a:lnTo>
                      <a:pt x="129" y="1045"/>
                    </a:lnTo>
                    <a:lnTo>
                      <a:pt x="110" y="1036"/>
                    </a:lnTo>
                    <a:lnTo>
                      <a:pt x="110" y="1016"/>
                    </a:lnTo>
                    <a:lnTo>
                      <a:pt x="110" y="987"/>
                    </a:lnTo>
                    <a:lnTo>
                      <a:pt x="110" y="957"/>
                    </a:lnTo>
                    <a:lnTo>
                      <a:pt x="90" y="948"/>
                    </a:lnTo>
                    <a:lnTo>
                      <a:pt x="70" y="937"/>
                    </a:lnTo>
                    <a:lnTo>
                      <a:pt x="60" y="927"/>
                    </a:lnTo>
                    <a:lnTo>
                      <a:pt x="41" y="927"/>
                    </a:lnTo>
                    <a:lnTo>
                      <a:pt x="10" y="918"/>
                    </a:lnTo>
                    <a:lnTo>
                      <a:pt x="0" y="908"/>
                    </a:lnTo>
                    <a:lnTo>
                      <a:pt x="0" y="899"/>
                    </a:lnTo>
                    <a:lnTo>
                      <a:pt x="60" y="850"/>
                    </a:lnTo>
                    <a:lnTo>
                      <a:pt x="129" y="741"/>
                    </a:lnTo>
                    <a:lnTo>
                      <a:pt x="149" y="713"/>
                    </a:lnTo>
                    <a:lnTo>
                      <a:pt x="149" y="693"/>
                    </a:lnTo>
                    <a:lnTo>
                      <a:pt x="158" y="682"/>
                    </a:lnTo>
                    <a:lnTo>
                      <a:pt x="179" y="672"/>
                    </a:lnTo>
                    <a:lnTo>
                      <a:pt x="249" y="653"/>
                    </a:lnTo>
                    <a:lnTo>
                      <a:pt x="287" y="653"/>
                    </a:lnTo>
                    <a:lnTo>
                      <a:pt x="298" y="663"/>
                    </a:lnTo>
                    <a:lnTo>
                      <a:pt x="277" y="624"/>
                    </a:lnTo>
                    <a:lnTo>
                      <a:pt x="277" y="604"/>
                    </a:lnTo>
                    <a:lnTo>
                      <a:pt x="307" y="585"/>
                    </a:lnTo>
                    <a:lnTo>
                      <a:pt x="337" y="536"/>
                    </a:lnTo>
                    <a:lnTo>
                      <a:pt x="357" y="517"/>
                    </a:lnTo>
                    <a:lnTo>
                      <a:pt x="367" y="497"/>
                    </a:lnTo>
                    <a:lnTo>
                      <a:pt x="397" y="497"/>
                    </a:lnTo>
                    <a:lnTo>
                      <a:pt x="416" y="497"/>
                    </a:lnTo>
                    <a:lnTo>
                      <a:pt x="426" y="478"/>
                    </a:lnTo>
                    <a:lnTo>
                      <a:pt x="416" y="458"/>
                    </a:lnTo>
                    <a:lnTo>
                      <a:pt x="407" y="448"/>
                    </a:lnTo>
                    <a:lnTo>
                      <a:pt x="445" y="448"/>
                    </a:lnTo>
                    <a:lnTo>
                      <a:pt x="477" y="439"/>
                    </a:lnTo>
                    <a:lnTo>
                      <a:pt x="495" y="429"/>
                    </a:lnTo>
                    <a:lnTo>
                      <a:pt x="526" y="409"/>
                    </a:lnTo>
                    <a:lnTo>
                      <a:pt x="544" y="400"/>
                    </a:lnTo>
                    <a:lnTo>
                      <a:pt x="565" y="389"/>
                    </a:lnTo>
                    <a:lnTo>
                      <a:pt x="585" y="400"/>
                    </a:lnTo>
                    <a:lnTo>
                      <a:pt x="605" y="418"/>
                    </a:lnTo>
                    <a:lnTo>
                      <a:pt x="614" y="418"/>
                    </a:lnTo>
                    <a:lnTo>
                      <a:pt x="614" y="400"/>
                    </a:lnTo>
                    <a:lnTo>
                      <a:pt x="625" y="360"/>
                    </a:lnTo>
                    <a:lnTo>
                      <a:pt x="644" y="331"/>
                    </a:lnTo>
                    <a:lnTo>
                      <a:pt x="684" y="312"/>
                    </a:lnTo>
                    <a:lnTo>
                      <a:pt x="703" y="302"/>
                    </a:lnTo>
                    <a:lnTo>
                      <a:pt x="723" y="302"/>
                    </a:lnTo>
                    <a:lnTo>
                      <a:pt x="743" y="312"/>
                    </a:lnTo>
                    <a:lnTo>
                      <a:pt x="743" y="302"/>
                    </a:lnTo>
                    <a:lnTo>
                      <a:pt x="753" y="292"/>
                    </a:lnTo>
                    <a:lnTo>
                      <a:pt x="773" y="282"/>
                    </a:lnTo>
                    <a:lnTo>
                      <a:pt x="802" y="262"/>
                    </a:lnTo>
                    <a:lnTo>
                      <a:pt x="802" y="223"/>
                    </a:lnTo>
                    <a:lnTo>
                      <a:pt x="773" y="165"/>
                    </a:lnTo>
                    <a:lnTo>
                      <a:pt x="723" y="125"/>
                    </a:lnTo>
                    <a:lnTo>
                      <a:pt x="635" y="77"/>
                    </a:lnTo>
                    <a:lnTo>
                      <a:pt x="605" y="57"/>
                    </a:lnTo>
                    <a:lnTo>
                      <a:pt x="585" y="37"/>
                    </a:lnTo>
                    <a:lnTo>
                      <a:pt x="585" y="17"/>
                    </a:lnTo>
                    <a:lnTo>
                      <a:pt x="594" y="0"/>
                    </a:lnTo>
                    <a:lnTo>
                      <a:pt x="625" y="0"/>
                    </a:lnTo>
                    <a:lnTo>
                      <a:pt x="734" y="27"/>
                    </a:lnTo>
                    <a:lnTo>
                      <a:pt x="842" y="96"/>
                    </a:lnTo>
                    <a:lnTo>
                      <a:pt x="912" y="174"/>
                    </a:lnTo>
                    <a:lnTo>
                      <a:pt x="930" y="242"/>
                    </a:lnTo>
                    <a:lnTo>
                      <a:pt x="951" y="272"/>
                    </a:lnTo>
                    <a:lnTo>
                      <a:pt x="990" y="292"/>
                    </a:lnTo>
                    <a:lnTo>
                      <a:pt x="990" y="302"/>
                    </a:lnTo>
                  </a:path>
                </a:pathLst>
              </a:custGeom>
              <a:noFill/>
              <a:ln w="3175">
                <a:solidFill>
                  <a:schemeClr val="tx1"/>
                </a:solidFill>
                <a:prstDash val="solid"/>
                <a:round/>
                <a:headEnd/>
                <a:tailEnd/>
              </a:ln>
            </p:spPr>
            <p:txBody>
              <a:bodyPr/>
              <a:lstStyle/>
              <a:p>
                <a:endParaRPr lang="en-US" dirty="0"/>
              </a:p>
            </p:txBody>
          </p:sp>
          <p:sp>
            <p:nvSpPr>
              <p:cNvPr id="484" name="Freeform 571"/>
              <p:cNvSpPr>
                <a:spLocks/>
              </p:cNvSpPr>
              <p:nvPr/>
            </p:nvSpPr>
            <p:spPr bwMode="auto">
              <a:xfrm>
                <a:off x="2804" y="1613"/>
                <a:ext cx="50" cy="23"/>
              </a:xfrm>
              <a:custGeom>
                <a:avLst/>
                <a:gdLst/>
                <a:ahLst/>
                <a:cxnLst>
                  <a:cxn ang="0">
                    <a:pos x="0" y="100"/>
                  </a:cxn>
                  <a:cxn ang="0">
                    <a:pos x="4" y="107"/>
                  </a:cxn>
                  <a:cxn ang="0">
                    <a:pos x="29" y="98"/>
                  </a:cxn>
                  <a:cxn ang="0">
                    <a:pos x="50" y="92"/>
                  </a:cxn>
                  <a:cxn ang="0">
                    <a:pos x="82" y="105"/>
                  </a:cxn>
                  <a:cxn ang="0">
                    <a:pos x="131" y="115"/>
                  </a:cxn>
                  <a:cxn ang="0">
                    <a:pos x="192" y="104"/>
                  </a:cxn>
                  <a:cxn ang="0">
                    <a:pos x="210" y="92"/>
                  </a:cxn>
                  <a:cxn ang="0">
                    <a:pos x="223" y="54"/>
                  </a:cxn>
                  <a:cxn ang="0">
                    <a:pos x="207" y="32"/>
                  </a:cxn>
                  <a:cxn ang="0">
                    <a:pos x="229" y="35"/>
                  </a:cxn>
                  <a:cxn ang="0">
                    <a:pos x="250" y="23"/>
                  </a:cxn>
                  <a:cxn ang="0">
                    <a:pos x="213" y="12"/>
                  </a:cxn>
                  <a:cxn ang="0">
                    <a:pos x="169" y="0"/>
                  </a:cxn>
                  <a:cxn ang="0">
                    <a:pos x="127" y="4"/>
                  </a:cxn>
                  <a:cxn ang="0">
                    <a:pos x="72" y="32"/>
                  </a:cxn>
                  <a:cxn ang="0">
                    <a:pos x="50" y="62"/>
                  </a:cxn>
                  <a:cxn ang="0">
                    <a:pos x="25" y="85"/>
                  </a:cxn>
                  <a:cxn ang="0">
                    <a:pos x="6" y="91"/>
                  </a:cxn>
                  <a:cxn ang="0">
                    <a:pos x="4" y="105"/>
                  </a:cxn>
                  <a:cxn ang="0">
                    <a:pos x="0" y="100"/>
                  </a:cxn>
                </a:cxnLst>
                <a:rect l="0" t="0" r="r" b="b"/>
                <a:pathLst>
                  <a:path w="250" h="115">
                    <a:moveTo>
                      <a:pt x="0" y="100"/>
                    </a:moveTo>
                    <a:lnTo>
                      <a:pt x="4" y="107"/>
                    </a:lnTo>
                    <a:lnTo>
                      <a:pt x="29" y="98"/>
                    </a:lnTo>
                    <a:lnTo>
                      <a:pt x="50" y="92"/>
                    </a:lnTo>
                    <a:lnTo>
                      <a:pt x="82" y="105"/>
                    </a:lnTo>
                    <a:lnTo>
                      <a:pt x="131" y="115"/>
                    </a:lnTo>
                    <a:lnTo>
                      <a:pt x="192" y="104"/>
                    </a:lnTo>
                    <a:lnTo>
                      <a:pt x="210" y="92"/>
                    </a:lnTo>
                    <a:lnTo>
                      <a:pt x="223" y="54"/>
                    </a:lnTo>
                    <a:lnTo>
                      <a:pt x="207" y="32"/>
                    </a:lnTo>
                    <a:lnTo>
                      <a:pt x="229" y="35"/>
                    </a:lnTo>
                    <a:lnTo>
                      <a:pt x="250" y="23"/>
                    </a:lnTo>
                    <a:lnTo>
                      <a:pt x="213" y="12"/>
                    </a:lnTo>
                    <a:lnTo>
                      <a:pt x="169" y="0"/>
                    </a:lnTo>
                    <a:lnTo>
                      <a:pt x="127" y="4"/>
                    </a:lnTo>
                    <a:lnTo>
                      <a:pt x="72" y="32"/>
                    </a:lnTo>
                    <a:lnTo>
                      <a:pt x="50" y="62"/>
                    </a:lnTo>
                    <a:lnTo>
                      <a:pt x="25" y="85"/>
                    </a:lnTo>
                    <a:lnTo>
                      <a:pt x="6" y="91"/>
                    </a:lnTo>
                    <a:lnTo>
                      <a:pt x="4" y="105"/>
                    </a:lnTo>
                    <a:lnTo>
                      <a:pt x="0" y="100"/>
                    </a:lnTo>
                    <a:close/>
                  </a:path>
                </a:pathLst>
              </a:custGeom>
              <a:solidFill>
                <a:srgbClr val="000000"/>
              </a:solidFill>
              <a:ln w="9525">
                <a:solidFill>
                  <a:schemeClr val="tx1"/>
                </a:solidFill>
                <a:round/>
                <a:headEnd/>
                <a:tailEnd/>
              </a:ln>
            </p:spPr>
            <p:txBody>
              <a:bodyPr/>
              <a:lstStyle/>
              <a:p>
                <a:endParaRPr lang="en-US" dirty="0"/>
              </a:p>
            </p:txBody>
          </p:sp>
          <p:sp>
            <p:nvSpPr>
              <p:cNvPr id="485" name="Freeform 572"/>
              <p:cNvSpPr>
                <a:spLocks/>
              </p:cNvSpPr>
              <p:nvPr/>
            </p:nvSpPr>
            <p:spPr bwMode="auto">
              <a:xfrm>
                <a:off x="2804" y="1613"/>
                <a:ext cx="50" cy="23"/>
              </a:xfrm>
              <a:custGeom>
                <a:avLst/>
                <a:gdLst/>
                <a:ahLst/>
                <a:cxnLst>
                  <a:cxn ang="0">
                    <a:pos x="0" y="100"/>
                  </a:cxn>
                  <a:cxn ang="0">
                    <a:pos x="4" y="107"/>
                  </a:cxn>
                  <a:cxn ang="0">
                    <a:pos x="29" y="98"/>
                  </a:cxn>
                  <a:cxn ang="0">
                    <a:pos x="50" y="92"/>
                  </a:cxn>
                  <a:cxn ang="0">
                    <a:pos x="82" y="105"/>
                  </a:cxn>
                  <a:cxn ang="0">
                    <a:pos x="131" y="115"/>
                  </a:cxn>
                  <a:cxn ang="0">
                    <a:pos x="192" y="104"/>
                  </a:cxn>
                  <a:cxn ang="0">
                    <a:pos x="210" y="92"/>
                  </a:cxn>
                  <a:cxn ang="0">
                    <a:pos x="223" y="54"/>
                  </a:cxn>
                  <a:cxn ang="0">
                    <a:pos x="207" y="32"/>
                  </a:cxn>
                  <a:cxn ang="0">
                    <a:pos x="229" y="35"/>
                  </a:cxn>
                  <a:cxn ang="0">
                    <a:pos x="250" y="23"/>
                  </a:cxn>
                  <a:cxn ang="0">
                    <a:pos x="213" y="12"/>
                  </a:cxn>
                  <a:cxn ang="0">
                    <a:pos x="169" y="0"/>
                  </a:cxn>
                  <a:cxn ang="0">
                    <a:pos x="127" y="4"/>
                  </a:cxn>
                  <a:cxn ang="0">
                    <a:pos x="72" y="32"/>
                  </a:cxn>
                  <a:cxn ang="0">
                    <a:pos x="50" y="62"/>
                  </a:cxn>
                  <a:cxn ang="0">
                    <a:pos x="25" y="85"/>
                  </a:cxn>
                  <a:cxn ang="0">
                    <a:pos x="6" y="91"/>
                  </a:cxn>
                  <a:cxn ang="0">
                    <a:pos x="4" y="105"/>
                  </a:cxn>
                  <a:cxn ang="0">
                    <a:pos x="0" y="100"/>
                  </a:cxn>
                </a:cxnLst>
                <a:rect l="0" t="0" r="r" b="b"/>
                <a:pathLst>
                  <a:path w="250" h="115">
                    <a:moveTo>
                      <a:pt x="0" y="100"/>
                    </a:moveTo>
                    <a:lnTo>
                      <a:pt x="4" y="107"/>
                    </a:lnTo>
                    <a:lnTo>
                      <a:pt x="29" y="98"/>
                    </a:lnTo>
                    <a:lnTo>
                      <a:pt x="50" y="92"/>
                    </a:lnTo>
                    <a:lnTo>
                      <a:pt x="82" y="105"/>
                    </a:lnTo>
                    <a:lnTo>
                      <a:pt x="131" y="115"/>
                    </a:lnTo>
                    <a:lnTo>
                      <a:pt x="192" y="104"/>
                    </a:lnTo>
                    <a:lnTo>
                      <a:pt x="210" y="92"/>
                    </a:lnTo>
                    <a:lnTo>
                      <a:pt x="223" y="54"/>
                    </a:lnTo>
                    <a:lnTo>
                      <a:pt x="207" y="32"/>
                    </a:lnTo>
                    <a:lnTo>
                      <a:pt x="229" y="35"/>
                    </a:lnTo>
                    <a:lnTo>
                      <a:pt x="250" y="23"/>
                    </a:lnTo>
                    <a:lnTo>
                      <a:pt x="213" y="12"/>
                    </a:lnTo>
                    <a:lnTo>
                      <a:pt x="169" y="0"/>
                    </a:lnTo>
                    <a:lnTo>
                      <a:pt x="127" y="4"/>
                    </a:lnTo>
                    <a:lnTo>
                      <a:pt x="72" y="32"/>
                    </a:lnTo>
                    <a:lnTo>
                      <a:pt x="50" y="62"/>
                    </a:lnTo>
                    <a:lnTo>
                      <a:pt x="25" y="85"/>
                    </a:lnTo>
                    <a:lnTo>
                      <a:pt x="6" y="91"/>
                    </a:lnTo>
                    <a:lnTo>
                      <a:pt x="4" y="105"/>
                    </a:lnTo>
                    <a:lnTo>
                      <a:pt x="0" y="100"/>
                    </a:lnTo>
                    <a:close/>
                  </a:path>
                </a:pathLst>
              </a:custGeom>
              <a:solidFill>
                <a:srgbClr val="FFFFFF"/>
              </a:solidFill>
              <a:ln w="9525">
                <a:solidFill>
                  <a:schemeClr val="tx1"/>
                </a:solidFill>
                <a:round/>
                <a:headEnd/>
                <a:tailEnd/>
              </a:ln>
            </p:spPr>
            <p:txBody>
              <a:bodyPr/>
              <a:lstStyle/>
              <a:p>
                <a:endParaRPr lang="en-US" dirty="0"/>
              </a:p>
            </p:txBody>
          </p:sp>
          <p:sp>
            <p:nvSpPr>
              <p:cNvPr id="486" name="Freeform 573"/>
              <p:cNvSpPr>
                <a:spLocks/>
              </p:cNvSpPr>
              <p:nvPr/>
            </p:nvSpPr>
            <p:spPr bwMode="auto">
              <a:xfrm>
                <a:off x="2804" y="1613"/>
                <a:ext cx="50" cy="23"/>
              </a:xfrm>
              <a:custGeom>
                <a:avLst/>
                <a:gdLst/>
                <a:ahLst/>
                <a:cxnLst>
                  <a:cxn ang="0">
                    <a:pos x="0" y="100"/>
                  </a:cxn>
                  <a:cxn ang="0">
                    <a:pos x="4" y="107"/>
                  </a:cxn>
                  <a:cxn ang="0">
                    <a:pos x="29" y="98"/>
                  </a:cxn>
                  <a:cxn ang="0">
                    <a:pos x="50" y="92"/>
                  </a:cxn>
                  <a:cxn ang="0">
                    <a:pos x="82" y="105"/>
                  </a:cxn>
                  <a:cxn ang="0">
                    <a:pos x="131" y="115"/>
                  </a:cxn>
                  <a:cxn ang="0">
                    <a:pos x="192" y="104"/>
                  </a:cxn>
                  <a:cxn ang="0">
                    <a:pos x="210" y="92"/>
                  </a:cxn>
                  <a:cxn ang="0">
                    <a:pos x="223" y="54"/>
                  </a:cxn>
                  <a:cxn ang="0">
                    <a:pos x="207" y="32"/>
                  </a:cxn>
                  <a:cxn ang="0">
                    <a:pos x="229" y="35"/>
                  </a:cxn>
                  <a:cxn ang="0">
                    <a:pos x="250" y="23"/>
                  </a:cxn>
                  <a:cxn ang="0">
                    <a:pos x="213" y="12"/>
                  </a:cxn>
                  <a:cxn ang="0">
                    <a:pos x="169" y="0"/>
                  </a:cxn>
                  <a:cxn ang="0">
                    <a:pos x="127" y="4"/>
                  </a:cxn>
                  <a:cxn ang="0">
                    <a:pos x="72" y="32"/>
                  </a:cxn>
                  <a:cxn ang="0">
                    <a:pos x="50" y="62"/>
                  </a:cxn>
                  <a:cxn ang="0">
                    <a:pos x="25" y="85"/>
                  </a:cxn>
                  <a:cxn ang="0">
                    <a:pos x="6" y="91"/>
                  </a:cxn>
                  <a:cxn ang="0">
                    <a:pos x="4" y="105"/>
                  </a:cxn>
                  <a:cxn ang="0">
                    <a:pos x="0" y="100"/>
                  </a:cxn>
                </a:cxnLst>
                <a:rect l="0" t="0" r="r" b="b"/>
                <a:pathLst>
                  <a:path w="250" h="115">
                    <a:moveTo>
                      <a:pt x="0" y="100"/>
                    </a:moveTo>
                    <a:lnTo>
                      <a:pt x="4" y="107"/>
                    </a:lnTo>
                    <a:lnTo>
                      <a:pt x="29" y="98"/>
                    </a:lnTo>
                    <a:lnTo>
                      <a:pt x="50" y="92"/>
                    </a:lnTo>
                    <a:lnTo>
                      <a:pt x="82" y="105"/>
                    </a:lnTo>
                    <a:lnTo>
                      <a:pt x="131" y="115"/>
                    </a:lnTo>
                    <a:lnTo>
                      <a:pt x="192" y="104"/>
                    </a:lnTo>
                    <a:lnTo>
                      <a:pt x="210" y="92"/>
                    </a:lnTo>
                    <a:lnTo>
                      <a:pt x="223" y="54"/>
                    </a:lnTo>
                    <a:lnTo>
                      <a:pt x="207" y="32"/>
                    </a:lnTo>
                    <a:lnTo>
                      <a:pt x="229" y="35"/>
                    </a:lnTo>
                    <a:lnTo>
                      <a:pt x="250" y="23"/>
                    </a:lnTo>
                    <a:lnTo>
                      <a:pt x="213" y="12"/>
                    </a:lnTo>
                    <a:lnTo>
                      <a:pt x="169" y="0"/>
                    </a:lnTo>
                    <a:lnTo>
                      <a:pt x="127" y="4"/>
                    </a:lnTo>
                    <a:lnTo>
                      <a:pt x="72" y="32"/>
                    </a:lnTo>
                    <a:lnTo>
                      <a:pt x="50" y="62"/>
                    </a:lnTo>
                    <a:lnTo>
                      <a:pt x="25" y="85"/>
                    </a:lnTo>
                    <a:lnTo>
                      <a:pt x="6" y="91"/>
                    </a:lnTo>
                    <a:lnTo>
                      <a:pt x="4" y="105"/>
                    </a:lnTo>
                    <a:lnTo>
                      <a:pt x="0" y="100"/>
                    </a:lnTo>
                  </a:path>
                </a:pathLst>
              </a:custGeom>
              <a:noFill/>
              <a:ln w="3175">
                <a:solidFill>
                  <a:schemeClr val="tx1"/>
                </a:solidFill>
                <a:prstDash val="solid"/>
                <a:round/>
                <a:headEnd/>
                <a:tailEnd/>
              </a:ln>
            </p:spPr>
            <p:txBody>
              <a:bodyPr/>
              <a:lstStyle/>
              <a:p>
                <a:endParaRPr lang="en-US" dirty="0"/>
              </a:p>
            </p:txBody>
          </p:sp>
          <p:sp>
            <p:nvSpPr>
              <p:cNvPr id="487" name="Freeform 574"/>
              <p:cNvSpPr>
                <a:spLocks/>
              </p:cNvSpPr>
              <p:nvPr/>
            </p:nvSpPr>
            <p:spPr bwMode="auto">
              <a:xfrm>
                <a:off x="2824" y="1618"/>
                <a:ext cx="16" cy="8"/>
              </a:xfrm>
              <a:custGeom>
                <a:avLst/>
                <a:gdLst/>
                <a:ahLst/>
                <a:cxnLst>
                  <a:cxn ang="0">
                    <a:pos x="0" y="22"/>
                  </a:cxn>
                  <a:cxn ang="0">
                    <a:pos x="42" y="0"/>
                  </a:cxn>
                  <a:cxn ang="0">
                    <a:pos x="81" y="4"/>
                  </a:cxn>
                  <a:cxn ang="0">
                    <a:pos x="70" y="35"/>
                  </a:cxn>
                  <a:cxn ang="0">
                    <a:pos x="45" y="44"/>
                  </a:cxn>
                  <a:cxn ang="0">
                    <a:pos x="11" y="40"/>
                  </a:cxn>
                  <a:cxn ang="0">
                    <a:pos x="0" y="22"/>
                  </a:cxn>
                </a:cxnLst>
                <a:rect l="0" t="0" r="r" b="b"/>
                <a:pathLst>
                  <a:path w="81" h="44">
                    <a:moveTo>
                      <a:pt x="0" y="22"/>
                    </a:moveTo>
                    <a:lnTo>
                      <a:pt x="42" y="0"/>
                    </a:lnTo>
                    <a:lnTo>
                      <a:pt x="81" y="4"/>
                    </a:lnTo>
                    <a:lnTo>
                      <a:pt x="70" y="35"/>
                    </a:lnTo>
                    <a:lnTo>
                      <a:pt x="45" y="44"/>
                    </a:lnTo>
                    <a:lnTo>
                      <a:pt x="11" y="40"/>
                    </a:lnTo>
                    <a:lnTo>
                      <a:pt x="0" y="22"/>
                    </a:lnTo>
                    <a:close/>
                  </a:path>
                </a:pathLst>
              </a:custGeom>
              <a:solidFill>
                <a:srgbClr val="FFFFFF"/>
              </a:solidFill>
              <a:ln w="9525">
                <a:solidFill>
                  <a:schemeClr val="tx1"/>
                </a:solidFill>
                <a:round/>
                <a:headEnd/>
                <a:tailEnd/>
              </a:ln>
            </p:spPr>
            <p:txBody>
              <a:bodyPr/>
              <a:lstStyle/>
              <a:p>
                <a:endParaRPr lang="en-US" dirty="0"/>
              </a:p>
            </p:txBody>
          </p:sp>
          <p:sp>
            <p:nvSpPr>
              <p:cNvPr id="488" name="Freeform 575"/>
              <p:cNvSpPr>
                <a:spLocks/>
              </p:cNvSpPr>
              <p:nvPr/>
            </p:nvSpPr>
            <p:spPr bwMode="auto">
              <a:xfrm>
                <a:off x="2824" y="1618"/>
                <a:ext cx="16" cy="8"/>
              </a:xfrm>
              <a:custGeom>
                <a:avLst/>
                <a:gdLst/>
                <a:ahLst/>
                <a:cxnLst>
                  <a:cxn ang="0">
                    <a:pos x="0" y="22"/>
                  </a:cxn>
                  <a:cxn ang="0">
                    <a:pos x="42" y="0"/>
                  </a:cxn>
                  <a:cxn ang="0">
                    <a:pos x="81" y="4"/>
                  </a:cxn>
                  <a:cxn ang="0">
                    <a:pos x="70" y="35"/>
                  </a:cxn>
                  <a:cxn ang="0">
                    <a:pos x="45" y="44"/>
                  </a:cxn>
                  <a:cxn ang="0">
                    <a:pos x="11" y="40"/>
                  </a:cxn>
                  <a:cxn ang="0">
                    <a:pos x="0" y="22"/>
                  </a:cxn>
                </a:cxnLst>
                <a:rect l="0" t="0" r="r" b="b"/>
                <a:pathLst>
                  <a:path w="81" h="44">
                    <a:moveTo>
                      <a:pt x="0" y="22"/>
                    </a:moveTo>
                    <a:lnTo>
                      <a:pt x="42" y="0"/>
                    </a:lnTo>
                    <a:lnTo>
                      <a:pt x="81" y="4"/>
                    </a:lnTo>
                    <a:lnTo>
                      <a:pt x="70" y="35"/>
                    </a:lnTo>
                    <a:lnTo>
                      <a:pt x="45" y="44"/>
                    </a:lnTo>
                    <a:lnTo>
                      <a:pt x="11" y="40"/>
                    </a:lnTo>
                    <a:lnTo>
                      <a:pt x="0" y="22"/>
                    </a:lnTo>
                  </a:path>
                </a:pathLst>
              </a:custGeom>
              <a:noFill/>
              <a:ln w="3175">
                <a:solidFill>
                  <a:schemeClr val="tx1"/>
                </a:solidFill>
                <a:prstDash val="solid"/>
                <a:round/>
                <a:headEnd/>
                <a:tailEnd/>
              </a:ln>
            </p:spPr>
            <p:txBody>
              <a:bodyPr/>
              <a:lstStyle/>
              <a:p>
                <a:endParaRPr lang="en-US" dirty="0"/>
              </a:p>
            </p:txBody>
          </p:sp>
          <p:sp>
            <p:nvSpPr>
              <p:cNvPr id="489" name="Freeform 576"/>
              <p:cNvSpPr>
                <a:spLocks/>
              </p:cNvSpPr>
              <p:nvPr/>
            </p:nvSpPr>
            <p:spPr bwMode="auto">
              <a:xfrm>
                <a:off x="2868" y="1566"/>
                <a:ext cx="120" cy="51"/>
              </a:xfrm>
              <a:custGeom>
                <a:avLst/>
                <a:gdLst/>
                <a:ahLst/>
                <a:cxnLst>
                  <a:cxn ang="0">
                    <a:pos x="0" y="145"/>
                  </a:cxn>
                  <a:cxn ang="0">
                    <a:pos x="79" y="83"/>
                  </a:cxn>
                  <a:cxn ang="0">
                    <a:pos x="160" y="32"/>
                  </a:cxn>
                  <a:cxn ang="0">
                    <a:pos x="218" y="9"/>
                  </a:cxn>
                  <a:cxn ang="0">
                    <a:pos x="276" y="0"/>
                  </a:cxn>
                  <a:cxn ang="0">
                    <a:pos x="340" y="3"/>
                  </a:cxn>
                  <a:cxn ang="0">
                    <a:pos x="411" y="19"/>
                  </a:cxn>
                  <a:cxn ang="0">
                    <a:pos x="466" y="39"/>
                  </a:cxn>
                  <a:cxn ang="0">
                    <a:pos x="536" y="41"/>
                  </a:cxn>
                  <a:cxn ang="0">
                    <a:pos x="582" y="48"/>
                  </a:cxn>
                  <a:cxn ang="0">
                    <a:pos x="599" y="78"/>
                  </a:cxn>
                  <a:cxn ang="0">
                    <a:pos x="587" y="112"/>
                  </a:cxn>
                  <a:cxn ang="0">
                    <a:pos x="509" y="178"/>
                  </a:cxn>
                  <a:cxn ang="0">
                    <a:pos x="414" y="223"/>
                  </a:cxn>
                  <a:cxn ang="0">
                    <a:pos x="239" y="255"/>
                  </a:cxn>
                  <a:cxn ang="0">
                    <a:pos x="121" y="246"/>
                  </a:cxn>
                  <a:cxn ang="0">
                    <a:pos x="0" y="145"/>
                  </a:cxn>
                </a:cxnLst>
                <a:rect l="0" t="0" r="r" b="b"/>
                <a:pathLst>
                  <a:path w="599" h="255">
                    <a:moveTo>
                      <a:pt x="0" y="145"/>
                    </a:moveTo>
                    <a:lnTo>
                      <a:pt x="79" y="83"/>
                    </a:lnTo>
                    <a:lnTo>
                      <a:pt x="160" y="32"/>
                    </a:lnTo>
                    <a:lnTo>
                      <a:pt x="218" y="9"/>
                    </a:lnTo>
                    <a:lnTo>
                      <a:pt x="276" y="0"/>
                    </a:lnTo>
                    <a:lnTo>
                      <a:pt x="340" y="3"/>
                    </a:lnTo>
                    <a:lnTo>
                      <a:pt x="411" y="19"/>
                    </a:lnTo>
                    <a:lnTo>
                      <a:pt x="466" y="39"/>
                    </a:lnTo>
                    <a:lnTo>
                      <a:pt x="536" y="41"/>
                    </a:lnTo>
                    <a:lnTo>
                      <a:pt x="582" y="48"/>
                    </a:lnTo>
                    <a:lnTo>
                      <a:pt x="599" y="78"/>
                    </a:lnTo>
                    <a:lnTo>
                      <a:pt x="587" y="112"/>
                    </a:lnTo>
                    <a:lnTo>
                      <a:pt x="509" y="178"/>
                    </a:lnTo>
                    <a:lnTo>
                      <a:pt x="414" y="223"/>
                    </a:lnTo>
                    <a:lnTo>
                      <a:pt x="239" y="255"/>
                    </a:lnTo>
                    <a:lnTo>
                      <a:pt x="121" y="246"/>
                    </a:lnTo>
                    <a:lnTo>
                      <a:pt x="0" y="145"/>
                    </a:lnTo>
                    <a:close/>
                  </a:path>
                </a:pathLst>
              </a:custGeom>
              <a:solidFill>
                <a:srgbClr val="A85400"/>
              </a:solidFill>
              <a:ln w="9525">
                <a:solidFill>
                  <a:schemeClr val="tx1"/>
                </a:solidFill>
                <a:round/>
                <a:headEnd/>
                <a:tailEnd/>
              </a:ln>
            </p:spPr>
            <p:txBody>
              <a:bodyPr/>
              <a:lstStyle/>
              <a:p>
                <a:endParaRPr lang="en-US" dirty="0"/>
              </a:p>
            </p:txBody>
          </p:sp>
          <p:sp>
            <p:nvSpPr>
              <p:cNvPr id="490" name="Freeform 577"/>
              <p:cNvSpPr>
                <a:spLocks/>
              </p:cNvSpPr>
              <p:nvPr/>
            </p:nvSpPr>
            <p:spPr bwMode="auto">
              <a:xfrm>
                <a:off x="2868" y="1566"/>
                <a:ext cx="120" cy="51"/>
              </a:xfrm>
              <a:custGeom>
                <a:avLst/>
                <a:gdLst/>
                <a:ahLst/>
                <a:cxnLst>
                  <a:cxn ang="0">
                    <a:pos x="0" y="145"/>
                  </a:cxn>
                  <a:cxn ang="0">
                    <a:pos x="79" y="83"/>
                  </a:cxn>
                  <a:cxn ang="0">
                    <a:pos x="160" y="32"/>
                  </a:cxn>
                  <a:cxn ang="0">
                    <a:pos x="218" y="9"/>
                  </a:cxn>
                  <a:cxn ang="0">
                    <a:pos x="276" y="0"/>
                  </a:cxn>
                  <a:cxn ang="0">
                    <a:pos x="340" y="3"/>
                  </a:cxn>
                  <a:cxn ang="0">
                    <a:pos x="411" y="19"/>
                  </a:cxn>
                  <a:cxn ang="0">
                    <a:pos x="466" y="39"/>
                  </a:cxn>
                  <a:cxn ang="0">
                    <a:pos x="536" y="41"/>
                  </a:cxn>
                  <a:cxn ang="0">
                    <a:pos x="582" y="48"/>
                  </a:cxn>
                  <a:cxn ang="0">
                    <a:pos x="599" y="78"/>
                  </a:cxn>
                  <a:cxn ang="0">
                    <a:pos x="587" y="112"/>
                  </a:cxn>
                  <a:cxn ang="0">
                    <a:pos x="509" y="178"/>
                  </a:cxn>
                  <a:cxn ang="0">
                    <a:pos x="414" y="223"/>
                  </a:cxn>
                  <a:cxn ang="0">
                    <a:pos x="239" y="255"/>
                  </a:cxn>
                  <a:cxn ang="0">
                    <a:pos x="121" y="246"/>
                  </a:cxn>
                  <a:cxn ang="0">
                    <a:pos x="0" y="145"/>
                  </a:cxn>
                </a:cxnLst>
                <a:rect l="0" t="0" r="r" b="b"/>
                <a:pathLst>
                  <a:path w="599" h="255">
                    <a:moveTo>
                      <a:pt x="0" y="145"/>
                    </a:moveTo>
                    <a:lnTo>
                      <a:pt x="79" y="83"/>
                    </a:lnTo>
                    <a:lnTo>
                      <a:pt x="160" y="32"/>
                    </a:lnTo>
                    <a:lnTo>
                      <a:pt x="218" y="9"/>
                    </a:lnTo>
                    <a:lnTo>
                      <a:pt x="276" y="0"/>
                    </a:lnTo>
                    <a:lnTo>
                      <a:pt x="340" y="3"/>
                    </a:lnTo>
                    <a:lnTo>
                      <a:pt x="411" y="19"/>
                    </a:lnTo>
                    <a:lnTo>
                      <a:pt x="466" y="39"/>
                    </a:lnTo>
                    <a:lnTo>
                      <a:pt x="536" y="41"/>
                    </a:lnTo>
                    <a:lnTo>
                      <a:pt x="582" y="48"/>
                    </a:lnTo>
                    <a:lnTo>
                      <a:pt x="599" y="78"/>
                    </a:lnTo>
                    <a:lnTo>
                      <a:pt x="587" y="112"/>
                    </a:lnTo>
                    <a:lnTo>
                      <a:pt x="509" y="178"/>
                    </a:lnTo>
                    <a:lnTo>
                      <a:pt x="414" y="223"/>
                    </a:lnTo>
                    <a:lnTo>
                      <a:pt x="239" y="255"/>
                    </a:lnTo>
                    <a:lnTo>
                      <a:pt x="121" y="246"/>
                    </a:lnTo>
                    <a:lnTo>
                      <a:pt x="0" y="145"/>
                    </a:lnTo>
                    <a:close/>
                  </a:path>
                </a:pathLst>
              </a:custGeom>
              <a:solidFill>
                <a:srgbClr val="000000"/>
              </a:solidFill>
              <a:ln w="9525">
                <a:solidFill>
                  <a:schemeClr val="tx1"/>
                </a:solidFill>
                <a:round/>
                <a:headEnd/>
                <a:tailEnd/>
              </a:ln>
            </p:spPr>
            <p:txBody>
              <a:bodyPr/>
              <a:lstStyle/>
              <a:p>
                <a:endParaRPr lang="en-US" dirty="0"/>
              </a:p>
            </p:txBody>
          </p:sp>
          <p:sp>
            <p:nvSpPr>
              <p:cNvPr id="491" name="Freeform 578"/>
              <p:cNvSpPr>
                <a:spLocks/>
              </p:cNvSpPr>
              <p:nvPr/>
            </p:nvSpPr>
            <p:spPr bwMode="auto">
              <a:xfrm>
                <a:off x="2868" y="1566"/>
                <a:ext cx="120" cy="51"/>
              </a:xfrm>
              <a:custGeom>
                <a:avLst/>
                <a:gdLst/>
                <a:ahLst/>
                <a:cxnLst>
                  <a:cxn ang="0">
                    <a:pos x="0" y="145"/>
                  </a:cxn>
                  <a:cxn ang="0">
                    <a:pos x="79" y="83"/>
                  </a:cxn>
                  <a:cxn ang="0">
                    <a:pos x="160" y="32"/>
                  </a:cxn>
                  <a:cxn ang="0">
                    <a:pos x="218" y="9"/>
                  </a:cxn>
                  <a:cxn ang="0">
                    <a:pos x="276" y="0"/>
                  </a:cxn>
                  <a:cxn ang="0">
                    <a:pos x="340" y="3"/>
                  </a:cxn>
                  <a:cxn ang="0">
                    <a:pos x="411" y="19"/>
                  </a:cxn>
                  <a:cxn ang="0">
                    <a:pos x="466" y="39"/>
                  </a:cxn>
                  <a:cxn ang="0">
                    <a:pos x="536" y="41"/>
                  </a:cxn>
                  <a:cxn ang="0">
                    <a:pos x="582" y="48"/>
                  </a:cxn>
                  <a:cxn ang="0">
                    <a:pos x="599" y="78"/>
                  </a:cxn>
                  <a:cxn ang="0">
                    <a:pos x="587" y="112"/>
                  </a:cxn>
                  <a:cxn ang="0">
                    <a:pos x="509" y="178"/>
                  </a:cxn>
                  <a:cxn ang="0">
                    <a:pos x="414" y="223"/>
                  </a:cxn>
                  <a:cxn ang="0">
                    <a:pos x="239" y="255"/>
                  </a:cxn>
                  <a:cxn ang="0">
                    <a:pos x="121" y="246"/>
                  </a:cxn>
                  <a:cxn ang="0">
                    <a:pos x="0" y="145"/>
                  </a:cxn>
                </a:cxnLst>
                <a:rect l="0" t="0" r="r" b="b"/>
                <a:pathLst>
                  <a:path w="599" h="255">
                    <a:moveTo>
                      <a:pt x="0" y="145"/>
                    </a:moveTo>
                    <a:lnTo>
                      <a:pt x="79" y="83"/>
                    </a:lnTo>
                    <a:lnTo>
                      <a:pt x="160" y="32"/>
                    </a:lnTo>
                    <a:lnTo>
                      <a:pt x="218" y="9"/>
                    </a:lnTo>
                    <a:lnTo>
                      <a:pt x="276" y="0"/>
                    </a:lnTo>
                    <a:lnTo>
                      <a:pt x="340" y="3"/>
                    </a:lnTo>
                    <a:lnTo>
                      <a:pt x="411" y="19"/>
                    </a:lnTo>
                    <a:lnTo>
                      <a:pt x="466" y="39"/>
                    </a:lnTo>
                    <a:lnTo>
                      <a:pt x="536" y="41"/>
                    </a:lnTo>
                    <a:lnTo>
                      <a:pt x="582" y="48"/>
                    </a:lnTo>
                    <a:lnTo>
                      <a:pt x="599" y="78"/>
                    </a:lnTo>
                    <a:lnTo>
                      <a:pt x="587" y="112"/>
                    </a:lnTo>
                    <a:lnTo>
                      <a:pt x="509" y="178"/>
                    </a:lnTo>
                    <a:lnTo>
                      <a:pt x="414" y="223"/>
                    </a:lnTo>
                    <a:lnTo>
                      <a:pt x="239" y="255"/>
                    </a:lnTo>
                    <a:lnTo>
                      <a:pt x="121" y="246"/>
                    </a:lnTo>
                    <a:lnTo>
                      <a:pt x="0" y="145"/>
                    </a:lnTo>
                  </a:path>
                </a:pathLst>
              </a:custGeom>
              <a:noFill/>
              <a:ln w="3175">
                <a:solidFill>
                  <a:schemeClr val="tx1"/>
                </a:solidFill>
                <a:prstDash val="solid"/>
                <a:round/>
                <a:headEnd/>
                <a:tailEnd/>
              </a:ln>
            </p:spPr>
            <p:txBody>
              <a:bodyPr/>
              <a:lstStyle/>
              <a:p>
                <a:endParaRPr lang="en-US" dirty="0"/>
              </a:p>
            </p:txBody>
          </p:sp>
          <p:sp>
            <p:nvSpPr>
              <p:cNvPr id="492" name="Freeform 579"/>
              <p:cNvSpPr>
                <a:spLocks/>
              </p:cNvSpPr>
              <p:nvPr/>
            </p:nvSpPr>
            <p:spPr bwMode="auto">
              <a:xfrm>
                <a:off x="2896" y="1584"/>
                <a:ext cx="65" cy="29"/>
              </a:xfrm>
              <a:custGeom>
                <a:avLst/>
                <a:gdLst/>
                <a:ahLst/>
                <a:cxnLst>
                  <a:cxn ang="0">
                    <a:pos x="14" y="133"/>
                  </a:cxn>
                  <a:cxn ang="0">
                    <a:pos x="106" y="81"/>
                  </a:cxn>
                  <a:cxn ang="0">
                    <a:pos x="148" y="37"/>
                  </a:cxn>
                  <a:cxn ang="0">
                    <a:pos x="197" y="13"/>
                  </a:cxn>
                  <a:cxn ang="0">
                    <a:pos x="239" y="0"/>
                  </a:cxn>
                  <a:cxn ang="0">
                    <a:pos x="326" y="6"/>
                  </a:cxn>
                  <a:cxn ang="0">
                    <a:pos x="253" y="24"/>
                  </a:cxn>
                  <a:cxn ang="0">
                    <a:pos x="287" y="38"/>
                  </a:cxn>
                  <a:cxn ang="0">
                    <a:pos x="186" y="71"/>
                  </a:cxn>
                  <a:cxn ang="0">
                    <a:pos x="230" y="76"/>
                  </a:cxn>
                  <a:cxn ang="0">
                    <a:pos x="194" y="101"/>
                  </a:cxn>
                  <a:cxn ang="0">
                    <a:pos x="221" y="111"/>
                  </a:cxn>
                  <a:cxn ang="0">
                    <a:pos x="124" y="124"/>
                  </a:cxn>
                  <a:cxn ang="0">
                    <a:pos x="124" y="139"/>
                  </a:cxn>
                  <a:cxn ang="0">
                    <a:pos x="0" y="144"/>
                  </a:cxn>
                  <a:cxn ang="0">
                    <a:pos x="14" y="133"/>
                  </a:cxn>
                </a:cxnLst>
                <a:rect l="0" t="0" r="r" b="b"/>
                <a:pathLst>
                  <a:path w="326" h="144">
                    <a:moveTo>
                      <a:pt x="14" y="133"/>
                    </a:moveTo>
                    <a:lnTo>
                      <a:pt x="106" y="81"/>
                    </a:lnTo>
                    <a:lnTo>
                      <a:pt x="148" y="37"/>
                    </a:lnTo>
                    <a:lnTo>
                      <a:pt x="197" y="13"/>
                    </a:lnTo>
                    <a:lnTo>
                      <a:pt x="239" y="0"/>
                    </a:lnTo>
                    <a:lnTo>
                      <a:pt x="326" y="6"/>
                    </a:lnTo>
                    <a:lnTo>
                      <a:pt x="253" y="24"/>
                    </a:lnTo>
                    <a:lnTo>
                      <a:pt x="287" y="38"/>
                    </a:lnTo>
                    <a:lnTo>
                      <a:pt x="186" y="71"/>
                    </a:lnTo>
                    <a:lnTo>
                      <a:pt x="230" y="76"/>
                    </a:lnTo>
                    <a:lnTo>
                      <a:pt x="194" y="101"/>
                    </a:lnTo>
                    <a:lnTo>
                      <a:pt x="221" y="111"/>
                    </a:lnTo>
                    <a:lnTo>
                      <a:pt x="124" y="124"/>
                    </a:lnTo>
                    <a:lnTo>
                      <a:pt x="124" y="139"/>
                    </a:lnTo>
                    <a:lnTo>
                      <a:pt x="0" y="144"/>
                    </a:lnTo>
                    <a:lnTo>
                      <a:pt x="14" y="133"/>
                    </a:lnTo>
                    <a:close/>
                  </a:path>
                </a:pathLst>
              </a:custGeom>
              <a:solidFill>
                <a:srgbClr val="FFFFFF"/>
              </a:solidFill>
              <a:ln w="9525">
                <a:solidFill>
                  <a:schemeClr val="tx1"/>
                </a:solidFill>
                <a:round/>
                <a:headEnd/>
                <a:tailEnd/>
              </a:ln>
            </p:spPr>
            <p:txBody>
              <a:bodyPr/>
              <a:lstStyle/>
              <a:p>
                <a:endParaRPr lang="en-US" dirty="0"/>
              </a:p>
            </p:txBody>
          </p:sp>
          <p:sp>
            <p:nvSpPr>
              <p:cNvPr id="493" name="Freeform 580"/>
              <p:cNvSpPr>
                <a:spLocks/>
              </p:cNvSpPr>
              <p:nvPr/>
            </p:nvSpPr>
            <p:spPr bwMode="auto">
              <a:xfrm>
                <a:off x="2867" y="1581"/>
                <a:ext cx="104" cy="33"/>
              </a:xfrm>
              <a:custGeom>
                <a:avLst/>
                <a:gdLst/>
                <a:ahLst/>
                <a:cxnLst>
                  <a:cxn ang="0">
                    <a:pos x="0" y="167"/>
                  </a:cxn>
                  <a:cxn ang="0">
                    <a:pos x="77" y="164"/>
                  </a:cxn>
                  <a:cxn ang="0">
                    <a:pos x="161" y="124"/>
                  </a:cxn>
                  <a:cxn ang="0">
                    <a:pos x="238" y="72"/>
                  </a:cxn>
                  <a:cxn ang="0">
                    <a:pos x="296" y="17"/>
                  </a:cxn>
                  <a:cxn ang="0">
                    <a:pos x="369" y="0"/>
                  </a:cxn>
                  <a:cxn ang="0">
                    <a:pos x="462" y="4"/>
                  </a:cxn>
                  <a:cxn ang="0">
                    <a:pos x="520" y="8"/>
                  </a:cxn>
                </a:cxnLst>
                <a:rect l="0" t="0" r="r" b="b"/>
                <a:pathLst>
                  <a:path w="520" h="167">
                    <a:moveTo>
                      <a:pt x="0" y="167"/>
                    </a:moveTo>
                    <a:lnTo>
                      <a:pt x="77" y="164"/>
                    </a:lnTo>
                    <a:lnTo>
                      <a:pt x="161" y="124"/>
                    </a:lnTo>
                    <a:lnTo>
                      <a:pt x="238" y="72"/>
                    </a:lnTo>
                    <a:lnTo>
                      <a:pt x="296" y="17"/>
                    </a:lnTo>
                    <a:lnTo>
                      <a:pt x="369" y="0"/>
                    </a:lnTo>
                    <a:lnTo>
                      <a:pt x="462" y="4"/>
                    </a:lnTo>
                    <a:lnTo>
                      <a:pt x="520" y="8"/>
                    </a:lnTo>
                  </a:path>
                </a:pathLst>
              </a:custGeom>
              <a:noFill/>
              <a:ln w="3175">
                <a:solidFill>
                  <a:schemeClr val="tx1"/>
                </a:solidFill>
                <a:prstDash val="solid"/>
                <a:round/>
                <a:headEnd/>
                <a:tailEnd/>
              </a:ln>
            </p:spPr>
            <p:txBody>
              <a:bodyPr/>
              <a:lstStyle/>
              <a:p>
                <a:endParaRPr lang="en-US" dirty="0"/>
              </a:p>
            </p:txBody>
          </p:sp>
          <p:sp>
            <p:nvSpPr>
              <p:cNvPr id="494" name="Freeform 581"/>
              <p:cNvSpPr>
                <a:spLocks/>
              </p:cNvSpPr>
              <p:nvPr/>
            </p:nvSpPr>
            <p:spPr bwMode="auto">
              <a:xfrm>
                <a:off x="2755" y="1728"/>
                <a:ext cx="12" cy="10"/>
              </a:xfrm>
              <a:custGeom>
                <a:avLst/>
                <a:gdLst/>
                <a:ahLst/>
                <a:cxnLst>
                  <a:cxn ang="0">
                    <a:pos x="0" y="52"/>
                  </a:cxn>
                  <a:cxn ang="0">
                    <a:pos x="32" y="21"/>
                  </a:cxn>
                  <a:cxn ang="0">
                    <a:pos x="60" y="0"/>
                  </a:cxn>
                </a:cxnLst>
                <a:rect l="0" t="0" r="r" b="b"/>
                <a:pathLst>
                  <a:path w="60" h="52">
                    <a:moveTo>
                      <a:pt x="0" y="52"/>
                    </a:moveTo>
                    <a:lnTo>
                      <a:pt x="32" y="21"/>
                    </a:lnTo>
                    <a:lnTo>
                      <a:pt x="60" y="0"/>
                    </a:lnTo>
                  </a:path>
                </a:pathLst>
              </a:custGeom>
              <a:noFill/>
              <a:ln w="3175">
                <a:solidFill>
                  <a:schemeClr val="tx1"/>
                </a:solidFill>
                <a:prstDash val="solid"/>
                <a:round/>
                <a:headEnd/>
                <a:tailEnd/>
              </a:ln>
            </p:spPr>
            <p:txBody>
              <a:bodyPr/>
              <a:lstStyle/>
              <a:p>
                <a:endParaRPr lang="en-US" dirty="0"/>
              </a:p>
            </p:txBody>
          </p:sp>
          <p:sp>
            <p:nvSpPr>
              <p:cNvPr id="495" name="Freeform 582"/>
              <p:cNvSpPr>
                <a:spLocks/>
              </p:cNvSpPr>
              <p:nvPr/>
            </p:nvSpPr>
            <p:spPr bwMode="auto">
              <a:xfrm>
                <a:off x="2675" y="1737"/>
                <a:ext cx="80" cy="15"/>
              </a:xfrm>
              <a:custGeom>
                <a:avLst/>
                <a:gdLst/>
                <a:ahLst/>
                <a:cxnLst>
                  <a:cxn ang="0">
                    <a:pos x="0" y="14"/>
                  </a:cxn>
                  <a:cxn ang="0">
                    <a:pos x="67" y="14"/>
                  </a:cxn>
                  <a:cxn ang="0">
                    <a:pos x="136" y="24"/>
                  </a:cxn>
                  <a:cxn ang="0">
                    <a:pos x="180" y="58"/>
                  </a:cxn>
                  <a:cxn ang="0">
                    <a:pos x="249" y="72"/>
                  </a:cxn>
                  <a:cxn ang="0">
                    <a:pos x="301" y="58"/>
                  </a:cxn>
                  <a:cxn ang="0">
                    <a:pos x="398" y="0"/>
                  </a:cxn>
                </a:cxnLst>
                <a:rect l="0" t="0" r="r" b="b"/>
                <a:pathLst>
                  <a:path w="398" h="72">
                    <a:moveTo>
                      <a:pt x="0" y="14"/>
                    </a:moveTo>
                    <a:lnTo>
                      <a:pt x="67" y="14"/>
                    </a:lnTo>
                    <a:lnTo>
                      <a:pt x="136" y="24"/>
                    </a:lnTo>
                    <a:lnTo>
                      <a:pt x="180" y="58"/>
                    </a:lnTo>
                    <a:lnTo>
                      <a:pt x="249" y="72"/>
                    </a:lnTo>
                    <a:lnTo>
                      <a:pt x="301" y="58"/>
                    </a:lnTo>
                    <a:lnTo>
                      <a:pt x="398" y="0"/>
                    </a:lnTo>
                  </a:path>
                </a:pathLst>
              </a:custGeom>
              <a:noFill/>
              <a:ln w="3175">
                <a:solidFill>
                  <a:schemeClr val="tx1"/>
                </a:solidFill>
                <a:prstDash val="solid"/>
                <a:round/>
                <a:headEnd/>
                <a:tailEnd/>
              </a:ln>
            </p:spPr>
            <p:txBody>
              <a:bodyPr/>
              <a:lstStyle/>
              <a:p>
                <a:endParaRPr lang="en-US" dirty="0"/>
              </a:p>
            </p:txBody>
          </p:sp>
          <p:sp>
            <p:nvSpPr>
              <p:cNvPr id="496" name="Freeform 583"/>
              <p:cNvSpPr>
                <a:spLocks/>
              </p:cNvSpPr>
              <p:nvPr/>
            </p:nvSpPr>
            <p:spPr bwMode="auto">
              <a:xfrm>
                <a:off x="2771" y="1655"/>
                <a:ext cx="15" cy="19"/>
              </a:xfrm>
              <a:custGeom>
                <a:avLst/>
                <a:gdLst/>
                <a:ahLst/>
                <a:cxnLst>
                  <a:cxn ang="0">
                    <a:pos x="0" y="92"/>
                  </a:cxn>
                  <a:cxn ang="0">
                    <a:pos x="39" y="49"/>
                  </a:cxn>
                  <a:cxn ang="0">
                    <a:pos x="76" y="0"/>
                  </a:cxn>
                </a:cxnLst>
                <a:rect l="0" t="0" r="r" b="b"/>
                <a:pathLst>
                  <a:path w="76" h="92">
                    <a:moveTo>
                      <a:pt x="0" y="92"/>
                    </a:moveTo>
                    <a:lnTo>
                      <a:pt x="39" y="49"/>
                    </a:lnTo>
                    <a:lnTo>
                      <a:pt x="76" y="0"/>
                    </a:lnTo>
                  </a:path>
                </a:pathLst>
              </a:custGeom>
              <a:noFill/>
              <a:ln w="3175">
                <a:solidFill>
                  <a:schemeClr val="tx1"/>
                </a:solidFill>
                <a:prstDash val="solid"/>
                <a:round/>
                <a:headEnd/>
                <a:tailEnd/>
              </a:ln>
            </p:spPr>
            <p:txBody>
              <a:bodyPr/>
              <a:lstStyle/>
              <a:p>
                <a:endParaRPr lang="en-US" dirty="0"/>
              </a:p>
            </p:txBody>
          </p:sp>
          <p:sp>
            <p:nvSpPr>
              <p:cNvPr id="497" name="Freeform 584"/>
              <p:cNvSpPr>
                <a:spLocks/>
              </p:cNvSpPr>
              <p:nvPr/>
            </p:nvSpPr>
            <p:spPr bwMode="auto">
              <a:xfrm>
                <a:off x="3194" y="1896"/>
                <a:ext cx="6" cy="59"/>
              </a:xfrm>
              <a:custGeom>
                <a:avLst/>
                <a:gdLst/>
                <a:ahLst/>
                <a:cxnLst>
                  <a:cxn ang="0">
                    <a:pos x="29" y="294"/>
                  </a:cxn>
                  <a:cxn ang="0">
                    <a:pos x="0" y="58"/>
                  </a:cxn>
                  <a:cxn ang="0">
                    <a:pos x="10" y="0"/>
                  </a:cxn>
                </a:cxnLst>
                <a:rect l="0" t="0" r="r" b="b"/>
                <a:pathLst>
                  <a:path w="29" h="294">
                    <a:moveTo>
                      <a:pt x="29" y="294"/>
                    </a:moveTo>
                    <a:lnTo>
                      <a:pt x="0" y="58"/>
                    </a:lnTo>
                    <a:lnTo>
                      <a:pt x="10" y="0"/>
                    </a:lnTo>
                  </a:path>
                </a:pathLst>
              </a:custGeom>
              <a:noFill/>
              <a:ln w="3175">
                <a:solidFill>
                  <a:schemeClr val="tx1"/>
                </a:solidFill>
                <a:prstDash val="solid"/>
                <a:round/>
                <a:headEnd/>
                <a:tailEnd/>
              </a:ln>
            </p:spPr>
            <p:txBody>
              <a:bodyPr/>
              <a:lstStyle/>
              <a:p>
                <a:endParaRPr lang="en-US" dirty="0"/>
              </a:p>
            </p:txBody>
          </p:sp>
          <p:sp>
            <p:nvSpPr>
              <p:cNvPr id="498" name="Freeform 585"/>
              <p:cNvSpPr>
                <a:spLocks/>
              </p:cNvSpPr>
              <p:nvPr/>
            </p:nvSpPr>
            <p:spPr bwMode="auto">
              <a:xfrm>
                <a:off x="3559" y="1965"/>
                <a:ext cx="87" cy="60"/>
              </a:xfrm>
              <a:custGeom>
                <a:avLst/>
                <a:gdLst/>
                <a:ahLst/>
                <a:cxnLst>
                  <a:cxn ang="0">
                    <a:pos x="436" y="303"/>
                  </a:cxn>
                  <a:cxn ang="0">
                    <a:pos x="327" y="146"/>
                  </a:cxn>
                  <a:cxn ang="0">
                    <a:pos x="257" y="89"/>
                  </a:cxn>
                  <a:cxn ang="0">
                    <a:pos x="138" y="20"/>
                  </a:cxn>
                  <a:cxn ang="0">
                    <a:pos x="59" y="0"/>
                  </a:cxn>
                  <a:cxn ang="0">
                    <a:pos x="0" y="0"/>
                  </a:cxn>
                </a:cxnLst>
                <a:rect l="0" t="0" r="r" b="b"/>
                <a:pathLst>
                  <a:path w="436" h="303">
                    <a:moveTo>
                      <a:pt x="436" y="303"/>
                    </a:moveTo>
                    <a:lnTo>
                      <a:pt x="327" y="146"/>
                    </a:lnTo>
                    <a:lnTo>
                      <a:pt x="257" y="89"/>
                    </a:lnTo>
                    <a:lnTo>
                      <a:pt x="138" y="20"/>
                    </a:lnTo>
                    <a:lnTo>
                      <a:pt x="59" y="0"/>
                    </a:lnTo>
                    <a:lnTo>
                      <a:pt x="0" y="0"/>
                    </a:lnTo>
                  </a:path>
                </a:pathLst>
              </a:custGeom>
              <a:noFill/>
              <a:ln w="3175">
                <a:solidFill>
                  <a:schemeClr val="tx1"/>
                </a:solidFill>
                <a:prstDash val="solid"/>
                <a:round/>
                <a:headEnd/>
                <a:tailEnd/>
              </a:ln>
            </p:spPr>
            <p:txBody>
              <a:bodyPr/>
              <a:lstStyle/>
              <a:p>
                <a:endParaRPr lang="en-US" dirty="0"/>
              </a:p>
            </p:txBody>
          </p:sp>
          <p:sp>
            <p:nvSpPr>
              <p:cNvPr id="499" name="Freeform 586"/>
              <p:cNvSpPr>
                <a:spLocks/>
              </p:cNvSpPr>
              <p:nvPr/>
            </p:nvSpPr>
            <p:spPr bwMode="auto">
              <a:xfrm>
                <a:off x="2815" y="1696"/>
                <a:ext cx="70" cy="67"/>
              </a:xfrm>
              <a:custGeom>
                <a:avLst/>
                <a:gdLst/>
                <a:ahLst/>
                <a:cxnLst>
                  <a:cxn ang="0">
                    <a:pos x="0" y="203"/>
                  </a:cxn>
                  <a:cxn ang="0">
                    <a:pos x="24" y="197"/>
                  </a:cxn>
                  <a:cxn ang="0">
                    <a:pos x="38" y="194"/>
                  </a:cxn>
                  <a:cxn ang="0">
                    <a:pos x="52" y="194"/>
                  </a:cxn>
                  <a:cxn ang="0">
                    <a:pos x="69" y="189"/>
                  </a:cxn>
                  <a:cxn ang="0">
                    <a:pos x="86" y="181"/>
                  </a:cxn>
                  <a:cxn ang="0">
                    <a:pos x="94" y="181"/>
                  </a:cxn>
                  <a:cxn ang="0">
                    <a:pos x="108" y="181"/>
                  </a:cxn>
                  <a:cxn ang="0">
                    <a:pos x="128" y="189"/>
                  </a:cxn>
                  <a:cxn ang="0">
                    <a:pos x="142" y="218"/>
                  </a:cxn>
                  <a:cxn ang="0">
                    <a:pos x="208" y="307"/>
                  </a:cxn>
                  <a:cxn ang="0">
                    <a:pos x="218" y="332"/>
                  </a:cxn>
                  <a:cxn ang="0">
                    <a:pos x="226" y="337"/>
                  </a:cxn>
                  <a:cxn ang="0">
                    <a:pos x="232" y="332"/>
                  </a:cxn>
                  <a:cxn ang="0">
                    <a:pos x="260" y="290"/>
                  </a:cxn>
                  <a:cxn ang="0">
                    <a:pos x="274" y="285"/>
                  </a:cxn>
                  <a:cxn ang="0">
                    <a:pos x="291" y="285"/>
                  </a:cxn>
                  <a:cxn ang="0">
                    <a:pos x="312" y="285"/>
                  </a:cxn>
                  <a:cxn ang="0">
                    <a:pos x="330" y="278"/>
                  </a:cxn>
                  <a:cxn ang="0">
                    <a:pos x="337" y="270"/>
                  </a:cxn>
                  <a:cxn ang="0">
                    <a:pos x="346" y="257"/>
                  </a:cxn>
                  <a:cxn ang="0">
                    <a:pos x="351" y="244"/>
                  </a:cxn>
                  <a:cxn ang="0">
                    <a:pos x="351" y="231"/>
                  </a:cxn>
                  <a:cxn ang="0">
                    <a:pos x="346" y="218"/>
                  </a:cxn>
                  <a:cxn ang="0">
                    <a:pos x="301" y="164"/>
                  </a:cxn>
                  <a:cxn ang="0">
                    <a:pos x="288" y="143"/>
                  </a:cxn>
                  <a:cxn ang="0">
                    <a:pos x="281" y="131"/>
                  </a:cxn>
                  <a:cxn ang="0">
                    <a:pos x="281" y="106"/>
                  </a:cxn>
                  <a:cxn ang="0">
                    <a:pos x="291" y="79"/>
                  </a:cxn>
                  <a:cxn ang="0">
                    <a:pos x="301" y="59"/>
                  </a:cxn>
                  <a:cxn ang="0">
                    <a:pos x="301" y="43"/>
                  </a:cxn>
                  <a:cxn ang="0">
                    <a:pos x="301" y="30"/>
                  </a:cxn>
                  <a:cxn ang="0">
                    <a:pos x="298" y="18"/>
                  </a:cxn>
                  <a:cxn ang="0">
                    <a:pos x="288" y="4"/>
                  </a:cxn>
                  <a:cxn ang="0">
                    <a:pos x="274" y="0"/>
                  </a:cxn>
                  <a:cxn ang="0">
                    <a:pos x="260" y="0"/>
                  </a:cxn>
                  <a:cxn ang="0">
                    <a:pos x="240" y="14"/>
                  </a:cxn>
                  <a:cxn ang="0">
                    <a:pos x="228" y="26"/>
                  </a:cxn>
                  <a:cxn ang="0">
                    <a:pos x="215" y="39"/>
                  </a:cxn>
                  <a:cxn ang="0">
                    <a:pos x="204" y="54"/>
                  </a:cxn>
                  <a:cxn ang="0">
                    <a:pos x="190" y="68"/>
                  </a:cxn>
                  <a:cxn ang="0">
                    <a:pos x="173" y="72"/>
                  </a:cxn>
                  <a:cxn ang="0">
                    <a:pos x="153" y="77"/>
                  </a:cxn>
                  <a:cxn ang="0">
                    <a:pos x="136" y="77"/>
                  </a:cxn>
                  <a:cxn ang="0">
                    <a:pos x="124" y="68"/>
                  </a:cxn>
                  <a:cxn ang="0">
                    <a:pos x="115" y="63"/>
                  </a:cxn>
                  <a:cxn ang="0">
                    <a:pos x="108" y="59"/>
                  </a:cxn>
                  <a:cxn ang="0">
                    <a:pos x="90" y="59"/>
                  </a:cxn>
                  <a:cxn ang="0">
                    <a:pos x="80" y="72"/>
                  </a:cxn>
                  <a:cxn ang="0">
                    <a:pos x="72" y="85"/>
                  </a:cxn>
                  <a:cxn ang="0">
                    <a:pos x="52" y="118"/>
                  </a:cxn>
                  <a:cxn ang="0">
                    <a:pos x="31" y="164"/>
                  </a:cxn>
                  <a:cxn ang="0">
                    <a:pos x="6" y="194"/>
                  </a:cxn>
                  <a:cxn ang="0">
                    <a:pos x="3" y="197"/>
                  </a:cxn>
                  <a:cxn ang="0">
                    <a:pos x="0" y="203"/>
                  </a:cxn>
                </a:cxnLst>
                <a:rect l="0" t="0" r="r" b="b"/>
                <a:pathLst>
                  <a:path w="351" h="337">
                    <a:moveTo>
                      <a:pt x="0" y="203"/>
                    </a:moveTo>
                    <a:lnTo>
                      <a:pt x="24" y="197"/>
                    </a:lnTo>
                    <a:lnTo>
                      <a:pt x="38" y="194"/>
                    </a:lnTo>
                    <a:lnTo>
                      <a:pt x="52" y="194"/>
                    </a:lnTo>
                    <a:lnTo>
                      <a:pt x="69" y="189"/>
                    </a:lnTo>
                    <a:lnTo>
                      <a:pt x="86" y="181"/>
                    </a:lnTo>
                    <a:lnTo>
                      <a:pt x="94" y="181"/>
                    </a:lnTo>
                    <a:lnTo>
                      <a:pt x="108" y="181"/>
                    </a:lnTo>
                    <a:lnTo>
                      <a:pt x="128" y="189"/>
                    </a:lnTo>
                    <a:lnTo>
                      <a:pt x="142" y="218"/>
                    </a:lnTo>
                    <a:lnTo>
                      <a:pt x="208" y="307"/>
                    </a:lnTo>
                    <a:lnTo>
                      <a:pt x="218" y="332"/>
                    </a:lnTo>
                    <a:lnTo>
                      <a:pt x="226" y="337"/>
                    </a:lnTo>
                    <a:lnTo>
                      <a:pt x="232" y="332"/>
                    </a:lnTo>
                    <a:lnTo>
                      <a:pt x="260" y="290"/>
                    </a:lnTo>
                    <a:lnTo>
                      <a:pt x="274" y="285"/>
                    </a:lnTo>
                    <a:lnTo>
                      <a:pt x="291" y="285"/>
                    </a:lnTo>
                    <a:lnTo>
                      <a:pt x="312" y="285"/>
                    </a:lnTo>
                    <a:lnTo>
                      <a:pt x="330" y="278"/>
                    </a:lnTo>
                    <a:lnTo>
                      <a:pt x="337" y="270"/>
                    </a:lnTo>
                    <a:lnTo>
                      <a:pt x="346" y="257"/>
                    </a:lnTo>
                    <a:lnTo>
                      <a:pt x="351" y="244"/>
                    </a:lnTo>
                    <a:lnTo>
                      <a:pt x="351" y="231"/>
                    </a:lnTo>
                    <a:lnTo>
                      <a:pt x="346" y="218"/>
                    </a:lnTo>
                    <a:lnTo>
                      <a:pt x="301" y="164"/>
                    </a:lnTo>
                    <a:lnTo>
                      <a:pt x="288" y="143"/>
                    </a:lnTo>
                    <a:lnTo>
                      <a:pt x="281" y="131"/>
                    </a:lnTo>
                    <a:lnTo>
                      <a:pt x="281" y="106"/>
                    </a:lnTo>
                    <a:lnTo>
                      <a:pt x="291" y="79"/>
                    </a:lnTo>
                    <a:lnTo>
                      <a:pt x="301" y="59"/>
                    </a:lnTo>
                    <a:lnTo>
                      <a:pt x="301" y="43"/>
                    </a:lnTo>
                    <a:lnTo>
                      <a:pt x="301" y="30"/>
                    </a:lnTo>
                    <a:lnTo>
                      <a:pt x="298" y="18"/>
                    </a:lnTo>
                    <a:lnTo>
                      <a:pt x="288" y="4"/>
                    </a:lnTo>
                    <a:lnTo>
                      <a:pt x="274" y="0"/>
                    </a:lnTo>
                    <a:lnTo>
                      <a:pt x="260" y="0"/>
                    </a:lnTo>
                    <a:lnTo>
                      <a:pt x="240" y="14"/>
                    </a:lnTo>
                    <a:lnTo>
                      <a:pt x="228" y="26"/>
                    </a:lnTo>
                    <a:lnTo>
                      <a:pt x="215" y="39"/>
                    </a:lnTo>
                    <a:lnTo>
                      <a:pt x="204" y="54"/>
                    </a:lnTo>
                    <a:lnTo>
                      <a:pt x="190" y="68"/>
                    </a:lnTo>
                    <a:lnTo>
                      <a:pt x="173" y="72"/>
                    </a:lnTo>
                    <a:lnTo>
                      <a:pt x="153" y="77"/>
                    </a:lnTo>
                    <a:lnTo>
                      <a:pt x="136" y="77"/>
                    </a:lnTo>
                    <a:lnTo>
                      <a:pt x="124" y="68"/>
                    </a:lnTo>
                    <a:lnTo>
                      <a:pt x="115" y="63"/>
                    </a:lnTo>
                    <a:lnTo>
                      <a:pt x="108" y="59"/>
                    </a:lnTo>
                    <a:lnTo>
                      <a:pt x="90" y="59"/>
                    </a:lnTo>
                    <a:lnTo>
                      <a:pt x="80" y="72"/>
                    </a:lnTo>
                    <a:lnTo>
                      <a:pt x="72" y="85"/>
                    </a:lnTo>
                    <a:lnTo>
                      <a:pt x="52" y="118"/>
                    </a:lnTo>
                    <a:lnTo>
                      <a:pt x="31" y="164"/>
                    </a:lnTo>
                    <a:lnTo>
                      <a:pt x="6" y="194"/>
                    </a:lnTo>
                    <a:lnTo>
                      <a:pt x="3" y="197"/>
                    </a:lnTo>
                    <a:lnTo>
                      <a:pt x="0" y="203"/>
                    </a:lnTo>
                    <a:close/>
                  </a:path>
                </a:pathLst>
              </a:custGeom>
              <a:solidFill>
                <a:srgbClr val="FFFFFF"/>
              </a:solidFill>
              <a:ln w="9525">
                <a:solidFill>
                  <a:schemeClr val="tx1"/>
                </a:solidFill>
                <a:round/>
                <a:headEnd/>
                <a:tailEnd/>
              </a:ln>
            </p:spPr>
            <p:txBody>
              <a:bodyPr/>
              <a:lstStyle/>
              <a:p>
                <a:endParaRPr lang="en-US" dirty="0"/>
              </a:p>
            </p:txBody>
          </p:sp>
          <p:sp>
            <p:nvSpPr>
              <p:cNvPr id="500" name="Freeform 587"/>
              <p:cNvSpPr>
                <a:spLocks/>
              </p:cNvSpPr>
              <p:nvPr/>
            </p:nvSpPr>
            <p:spPr bwMode="auto">
              <a:xfrm>
                <a:off x="2815" y="1696"/>
                <a:ext cx="70" cy="67"/>
              </a:xfrm>
              <a:custGeom>
                <a:avLst/>
                <a:gdLst/>
                <a:ahLst/>
                <a:cxnLst>
                  <a:cxn ang="0">
                    <a:pos x="0" y="203"/>
                  </a:cxn>
                  <a:cxn ang="0">
                    <a:pos x="24" y="197"/>
                  </a:cxn>
                  <a:cxn ang="0">
                    <a:pos x="38" y="194"/>
                  </a:cxn>
                  <a:cxn ang="0">
                    <a:pos x="52" y="194"/>
                  </a:cxn>
                  <a:cxn ang="0">
                    <a:pos x="69" y="189"/>
                  </a:cxn>
                  <a:cxn ang="0">
                    <a:pos x="86" y="181"/>
                  </a:cxn>
                  <a:cxn ang="0">
                    <a:pos x="94" y="181"/>
                  </a:cxn>
                  <a:cxn ang="0">
                    <a:pos x="108" y="181"/>
                  </a:cxn>
                  <a:cxn ang="0">
                    <a:pos x="128" y="189"/>
                  </a:cxn>
                  <a:cxn ang="0">
                    <a:pos x="142" y="218"/>
                  </a:cxn>
                  <a:cxn ang="0">
                    <a:pos x="208" y="307"/>
                  </a:cxn>
                  <a:cxn ang="0">
                    <a:pos x="218" y="332"/>
                  </a:cxn>
                  <a:cxn ang="0">
                    <a:pos x="226" y="337"/>
                  </a:cxn>
                  <a:cxn ang="0">
                    <a:pos x="232" y="332"/>
                  </a:cxn>
                  <a:cxn ang="0">
                    <a:pos x="260" y="290"/>
                  </a:cxn>
                  <a:cxn ang="0">
                    <a:pos x="274" y="285"/>
                  </a:cxn>
                  <a:cxn ang="0">
                    <a:pos x="291" y="285"/>
                  </a:cxn>
                  <a:cxn ang="0">
                    <a:pos x="312" y="285"/>
                  </a:cxn>
                  <a:cxn ang="0">
                    <a:pos x="330" y="278"/>
                  </a:cxn>
                  <a:cxn ang="0">
                    <a:pos x="337" y="270"/>
                  </a:cxn>
                  <a:cxn ang="0">
                    <a:pos x="346" y="257"/>
                  </a:cxn>
                  <a:cxn ang="0">
                    <a:pos x="351" y="244"/>
                  </a:cxn>
                  <a:cxn ang="0">
                    <a:pos x="351" y="231"/>
                  </a:cxn>
                  <a:cxn ang="0">
                    <a:pos x="346" y="218"/>
                  </a:cxn>
                  <a:cxn ang="0">
                    <a:pos x="301" y="164"/>
                  </a:cxn>
                  <a:cxn ang="0">
                    <a:pos x="288" y="143"/>
                  </a:cxn>
                  <a:cxn ang="0">
                    <a:pos x="281" y="131"/>
                  </a:cxn>
                  <a:cxn ang="0">
                    <a:pos x="281" y="106"/>
                  </a:cxn>
                  <a:cxn ang="0">
                    <a:pos x="291" y="79"/>
                  </a:cxn>
                  <a:cxn ang="0">
                    <a:pos x="301" y="59"/>
                  </a:cxn>
                  <a:cxn ang="0">
                    <a:pos x="301" y="43"/>
                  </a:cxn>
                  <a:cxn ang="0">
                    <a:pos x="301" y="30"/>
                  </a:cxn>
                  <a:cxn ang="0">
                    <a:pos x="298" y="18"/>
                  </a:cxn>
                  <a:cxn ang="0">
                    <a:pos x="288" y="4"/>
                  </a:cxn>
                  <a:cxn ang="0">
                    <a:pos x="274" y="0"/>
                  </a:cxn>
                  <a:cxn ang="0">
                    <a:pos x="260" y="0"/>
                  </a:cxn>
                  <a:cxn ang="0">
                    <a:pos x="240" y="14"/>
                  </a:cxn>
                  <a:cxn ang="0">
                    <a:pos x="228" y="26"/>
                  </a:cxn>
                  <a:cxn ang="0">
                    <a:pos x="215" y="39"/>
                  </a:cxn>
                  <a:cxn ang="0">
                    <a:pos x="204" y="54"/>
                  </a:cxn>
                  <a:cxn ang="0">
                    <a:pos x="190" y="68"/>
                  </a:cxn>
                  <a:cxn ang="0">
                    <a:pos x="173" y="72"/>
                  </a:cxn>
                  <a:cxn ang="0">
                    <a:pos x="153" y="77"/>
                  </a:cxn>
                  <a:cxn ang="0">
                    <a:pos x="136" y="77"/>
                  </a:cxn>
                  <a:cxn ang="0">
                    <a:pos x="124" y="68"/>
                  </a:cxn>
                  <a:cxn ang="0">
                    <a:pos x="115" y="63"/>
                  </a:cxn>
                  <a:cxn ang="0">
                    <a:pos x="108" y="59"/>
                  </a:cxn>
                  <a:cxn ang="0">
                    <a:pos x="90" y="59"/>
                  </a:cxn>
                  <a:cxn ang="0">
                    <a:pos x="80" y="72"/>
                  </a:cxn>
                  <a:cxn ang="0">
                    <a:pos x="72" y="85"/>
                  </a:cxn>
                  <a:cxn ang="0">
                    <a:pos x="52" y="118"/>
                  </a:cxn>
                  <a:cxn ang="0">
                    <a:pos x="31" y="164"/>
                  </a:cxn>
                  <a:cxn ang="0">
                    <a:pos x="6" y="194"/>
                  </a:cxn>
                  <a:cxn ang="0">
                    <a:pos x="3" y="197"/>
                  </a:cxn>
                  <a:cxn ang="0">
                    <a:pos x="0" y="203"/>
                  </a:cxn>
                </a:cxnLst>
                <a:rect l="0" t="0" r="r" b="b"/>
                <a:pathLst>
                  <a:path w="351" h="337">
                    <a:moveTo>
                      <a:pt x="0" y="203"/>
                    </a:moveTo>
                    <a:lnTo>
                      <a:pt x="24" y="197"/>
                    </a:lnTo>
                    <a:lnTo>
                      <a:pt x="38" y="194"/>
                    </a:lnTo>
                    <a:lnTo>
                      <a:pt x="52" y="194"/>
                    </a:lnTo>
                    <a:lnTo>
                      <a:pt x="69" y="189"/>
                    </a:lnTo>
                    <a:lnTo>
                      <a:pt x="86" y="181"/>
                    </a:lnTo>
                    <a:lnTo>
                      <a:pt x="94" y="181"/>
                    </a:lnTo>
                    <a:lnTo>
                      <a:pt x="108" y="181"/>
                    </a:lnTo>
                    <a:lnTo>
                      <a:pt x="128" y="189"/>
                    </a:lnTo>
                    <a:lnTo>
                      <a:pt x="142" y="218"/>
                    </a:lnTo>
                    <a:lnTo>
                      <a:pt x="208" y="307"/>
                    </a:lnTo>
                    <a:lnTo>
                      <a:pt x="218" y="332"/>
                    </a:lnTo>
                    <a:lnTo>
                      <a:pt x="226" y="337"/>
                    </a:lnTo>
                    <a:lnTo>
                      <a:pt x="232" y="332"/>
                    </a:lnTo>
                    <a:lnTo>
                      <a:pt x="260" y="290"/>
                    </a:lnTo>
                    <a:lnTo>
                      <a:pt x="274" y="285"/>
                    </a:lnTo>
                    <a:lnTo>
                      <a:pt x="291" y="285"/>
                    </a:lnTo>
                    <a:lnTo>
                      <a:pt x="312" y="285"/>
                    </a:lnTo>
                    <a:lnTo>
                      <a:pt x="330" y="278"/>
                    </a:lnTo>
                    <a:lnTo>
                      <a:pt x="337" y="270"/>
                    </a:lnTo>
                    <a:lnTo>
                      <a:pt x="346" y="257"/>
                    </a:lnTo>
                    <a:lnTo>
                      <a:pt x="351" y="244"/>
                    </a:lnTo>
                    <a:lnTo>
                      <a:pt x="351" y="231"/>
                    </a:lnTo>
                    <a:lnTo>
                      <a:pt x="346" y="218"/>
                    </a:lnTo>
                    <a:lnTo>
                      <a:pt x="301" y="164"/>
                    </a:lnTo>
                    <a:lnTo>
                      <a:pt x="288" y="143"/>
                    </a:lnTo>
                    <a:lnTo>
                      <a:pt x="281" y="131"/>
                    </a:lnTo>
                    <a:lnTo>
                      <a:pt x="281" y="106"/>
                    </a:lnTo>
                    <a:lnTo>
                      <a:pt x="291" y="79"/>
                    </a:lnTo>
                    <a:lnTo>
                      <a:pt x="301" y="59"/>
                    </a:lnTo>
                    <a:lnTo>
                      <a:pt x="301" y="43"/>
                    </a:lnTo>
                    <a:lnTo>
                      <a:pt x="301" y="30"/>
                    </a:lnTo>
                    <a:lnTo>
                      <a:pt x="298" y="18"/>
                    </a:lnTo>
                    <a:lnTo>
                      <a:pt x="288" y="4"/>
                    </a:lnTo>
                    <a:lnTo>
                      <a:pt x="274" y="0"/>
                    </a:lnTo>
                    <a:lnTo>
                      <a:pt x="260" y="0"/>
                    </a:lnTo>
                    <a:lnTo>
                      <a:pt x="240" y="14"/>
                    </a:lnTo>
                    <a:lnTo>
                      <a:pt x="228" y="26"/>
                    </a:lnTo>
                    <a:lnTo>
                      <a:pt x="215" y="39"/>
                    </a:lnTo>
                    <a:lnTo>
                      <a:pt x="204" y="54"/>
                    </a:lnTo>
                    <a:lnTo>
                      <a:pt x="190" y="68"/>
                    </a:lnTo>
                    <a:lnTo>
                      <a:pt x="173" y="72"/>
                    </a:lnTo>
                    <a:lnTo>
                      <a:pt x="153" y="77"/>
                    </a:lnTo>
                    <a:lnTo>
                      <a:pt x="136" y="77"/>
                    </a:lnTo>
                    <a:lnTo>
                      <a:pt x="124" y="68"/>
                    </a:lnTo>
                    <a:lnTo>
                      <a:pt x="115" y="63"/>
                    </a:lnTo>
                    <a:lnTo>
                      <a:pt x="108" y="59"/>
                    </a:lnTo>
                    <a:lnTo>
                      <a:pt x="90" y="59"/>
                    </a:lnTo>
                    <a:lnTo>
                      <a:pt x="80" y="72"/>
                    </a:lnTo>
                    <a:lnTo>
                      <a:pt x="72" y="85"/>
                    </a:lnTo>
                    <a:lnTo>
                      <a:pt x="52" y="118"/>
                    </a:lnTo>
                    <a:lnTo>
                      <a:pt x="31" y="164"/>
                    </a:lnTo>
                    <a:lnTo>
                      <a:pt x="6" y="194"/>
                    </a:lnTo>
                    <a:lnTo>
                      <a:pt x="3" y="197"/>
                    </a:lnTo>
                    <a:lnTo>
                      <a:pt x="0" y="203"/>
                    </a:lnTo>
                  </a:path>
                </a:pathLst>
              </a:custGeom>
              <a:noFill/>
              <a:ln w="3175">
                <a:solidFill>
                  <a:schemeClr val="tx1"/>
                </a:solidFill>
                <a:prstDash val="solid"/>
                <a:round/>
                <a:headEnd/>
                <a:tailEnd/>
              </a:ln>
            </p:spPr>
            <p:txBody>
              <a:bodyPr/>
              <a:lstStyle/>
              <a:p>
                <a:endParaRPr lang="en-US" dirty="0"/>
              </a:p>
            </p:txBody>
          </p:sp>
          <p:sp>
            <p:nvSpPr>
              <p:cNvPr id="501" name="Freeform 588"/>
              <p:cNvSpPr>
                <a:spLocks/>
              </p:cNvSpPr>
              <p:nvPr/>
            </p:nvSpPr>
            <p:spPr bwMode="auto">
              <a:xfrm>
                <a:off x="2834" y="1715"/>
                <a:ext cx="29" cy="18"/>
              </a:xfrm>
              <a:custGeom>
                <a:avLst/>
                <a:gdLst/>
                <a:ahLst/>
                <a:cxnLst>
                  <a:cxn ang="0">
                    <a:pos x="0" y="91"/>
                  </a:cxn>
                  <a:cxn ang="0">
                    <a:pos x="78" y="59"/>
                  </a:cxn>
                  <a:cxn ang="0">
                    <a:pos x="142" y="0"/>
                  </a:cxn>
                </a:cxnLst>
                <a:rect l="0" t="0" r="r" b="b"/>
                <a:pathLst>
                  <a:path w="142" h="91">
                    <a:moveTo>
                      <a:pt x="0" y="91"/>
                    </a:moveTo>
                    <a:lnTo>
                      <a:pt x="78" y="59"/>
                    </a:lnTo>
                    <a:lnTo>
                      <a:pt x="142" y="0"/>
                    </a:lnTo>
                  </a:path>
                </a:pathLst>
              </a:custGeom>
              <a:noFill/>
              <a:ln w="3175">
                <a:solidFill>
                  <a:schemeClr val="tx1"/>
                </a:solidFill>
                <a:prstDash val="solid"/>
                <a:round/>
                <a:headEnd/>
                <a:tailEnd/>
              </a:ln>
            </p:spPr>
            <p:txBody>
              <a:bodyPr/>
              <a:lstStyle/>
              <a:p>
                <a:endParaRPr lang="en-US" dirty="0"/>
              </a:p>
            </p:txBody>
          </p:sp>
          <p:sp>
            <p:nvSpPr>
              <p:cNvPr id="502" name="Freeform 589"/>
              <p:cNvSpPr>
                <a:spLocks/>
              </p:cNvSpPr>
              <p:nvPr/>
            </p:nvSpPr>
            <p:spPr bwMode="auto">
              <a:xfrm>
                <a:off x="2664" y="1708"/>
                <a:ext cx="8" cy="17"/>
              </a:xfrm>
              <a:custGeom>
                <a:avLst/>
                <a:gdLst/>
                <a:ahLst/>
                <a:cxnLst>
                  <a:cxn ang="0">
                    <a:pos x="0" y="0"/>
                  </a:cxn>
                  <a:cxn ang="0">
                    <a:pos x="22" y="15"/>
                  </a:cxn>
                  <a:cxn ang="0">
                    <a:pos x="38" y="65"/>
                  </a:cxn>
                  <a:cxn ang="0">
                    <a:pos x="39" y="87"/>
                  </a:cxn>
                  <a:cxn ang="0">
                    <a:pos x="20" y="84"/>
                  </a:cxn>
                  <a:cxn ang="0">
                    <a:pos x="6" y="73"/>
                  </a:cxn>
                  <a:cxn ang="0">
                    <a:pos x="0" y="24"/>
                  </a:cxn>
                  <a:cxn ang="0">
                    <a:pos x="0" y="0"/>
                  </a:cxn>
                </a:cxnLst>
                <a:rect l="0" t="0" r="r" b="b"/>
                <a:pathLst>
                  <a:path w="39" h="87">
                    <a:moveTo>
                      <a:pt x="0" y="0"/>
                    </a:moveTo>
                    <a:lnTo>
                      <a:pt x="22" y="15"/>
                    </a:lnTo>
                    <a:lnTo>
                      <a:pt x="38" y="65"/>
                    </a:lnTo>
                    <a:lnTo>
                      <a:pt x="39" y="87"/>
                    </a:lnTo>
                    <a:lnTo>
                      <a:pt x="20" y="84"/>
                    </a:lnTo>
                    <a:lnTo>
                      <a:pt x="6" y="73"/>
                    </a:lnTo>
                    <a:lnTo>
                      <a:pt x="0" y="24"/>
                    </a:lnTo>
                    <a:lnTo>
                      <a:pt x="0" y="0"/>
                    </a:lnTo>
                    <a:close/>
                  </a:path>
                </a:pathLst>
              </a:custGeom>
              <a:solidFill>
                <a:srgbClr val="000000"/>
              </a:solidFill>
              <a:ln w="9525">
                <a:solidFill>
                  <a:schemeClr val="tx1"/>
                </a:solidFill>
                <a:round/>
                <a:headEnd/>
                <a:tailEnd/>
              </a:ln>
            </p:spPr>
            <p:txBody>
              <a:bodyPr/>
              <a:lstStyle/>
              <a:p>
                <a:endParaRPr lang="en-US" dirty="0"/>
              </a:p>
            </p:txBody>
          </p:sp>
          <p:sp>
            <p:nvSpPr>
              <p:cNvPr id="503" name="Freeform 590"/>
              <p:cNvSpPr>
                <a:spLocks/>
              </p:cNvSpPr>
              <p:nvPr/>
            </p:nvSpPr>
            <p:spPr bwMode="auto">
              <a:xfrm>
                <a:off x="2664" y="1708"/>
                <a:ext cx="8" cy="17"/>
              </a:xfrm>
              <a:custGeom>
                <a:avLst/>
                <a:gdLst/>
                <a:ahLst/>
                <a:cxnLst>
                  <a:cxn ang="0">
                    <a:pos x="0" y="0"/>
                  </a:cxn>
                  <a:cxn ang="0">
                    <a:pos x="22" y="15"/>
                  </a:cxn>
                  <a:cxn ang="0">
                    <a:pos x="38" y="65"/>
                  </a:cxn>
                  <a:cxn ang="0">
                    <a:pos x="39" y="87"/>
                  </a:cxn>
                  <a:cxn ang="0">
                    <a:pos x="20" y="84"/>
                  </a:cxn>
                  <a:cxn ang="0">
                    <a:pos x="6" y="73"/>
                  </a:cxn>
                  <a:cxn ang="0">
                    <a:pos x="0" y="24"/>
                  </a:cxn>
                  <a:cxn ang="0">
                    <a:pos x="0" y="0"/>
                  </a:cxn>
                </a:cxnLst>
                <a:rect l="0" t="0" r="r" b="b"/>
                <a:pathLst>
                  <a:path w="39" h="87">
                    <a:moveTo>
                      <a:pt x="0" y="0"/>
                    </a:moveTo>
                    <a:lnTo>
                      <a:pt x="22" y="15"/>
                    </a:lnTo>
                    <a:lnTo>
                      <a:pt x="38" y="65"/>
                    </a:lnTo>
                    <a:lnTo>
                      <a:pt x="39" y="87"/>
                    </a:lnTo>
                    <a:lnTo>
                      <a:pt x="20" y="84"/>
                    </a:lnTo>
                    <a:lnTo>
                      <a:pt x="6" y="73"/>
                    </a:lnTo>
                    <a:lnTo>
                      <a:pt x="0" y="24"/>
                    </a:lnTo>
                    <a:lnTo>
                      <a:pt x="0" y="0"/>
                    </a:lnTo>
                  </a:path>
                </a:pathLst>
              </a:custGeom>
              <a:noFill/>
              <a:ln w="3175">
                <a:solidFill>
                  <a:schemeClr val="tx1"/>
                </a:solidFill>
                <a:prstDash val="solid"/>
                <a:round/>
                <a:headEnd/>
                <a:tailEnd/>
              </a:ln>
            </p:spPr>
            <p:txBody>
              <a:bodyPr/>
              <a:lstStyle/>
              <a:p>
                <a:endParaRPr lang="en-US" dirty="0"/>
              </a:p>
            </p:txBody>
          </p:sp>
          <p:sp>
            <p:nvSpPr>
              <p:cNvPr id="504" name="Freeform 591"/>
              <p:cNvSpPr>
                <a:spLocks/>
              </p:cNvSpPr>
              <p:nvPr/>
            </p:nvSpPr>
            <p:spPr bwMode="auto">
              <a:xfrm>
                <a:off x="2852" y="1538"/>
                <a:ext cx="49" cy="33"/>
              </a:xfrm>
              <a:custGeom>
                <a:avLst/>
                <a:gdLst/>
                <a:ahLst/>
                <a:cxnLst>
                  <a:cxn ang="0">
                    <a:pos x="168" y="0"/>
                  </a:cxn>
                  <a:cxn ang="0">
                    <a:pos x="116" y="37"/>
                  </a:cxn>
                  <a:cxn ang="0">
                    <a:pos x="78" y="12"/>
                  </a:cxn>
                  <a:cxn ang="0">
                    <a:pos x="39" y="0"/>
                  </a:cxn>
                  <a:cxn ang="0">
                    <a:pos x="0" y="0"/>
                  </a:cxn>
                  <a:cxn ang="0">
                    <a:pos x="13" y="37"/>
                  </a:cxn>
                  <a:cxn ang="0">
                    <a:pos x="39" y="75"/>
                  </a:cxn>
                  <a:cxn ang="0">
                    <a:pos x="65" y="112"/>
                  </a:cxn>
                  <a:cxn ang="0">
                    <a:pos x="78" y="150"/>
                  </a:cxn>
                  <a:cxn ang="0">
                    <a:pos x="116" y="163"/>
                  </a:cxn>
                  <a:cxn ang="0">
                    <a:pos x="155" y="163"/>
                  </a:cxn>
                  <a:cxn ang="0">
                    <a:pos x="194" y="163"/>
                  </a:cxn>
                  <a:cxn ang="0">
                    <a:pos x="232" y="163"/>
                  </a:cxn>
                  <a:cxn ang="0">
                    <a:pos x="245" y="125"/>
                  </a:cxn>
                  <a:cxn ang="0">
                    <a:pos x="245" y="87"/>
                  </a:cxn>
                  <a:cxn ang="0">
                    <a:pos x="219" y="50"/>
                  </a:cxn>
                  <a:cxn ang="0">
                    <a:pos x="168" y="0"/>
                  </a:cxn>
                </a:cxnLst>
                <a:rect l="0" t="0" r="r" b="b"/>
                <a:pathLst>
                  <a:path w="245" h="163">
                    <a:moveTo>
                      <a:pt x="168" y="0"/>
                    </a:moveTo>
                    <a:lnTo>
                      <a:pt x="116" y="37"/>
                    </a:lnTo>
                    <a:lnTo>
                      <a:pt x="78" y="12"/>
                    </a:lnTo>
                    <a:lnTo>
                      <a:pt x="39" y="0"/>
                    </a:lnTo>
                    <a:lnTo>
                      <a:pt x="0" y="0"/>
                    </a:lnTo>
                    <a:lnTo>
                      <a:pt x="13" y="37"/>
                    </a:lnTo>
                    <a:lnTo>
                      <a:pt x="39" y="75"/>
                    </a:lnTo>
                    <a:lnTo>
                      <a:pt x="65" y="112"/>
                    </a:lnTo>
                    <a:lnTo>
                      <a:pt x="78" y="150"/>
                    </a:lnTo>
                    <a:lnTo>
                      <a:pt x="116" y="163"/>
                    </a:lnTo>
                    <a:lnTo>
                      <a:pt x="155" y="163"/>
                    </a:lnTo>
                    <a:lnTo>
                      <a:pt x="194" y="163"/>
                    </a:lnTo>
                    <a:lnTo>
                      <a:pt x="232" y="163"/>
                    </a:lnTo>
                    <a:lnTo>
                      <a:pt x="245" y="125"/>
                    </a:lnTo>
                    <a:lnTo>
                      <a:pt x="245" y="87"/>
                    </a:lnTo>
                    <a:lnTo>
                      <a:pt x="219" y="50"/>
                    </a:lnTo>
                    <a:lnTo>
                      <a:pt x="168" y="0"/>
                    </a:lnTo>
                    <a:close/>
                  </a:path>
                </a:pathLst>
              </a:custGeom>
              <a:solidFill>
                <a:srgbClr val="FFFFFF"/>
              </a:solidFill>
              <a:ln w="3175">
                <a:solidFill>
                  <a:schemeClr val="tx1"/>
                </a:solidFill>
                <a:prstDash val="solid"/>
                <a:round/>
                <a:headEnd/>
                <a:tailEnd/>
              </a:ln>
            </p:spPr>
            <p:txBody>
              <a:bodyPr/>
              <a:lstStyle/>
              <a:p>
                <a:endParaRPr lang="en-US" dirty="0"/>
              </a:p>
            </p:txBody>
          </p:sp>
          <p:sp>
            <p:nvSpPr>
              <p:cNvPr id="505" name="Freeform 592"/>
              <p:cNvSpPr>
                <a:spLocks/>
              </p:cNvSpPr>
              <p:nvPr/>
            </p:nvSpPr>
            <p:spPr bwMode="auto">
              <a:xfrm>
                <a:off x="2829" y="1506"/>
                <a:ext cx="59" cy="50"/>
              </a:xfrm>
              <a:custGeom>
                <a:avLst/>
                <a:gdLst/>
                <a:ahLst/>
                <a:cxnLst>
                  <a:cxn ang="0">
                    <a:pos x="284" y="163"/>
                  </a:cxn>
                  <a:cxn ang="0">
                    <a:pos x="297" y="113"/>
                  </a:cxn>
                  <a:cxn ang="0">
                    <a:pos x="297" y="75"/>
                  </a:cxn>
                  <a:cxn ang="0">
                    <a:pos x="258" y="50"/>
                  </a:cxn>
                  <a:cxn ang="0">
                    <a:pos x="219" y="37"/>
                  </a:cxn>
                  <a:cxn ang="0">
                    <a:pos x="181" y="12"/>
                  </a:cxn>
                  <a:cxn ang="0">
                    <a:pos x="142" y="0"/>
                  </a:cxn>
                  <a:cxn ang="0">
                    <a:pos x="103" y="0"/>
                  </a:cxn>
                  <a:cxn ang="0">
                    <a:pos x="52" y="0"/>
                  </a:cxn>
                  <a:cxn ang="0">
                    <a:pos x="13" y="12"/>
                  </a:cxn>
                  <a:cxn ang="0">
                    <a:pos x="0" y="50"/>
                  </a:cxn>
                  <a:cxn ang="0">
                    <a:pos x="0" y="87"/>
                  </a:cxn>
                  <a:cxn ang="0">
                    <a:pos x="0" y="125"/>
                  </a:cxn>
                  <a:cxn ang="0">
                    <a:pos x="13" y="163"/>
                  </a:cxn>
                  <a:cxn ang="0">
                    <a:pos x="52" y="188"/>
                  </a:cxn>
                  <a:cxn ang="0">
                    <a:pos x="90" y="200"/>
                  </a:cxn>
                  <a:cxn ang="0">
                    <a:pos x="129" y="225"/>
                  </a:cxn>
                  <a:cxn ang="0">
                    <a:pos x="168" y="238"/>
                  </a:cxn>
                  <a:cxn ang="0">
                    <a:pos x="206" y="250"/>
                  </a:cxn>
                  <a:cxn ang="0">
                    <a:pos x="258" y="238"/>
                  </a:cxn>
                  <a:cxn ang="0">
                    <a:pos x="284" y="163"/>
                  </a:cxn>
                  <a:cxn ang="0">
                    <a:pos x="297" y="113"/>
                  </a:cxn>
                  <a:cxn ang="0">
                    <a:pos x="284" y="213"/>
                  </a:cxn>
                  <a:cxn ang="0">
                    <a:pos x="284" y="163"/>
                  </a:cxn>
                </a:cxnLst>
                <a:rect l="0" t="0" r="r" b="b"/>
                <a:pathLst>
                  <a:path w="297" h="250">
                    <a:moveTo>
                      <a:pt x="284" y="163"/>
                    </a:moveTo>
                    <a:lnTo>
                      <a:pt x="297" y="113"/>
                    </a:lnTo>
                    <a:lnTo>
                      <a:pt x="297" y="75"/>
                    </a:lnTo>
                    <a:lnTo>
                      <a:pt x="258" y="50"/>
                    </a:lnTo>
                    <a:lnTo>
                      <a:pt x="219" y="37"/>
                    </a:lnTo>
                    <a:lnTo>
                      <a:pt x="181" y="12"/>
                    </a:lnTo>
                    <a:lnTo>
                      <a:pt x="142" y="0"/>
                    </a:lnTo>
                    <a:lnTo>
                      <a:pt x="103" y="0"/>
                    </a:lnTo>
                    <a:lnTo>
                      <a:pt x="52" y="0"/>
                    </a:lnTo>
                    <a:lnTo>
                      <a:pt x="13" y="12"/>
                    </a:lnTo>
                    <a:lnTo>
                      <a:pt x="0" y="50"/>
                    </a:lnTo>
                    <a:lnTo>
                      <a:pt x="0" y="87"/>
                    </a:lnTo>
                    <a:lnTo>
                      <a:pt x="0" y="125"/>
                    </a:lnTo>
                    <a:lnTo>
                      <a:pt x="13" y="163"/>
                    </a:lnTo>
                    <a:lnTo>
                      <a:pt x="52" y="188"/>
                    </a:lnTo>
                    <a:lnTo>
                      <a:pt x="90" y="200"/>
                    </a:lnTo>
                    <a:lnTo>
                      <a:pt x="129" y="225"/>
                    </a:lnTo>
                    <a:lnTo>
                      <a:pt x="168" y="238"/>
                    </a:lnTo>
                    <a:lnTo>
                      <a:pt x="206" y="250"/>
                    </a:lnTo>
                    <a:lnTo>
                      <a:pt x="258" y="238"/>
                    </a:lnTo>
                    <a:lnTo>
                      <a:pt x="284" y="163"/>
                    </a:lnTo>
                    <a:lnTo>
                      <a:pt x="297" y="113"/>
                    </a:lnTo>
                    <a:lnTo>
                      <a:pt x="284" y="213"/>
                    </a:lnTo>
                    <a:lnTo>
                      <a:pt x="284" y="163"/>
                    </a:lnTo>
                    <a:close/>
                  </a:path>
                </a:pathLst>
              </a:custGeom>
              <a:solidFill>
                <a:srgbClr val="FFFFFF"/>
              </a:solidFill>
              <a:ln w="3175">
                <a:solidFill>
                  <a:schemeClr val="tx1"/>
                </a:solidFill>
                <a:prstDash val="solid"/>
                <a:round/>
                <a:headEnd/>
                <a:tailEnd/>
              </a:ln>
            </p:spPr>
            <p:txBody>
              <a:bodyPr/>
              <a:lstStyle/>
              <a:p>
                <a:endParaRPr lang="en-US" dirty="0"/>
              </a:p>
            </p:txBody>
          </p:sp>
          <p:sp>
            <p:nvSpPr>
              <p:cNvPr id="506" name="Freeform 593"/>
              <p:cNvSpPr>
                <a:spLocks/>
              </p:cNvSpPr>
              <p:nvPr/>
            </p:nvSpPr>
            <p:spPr bwMode="auto">
              <a:xfrm>
                <a:off x="2824" y="1528"/>
                <a:ext cx="72" cy="20"/>
              </a:xfrm>
              <a:custGeom>
                <a:avLst/>
                <a:gdLst/>
                <a:ahLst/>
                <a:cxnLst>
                  <a:cxn ang="0">
                    <a:pos x="361" y="100"/>
                  </a:cxn>
                  <a:cxn ang="0">
                    <a:pos x="310" y="75"/>
                  </a:cxn>
                  <a:cxn ang="0">
                    <a:pos x="271" y="50"/>
                  </a:cxn>
                  <a:cxn ang="0">
                    <a:pos x="232" y="37"/>
                  </a:cxn>
                  <a:cxn ang="0">
                    <a:pos x="194" y="37"/>
                  </a:cxn>
                  <a:cxn ang="0">
                    <a:pos x="155" y="37"/>
                  </a:cxn>
                  <a:cxn ang="0">
                    <a:pos x="116" y="25"/>
                  </a:cxn>
                  <a:cxn ang="0">
                    <a:pos x="78" y="12"/>
                  </a:cxn>
                  <a:cxn ang="0">
                    <a:pos x="39" y="0"/>
                  </a:cxn>
                  <a:cxn ang="0">
                    <a:pos x="0" y="0"/>
                  </a:cxn>
                </a:cxnLst>
                <a:rect l="0" t="0" r="r" b="b"/>
                <a:pathLst>
                  <a:path w="361" h="100">
                    <a:moveTo>
                      <a:pt x="361" y="100"/>
                    </a:moveTo>
                    <a:lnTo>
                      <a:pt x="310" y="75"/>
                    </a:lnTo>
                    <a:lnTo>
                      <a:pt x="271" y="50"/>
                    </a:lnTo>
                    <a:lnTo>
                      <a:pt x="232" y="37"/>
                    </a:lnTo>
                    <a:lnTo>
                      <a:pt x="194" y="37"/>
                    </a:lnTo>
                    <a:lnTo>
                      <a:pt x="155" y="37"/>
                    </a:lnTo>
                    <a:lnTo>
                      <a:pt x="116" y="25"/>
                    </a:lnTo>
                    <a:lnTo>
                      <a:pt x="78" y="12"/>
                    </a:lnTo>
                    <a:lnTo>
                      <a:pt x="39" y="0"/>
                    </a:lnTo>
                    <a:lnTo>
                      <a:pt x="0" y="0"/>
                    </a:lnTo>
                  </a:path>
                </a:pathLst>
              </a:custGeom>
              <a:noFill/>
              <a:ln w="3175">
                <a:solidFill>
                  <a:schemeClr val="tx1"/>
                </a:solidFill>
                <a:prstDash val="solid"/>
                <a:round/>
                <a:headEnd/>
                <a:tailEnd/>
              </a:ln>
            </p:spPr>
            <p:txBody>
              <a:bodyPr/>
              <a:lstStyle/>
              <a:p>
                <a:endParaRPr lang="en-US" dirty="0"/>
              </a:p>
            </p:txBody>
          </p:sp>
        </p:grpSp>
        <p:grpSp>
          <p:nvGrpSpPr>
            <p:cNvPr id="8" name="Group 192"/>
            <p:cNvGrpSpPr>
              <a:grpSpLocks/>
            </p:cNvGrpSpPr>
            <p:nvPr/>
          </p:nvGrpSpPr>
          <p:grpSpPr bwMode="auto">
            <a:xfrm>
              <a:off x="6383431" y="2695959"/>
              <a:ext cx="361838" cy="1392123"/>
              <a:chOff x="3504" y="624"/>
              <a:chExt cx="944" cy="2448"/>
            </a:xfrm>
          </p:grpSpPr>
          <p:sp>
            <p:nvSpPr>
              <p:cNvPr id="442" name="Rectangle 193"/>
              <p:cNvSpPr>
                <a:spLocks noChangeArrowheads="1"/>
              </p:cNvSpPr>
              <p:nvPr/>
            </p:nvSpPr>
            <p:spPr bwMode="auto">
              <a:xfrm>
                <a:off x="3504" y="720"/>
                <a:ext cx="912" cy="2352"/>
              </a:xfrm>
              <a:prstGeom prst="rect">
                <a:avLst/>
              </a:prstGeom>
              <a:solidFill>
                <a:srgbClr val="0000CC"/>
              </a:solidFill>
              <a:ln w="9525">
                <a:solidFill>
                  <a:schemeClr val="bg2"/>
                </a:solidFill>
                <a:miter lim="800000"/>
                <a:headEnd/>
                <a:tailEnd/>
              </a:ln>
              <a:effectLst/>
            </p:spPr>
            <p:txBody>
              <a:bodyPr wrap="none" anchor="ctr"/>
              <a:lstStyle/>
              <a:p>
                <a:endParaRPr lang="en-US" b="1" dirty="0"/>
              </a:p>
            </p:txBody>
          </p:sp>
          <p:sp>
            <p:nvSpPr>
              <p:cNvPr id="443" name="Freeform 194"/>
              <p:cNvSpPr>
                <a:spLocks/>
              </p:cNvSpPr>
              <p:nvPr/>
            </p:nvSpPr>
            <p:spPr bwMode="auto">
              <a:xfrm>
                <a:off x="3504" y="624"/>
                <a:ext cx="944" cy="96"/>
              </a:xfrm>
              <a:custGeom>
                <a:avLst/>
                <a:gdLst/>
                <a:ahLst/>
                <a:cxnLst>
                  <a:cxn ang="0">
                    <a:pos x="0" y="96"/>
                  </a:cxn>
                  <a:cxn ang="0">
                    <a:pos x="96" y="48"/>
                  </a:cxn>
                  <a:cxn ang="0">
                    <a:pos x="432" y="0"/>
                  </a:cxn>
                  <a:cxn ang="0">
                    <a:pos x="864" y="48"/>
                  </a:cxn>
                  <a:cxn ang="0">
                    <a:pos x="912" y="96"/>
                  </a:cxn>
                </a:cxnLst>
                <a:rect l="0" t="0" r="r" b="b"/>
                <a:pathLst>
                  <a:path w="944" h="96">
                    <a:moveTo>
                      <a:pt x="0" y="96"/>
                    </a:moveTo>
                    <a:cubicBezTo>
                      <a:pt x="12" y="80"/>
                      <a:pt x="24" y="64"/>
                      <a:pt x="96" y="48"/>
                    </a:cubicBezTo>
                    <a:cubicBezTo>
                      <a:pt x="168" y="32"/>
                      <a:pt x="304" y="0"/>
                      <a:pt x="432" y="0"/>
                    </a:cubicBezTo>
                    <a:cubicBezTo>
                      <a:pt x="560" y="0"/>
                      <a:pt x="784" y="32"/>
                      <a:pt x="864" y="48"/>
                    </a:cubicBezTo>
                    <a:cubicBezTo>
                      <a:pt x="944" y="64"/>
                      <a:pt x="904" y="88"/>
                      <a:pt x="912" y="96"/>
                    </a:cubicBezTo>
                  </a:path>
                </a:pathLst>
              </a:custGeom>
              <a:solidFill>
                <a:schemeClr val="bg1"/>
              </a:solidFill>
              <a:ln w="9525">
                <a:solidFill>
                  <a:schemeClr val="tx1"/>
                </a:solidFill>
                <a:round/>
                <a:headEnd/>
                <a:tailEnd/>
              </a:ln>
              <a:effectLst/>
            </p:spPr>
            <p:txBody>
              <a:bodyPr/>
              <a:lstStyle/>
              <a:p>
                <a:endParaRPr lang="en-US" b="1" dirty="0"/>
              </a:p>
            </p:txBody>
          </p:sp>
          <p:sp>
            <p:nvSpPr>
              <p:cNvPr id="444" name="Rectangle 195"/>
              <p:cNvSpPr>
                <a:spLocks noChangeArrowheads="1"/>
              </p:cNvSpPr>
              <p:nvPr/>
            </p:nvSpPr>
            <p:spPr bwMode="auto">
              <a:xfrm>
                <a:off x="4080" y="1008"/>
                <a:ext cx="240" cy="96"/>
              </a:xfrm>
              <a:prstGeom prst="rect">
                <a:avLst/>
              </a:prstGeom>
              <a:solidFill>
                <a:schemeClr val="tx1"/>
              </a:solidFill>
              <a:ln w="9525">
                <a:solidFill>
                  <a:schemeClr val="tx1"/>
                </a:solidFill>
                <a:miter lim="800000"/>
                <a:headEnd/>
                <a:tailEnd/>
              </a:ln>
              <a:effectLst/>
            </p:spPr>
            <p:txBody>
              <a:bodyPr wrap="none" anchor="ctr"/>
              <a:lstStyle/>
              <a:p>
                <a:endParaRPr lang="en-US" b="1" dirty="0"/>
              </a:p>
            </p:txBody>
          </p:sp>
        </p:grpSp>
        <p:grpSp>
          <p:nvGrpSpPr>
            <p:cNvPr id="9" name="Group 196"/>
            <p:cNvGrpSpPr>
              <a:grpSpLocks/>
            </p:cNvGrpSpPr>
            <p:nvPr/>
          </p:nvGrpSpPr>
          <p:grpSpPr bwMode="auto">
            <a:xfrm>
              <a:off x="6580233" y="2819508"/>
              <a:ext cx="263155" cy="1098308"/>
              <a:chOff x="4968" y="576"/>
              <a:chExt cx="528" cy="1728"/>
            </a:xfrm>
          </p:grpSpPr>
          <p:sp>
            <p:nvSpPr>
              <p:cNvPr id="416" name="Rectangle 197"/>
              <p:cNvSpPr>
                <a:spLocks noChangeArrowheads="1"/>
              </p:cNvSpPr>
              <p:nvPr/>
            </p:nvSpPr>
            <p:spPr bwMode="auto">
              <a:xfrm>
                <a:off x="4968" y="772"/>
                <a:ext cx="528" cy="1532"/>
              </a:xfrm>
              <a:prstGeom prst="rect">
                <a:avLst/>
              </a:prstGeom>
              <a:solidFill>
                <a:schemeClr val="bg2">
                  <a:lumMod val="90000"/>
                </a:schemeClr>
              </a:solidFill>
              <a:ln w="9525">
                <a:solidFill>
                  <a:schemeClr val="tx1"/>
                </a:solidFill>
                <a:miter lim="800000"/>
                <a:headEnd/>
                <a:tailEnd/>
              </a:ln>
              <a:effectLst/>
            </p:spPr>
            <p:txBody>
              <a:bodyPr wrap="none" anchor="ctr"/>
              <a:lstStyle/>
              <a:p>
                <a:endParaRPr lang="en-US" b="1" dirty="0"/>
              </a:p>
            </p:txBody>
          </p:sp>
          <p:sp>
            <p:nvSpPr>
              <p:cNvPr id="417" name="Line 198"/>
              <p:cNvSpPr>
                <a:spLocks noChangeShapeType="1"/>
              </p:cNvSpPr>
              <p:nvPr/>
            </p:nvSpPr>
            <p:spPr bwMode="auto">
              <a:xfrm>
                <a:off x="4968" y="1008"/>
                <a:ext cx="528" cy="0"/>
              </a:xfrm>
              <a:prstGeom prst="line">
                <a:avLst/>
              </a:prstGeom>
              <a:noFill/>
              <a:ln w="9525">
                <a:solidFill>
                  <a:schemeClr val="bg2"/>
                </a:solidFill>
                <a:round/>
                <a:headEnd/>
                <a:tailEnd/>
              </a:ln>
              <a:effectLst/>
            </p:spPr>
            <p:txBody>
              <a:bodyPr/>
              <a:lstStyle/>
              <a:p>
                <a:endParaRPr lang="en-US" b="1" dirty="0"/>
              </a:p>
            </p:txBody>
          </p:sp>
          <p:sp>
            <p:nvSpPr>
              <p:cNvPr id="418" name="Line 199"/>
              <p:cNvSpPr>
                <a:spLocks noChangeShapeType="1"/>
              </p:cNvSpPr>
              <p:nvPr/>
            </p:nvSpPr>
            <p:spPr bwMode="auto">
              <a:xfrm>
                <a:off x="4968" y="890"/>
                <a:ext cx="528" cy="0"/>
              </a:xfrm>
              <a:prstGeom prst="line">
                <a:avLst/>
              </a:prstGeom>
              <a:noFill/>
              <a:ln w="9525">
                <a:solidFill>
                  <a:schemeClr val="bg2"/>
                </a:solidFill>
                <a:round/>
                <a:headEnd/>
                <a:tailEnd/>
              </a:ln>
              <a:effectLst/>
            </p:spPr>
            <p:txBody>
              <a:bodyPr/>
              <a:lstStyle/>
              <a:p>
                <a:endParaRPr lang="en-US" b="1" dirty="0"/>
              </a:p>
            </p:txBody>
          </p:sp>
          <p:sp>
            <p:nvSpPr>
              <p:cNvPr id="419" name="Line 200"/>
              <p:cNvSpPr>
                <a:spLocks noChangeShapeType="1"/>
              </p:cNvSpPr>
              <p:nvPr/>
            </p:nvSpPr>
            <p:spPr bwMode="auto">
              <a:xfrm>
                <a:off x="4968" y="1126"/>
                <a:ext cx="528" cy="0"/>
              </a:xfrm>
              <a:prstGeom prst="line">
                <a:avLst/>
              </a:prstGeom>
              <a:noFill/>
              <a:ln w="9525">
                <a:solidFill>
                  <a:schemeClr val="bg2"/>
                </a:solidFill>
                <a:round/>
                <a:headEnd/>
                <a:tailEnd/>
              </a:ln>
              <a:effectLst/>
            </p:spPr>
            <p:txBody>
              <a:bodyPr/>
              <a:lstStyle/>
              <a:p>
                <a:endParaRPr lang="en-US" b="1" dirty="0"/>
              </a:p>
            </p:txBody>
          </p:sp>
          <p:sp>
            <p:nvSpPr>
              <p:cNvPr id="420" name="Line 201"/>
              <p:cNvSpPr>
                <a:spLocks noChangeShapeType="1"/>
              </p:cNvSpPr>
              <p:nvPr/>
            </p:nvSpPr>
            <p:spPr bwMode="auto">
              <a:xfrm>
                <a:off x="4968" y="1244"/>
                <a:ext cx="528" cy="0"/>
              </a:xfrm>
              <a:prstGeom prst="line">
                <a:avLst/>
              </a:prstGeom>
              <a:noFill/>
              <a:ln w="9525">
                <a:solidFill>
                  <a:schemeClr val="bg2"/>
                </a:solidFill>
                <a:round/>
                <a:headEnd/>
                <a:tailEnd/>
              </a:ln>
              <a:effectLst/>
            </p:spPr>
            <p:txBody>
              <a:bodyPr/>
              <a:lstStyle/>
              <a:p>
                <a:endParaRPr lang="en-US" b="1" dirty="0"/>
              </a:p>
            </p:txBody>
          </p:sp>
          <p:sp>
            <p:nvSpPr>
              <p:cNvPr id="421" name="Line 202"/>
              <p:cNvSpPr>
                <a:spLocks noChangeShapeType="1"/>
              </p:cNvSpPr>
              <p:nvPr/>
            </p:nvSpPr>
            <p:spPr bwMode="auto">
              <a:xfrm>
                <a:off x="4968" y="1322"/>
                <a:ext cx="528" cy="0"/>
              </a:xfrm>
              <a:prstGeom prst="line">
                <a:avLst/>
              </a:prstGeom>
              <a:noFill/>
              <a:ln w="9525">
                <a:solidFill>
                  <a:schemeClr val="bg2"/>
                </a:solidFill>
                <a:round/>
                <a:headEnd/>
                <a:tailEnd/>
              </a:ln>
              <a:effectLst/>
            </p:spPr>
            <p:txBody>
              <a:bodyPr/>
              <a:lstStyle/>
              <a:p>
                <a:endParaRPr lang="en-US" b="1" dirty="0"/>
              </a:p>
            </p:txBody>
          </p:sp>
          <p:sp>
            <p:nvSpPr>
              <p:cNvPr id="422" name="Line 203"/>
              <p:cNvSpPr>
                <a:spLocks noChangeShapeType="1"/>
              </p:cNvSpPr>
              <p:nvPr/>
            </p:nvSpPr>
            <p:spPr bwMode="auto">
              <a:xfrm>
                <a:off x="4968" y="1401"/>
                <a:ext cx="528" cy="0"/>
              </a:xfrm>
              <a:prstGeom prst="line">
                <a:avLst/>
              </a:prstGeom>
              <a:noFill/>
              <a:ln w="9525">
                <a:solidFill>
                  <a:schemeClr val="bg2"/>
                </a:solidFill>
                <a:round/>
                <a:headEnd/>
                <a:tailEnd/>
              </a:ln>
              <a:effectLst/>
            </p:spPr>
            <p:txBody>
              <a:bodyPr/>
              <a:lstStyle/>
              <a:p>
                <a:endParaRPr lang="en-US" b="1" dirty="0"/>
              </a:p>
            </p:txBody>
          </p:sp>
          <p:sp>
            <p:nvSpPr>
              <p:cNvPr id="423" name="Line 204"/>
              <p:cNvSpPr>
                <a:spLocks noChangeShapeType="1"/>
              </p:cNvSpPr>
              <p:nvPr/>
            </p:nvSpPr>
            <p:spPr bwMode="auto">
              <a:xfrm>
                <a:off x="4968" y="1479"/>
                <a:ext cx="528" cy="0"/>
              </a:xfrm>
              <a:prstGeom prst="line">
                <a:avLst/>
              </a:prstGeom>
              <a:noFill/>
              <a:ln w="9525">
                <a:solidFill>
                  <a:schemeClr val="bg2"/>
                </a:solidFill>
                <a:round/>
                <a:headEnd/>
                <a:tailEnd/>
              </a:ln>
              <a:effectLst/>
            </p:spPr>
            <p:txBody>
              <a:bodyPr/>
              <a:lstStyle/>
              <a:p>
                <a:endParaRPr lang="en-US" b="1" dirty="0"/>
              </a:p>
            </p:txBody>
          </p:sp>
          <p:sp>
            <p:nvSpPr>
              <p:cNvPr id="424" name="Line 205"/>
              <p:cNvSpPr>
                <a:spLocks noChangeShapeType="1"/>
              </p:cNvSpPr>
              <p:nvPr/>
            </p:nvSpPr>
            <p:spPr bwMode="auto">
              <a:xfrm>
                <a:off x="4968" y="1558"/>
                <a:ext cx="528" cy="0"/>
              </a:xfrm>
              <a:prstGeom prst="line">
                <a:avLst/>
              </a:prstGeom>
              <a:noFill/>
              <a:ln w="9525">
                <a:solidFill>
                  <a:schemeClr val="bg2"/>
                </a:solidFill>
                <a:round/>
                <a:headEnd/>
                <a:tailEnd/>
              </a:ln>
              <a:effectLst/>
            </p:spPr>
            <p:txBody>
              <a:bodyPr/>
              <a:lstStyle/>
              <a:p>
                <a:endParaRPr lang="en-US" b="1" dirty="0"/>
              </a:p>
            </p:txBody>
          </p:sp>
          <p:sp>
            <p:nvSpPr>
              <p:cNvPr id="425" name="Line 206"/>
              <p:cNvSpPr>
                <a:spLocks noChangeShapeType="1"/>
              </p:cNvSpPr>
              <p:nvPr/>
            </p:nvSpPr>
            <p:spPr bwMode="auto">
              <a:xfrm>
                <a:off x="4968" y="1636"/>
                <a:ext cx="528" cy="0"/>
              </a:xfrm>
              <a:prstGeom prst="line">
                <a:avLst/>
              </a:prstGeom>
              <a:noFill/>
              <a:ln w="9525">
                <a:solidFill>
                  <a:schemeClr val="bg2"/>
                </a:solidFill>
                <a:round/>
                <a:headEnd/>
                <a:tailEnd/>
              </a:ln>
              <a:effectLst/>
            </p:spPr>
            <p:txBody>
              <a:bodyPr/>
              <a:lstStyle/>
              <a:p>
                <a:endParaRPr lang="en-US" b="1" dirty="0"/>
              </a:p>
            </p:txBody>
          </p:sp>
          <p:sp>
            <p:nvSpPr>
              <p:cNvPr id="426" name="Line 207"/>
              <p:cNvSpPr>
                <a:spLocks noChangeShapeType="1"/>
              </p:cNvSpPr>
              <p:nvPr/>
            </p:nvSpPr>
            <p:spPr bwMode="auto">
              <a:xfrm>
                <a:off x="4968" y="1872"/>
                <a:ext cx="528" cy="0"/>
              </a:xfrm>
              <a:prstGeom prst="line">
                <a:avLst/>
              </a:prstGeom>
              <a:noFill/>
              <a:ln w="9525">
                <a:solidFill>
                  <a:schemeClr val="bg2"/>
                </a:solidFill>
                <a:round/>
                <a:headEnd/>
                <a:tailEnd/>
              </a:ln>
              <a:effectLst/>
            </p:spPr>
            <p:txBody>
              <a:bodyPr/>
              <a:lstStyle/>
              <a:p>
                <a:endParaRPr lang="en-US" b="1" dirty="0"/>
              </a:p>
            </p:txBody>
          </p:sp>
          <p:sp>
            <p:nvSpPr>
              <p:cNvPr id="427" name="Line 208"/>
              <p:cNvSpPr>
                <a:spLocks noChangeShapeType="1"/>
              </p:cNvSpPr>
              <p:nvPr/>
            </p:nvSpPr>
            <p:spPr bwMode="auto">
              <a:xfrm>
                <a:off x="4968" y="1793"/>
                <a:ext cx="528" cy="0"/>
              </a:xfrm>
              <a:prstGeom prst="line">
                <a:avLst/>
              </a:prstGeom>
              <a:noFill/>
              <a:ln w="9525">
                <a:solidFill>
                  <a:schemeClr val="bg2"/>
                </a:solidFill>
                <a:round/>
                <a:headEnd/>
                <a:tailEnd/>
              </a:ln>
              <a:effectLst/>
            </p:spPr>
            <p:txBody>
              <a:bodyPr/>
              <a:lstStyle/>
              <a:p>
                <a:endParaRPr lang="en-US" b="1" dirty="0"/>
              </a:p>
            </p:txBody>
          </p:sp>
          <p:sp>
            <p:nvSpPr>
              <p:cNvPr id="428" name="Line 209"/>
              <p:cNvSpPr>
                <a:spLocks noChangeShapeType="1"/>
              </p:cNvSpPr>
              <p:nvPr/>
            </p:nvSpPr>
            <p:spPr bwMode="auto">
              <a:xfrm>
                <a:off x="4968" y="1833"/>
                <a:ext cx="528" cy="0"/>
              </a:xfrm>
              <a:prstGeom prst="line">
                <a:avLst/>
              </a:prstGeom>
              <a:noFill/>
              <a:ln w="9525">
                <a:solidFill>
                  <a:schemeClr val="bg2"/>
                </a:solidFill>
                <a:round/>
                <a:headEnd/>
                <a:tailEnd/>
              </a:ln>
              <a:effectLst/>
            </p:spPr>
            <p:txBody>
              <a:bodyPr/>
              <a:lstStyle/>
              <a:p>
                <a:endParaRPr lang="en-US" b="1" dirty="0"/>
              </a:p>
            </p:txBody>
          </p:sp>
          <p:sp>
            <p:nvSpPr>
              <p:cNvPr id="429" name="Line 210"/>
              <p:cNvSpPr>
                <a:spLocks noChangeShapeType="1"/>
              </p:cNvSpPr>
              <p:nvPr/>
            </p:nvSpPr>
            <p:spPr bwMode="auto">
              <a:xfrm>
                <a:off x="4968" y="1754"/>
                <a:ext cx="528" cy="0"/>
              </a:xfrm>
              <a:prstGeom prst="line">
                <a:avLst/>
              </a:prstGeom>
              <a:noFill/>
              <a:ln w="9525">
                <a:solidFill>
                  <a:schemeClr val="bg2"/>
                </a:solidFill>
                <a:round/>
                <a:headEnd/>
                <a:tailEnd/>
              </a:ln>
              <a:effectLst/>
            </p:spPr>
            <p:txBody>
              <a:bodyPr/>
              <a:lstStyle/>
              <a:p>
                <a:endParaRPr lang="en-US" b="1" dirty="0"/>
              </a:p>
            </p:txBody>
          </p:sp>
          <p:sp>
            <p:nvSpPr>
              <p:cNvPr id="430" name="Line 211"/>
              <p:cNvSpPr>
                <a:spLocks noChangeShapeType="1"/>
              </p:cNvSpPr>
              <p:nvPr/>
            </p:nvSpPr>
            <p:spPr bwMode="auto">
              <a:xfrm>
                <a:off x="4968" y="1715"/>
                <a:ext cx="528" cy="0"/>
              </a:xfrm>
              <a:prstGeom prst="line">
                <a:avLst/>
              </a:prstGeom>
              <a:noFill/>
              <a:ln w="9525">
                <a:solidFill>
                  <a:schemeClr val="bg2"/>
                </a:solidFill>
                <a:round/>
                <a:headEnd/>
                <a:tailEnd/>
              </a:ln>
              <a:effectLst/>
            </p:spPr>
            <p:txBody>
              <a:bodyPr/>
              <a:lstStyle/>
              <a:p>
                <a:endParaRPr lang="en-US" b="1" dirty="0"/>
              </a:p>
            </p:txBody>
          </p:sp>
          <p:sp>
            <p:nvSpPr>
              <p:cNvPr id="431" name="Line 212"/>
              <p:cNvSpPr>
                <a:spLocks noChangeShapeType="1"/>
              </p:cNvSpPr>
              <p:nvPr/>
            </p:nvSpPr>
            <p:spPr bwMode="auto">
              <a:xfrm>
                <a:off x="4968" y="1911"/>
                <a:ext cx="528" cy="0"/>
              </a:xfrm>
              <a:prstGeom prst="line">
                <a:avLst/>
              </a:prstGeom>
              <a:noFill/>
              <a:ln w="9525">
                <a:solidFill>
                  <a:schemeClr val="bg2"/>
                </a:solidFill>
                <a:round/>
                <a:headEnd/>
                <a:tailEnd/>
              </a:ln>
              <a:effectLst/>
            </p:spPr>
            <p:txBody>
              <a:bodyPr/>
              <a:lstStyle/>
              <a:p>
                <a:endParaRPr lang="en-US" b="1" dirty="0"/>
              </a:p>
            </p:txBody>
          </p:sp>
          <p:sp>
            <p:nvSpPr>
              <p:cNvPr id="432" name="Line 213"/>
              <p:cNvSpPr>
                <a:spLocks noChangeShapeType="1"/>
              </p:cNvSpPr>
              <p:nvPr/>
            </p:nvSpPr>
            <p:spPr bwMode="auto">
              <a:xfrm>
                <a:off x="4968" y="1951"/>
                <a:ext cx="528" cy="0"/>
              </a:xfrm>
              <a:prstGeom prst="line">
                <a:avLst/>
              </a:prstGeom>
              <a:noFill/>
              <a:ln w="9525">
                <a:solidFill>
                  <a:schemeClr val="bg2"/>
                </a:solidFill>
                <a:round/>
                <a:headEnd/>
                <a:tailEnd/>
              </a:ln>
              <a:effectLst/>
            </p:spPr>
            <p:txBody>
              <a:bodyPr/>
              <a:lstStyle/>
              <a:p>
                <a:endParaRPr lang="en-US" b="1" dirty="0"/>
              </a:p>
            </p:txBody>
          </p:sp>
          <p:sp>
            <p:nvSpPr>
              <p:cNvPr id="433" name="Line 214"/>
              <p:cNvSpPr>
                <a:spLocks noChangeShapeType="1"/>
              </p:cNvSpPr>
              <p:nvPr/>
            </p:nvSpPr>
            <p:spPr bwMode="auto">
              <a:xfrm>
                <a:off x="4968" y="1990"/>
                <a:ext cx="528" cy="0"/>
              </a:xfrm>
              <a:prstGeom prst="line">
                <a:avLst/>
              </a:prstGeom>
              <a:noFill/>
              <a:ln w="9525">
                <a:solidFill>
                  <a:schemeClr val="bg2"/>
                </a:solidFill>
                <a:round/>
                <a:headEnd/>
                <a:tailEnd/>
              </a:ln>
              <a:effectLst/>
            </p:spPr>
            <p:txBody>
              <a:bodyPr/>
              <a:lstStyle/>
              <a:p>
                <a:endParaRPr lang="en-US" b="1" dirty="0"/>
              </a:p>
            </p:txBody>
          </p:sp>
          <p:sp>
            <p:nvSpPr>
              <p:cNvPr id="434" name="Line 215"/>
              <p:cNvSpPr>
                <a:spLocks noChangeShapeType="1"/>
              </p:cNvSpPr>
              <p:nvPr/>
            </p:nvSpPr>
            <p:spPr bwMode="auto">
              <a:xfrm>
                <a:off x="4968" y="2029"/>
                <a:ext cx="528" cy="0"/>
              </a:xfrm>
              <a:prstGeom prst="line">
                <a:avLst/>
              </a:prstGeom>
              <a:noFill/>
              <a:ln w="9525">
                <a:solidFill>
                  <a:schemeClr val="bg2"/>
                </a:solidFill>
                <a:round/>
                <a:headEnd/>
                <a:tailEnd/>
              </a:ln>
              <a:effectLst/>
            </p:spPr>
            <p:txBody>
              <a:bodyPr/>
              <a:lstStyle/>
              <a:p>
                <a:endParaRPr lang="en-US" b="1" dirty="0"/>
              </a:p>
            </p:txBody>
          </p:sp>
          <p:sp>
            <p:nvSpPr>
              <p:cNvPr id="435" name="Line 216"/>
              <p:cNvSpPr>
                <a:spLocks noChangeShapeType="1"/>
              </p:cNvSpPr>
              <p:nvPr/>
            </p:nvSpPr>
            <p:spPr bwMode="auto">
              <a:xfrm>
                <a:off x="4968" y="2068"/>
                <a:ext cx="528" cy="0"/>
              </a:xfrm>
              <a:prstGeom prst="line">
                <a:avLst/>
              </a:prstGeom>
              <a:noFill/>
              <a:ln w="9525">
                <a:solidFill>
                  <a:schemeClr val="bg2"/>
                </a:solidFill>
                <a:round/>
                <a:headEnd/>
                <a:tailEnd/>
              </a:ln>
              <a:effectLst/>
            </p:spPr>
            <p:txBody>
              <a:bodyPr/>
              <a:lstStyle/>
              <a:p>
                <a:endParaRPr lang="en-US" b="1" dirty="0"/>
              </a:p>
            </p:txBody>
          </p:sp>
          <p:sp>
            <p:nvSpPr>
              <p:cNvPr id="436" name="Line 217"/>
              <p:cNvSpPr>
                <a:spLocks noChangeShapeType="1"/>
              </p:cNvSpPr>
              <p:nvPr/>
            </p:nvSpPr>
            <p:spPr bwMode="auto">
              <a:xfrm>
                <a:off x="4968" y="2108"/>
                <a:ext cx="528" cy="0"/>
              </a:xfrm>
              <a:prstGeom prst="line">
                <a:avLst/>
              </a:prstGeom>
              <a:noFill/>
              <a:ln w="9525">
                <a:solidFill>
                  <a:schemeClr val="bg2"/>
                </a:solidFill>
                <a:round/>
                <a:headEnd/>
                <a:tailEnd/>
              </a:ln>
              <a:effectLst/>
            </p:spPr>
            <p:txBody>
              <a:bodyPr/>
              <a:lstStyle/>
              <a:p>
                <a:endParaRPr lang="en-US" b="1" dirty="0"/>
              </a:p>
            </p:txBody>
          </p:sp>
          <p:sp>
            <p:nvSpPr>
              <p:cNvPr id="437" name="Line 218"/>
              <p:cNvSpPr>
                <a:spLocks noChangeShapeType="1"/>
              </p:cNvSpPr>
              <p:nvPr/>
            </p:nvSpPr>
            <p:spPr bwMode="auto">
              <a:xfrm>
                <a:off x="4968" y="2225"/>
                <a:ext cx="528" cy="0"/>
              </a:xfrm>
              <a:prstGeom prst="line">
                <a:avLst/>
              </a:prstGeom>
              <a:noFill/>
              <a:ln w="9525">
                <a:solidFill>
                  <a:schemeClr val="bg2"/>
                </a:solidFill>
                <a:round/>
                <a:headEnd/>
                <a:tailEnd/>
              </a:ln>
              <a:effectLst/>
            </p:spPr>
            <p:txBody>
              <a:bodyPr/>
              <a:lstStyle/>
              <a:p>
                <a:endParaRPr lang="en-US" b="1" dirty="0"/>
              </a:p>
            </p:txBody>
          </p:sp>
          <p:sp>
            <p:nvSpPr>
              <p:cNvPr id="438" name="Line 219"/>
              <p:cNvSpPr>
                <a:spLocks noChangeShapeType="1"/>
              </p:cNvSpPr>
              <p:nvPr/>
            </p:nvSpPr>
            <p:spPr bwMode="auto">
              <a:xfrm>
                <a:off x="4968" y="2186"/>
                <a:ext cx="528" cy="0"/>
              </a:xfrm>
              <a:prstGeom prst="line">
                <a:avLst/>
              </a:prstGeom>
              <a:noFill/>
              <a:ln w="9525">
                <a:solidFill>
                  <a:schemeClr val="bg2"/>
                </a:solidFill>
                <a:round/>
                <a:headEnd/>
                <a:tailEnd/>
              </a:ln>
              <a:effectLst/>
            </p:spPr>
            <p:txBody>
              <a:bodyPr/>
              <a:lstStyle/>
              <a:p>
                <a:endParaRPr lang="en-US" b="1" dirty="0"/>
              </a:p>
            </p:txBody>
          </p:sp>
          <p:sp>
            <p:nvSpPr>
              <p:cNvPr id="439" name="Line 220"/>
              <p:cNvSpPr>
                <a:spLocks noChangeShapeType="1"/>
              </p:cNvSpPr>
              <p:nvPr/>
            </p:nvSpPr>
            <p:spPr bwMode="auto">
              <a:xfrm>
                <a:off x="4968" y="2147"/>
                <a:ext cx="528" cy="0"/>
              </a:xfrm>
              <a:prstGeom prst="line">
                <a:avLst/>
              </a:prstGeom>
              <a:noFill/>
              <a:ln w="9525">
                <a:solidFill>
                  <a:schemeClr val="bg2"/>
                </a:solidFill>
                <a:round/>
                <a:headEnd/>
                <a:tailEnd/>
              </a:ln>
              <a:effectLst/>
            </p:spPr>
            <p:txBody>
              <a:bodyPr/>
              <a:lstStyle/>
              <a:p>
                <a:endParaRPr lang="en-US" b="1" dirty="0"/>
              </a:p>
            </p:txBody>
          </p:sp>
          <p:sp>
            <p:nvSpPr>
              <p:cNvPr id="440" name="Line 221"/>
              <p:cNvSpPr>
                <a:spLocks noChangeShapeType="1"/>
              </p:cNvSpPr>
              <p:nvPr/>
            </p:nvSpPr>
            <p:spPr bwMode="auto">
              <a:xfrm>
                <a:off x="4968" y="2265"/>
                <a:ext cx="528" cy="0"/>
              </a:xfrm>
              <a:prstGeom prst="line">
                <a:avLst/>
              </a:prstGeom>
              <a:noFill/>
              <a:ln w="9525">
                <a:solidFill>
                  <a:schemeClr val="bg2"/>
                </a:solidFill>
                <a:round/>
                <a:headEnd/>
                <a:tailEnd/>
              </a:ln>
              <a:effectLst/>
            </p:spPr>
            <p:txBody>
              <a:bodyPr/>
              <a:lstStyle/>
              <a:p>
                <a:endParaRPr lang="en-US" b="1" dirty="0"/>
              </a:p>
            </p:txBody>
          </p:sp>
          <p:sp>
            <p:nvSpPr>
              <p:cNvPr id="441" name="Freeform 222"/>
              <p:cNvSpPr>
                <a:spLocks/>
              </p:cNvSpPr>
              <p:nvPr/>
            </p:nvSpPr>
            <p:spPr bwMode="auto">
              <a:xfrm>
                <a:off x="4968" y="576"/>
                <a:ext cx="528" cy="196"/>
              </a:xfrm>
              <a:custGeom>
                <a:avLst/>
                <a:gdLst/>
                <a:ahLst/>
                <a:cxnLst>
                  <a:cxn ang="0">
                    <a:pos x="0" y="240"/>
                  </a:cxn>
                  <a:cxn ang="0">
                    <a:pos x="144" y="96"/>
                  </a:cxn>
                  <a:cxn ang="0">
                    <a:pos x="480" y="0"/>
                  </a:cxn>
                  <a:cxn ang="0">
                    <a:pos x="816" y="96"/>
                  </a:cxn>
                  <a:cxn ang="0">
                    <a:pos x="912" y="240"/>
                  </a:cxn>
                </a:cxnLst>
                <a:rect l="0" t="0" r="r" b="b"/>
                <a:pathLst>
                  <a:path w="912" h="240">
                    <a:moveTo>
                      <a:pt x="0" y="240"/>
                    </a:moveTo>
                    <a:cubicBezTo>
                      <a:pt x="32" y="188"/>
                      <a:pt x="64" y="136"/>
                      <a:pt x="144" y="96"/>
                    </a:cubicBezTo>
                    <a:cubicBezTo>
                      <a:pt x="224" y="56"/>
                      <a:pt x="368" y="0"/>
                      <a:pt x="480" y="0"/>
                    </a:cubicBezTo>
                    <a:cubicBezTo>
                      <a:pt x="592" y="0"/>
                      <a:pt x="744" y="56"/>
                      <a:pt x="816" y="96"/>
                    </a:cubicBezTo>
                    <a:cubicBezTo>
                      <a:pt x="888" y="136"/>
                      <a:pt x="896" y="216"/>
                      <a:pt x="912" y="240"/>
                    </a:cubicBezTo>
                  </a:path>
                </a:pathLst>
              </a:custGeom>
              <a:solidFill>
                <a:srgbClr val="808080"/>
              </a:solidFill>
              <a:ln w="9525">
                <a:solidFill>
                  <a:schemeClr val="tx1"/>
                </a:solidFill>
                <a:round/>
                <a:headEnd/>
                <a:tailEnd/>
              </a:ln>
              <a:effectLst/>
            </p:spPr>
            <p:txBody>
              <a:bodyPr/>
              <a:lstStyle/>
              <a:p>
                <a:endParaRPr lang="en-US" b="1" dirty="0"/>
              </a:p>
            </p:txBody>
          </p:sp>
        </p:grpSp>
        <p:sp>
          <p:nvSpPr>
            <p:cNvPr id="10" name="Line 223"/>
            <p:cNvSpPr>
              <a:spLocks noChangeShapeType="1"/>
            </p:cNvSpPr>
            <p:nvPr/>
          </p:nvSpPr>
          <p:spPr bwMode="auto">
            <a:xfrm>
              <a:off x="4231327" y="2445002"/>
              <a:ext cx="171326" cy="0"/>
            </a:xfrm>
            <a:prstGeom prst="line">
              <a:avLst/>
            </a:prstGeom>
            <a:noFill/>
            <a:ln w="12699">
              <a:solidFill>
                <a:schemeClr val="tx1"/>
              </a:solidFill>
              <a:round/>
              <a:headEnd type="none" w="sm" len="sm"/>
              <a:tailEnd type="none" w="sm" len="sm"/>
            </a:ln>
            <a:effectLst/>
          </p:spPr>
          <p:txBody>
            <a:bodyPr wrap="none" anchor="ctr"/>
            <a:lstStyle/>
            <a:p>
              <a:endParaRPr lang="en-US" b="1" dirty="0"/>
            </a:p>
          </p:txBody>
        </p:sp>
        <p:grpSp>
          <p:nvGrpSpPr>
            <p:cNvPr id="11" name="Group 224"/>
            <p:cNvGrpSpPr>
              <a:grpSpLocks/>
            </p:cNvGrpSpPr>
            <p:nvPr/>
          </p:nvGrpSpPr>
          <p:grpSpPr bwMode="auto">
            <a:xfrm>
              <a:off x="4093512" y="2101383"/>
              <a:ext cx="679817" cy="444919"/>
              <a:chOff x="2902" y="385"/>
              <a:chExt cx="549" cy="377"/>
            </a:xfrm>
          </p:grpSpPr>
          <p:sp>
            <p:nvSpPr>
              <p:cNvPr id="404" name="Freeform 225"/>
              <p:cNvSpPr>
                <a:spLocks/>
              </p:cNvSpPr>
              <p:nvPr/>
            </p:nvSpPr>
            <p:spPr bwMode="auto">
              <a:xfrm>
                <a:off x="3249" y="690"/>
                <a:ext cx="202" cy="20"/>
              </a:xfrm>
              <a:custGeom>
                <a:avLst/>
                <a:gdLst/>
                <a:ahLst/>
                <a:cxnLst>
                  <a:cxn ang="0">
                    <a:pos x="0" y="0"/>
                  </a:cxn>
                  <a:cxn ang="0">
                    <a:pos x="201" y="0"/>
                  </a:cxn>
                  <a:cxn ang="0">
                    <a:pos x="201" y="19"/>
                  </a:cxn>
                  <a:cxn ang="0">
                    <a:pos x="2" y="19"/>
                  </a:cxn>
                  <a:cxn ang="0">
                    <a:pos x="0" y="0"/>
                  </a:cxn>
                </a:cxnLst>
                <a:rect l="0" t="0" r="r" b="b"/>
                <a:pathLst>
                  <a:path w="202" h="20">
                    <a:moveTo>
                      <a:pt x="0" y="0"/>
                    </a:moveTo>
                    <a:lnTo>
                      <a:pt x="201" y="0"/>
                    </a:lnTo>
                    <a:lnTo>
                      <a:pt x="201" y="19"/>
                    </a:lnTo>
                    <a:lnTo>
                      <a:pt x="2" y="19"/>
                    </a:lnTo>
                    <a:lnTo>
                      <a:pt x="0" y="0"/>
                    </a:lnTo>
                  </a:path>
                </a:pathLst>
              </a:custGeom>
              <a:solidFill>
                <a:srgbClr val="00FF00"/>
              </a:solidFill>
              <a:ln w="12699" cap="rnd" cmpd="sng">
                <a:solidFill>
                  <a:schemeClr val="tx1"/>
                </a:solidFill>
                <a:prstDash val="solid"/>
                <a:round/>
                <a:headEnd/>
                <a:tailEnd/>
              </a:ln>
              <a:effectLst/>
            </p:spPr>
            <p:txBody>
              <a:bodyPr/>
              <a:lstStyle/>
              <a:p>
                <a:endParaRPr lang="en-US" b="1" dirty="0"/>
              </a:p>
            </p:txBody>
          </p:sp>
          <p:sp>
            <p:nvSpPr>
              <p:cNvPr id="405" name="Freeform 226"/>
              <p:cNvSpPr>
                <a:spLocks/>
              </p:cNvSpPr>
              <p:nvPr/>
            </p:nvSpPr>
            <p:spPr bwMode="auto">
              <a:xfrm>
                <a:off x="3267" y="655"/>
                <a:ext cx="184" cy="21"/>
              </a:xfrm>
              <a:custGeom>
                <a:avLst/>
                <a:gdLst/>
                <a:ahLst/>
                <a:cxnLst>
                  <a:cxn ang="0">
                    <a:pos x="3" y="0"/>
                  </a:cxn>
                  <a:cxn ang="0">
                    <a:pos x="183" y="0"/>
                  </a:cxn>
                  <a:cxn ang="0">
                    <a:pos x="183" y="20"/>
                  </a:cxn>
                  <a:cxn ang="0">
                    <a:pos x="4" y="20"/>
                  </a:cxn>
                  <a:cxn ang="0">
                    <a:pos x="0" y="12"/>
                  </a:cxn>
                  <a:cxn ang="0">
                    <a:pos x="3" y="0"/>
                  </a:cxn>
                </a:cxnLst>
                <a:rect l="0" t="0" r="r" b="b"/>
                <a:pathLst>
                  <a:path w="184" h="21">
                    <a:moveTo>
                      <a:pt x="3" y="0"/>
                    </a:moveTo>
                    <a:lnTo>
                      <a:pt x="183" y="0"/>
                    </a:lnTo>
                    <a:lnTo>
                      <a:pt x="183" y="20"/>
                    </a:lnTo>
                    <a:lnTo>
                      <a:pt x="4" y="20"/>
                    </a:lnTo>
                    <a:lnTo>
                      <a:pt x="0" y="12"/>
                    </a:lnTo>
                    <a:lnTo>
                      <a:pt x="3" y="0"/>
                    </a:lnTo>
                  </a:path>
                </a:pathLst>
              </a:custGeom>
              <a:solidFill>
                <a:srgbClr val="00FF00"/>
              </a:solidFill>
              <a:ln w="12699" cap="rnd" cmpd="sng">
                <a:solidFill>
                  <a:schemeClr val="tx1"/>
                </a:solidFill>
                <a:prstDash val="solid"/>
                <a:round/>
                <a:headEnd/>
                <a:tailEnd/>
              </a:ln>
              <a:effectLst/>
            </p:spPr>
            <p:txBody>
              <a:bodyPr/>
              <a:lstStyle/>
              <a:p>
                <a:endParaRPr lang="en-US" b="1" dirty="0"/>
              </a:p>
            </p:txBody>
          </p:sp>
          <p:sp>
            <p:nvSpPr>
              <p:cNvPr id="406" name="Freeform 227"/>
              <p:cNvSpPr>
                <a:spLocks/>
              </p:cNvSpPr>
              <p:nvPr/>
            </p:nvSpPr>
            <p:spPr bwMode="auto">
              <a:xfrm>
                <a:off x="3072" y="617"/>
                <a:ext cx="151" cy="118"/>
              </a:xfrm>
              <a:custGeom>
                <a:avLst/>
                <a:gdLst/>
                <a:ahLst/>
                <a:cxnLst>
                  <a:cxn ang="0">
                    <a:pos x="36" y="0"/>
                  </a:cxn>
                  <a:cxn ang="0">
                    <a:pos x="121" y="0"/>
                  </a:cxn>
                  <a:cxn ang="0">
                    <a:pos x="140" y="13"/>
                  </a:cxn>
                  <a:cxn ang="0">
                    <a:pos x="150" y="117"/>
                  </a:cxn>
                  <a:cxn ang="0">
                    <a:pos x="13" y="117"/>
                  </a:cxn>
                  <a:cxn ang="0">
                    <a:pos x="0" y="30"/>
                  </a:cxn>
                  <a:cxn ang="0">
                    <a:pos x="0" y="30"/>
                  </a:cxn>
                  <a:cxn ang="0">
                    <a:pos x="36" y="0"/>
                  </a:cxn>
                </a:cxnLst>
                <a:rect l="0" t="0" r="r" b="b"/>
                <a:pathLst>
                  <a:path w="151" h="118">
                    <a:moveTo>
                      <a:pt x="36" y="0"/>
                    </a:moveTo>
                    <a:lnTo>
                      <a:pt x="121" y="0"/>
                    </a:lnTo>
                    <a:lnTo>
                      <a:pt x="140" y="13"/>
                    </a:lnTo>
                    <a:lnTo>
                      <a:pt x="150" y="117"/>
                    </a:lnTo>
                    <a:lnTo>
                      <a:pt x="13" y="117"/>
                    </a:lnTo>
                    <a:lnTo>
                      <a:pt x="0" y="30"/>
                    </a:lnTo>
                    <a:lnTo>
                      <a:pt x="0" y="30"/>
                    </a:lnTo>
                    <a:lnTo>
                      <a:pt x="36" y="0"/>
                    </a:lnTo>
                  </a:path>
                </a:pathLst>
              </a:custGeom>
              <a:solidFill>
                <a:srgbClr val="00FF00"/>
              </a:solidFill>
              <a:ln w="12699" cap="rnd" cmpd="sng">
                <a:solidFill>
                  <a:schemeClr val="tx1"/>
                </a:solidFill>
                <a:prstDash val="solid"/>
                <a:round/>
                <a:headEnd/>
                <a:tailEnd/>
              </a:ln>
              <a:effectLst/>
            </p:spPr>
            <p:txBody>
              <a:bodyPr/>
              <a:lstStyle/>
              <a:p>
                <a:endParaRPr lang="en-US" b="1" dirty="0"/>
              </a:p>
            </p:txBody>
          </p:sp>
          <p:sp>
            <p:nvSpPr>
              <p:cNvPr id="407" name="Oval 228"/>
              <p:cNvSpPr>
                <a:spLocks noChangeArrowheads="1"/>
              </p:cNvSpPr>
              <p:nvPr/>
            </p:nvSpPr>
            <p:spPr bwMode="auto">
              <a:xfrm>
                <a:off x="3083" y="673"/>
                <a:ext cx="74" cy="87"/>
              </a:xfrm>
              <a:prstGeom prst="ellipse">
                <a:avLst/>
              </a:prstGeom>
              <a:solidFill>
                <a:srgbClr val="000000"/>
              </a:solidFill>
              <a:ln w="12699">
                <a:solidFill>
                  <a:schemeClr val="tx1"/>
                </a:solidFill>
                <a:round/>
                <a:headEnd/>
                <a:tailEnd/>
              </a:ln>
              <a:effectLst/>
            </p:spPr>
            <p:txBody>
              <a:bodyPr wrap="none" anchor="ctr"/>
              <a:lstStyle/>
              <a:p>
                <a:endParaRPr lang="en-US" b="1" dirty="0"/>
              </a:p>
            </p:txBody>
          </p:sp>
          <p:sp>
            <p:nvSpPr>
              <p:cNvPr id="408" name="Oval 229"/>
              <p:cNvSpPr>
                <a:spLocks noChangeArrowheads="1"/>
              </p:cNvSpPr>
              <p:nvPr/>
            </p:nvSpPr>
            <p:spPr bwMode="auto">
              <a:xfrm>
                <a:off x="3106" y="700"/>
                <a:ext cx="31" cy="33"/>
              </a:xfrm>
              <a:prstGeom prst="ellipse">
                <a:avLst/>
              </a:prstGeom>
              <a:solidFill>
                <a:srgbClr val="FFFF00"/>
              </a:solidFill>
              <a:ln w="12699">
                <a:solidFill>
                  <a:schemeClr val="tx1"/>
                </a:solidFill>
                <a:round/>
                <a:headEnd/>
                <a:tailEnd/>
              </a:ln>
              <a:effectLst/>
            </p:spPr>
            <p:txBody>
              <a:bodyPr wrap="none" anchor="ctr"/>
              <a:lstStyle/>
              <a:p>
                <a:endParaRPr lang="en-US" b="1" dirty="0"/>
              </a:p>
            </p:txBody>
          </p:sp>
          <p:sp>
            <p:nvSpPr>
              <p:cNvPr id="409" name="Freeform 230"/>
              <p:cNvSpPr>
                <a:spLocks/>
              </p:cNvSpPr>
              <p:nvPr/>
            </p:nvSpPr>
            <p:spPr bwMode="auto">
              <a:xfrm>
                <a:off x="3068" y="577"/>
                <a:ext cx="65" cy="68"/>
              </a:xfrm>
              <a:custGeom>
                <a:avLst/>
                <a:gdLst/>
                <a:ahLst/>
                <a:cxnLst>
                  <a:cxn ang="0">
                    <a:pos x="4" y="67"/>
                  </a:cxn>
                  <a:cxn ang="0">
                    <a:pos x="0" y="0"/>
                  </a:cxn>
                  <a:cxn ang="0">
                    <a:pos x="33" y="0"/>
                  </a:cxn>
                  <a:cxn ang="0">
                    <a:pos x="64" y="39"/>
                  </a:cxn>
                  <a:cxn ang="0">
                    <a:pos x="40" y="39"/>
                  </a:cxn>
                  <a:cxn ang="0">
                    <a:pos x="4" y="67"/>
                  </a:cxn>
                </a:cxnLst>
                <a:rect l="0" t="0" r="r" b="b"/>
                <a:pathLst>
                  <a:path w="65" h="68">
                    <a:moveTo>
                      <a:pt x="4" y="67"/>
                    </a:moveTo>
                    <a:lnTo>
                      <a:pt x="0" y="0"/>
                    </a:lnTo>
                    <a:lnTo>
                      <a:pt x="33" y="0"/>
                    </a:lnTo>
                    <a:lnTo>
                      <a:pt x="64" y="39"/>
                    </a:lnTo>
                    <a:lnTo>
                      <a:pt x="40" y="39"/>
                    </a:lnTo>
                    <a:lnTo>
                      <a:pt x="4" y="67"/>
                    </a:lnTo>
                  </a:path>
                </a:pathLst>
              </a:custGeom>
              <a:solidFill>
                <a:srgbClr val="00FF00"/>
              </a:solidFill>
              <a:ln w="12699" cap="rnd" cmpd="sng">
                <a:solidFill>
                  <a:schemeClr val="tx1"/>
                </a:solidFill>
                <a:prstDash val="solid"/>
                <a:round/>
                <a:headEnd/>
                <a:tailEnd/>
              </a:ln>
              <a:effectLst/>
            </p:spPr>
            <p:txBody>
              <a:bodyPr/>
              <a:lstStyle/>
              <a:p>
                <a:endParaRPr lang="en-US" b="1" dirty="0"/>
              </a:p>
            </p:txBody>
          </p:sp>
          <p:sp>
            <p:nvSpPr>
              <p:cNvPr id="410" name="Freeform 231"/>
              <p:cNvSpPr>
                <a:spLocks/>
              </p:cNvSpPr>
              <p:nvPr/>
            </p:nvSpPr>
            <p:spPr bwMode="auto">
              <a:xfrm>
                <a:off x="2902" y="385"/>
                <a:ext cx="198" cy="193"/>
              </a:xfrm>
              <a:custGeom>
                <a:avLst/>
                <a:gdLst/>
                <a:ahLst/>
                <a:cxnLst>
                  <a:cxn ang="0">
                    <a:pos x="197" y="192"/>
                  </a:cxn>
                  <a:cxn ang="0">
                    <a:pos x="194" y="171"/>
                  </a:cxn>
                  <a:cxn ang="0">
                    <a:pos x="192" y="161"/>
                  </a:cxn>
                  <a:cxn ang="0">
                    <a:pos x="189" y="152"/>
                  </a:cxn>
                  <a:cxn ang="0">
                    <a:pos x="185" y="142"/>
                  </a:cxn>
                  <a:cxn ang="0">
                    <a:pos x="183" y="132"/>
                  </a:cxn>
                  <a:cxn ang="0">
                    <a:pos x="179" y="124"/>
                  </a:cxn>
                  <a:cxn ang="0">
                    <a:pos x="174" y="115"/>
                  </a:cxn>
                  <a:cxn ang="0">
                    <a:pos x="171" y="107"/>
                  </a:cxn>
                  <a:cxn ang="0">
                    <a:pos x="166" y="99"/>
                  </a:cxn>
                  <a:cxn ang="0">
                    <a:pos x="162" y="90"/>
                  </a:cxn>
                  <a:cxn ang="0">
                    <a:pos x="156" y="83"/>
                  </a:cxn>
                  <a:cxn ang="0">
                    <a:pos x="151" y="74"/>
                  </a:cxn>
                  <a:cxn ang="0">
                    <a:pos x="145" y="68"/>
                  </a:cxn>
                  <a:cxn ang="0">
                    <a:pos x="139" y="61"/>
                  </a:cxn>
                  <a:cxn ang="0">
                    <a:pos x="133" y="55"/>
                  </a:cxn>
                  <a:cxn ang="0">
                    <a:pos x="127" y="48"/>
                  </a:cxn>
                  <a:cxn ang="0">
                    <a:pos x="121" y="42"/>
                  </a:cxn>
                  <a:cxn ang="0">
                    <a:pos x="113" y="37"/>
                  </a:cxn>
                  <a:cxn ang="0">
                    <a:pos x="106" y="31"/>
                  </a:cxn>
                  <a:cxn ang="0">
                    <a:pos x="99" y="26"/>
                  </a:cxn>
                  <a:cxn ang="0">
                    <a:pos x="91" y="21"/>
                  </a:cxn>
                  <a:cxn ang="0">
                    <a:pos x="84" y="18"/>
                  </a:cxn>
                  <a:cxn ang="0">
                    <a:pos x="77" y="14"/>
                  </a:cxn>
                  <a:cxn ang="0">
                    <a:pos x="68" y="10"/>
                  </a:cxn>
                  <a:cxn ang="0">
                    <a:pos x="59" y="8"/>
                  </a:cxn>
                  <a:cxn ang="0">
                    <a:pos x="51" y="6"/>
                  </a:cxn>
                  <a:cxn ang="0">
                    <a:pos x="42" y="3"/>
                  </a:cxn>
                  <a:cxn ang="0">
                    <a:pos x="35" y="2"/>
                  </a:cxn>
                  <a:cxn ang="0">
                    <a:pos x="25" y="0"/>
                  </a:cxn>
                  <a:cxn ang="0">
                    <a:pos x="17" y="0"/>
                  </a:cxn>
                  <a:cxn ang="0">
                    <a:pos x="8" y="0"/>
                  </a:cxn>
                  <a:cxn ang="0">
                    <a:pos x="7" y="0"/>
                  </a:cxn>
                  <a:cxn ang="0">
                    <a:pos x="7" y="0"/>
                  </a:cxn>
                  <a:cxn ang="0">
                    <a:pos x="7" y="0"/>
                  </a:cxn>
                  <a:cxn ang="0">
                    <a:pos x="7" y="0"/>
                  </a:cxn>
                  <a:cxn ang="0">
                    <a:pos x="6" y="0"/>
                  </a:cxn>
                  <a:cxn ang="0">
                    <a:pos x="6" y="0"/>
                  </a:cxn>
                  <a:cxn ang="0">
                    <a:pos x="6" y="0"/>
                  </a:cxn>
                  <a:cxn ang="0">
                    <a:pos x="6" y="0"/>
                  </a:cxn>
                  <a:cxn ang="0">
                    <a:pos x="6" y="0"/>
                  </a:cxn>
                  <a:cxn ang="0">
                    <a:pos x="4" y="0"/>
                  </a:cxn>
                  <a:cxn ang="0">
                    <a:pos x="4" y="0"/>
                  </a:cxn>
                  <a:cxn ang="0">
                    <a:pos x="4" y="0"/>
                  </a:cxn>
                  <a:cxn ang="0">
                    <a:pos x="4" y="0"/>
                  </a:cxn>
                  <a:cxn ang="0">
                    <a:pos x="3" y="0"/>
                  </a:cxn>
                  <a:cxn ang="0">
                    <a:pos x="3" y="0"/>
                  </a:cxn>
                  <a:cxn ang="0">
                    <a:pos x="3" y="0"/>
                  </a:cxn>
                  <a:cxn ang="0">
                    <a:pos x="3" y="0"/>
                  </a:cxn>
                  <a:cxn ang="0">
                    <a:pos x="3" y="0"/>
                  </a:cxn>
                  <a:cxn ang="0">
                    <a:pos x="2" y="0"/>
                  </a:cxn>
                  <a:cxn ang="0">
                    <a:pos x="2" y="0"/>
                  </a:cxn>
                  <a:cxn ang="0">
                    <a:pos x="2" y="0"/>
                  </a:cxn>
                  <a:cxn ang="0">
                    <a:pos x="2" y="0"/>
                  </a:cxn>
                  <a:cxn ang="0">
                    <a:pos x="1" y="0"/>
                  </a:cxn>
                  <a:cxn ang="0">
                    <a:pos x="1" y="0"/>
                  </a:cxn>
                  <a:cxn ang="0">
                    <a:pos x="1" y="0"/>
                  </a:cxn>
                  <a:cxn ang="0">
                    <a:pos x="1" y="0"/>
                  </a:cxn>
                  <a:cxn ang="0">
                    <a:pos x="1" y="0"/>
                  </a:cxn>
                  <a:cxn ang="0">
                    <a:pos x="0" y="0"/>
                  </a:cxn>
                  <a:cxn ang="0">
                    <a:pos x="0" y="0"/>
                  </a:cxn>
                  <a:cxn ang="0">
                    <a:pos x="0" y="0"/>
                  </a:cxn>
                  <a:cxn ang="0">
                    <a:pos x="0" y="0"/>
                  </a:cxn>
                </a:cxnLst>
                <a:rect l="0" t="0" r="r" b="b"/>
                <a:pathLst>
                  <a:path w="198" h="193">
                    <a:moveTo>
                      <a:pt x="197" y="192"/>
                    </a:moveTo>
                    <a:lnTo>
                      <a:pt x="194" y="171"/>
                    </a:lnTo>
                    <a:lnTo>
                      <a:pt x="192" y="161"/>
                    </a:lnTo>
                    <a:lnTo>
                      <a:pt x="189" y="152"/>
                    </a:lnTo>
                    <a:lnTo>
                      <a:pt x="185" y="142"/>
                    </a:lnTo>
                    <a:lnTo>
                      <a:pt x="183" y="132"/>
                    </a:lnTo>
                    <a:lnTo>
                      <a:pt x="179" y="124"/>
                    </a:lnTo>
                    <a:lnTo>
                      <a:pt x="174" y="115"/>
                    </a:lnTo>
                    <a:lnTo>
                      <a:pt x="171" y="107"/>
                    </a:lnTo>
                    <a:lnTo>
                      <a:pt x="166" y="99"/>
                    </a:lnTo>
                    <a:lnTo>
                      <a:pt x="162" y="90"/>
                    </a:lnTo>
                    <a:lnTo>
                      <a:pt x="156" y="83"/>
                    </a:lnTo>
                    <a:lnTo>
                      <a:pt x="151" y="74"/>
                    </a:lnTo>
                    <a:lnTo>
                      <a:pt x="145" y="68"/>
                    </a:lnTo>
                    <a:lnTo>
                      <a:pt x="139" y="61"/>
                    </a:lnTo>
                    <a:lnTo>
                      <a:pt x="133" y="55"/>
                    </a:lnTo>
                    <a:lnTo>
                      <a:pt x="127" y="48"/>
                    </a:lnTo>
                    <a:lnTo>
                      <a:pt x="121" y="42"/>
                    </a:lnTo>
                    <a:lnTo>
                      <a:pt x="113" y="37"/>
                    </a:lnTo>
                    <a:lnTo>
                      <a:pt x="106" y="31"/>
                    </a:lnTo>
                    <a:lnTo>
                      <a:pt x="99" y="26"/>
                    </a:lnTo>
                    <a:lnTo>
                      <a:pt x="91" y="21"/>
                    </a:lnTo>
                    <a:lnTo>
                      <a:pt x="84" y="18"/>
                    </a:lnTo>
                    <a:lnTo>
                      <a:pt x="77" y="14"/>
                    </a:lnTo>
                    <a:lnTo>
                      <a:pt x="68" y="10"/>
                    </a:lnTo>
                    <a:lnTo>
                      <a:pt x="59" y="8"/>
                    </a:lnTo>
                    <a:lnTo>
                      <a:pt x="51" y="6"/>
                    </a:lnTo>
                    <a:lnTo>
                      <a:pt x="42" y="3"/>
                    </a:lnTo>
                    <a:lnTo>
                      <a:pt x="35" y="2"/>
                    </a:lnTo>
                    <a:lnTo>
                      <a:pt x="25" y="0"/>
                    </a:lnTo>
                    <a:lnTo>
                      <a:pt x="17" y="0"/>
                    </a:lnTo>
                    <a:lnTo>
                      <a:pt x="8" y="0"/>
                    </a:lnTo>
                    <a:lnTo>
                      <a:pt x="7" y="0"/>
                    </a:lnTo>
                    <a:lnTo>
                      <a:pt x="7" y="0"/>
                    </a:lnTo>
                    <a:lnTo>
                      <a:pt x="7" y="0"/>
                    </a:lnTo>
                    <a:lnTo>
                      <a:pt x="7" y="0"/>
                    </a:lnTo>
                    <a:lnTo>
                      <a:pt x="6" y="0"/>
                    </a:lnTo>
                    <a:lnTo>
                      <a:pt x="6" y="0"/>
                    </a:lnTo>
                    <a:lnTo>
                      <a:pt x="6" y="0"/>
                    </a:lnTo>
                    <a:lnTo>
                      <a:pt x="6" y="0"/>
                    </a:lnTo>
                    <a:lnTo>
                      <a:pt x="6" y="0"/>
                    </a:lnTo>
                    <a:lnTo>
                      <a:pt x="4" y="0"/>
                    </a:lnTo>
                    <a:lnTo>
                      <a:pt x="4" y="0"/>
                    </a:lnTo>
                    <a:lnTo>
                      <a:pt x="4" y="0"/>
                    </a:lnTo>
                    <a:lnTo>
                      <a:pt x="4" y="0"/>
                    </a:lnTo>
                    <a:lnTo>
                      <a:pt x="3" y="0"/>
                    </a:lnTo>
                    <a:lnTo>
                      <a:pt x="3" y="0"/>
                    </a:lnTo>
                    <a:lnTo>
                      <a:pt x="3" y="0"/>
                    </a:lnTo>
                    <a:lnTo>
                      <a:pt x="3" y="0"/>
                    </a:lnTo>
                    <a:lnTo>
                      <a:pt x="3" y="0"/>
                    </a:lnTo>
                    <a:lnTo>
                      <a:pt x="2" y="0"/>
                    </a:lnTo>
                    <a:lnTo>
                      <a:pt x="2" y="0"/>
                    </a:lnTo>
                    <a:lnTo>
                      <a:pt x="2" y="0"/>
                    </a:lnTo>
                    <a:lnTo>
                      <a:pt x="2" y="0"/>
                    </a:lnTo>
                    <a:lnTo>
                      <a:pt x="1" y="0"/>
                    </a:lnTo>
                    <a:lnTo>
                      <a:pt x="1" y="0"/>
                    </a:lnTo>
                    <a:lnTo>
                      <a:pt x="1" y="0"/>
                    </a:lnTo>
                    <a:lnTo>
                      <a:pt x="1" y="0"/>
                    </a:lnTo>
                    <a:lnTo>
                      <a:pt x="1" y="0"/>
                    </a:lnTo>
                    <a:lnTo>
                      <a:pt x="0" y="0"/>
                    </a:lnTo>
                    <a:lnTo>
                      <a:pt x="0" y="0"/>
                    </a:lnTo>
                    <a:lnTo>
                      <a:pt x="0" y="0"/>
                    </a:lnTo>
                    <a:lnTo>
                      <a:pt x="0"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411" name="Freeform 232"/>
              <p:cNvSpPr>
                <a:spLocks/>
              </p:cNvSpPr>
              <p:nvPr/>
            </p:nvSpPr>
            <p:spPr bwMode="auto">
              <a:xfrm>
                <a:off x="2902" y="402"/>
                <a:ext cx="167" cy="175"/>
              </a:xfrm>
              <a:custGeom>
                <a:avLst/>
                <a:gdLst/>
                <a:ahLst/>
                <a:cxnLst>
                  <a:cxn ang="0">
                    <a:pos x="166" y="174"/>
                  </a:cxn>
                  <a:cxn ang="0">
                    <a:pos x="161" y="157"/>
                  </a:cxn>
                  <a:cxn ang="0">
                    <a:pos x="158" y="148"/>
                  </a:cxn>
                  <a:cxn ang="0">
                    <a:pos x="156" y="140"/>
                  </a:cxn>
                  <a:cxn ang="0">
                    <a:pos x="152" y="133"/>
                  </a:cxn>
                  <a:cxn ang="0">
                    <a:pos x="148" y="126"/>
                  </a:cxn>
                  <a:cxn ang="0">
                    <a:pos x="145" y="117"/>
                  </a:cxn>
                  <a:cxn ang="0">
                    <a:pos x="141" y="110"/>
                  </a:cxn>
                  <a:cxn ang="0">
                    <a:pos x="137" y="103"/>
                  </a:cxn>
                  <a:cxn ang="0">
                    <a:pos x="134" y="97"/>
                  </a:cxn>
                  <a:cxn ang="0">
                    <a:pos x="129" y="90"/>
                  </a:cxn>
                  <a:cxn ang="0">
                    <a:pos x="124" y="82"/>
                  </a:cxn>
                  <a:cxn ang="0">
                    <a:pos x="119" y="76"/>
                  </a:cxn>
                  <a:cxn ang="0">
                    <a:pos x="114" y="70"/>
                  </a:cxn>
                  <a:cxn ang="0">
                    <a:pos x="109" y="64"/>
                  </a:cxn>
                  <a:cxn ang="0">
                    <a:pos x="104" y="58"/>
                  </a:cxn>
                  <a:cxn ang="0">
                    <a:pos x="98" y="54"/>
                  </a:cxn>
                  <a:cxn ang="0">
                    <a:pos x="93" y="48"/>
                  </a:cxn>
                  <a:cxn ang="0">
                    <a:pos x="87" y="43"/>
                  </a:cxn>
                  <a:cxn ang="0">
                    <a:pos x="81" y="38"/>
                  </a:cxn>
                  <a:cxn ang="0">
                    <a:pos x="75" y="33"/>
                  </a:cxn>
                  <a:cxn ang="0">
                    <a:pos x="68" y="28"/>
                  </a:cxn>
                  <a:cxn ang="0">
                    <a:pos x="62" y="25"/>
                  </a:cxn>
                  <a:cxn ang="0">
                    <a:pos x="55" y="21"/>
                  </a:cxn>
                  <a:cxn ang="0">
                    <a:pos x="49" y="18"/>
                  </a:cxn>
                  <a:cxn ang="0">
                    <a:pos x="43" y="14"/>
                  </a:cxn>
                  <a:cxn ang="0">
                    <a:pos x="35" y="10"/>
                  </a:cxn>
                  <a:cxn ang="0">
                    <a:pos x="28" y="8"/>
                  </a:cxn>
                  <a:cxn ang="0">
                    <a:pos x="20" y="6"/>
                  </a:cxn>
                  <a:cxn ang="0">
                    <a:pos x="13" y="3"/>
                  </a:cxn>
                  <a:cxn ang="0">
                    <a:pos x="7" y="1"/>
                  </a:cxn>
                  <a:cxn ang="0">
                    <a:pos x="0" y="0"/>
                  </a:cxn>
                </a:cxnLst>
                <a:rect l="0" t="0" r="r" b="b"/>
                <a:pathLst>
                  <a:path w="167" h="175">
                    <a:moveTo>
                      <a:pt x="166" y="174"/>
                    </a:moveTo>
                    <a:lnTo>
                      <a:pt x="161" y="157"/>
                    </a:lnTo>
                    <a:lnTo>
                      <a:pt x="158" y="148"/>
                    </a:lnTo>
                    <a:lnTo>
                      <a:pt x="156" y="140"/>
                    </a:lnTo>
                    <a:lnTo>
                      <a:pt x="152" y="133"/>
                    </a:lnTo>
                    <a:lnTo>
                      <a:pt x="148" y="126"/>
                    </a:lnTo>
                    <a:lnTo>
                      <a:pt x="145" y="117"/>
                    </a:lnTo>
                    <a:lnTo>
                      <a:pt x="141" y="110"/>
                    </a:lnTo>
                    <a:lnTo>
                      <a:pt x="137" y="103"/>
                    </a:lnTo>
                    <a:lnTo>
                      <a:pt x="134" y="97"/>
                    </a:lnTo>
                    <a:lnTo>
                      <a:pt x="129" y="90"/>
                    </a:lnTo>
                    <a:lnTo>
                      <a:pt x="124" y="82"/>
                    </a:lnTo>
                    <a:lnTo>
                      <a:pt x="119" y="76"/>
                    </a:lnTo>
                    <a:lnTo>
                      <a:pt x="114" y="70"/>
                    </a:lnTo>
                    <a:lnTo>
                      <a:pt x="109" y="64"/>
                    </a:lnTo>
                    <a:lnTo>
                      <a:pt x="104" y="58"/>
                    </a:lnTo>
                    <a:lnTo>
                      <a:pt x="98" y="54"/>
                    </a:lnTo>
                    <a:lnTo>
                      <a:pt x="93" y="48"/>
                    </a:lnTo>
                    <a:lnTo>
                      <a:pt x="87" y="43"/>
                    </a:lnTo>
                    <a:lnTo>
                      <a:pt x="81" y="38"/>
                    </a:lnTo>
                    <a:lnTo>
                      <a:pt x="75" y="33"/>
                    </a:lnTo>
                    <a:lnTo>
                      <a:pt x="68" y="28"/>
                    </a:lnTo>
                    <a:lnTo>
                      <a:pt x="62" y="25"/>
                    </a:lnTo>
                    <a:lnTo>
                      <a:pt x="55" y="21"/>
                    </a:lnTo>
                    <a:lnTo>
                      <a:pt x="49" y="18"/>
                    </a:lnTo>
                    <a:lnTo>
                      <a:pt x="43" y="14"/>
                    </a:lnTo>
                    <a:lnTo>
                      <a:pt x="35" y="10"/>
                    </a:lnTo>
                    <a:lnTo>
                      <a:pt x="28" y="8"/>
                    </a:lnTo>
                    <a:lnTo>
                      <a:pt x="20" y="6"/>
                    </a:lnTo>
                    <a:lnTo>
                      <a:pt x="13" y="3"/>
                    </a:lnTo>
                    <a:lnTo>
                      <a:pt x="7" y="1"/>
                    </a:lnTo>
                    <a:lnTo>
                      <a:pt x="0"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412" name="Freeform 233"/>
              <p:cNvSpPr>
                <a:spLocks/>
              </p:cNvSpPr>
              <p:nvPr/>
            </p:nvSpPr>
            <p:spPr bwMode="auto">
              <a:xfrm>
                <a:off x="2904" y="385"/>
                <a:ext cx="196" cy="193"/>
              </a:xfrm>
              <a:custGeom>
                <a:avLst/>
                <a:gdLst/>
                <a:ahLst/>
                <a:cxnLst>
                  <a:cxn ang="0">
                    <a:pos x="195" y="192"/>
                  </a:cxn>
                  <a:cxn ang="0">
                    <a:pos x="190" y="160"/>
                  </a:cxn>
                  <a:cxn ang="0">
                    <a:pos x="177" y="121"/>
                  </a:cxn>
                  <a:cxn ang="0">
                    <a:pos x="160" y="91"/>
                  </a:cxn>
                  <a:cxn ang="0">
                    <a:pos x="133" y="56"/>
                  </a:cxn>
                  <a:cxn ang="0">
                    <a:pos x="100" y="27"/>
                  </a:cxn>
                  <a:cxn ang="0">
                    <a:pos x="65" y="9"/>
                  </a:cxn>
                  <a:cxn ang="0">
                    <a:pos x="39" y="2"/>
                  </a:cxn>
                  <a:cxn ang="0">
                    <a:pos x="0" y="0"/>
                  </a:cxn>
                  <a:cxn ang="0">
                    <a:pos x="0" y="16"/>
                  </a:cxn>
                  <a:cxn ang="0">
                    <a:pos x="22" y="21"/>
                  </a:cxn>
                  <a:cxn ang="0">
                    <a:pos x="51" y="36"/>
                  </a:cxn>
                  <a:cxn ang="0">
                    <a:pos x="73" y="48"/>
                  </a:cxn>
                  <a:cxn ang="0">
                    <a:pos x="101" y="72"/>
                  </a:cxn>
                  <a:cxn ang="0">
                    <a:pos x="121" y="99"/>
                  </a:cxn>
                  <a:cxn ang="0">
                    <a:pos x="143" y="134"/>
                  </a:cxn>
                  <a:cxn ang="0">
                    <a:pos x="158" y="176"/>
                  </a:cxn>
                  <a:cxn ang="0">
                    <a:pos x="163" y="192"/>
                  </a:cxn>
                  <a:cxn ang="0">
                    <a:pos x="195" y="192"/>
                  </a:cxn>
                </a:cxnLst>
                <a:rect l="0" t="0" r="r" b="b"/>
                <a:pathLst>
                  <a:path w="196" h="193">
                    <a:moveTo>
                      <a:pt x="195" y="192"/>
                    </a:moveTo>
                    <a:lnTo>
                      <a:pt x="190" y="160"/>
                    </a:lnTo>
                    <a:lnTo>
                      <a:pt x="177" y="121"/>
                    </a:lnTo>
                    <a:lnTo>
                      <a:pt x="160" y="91"/>
                    </a:lnTo>
                    <a:lnTo>
                      <a:pt x="133" y="56"/>
                    </a:lnTo>
                    <a:lnTo>
                      <a:pt x="100" y="27"/>
                    </a:lnTo>
                    <a:lnTo>
                      <a:pt x="65" y="9"/>
                    </a:lnTo>
                    <a:lnTo>
                      <a:pt x="39" y="2"/>
                    </a:lnTo>
                    <a:lnTo>
                      <a:pt x="0" y="0"/>
                    </a:lnTo>
                    <a:lnTo>
                      <a:pt x="0" y="16"/>
                    </a:lnTo>
                    <a:lnTo>
                      <a:pt x="22" y="21"/>
                    </a:lnTo>
                    <a:lnTo>
                      <a:pt x="51" y="36"/>
                    </a:lnTo>
                    <a:lnTo>
                      <a:pt x="73" y="48"/>
                    </a:lnTo>
                    <a:lnTo>
                      <a:pt x="101" y="72"/>
                    </a:lnTo>
                    <a:lnTo>
                      <a:pt x="121" y="99"/>
                    </a:lnTo>
                    <a:lnTo>
                      <a:pt x="143" y="134"/>
                    </a:lnTo>
                    <a:lnTo>
                      <a:pt x="158" y="176"/>
                    </a:lnTo>
                    <a:lnTo>
                      <a:pt x="163" y="192"/>
                    </a:lnTo>
                    <a:lnTo>
                      <a:pt x="195" y="192"/>
                    </a:lnTo>
                  </a:path>
                </a:pathLst>
              </a:custGeom>
              <a:solidFill>
                <a:srgbClr val="00FF00"/>
              </a:solidFill>
              <a:ln w="12699" cap="rnd" cmpd="sng">
                <a:solidFill>
                  <a:schemeClr val="tx1"/>
                </a:solidFill>
                <a:prstDash val="solid"/>
                <a:round/>
                <a:headEnd/>
                <a:tailEnd/>
              </a:ln>
              <a:effectLst/>
            </p:spPr>
            <p:txBody>
              <a:bodyPr/>
              <a:lstStyle/>
              <a:p>
                <a:endParaRPr lang="en-US" b="1" dirty="0"/>
              </a:p>
            </p:txBody>
          </p:sp>
          <p:sp>
            <p:nvSpPr>
              <p:cNvPr id="413" name="Freeform 234"/>
              <p:cNvSpPr>
                <a:spLocks/>
              </p:cNvSpPr>
              <p:nvPr/>
            </p:nvSpPr>
            <p:spPr bwMode="auto">
              <a:xfrm>
                <a:off x="3173" y="629"/>
                <a:ext cx="164" cy="133"/>
              </a:xfrm>
              <a:custGeom>
                <a:avLst/>
                <a:gdLst/>
                <a:ahLst/>
                <a:cxnLst>
                  <a:cxn ang="0">
                    <a:pos x="37" y="0"/>
                  </a:cxn>
                  <a:cxn ang="0">
                    <a:pos x="0" y="52"/>
                  </a:cxn>
                  <a:cxn ang="0">
                    <a:pos x="14" y="90"/>
                  </a:cxn>
                  <a:cxn ang="0">
                    <a:pos x="95" y="132"/>
                  </a:cxn>
                  <a:cxn ang="0">
                    <a:pos x="133" y="132"/>
                  </a:cxn>
                  <a:cxn ang="0">
                    <a:pos x="150" y="127"/>
                  </a:cxn>
                  <a:cxn ang="0">
                    <a:pos x="160" y="118"/>
                  </a:cxn>
                  <a:cxn ang="0">
                    <a:pos x="163" y="107"/>
                  </a:cxn>
                  <a:cxn ang="0">
                    <a:pos x="160" y="98"/>
                  </a:cxn>
                  <a:cxn ang="0">
                    <a:pos x="154" y="88"/>
                  </a:cxn>
                  <a:cxn ang="0">
                    <a:pos x="134" y="81"/>
                  </a:cxn>
                  <a:cxn ang="0">
                    <a:pos x="105" y="75"/>
                  </a:cxn>
                  <a:cxn ang="0">
                    <a:pos x="89" y="70"/>
                  </a:cxn>
                  <a:cxn ang="0">
                    <a:pos x="77" y="59"/>
                  </a:cxn>
                  <a:cxn ang="0">
                    <a:pos x="72" y="44"/>
                  </a:cxn>
                  <a:cxn ang="0">
                    <a:pos x="72" y="20"/>
                  </a:cxn>
                  <a:cxn ang="0">
                    <a:pos x="72" y="20"/>
                  </a:cxn>
                  <a:cxn ang="0">
                    <a:pos x="37" y="0"/>
                  </a:cxn>
                </a:cxnLst>
                <a:rect l="0" t="0" r="r" b="b"/>
                <a:pathLst>
                  <a:path w="164" h="133">
                    <a:moveTo>
                      <a:pt x="37" y="0"/>
                    </a:moveTo>
                    <a:lnTo>
                      <a:pt x="0" y="52"/>
                    </a:lnTo>
                    <a:lnTo>
                      <a:pt x="14" y="90"/>
                    </a:lnTo>
                    <a:lnTo>
                      <a:pt x="95" y="132"/>
                    </a:lnTo>
                    <a:lnTo>
                      <a:pt x="133" y="132"/>
                    </a:lnTo>
                    <a:lnTo>
                      <a:pt x="150" y="127"/>
                    </a:lnTo>
                    <a:lnTo>
                      <a:pt x="160" y="118"/>
                    </a:lnTo>
                    <a:lnTo>
                      <a:pt x="163" y="107"/>
                    </a:lnTo>
                    <a:lnTo>
                      <a:pt x="160" y="98"/>
                    </a:lnTo>
                    <a:lnTo>
                      <a:pt x="154" y="88"/>
                    </a:lnTo>
                    <a:lnTo>
                      <a:pt x="134" y="81"/>
                    </a:lnTo>
                    <a:lnTo>
                      <a:pt x="105" y="75"/>
                    </a:lnTo>
                    <a:lnTo>
                      <a:pt x="89" y="70"/>
                    </a:lnTo>
                    <a:lnTo>
                      <a:pt x="77" y="59"/>
                    </a:lnTo>
                    <a:lnTo>
                      <a:pt x="72" y="44"/>
                    </a:lnTo>
                    <a:lnTo>
                      <a:pt x="72" y="20"/>
                    </a:lnTo>
                    <a:lnTo>
                      <a:pt x="72" y="20"/>
                    </a:lnTo>
                    <a:lnTo>
                      <a:pt x="37" y="0"/>
                    </a:lnTo>
                  </a:path>
                </a:pathLst>
              </a:custGeom>
              <a:solidFill>
                <a:srgbClr val="FFFF00"/>
              </a:solidFill>
              <a:ln w="12699" cap="rnd" cmpd="sng">
                <a:solidFill>
                  <a:schemeClr val="tx1"/>
                </a:solidFill>
                <a:prstDash val="solid"/>
                <a:round/>
                <a:headEnd/>
                <a:tailEnd/>
              </a:ln>
              <a:effectLst/>
            </p:spPr>
            <p:txBody>
              <a:bodyPr/>
              <a:lstStyle/>
              <a:p>
                <a:endParaRPr lang="en-US" b="1" dirty="0"/>
              </a:p>
            </p:txBody>
          </p:sp>
          <p:sp>
            <p:nvSpPr>
              <p:cNvPr id="414" name="Freeform 235"/>
              <p:cNvSpPr>
                <a:spLocks/>
              </p:cNvSpPr>
              <p:nvPr/>
            </p:nvSpPr>
            <p:spPr bwMode="auto">
              <a:xfrm>
                <a:off x="3197" y="629"/>
                <a:ext cx="145" cy="63"/>
              </a:xfrm>
              <a:custGeom>
                <a:avLst/>
                <a:gdLst/>
                <a:ahLst/>
                <a:cxnLst>
                  <a:cxn ang="0">
                    <a:pos x="13" y="0"/>
                  </a:cxn>
                  <a:cxn ang="0">
                    <a:pos x="137" y="52"/>
                  </a:cxn>
                  <a:cxn ang="0">
                    <a:pos x="144" y="57"/>
                  </a:cxn>
                  <a:cxn ang="0">
                    <a:pos x="144" y="62"/>
                  </a:cxn>
                  <a:cxn ang="0">
                    <a:pos x="135" y="62"/>
                  </a:cxn>
                  <a:cxn ang="0">
                    <a:pos x="0" y="18"/>
                  </a:cxn>
                  <a:cxn ang="0">
                    <a:pos x="13" y="0"/>
                  </a:cxn>
                </a:cxnLst>
                <a:rect l="0" t="0" r="r" b="b"/>
                <a:pathLst>
                  <a:path w="145" h="63">
                    <a:moveTo>
                      <a:pt x="13" y="0"/>
                    </a:moveTo>
                    <a:lnTo>
                      <a:pt x="137" y="52"/>
                    </a:lnTo>
                    <a:lnTo>
                      <a:pt x="144" y="57"/>
                    </a:lnTo>
                    <a:lnTo>
                      <a:pt x="144" y="62"/>
                    </a:lnTo>
                    <a:lnTo>
                      <a:pt x="135" y="62"/>
                    </a:lnTo>
                    <a:lnTo>
                      <a:pt x="0" y="18"/>
                    </a:lnTo>
                    <a:lnTo>
                      <a:pt x="13" y="0"/>
                    </a:lnTo>
                  </a:path>
                </a:pathLst>
              </a:custGeom>
              <a:solidFill>
                <a:srgbClr val="FFFF00"/>
              </a:solidFill>
              <a:ln w="12699" cap="rnd" cmpd="sng">
                <a:solidFill>
                  <a:schemeClr val="tx1"/>
                </a:solidFill>
                <a:prstDash val="solid"/>
                <a:round/>
                <a:headEnd/>
                <a:tailEnd/>
              </a:ln>
              <a:effectLst/>
            </p:spPr>
            <p:txBody>
              <a:bodyPr/>
              <a:lstStyle/>
              <a:p>
                <a:endParaRPr lang="en-US" b="1" dirty="0"/>
              </a:p>
            </p:txBody>
          </p:sp>
          <p:sp>
            <p:nvSpPr>
              <p:cNvPr id="415" name="Freeform 236"/>
              <p:cNvSpPr>
                <a:spLocks/>
              </p:cNvSpPr>
              <p:nvPr/>
            </p:nvSpPr>
            <p:spPr bwMode="auto">
              <a:xfrm>
                <a:off x="3422" y="644"/>
                <a:ext cx="24" cy="64"/>
              </a:xfrm>
              <a:custGeom>
                <a:avLst/>
                <a:gdLst/>
                <a:ahLst/>
                <a:cxnLst>
                  <a:cxn ang="0">
                    <a:pos x="2" y="63"/>
                  </a:cxn>
                  <a:cxn ang="0">
                    <a:pos x="23" y="63"/>
                  </a:cxn>
                  <a:cxn ang="0">
                    <a:pos x="12" y="0"/>
                  </a:cxn>
                  <a:cxn ang="0">
                    <a:pos x="1" y="0"/>
                  </a:cxn>
                  <a:cxn ang="0">
                    <a:pos x="0" y="0"/>
                  </a:cxn>
                  <a:cxn ang="0">
                    <a:pos x="2" y="63"/>
                  </a:cxn>
                </a:cxnLst>
                <a:rect l="0" t="0" r="r" b="b"/>
                <a:pathLst>
                  <a:path w="24" h="64">
                    <a:moveTo>
                      <a:pt x="2" y="63"/>
                    </a:moveTo>
                    <a:lnTo>
                      <a:pt x="23" y="63"/>
                    </a:lnTo>
                    <a:lnTo>
                      <a:pt x="12" y="0"/>
                    </a:lnTo>
                    <a:lnTo>
                      <a:pt x="1" y="0"/>
                    </a:lnTo>
                    <a:lnTo>
                      <a:pt x="0" y="0"/>
                    </a:lnTo>
                    <a:lnTo>
                      <a:pt x="2" y="63"/>
                    </a:lnTo>
                  </a:path>
                </a:pathLst>
              </a:custGeom>
              <a:solidFill>
                <a:srgbClr val="00FF00"/>
              </a:solidFill>
              <a:ln w="12699" cap="rnd" cmpd="sng">
                <a:solidFill>
                  <a:schemeClr val="tx1"/>
                </a:solidFill>
                <a:prstDash val="solid"/>
                <a:round/>
                <a:headEnd/>
                <a:tailEnd/>
              </a:ln>
              <a:effectLst/>
            </p:spPr>
            <p:txBody>
              <a:bodyPr/>
              <a:lstStyle/>
              <a:p>
                <a:endParaRPr lang="en-US" b="1" dirty="0"/>
              </a:p>
            </p:txBody>
          </p:sp>
        </p:grpSp>
        <p:grpSp>
          <p:nvGrpSpPr>
            <p:cNvPr id="12" name="Group 237"/>
            <p:cNvGrpSpPr>
              <a:grpSpLocks/>
            </p:cNvGrpSpPr>
            <p:nvPr/>
          </p:nvGrpSpPr>
          <p:grpSpPr bwMode="auto">
            <a:xfrm>
              <a:off x="4215428" y="5596770"/>
              <a:ext cx="1047137" cy="346981"/>
              <a:chOff x="3257" y="3607"/>
              <a:chExt cx="985" cy="295"/>
            </a:xfrm>
          </p:grpSpPr>
          <p:sp>
            <p:nvSpPr>
              <p:cNvPr id="394" name="Freeform 238"/>
              <p:cNvSpPr>
                <a:spLocks/>
              </p:cNvSpPr>
              <p:nvPr/>
            </p:nvSpPr>
            <p:spPr bwMode="auto">
              <a:xfrm>
                <a:off x="3474" y="3607"/>
                <a:ext cx="727" cy="81"/>
              </a:xfrm>
              <a:custGeom>
                <a:avLst/>
                <a:gdLst/>
                <a:ahLst/>
                <a:cxnLst>
                  <a:cxn ang="0">
                    <a:pos x="0" y="55"/>
                  </a:cxn>
                  <a:cxn ang="0">
                    <a:pos x="30" y="24"/>
                  </a:cxn>
                  <a:cxn ang="0">
                    <a:pos x="70" y="14"/>
                  </a:cxn>
                  <a:cxn ang="0">
                    <a:pos x="106" y="9"/>
                  </a:cxn>
                  <a:cxn ang="0">
                    <a:pos x="135" y="16"/>
                  </a:cxn>
                  <a:cxn ang="0">
                    <a:pos x="160" y="33"/>
                  </a:cxn>
                  <a:cxn ang="0">
                    <a:pos x="205" y="24"/>
                  </a:cxn>
                  <a:cxn ang="0">
                    <a:pos x="281" y="20"/>
                  </a:cxn>
                  <a:cxn ang="0">
                    <a:pos x="324" y="10"/>
                  </a:cxn>
                  <a:cxn ang="0">
                    <a:pos x="379" y="0"/>
                  </a:cxn>
                  <a:cxn ang="0">
                    <a:pos x="442" y="0"/>
                  </a:cxn>
                  <a:cxn ang="0">
                    <a:pos x="475" y="14"/>
                  </a:cxn>
                  <a:cxn ang="0">
                    <a:pos x="538" y="20"/>
                  </a:cxn>
                  <a:cxn ang="0">
                    <a:pos x="605" y="10"/>
                  </a:cxn>
                  <a:cxn ang="0">
                    <a:pos x="659" y="3"/>
                  </a:cxn>
                  <a:cxn ang="0">
                    <a:pos x="703" y="10"/>
                  </a:cxn>
                  <a:cxn ang="0">
                    <a:pos x="726" y="46"/>
                  </a:cxn>
                  <a:cxn ang="0">
                    <a:pos x="644" y="76"/>
                  </a:cxn>
                  <a:cxn ang="0">
                    <a:pos x="72" y="80"/>
                  </a:cxn>
                  <a:cxn ang="0">
                    <a:pos x="0" y="55"/>
                  </a:cxn>
                </a:cxnLst>
                <a:rect l="0" t="0" r="r" b="b"/>
                <a:pathLst>
                  <a:path w="727" h="81">
                    <a:moveTo>
                      <a:pt x="0" y="55"/>
                    </a:moveTo>
                    <a:lnTo>
                      <a:pt x="30" y="24"/>
                    </a:lnTo>
                    <a:lnTo>
                      <a:pt x="70" y="14"/>
                    </a:lnTo>
                    <a:lnTo>
                      <a:pt x="106" y="9"/>
                    </a:lnTo>
                    <a:lnTo>
                      <a:pt x="135" y="16"/>
                    </a:lnTo>
                    <a:lnTo>
                      <a:pt x="160" y="33"/>
                    </a:lnTo>
                    <a:lnTo>
                      <a:pt x="205" y="24"/>
                    </a:lnTo>
                    <a:lnTo>
                      <a:pt x="281" y="20"/>
                    </a:lnTo>
                    <a:lnTo>
                      <a:pt x="324" y="10"/>
                    </a:lnTo>
                    <a:lnTo>
                      <a:pt x="379" y="0"/>
                    </a:lnTo>
                    <a:lnTo>
                      <a:pt x="442" y="0"/>
                    </a:lnTo>
                    <a:lnTo>
                      <a:pt x="475" y="14"/>
                    </a:lnTo>
                    <a:lnTo>
                      <a:pt x="538" y="20"/>
                    </a:lnTo>
                    <a:lnTo>
                      <a:pt x="605" y="10"/>
                    </a:lnTo>
                    <a:lnTo>
                      <a:pt x="659" y="3"/>
                    </a:lnTo>
                    <a:lnTo>
                      <a:pt x="703" y="10"/>
                    </a:lnTo>
                    <a:lnTo>
                      <a:pt x="726" y="46"/>
                    </a:lnTo>
                    <a:lnTo>
                      <a:pt x="644" y="76"/>
                    </a:lnTo>
                    <a:lnTo>
                      <a:pt x="72" y="80"/>
                    </a:lnTo>
                    <a:lnTo>
                      <a:pt x="0" y="55"/>
                    </a:lnTo>
                  </a:path>
                </a:pathLst>
              </a:custGeom>
              <a:solidFill>
                <a:srgbClr val="804000"/>
              </a:solidFill>
              <a:ln w="12699" cap="rnd" cmpd="sng">
                <a:solidFill>
                  <a:schemeClr val="tx1"/>
                </a:solidFill>
                <a:prstDash val="solid"/>
                <a:round/>
                <a:headEnd/>
                <a:tailEnd/>
              </a:ln>
              <a:effectLst/>
            </p:spPr>
            <p:txBody>
              <a:bodyPr/>
              <a:lstStyle/>
              <a:p>
                <a:endParaRPr lang="en-US" b="1" dirty="0"/>
              </a:p>
            </p:txBody>
          </p:sp>
          <p:sp>
            <p:nvSpPr>
              <p:cNvPr id="395" name="Freeform 239"/>
              <p:cNvSpPr>
                <a:spLocks/>
              </p:cNvSpPr>
              <p:nvPr/>
            </p:nvSpPr>
            <p:spPr bwMode="auto">
              <a:xfrm>
                <a:off x="3524" y="3691"/>
                <a:ext cx="715" cy="136"/>
              </a:xfrm>
              <a:custGeom>
                <a:avLst/>
                <a:gdLst/>
                <a:ahLst/>
                <a:cxnLst>
                  <a:cxn ang="0">
                    <a:pos x="0" y="0"/>
                  </a:cxn>
                  <a:cxn ang="0">
                    <a:pos x="0" y="135"/>
                  </a:cxn>
                  <a:cxn ang="0">
                    <a:pos x="664" y="135"/>
                  </a:cxn>
                  <a:cxn ang="0">
                    <a:pos x="714" y="82"/>
                  </a:cxn>
                  <a:cxn ang="0">
                    <a:pos x="714" y="0"/>
                  </a:cxn>
                  <a:cxn ang="0">
                    <a:pos x="0" y="0"/>
                  </a:cxn>
                </a:cxnLst>
                <a:rect l="0" t="0" r="r" b="b"/>
                <a:pathLst>
                  <a:path w="715" h="136">
                    <a:moveTo>
                      <a:pt x="0" y="0"/>
                    </a:moveTo>
                    <a:lnTo>
                      <a:pt x="0" y="135"/>
                    </a:lnTo>
                    <a:lnTo>
                      <a:pt x="664" y="135"/>
                    </a:lnTo>
                    <a:lnTo>
                      <a:pt x="714" y="82"/>
                    </a:lnTo>
                    <a:lnTo>
                      <a:pt x="714" y="0"/>
                    </a:lnTo>
                    <a:lnTo>
                      <a:pt x="0" y="0"/>
                    </a:lnTo>
                  </a:path>
                </a:pathLst>
              </a:custGeom>
              <a:solidFill>
                <a:srgbClr val="FF0000"/>
              </a:solidFill>
              <a:ln w="12699" cap="rnd" cmpd="sng">
                <a:solidFill>
                  <a:schemeClr val="tx1"/>
                </a:solidFill>
                <a:prstDash val="solid"/>
                <a:round/>
                <a:headEnd/>
                <a:tailEnd/>
              </a:ln>
              <a:effectLst/>
            </p:spPr>
            <p:txBody>
              <a:bodyPr/>
              <a:lstStyle/>
              <a:p>
                <a:endParaRPr lang="en-US" b="1" dirty="0"/>
              </a:p>
            </p:txBody>
          </p:sp>
          <p:sp>
            <p:nvSpPr>
              <p:cNvPr id="396" name="Freeform 240"/>
              <p:cNvSpPr>
                <a:spLocks/>
              </p:cNvSpPr>
              <p:nvPr/>
            </p:nvSpPr>
            <p:spPr bwMode="auto">
              <a:xfrm>
                <a:off x="3261" y="3829"/>
                <a:ext cx="594" cy="20"/>
              </a:xfrm>
              <a:custGeom>
                <a:avLst/>
                <a:gdLst/>
                <a:ahLst/>
                <a:cxnLst>
                  <a:cxn ang="0">
                    <a:pos x="590" y="0"/>
                  </a:cxn>
                  <a:cxn ang="0">
                    <a:pos x="0" y="0"/>
                  </a:cxn>
                  <a:cxn ang="0">
                    <a:pos x="0" y="19"/>
                  </a:cxn>
                  <a:cxn ang="0">
                    <a:pos x="593" y="19"/>
                  </a:cxn>
                  <a:cxn ang="0">
                    <a:pos x="590" y="0"/>
                  </a:cxn>
                </a:cxnLst>
                <a:rect l="0" t="0" r="r" b="b"/>
                <a:pathLst>
                  <a:path w="594" h="20">
                    <a:moveTo>
                      <a:pt x="590" y="0"/>
                    </a:moveTo>
                    <a:lnTo>
                      <a:pt x="0" y="0"/>
                    </a:lnTo>
                    <a:lnTo>
                      <a:pt x="0" y="19"/>
                    </a:lnTo>
                    <a:lnTo>
                      <a:pt x="593" y="19"/>
                    </a:lnTo>
                    <a:lnTo>
                      <a:pt x="590" y="0"/>
                    </a:lnTo>
                  </a:path>
                </a:pathLst>
              </a:custGeom>
              <a:solidFill>
                <a:srgbClr val="FF0000"/>
              </a:solidFill>
              <a:ln w="12699" cap="rnd" cmpd="sng">
                <a:solidFill>
                  <a:schemeClr val="tx1"/>
                </a:solidFill>
                <a:prstDash val="solid"/>
                <a:round/>
                <a:headEnd/>
                <a:tailEnd/>
              </a:ln>
              <a:effectLst/>
            </p:spPr>
            <p:txBody>
              <a:bodyPr/>
              <a:lstStyle/>
              <a:p>
                <a:endParaRPr lang="en-US" b="1" dirty="0"/>
              </a:p>
            </p:txBody>
          </p:sp>
          <p:sp>
            <p:nvSpPr>
              <p:cNvPr id="397" name="Freeform 241"/>
              <p:cNvSpPr>
                <a:spLocks/>
              </p:cNvSpPr>
              <p:nvPr/>
            </p:nvSpPr>
            <p:spPr bwMode="auto">
              <a:xfrm>
                <a:off x="3480" y="3691"/>
                <a:ext cx="43" cy="136"/>
              </a:xfrm>
              <a:custGeom>
                <a:avLst/>
                <a:gdLst/>
                <a:ahLst/>
                <a:cxnLst>
                  <a:cxn ang="0">
                    <a:pos x="42" y="0"/>
                  </a:cxn>
                  <a:cxn ang="0">
                    <a:pos x="0" y="0"/>
                  </a:cxn>
                  <a:cxn ang="0">
                    <a:pos x="0" y="135"/>
                  </a:cxn>
                  <a:cxn ang="0">
                    <a:pos x="42" y="135"/>
                  </a:cxn>
                  <a:cxn ang="0">
                    <a:pos x="42" y="0"/>
                  </a:cxn>
                </a:cxnLst>
                <a:rect l="0" t="0" r="r" b="b"/>
                <a:pathLst>
                  <a:path w="43" h="136">
                    <a:moveTo>
                      <a:pt x="42" y="0"/>
                    </a:moveTo>
                    <a:lnTo>
                      <a:pt x="0" y="0"/>
                    </a:lnTo>
                    <a:lnTo>
                      <a:pt x="0" y="135"/>
                    </a:lnTo>
                    <a:lnTo>
                      <a:pt x="42" y="135"/>
                    </a:lnTo>
                    <a:lnTo>
                      <a:pt x="42" y="0"/>
                    </a:lnTo>
                  </a:path>
                </a:pathLst>
              </a:custGeom>
              <a:solidFill>
                <a:srgbClr val="FF0000"/>
              </a:solidFill>
              <a:ln w="12699" cap="rnd" cmpd="sng">
                <a:solidFill>
                  <a:schemeClr val="tx1"/>
                </a:solidFill>
                <a:prstDash val="solid"/>
                <a:round/>
                <a:headEnd/>
                <a:tailEnd/>
              </a:ln>
              <a:effectLst/>
            </p:spPr>
            <p:txBody>
              <a:bodyPr/>
              <a:lstStyle/>
              <a:p>
                <a:endParaRPr lang="en-US" b="1" dirty="0"/>
              </a:p>
            </p:txBody>
          </p:sp>
          <p:sp>
            <p:nvSpPr>
              <p:cNvPr id="398" name="Freeform 242"/>
              <p:cNvSpPr>
                <a:spLocks/>
              </p:cNvSpPr>
              <p:nvPr/>
            </p:nvSpPr>
            <p:spPr bwMode="auto">
              <a:xfrm>
                <a:off x="3440" y="3644"/>
                <a:ext cx="802" cy="46"/>
              </a:xfrm>
              <a:custGeom>
                <a:avLst/>
                <a:gdLst/>
                <a:ahLst/>
                <a:cxnLst>
                  <a:cxn ang="0">
                    <a:pos x="39" y="45"/>
                  </a:cxn>
                  <a:cxn ang="0">
                    <a:pos x="0" y="0"/>
                  </a:cxn>
                  <a:cxn ang="0">
                    <a:pos x="278" y="29"/>
                  </a:cxn>
                  <a:cxn ang="0">
                    <a:pos x="581" y="29"/>
                  </a:cxn>
                  <a:cxn ang="0">
                    <a:pos x="740" y="1"/>
                  </a:cxn>
                  <a:cxn ang="0">
                    <a:pos x="789" y="1"/>
                  </a:cxn>
                  <a:cxn ang="0">
                    <a:pos x="801" y="45"/>
                  </a:cxn>
                  <a:cxn ang="0">
                    <a:pos x="39" y="45"/>
                  </a:cxn>
                </a:cxnLst>
                <a:rect l="0" t="0" r="r" b="b"/>
                <a:pathLst>
                  <a:path w="802" h="46">
                    <a:moveTo>
                      <a:pt x="39" y="45"/>
                    </a:moveTo>
                    <a:lnTo>
                      <a:pt x="0" y="0"/>
                    </a:lnTo>
                    <a:lnTo>
                      <a:pt x="278" y="29"/>
                    </a:lnTo>
                    <a:lnTo>
                      <a:pt x="581" y="29"/>
                    </a:lnTo>
                    <a:lnTo>
                      <a:pt x="740" y="1"/>
                    </a:lnTo>
                    <a:lnTo>
                      <a:pt x="789" y="1"/>
                    </a:lnTo>
                    <a:lnTo>
                      <a:pt x="801" y="45"/>
                    </a:lnTo>
                    <a:lnTo>
                      <a:pt x="39" y="45"/>
                    </a:lnTo>
                  </a:path>
                </a:pathLst>
              </a:custGeom>
              <a:solidFill>
                <a:srgbClr val="FFFF00"/>
              </a:solidFill>
              <a:ln w="12699" cap="rnd" cmpd="sng">
                <a:solidFill>
                  <a:schemeClr val="tx1"/>
                </a:solidFill>
                <a:prstDash val="solid"/>
                <a:round/>
                <a:headEnd/>
                <a:tailEnd/>
              </a:ln>
              <a:effectLst/>
            </p:spPr>
            <p:txBody>
              <a:bodyPr/>
              <a:lstStyle/>
              <a:p>
                <a:endParaRPr lang="en-US" b="1" dirty="0"/>
              </a:p>
            </p:txBody>
          </p:sp>
          <p:sp>
            <p:nvSpPr>
              <p:cNvPr id="399" name="Oval 243"/>
              <p:cNvSpPr>
                <a:spLocks noChangeArrowheads="1"/>
              </p:cNvSpPr>
              <p:nvPr/>
            </p:nvSpPr>
            <p:spPr bwMode="auto">
              <a:xfrm>
                <a:off x="3735" y="3773"/>
                <a:ext cx="154" cy="127"/>
              </a:xfrm>
              <a:prstGeom prst="ellipse">
                <a:avLst/>
              </a:prstGeom>
              <a:solidFill>
                <a:srgbClr val="000000"/>
              </a:solidFill>
              <a:ln w="12699">
                <a:solidFill>
                  <a:schemeClr val="tx1"/>
                </a:solidFill>
                <a:round/>
                <a:headEnd/>
                <a:tailEnd/>
              </a:ln>
              <a:effectLst/>
            </p:spPr>
            <p:txBody>
              <a:bodyPr wrap="none" anchor="ctr"/>
              <a:lstStyle/>
              <a:p>
                <a:endParaRPr lang="en-US" b="1" dirty="0"/>
              </a:p>
            </p:txBody>
          </p:sp>
          <p:sp>
            <p:nvSpPr>
              <p:cNvPr id="400" name="Oval 244"/>
              <p:cNvSpPr>
                <a:spLocks noChangeArrowheads="1"/>
              </p:cNvSpPr>
              <p:nvPr/>
            </p:nvSpPr>
            <p:spPr bwMode="auto">
              <a:xfrm>
                <a:off x="3910" y="3778"/>
                <a:ext cx="154" cy="124"/>
              </a:xfrm>
              <a:prstGeom prst="ellipse">
                <a:avLst/>
              </a:prstGeom>
              <a:solidFill>
                <a:srgbClr val="000000"/>
              </a:solidFill>
              <a:ln w="12699">
                <a:solidFill>
                  <a:schemeClr val="tx1"/>
                </a:solidFill>
                <a:round/>
                <a:headEnd/>
                <a:tailEnd/>
              </a:ln>
              <a:effectLst/>
            </p:spPr>
            <p:txBody>
              <a:bodyPr wrap="none" anchor="ctr"/>
              <a:lstStyle/>
              <a:p>
                <a:endParaRPr lang="en-US" b="1" dirty="0"/>
              </a:p>
            </p:txBody>
          </p:sp>
          <p:sp>
            <p:nvSpPr>
              <p:cNvPr id="401" name="Oval 245"/>
              <p:cNvSpPr>
                <a:spLocks noChangeArrowheads="1"/>
              </p:cNvSpPr>
              <p:nvPr/>
            </p:nvSpPr>
            <p:spPr bwMode="auto">
              <a:xfrm>
                <a:off x="3774" y="3807"/>
                <a:ext cx="76" cy="59"/>
              </a:xfrm>
              <a:prstGeom prst="ellipse">
                <a:avLst/>
              </a:prstGeom>
              <a:solidFill>
                <a:srgbClr val="FFFF00"/>
              </a:solidFill>
              <a:ln w="12699">
                <a:solidFill>
                  <a:schemeClr val="tx1"/>
                </a:solidFill>
                <a:round/>
                <a:headEnd/>
                <a:tailEnd/>
              </a:ln>
              <a:effectLst/>
            </p:spPr>
            <p:txBody>
              <a:bodyPr wrap="none" anchor="ctr"/>
              <a:lstStyle/>
              <a:p>
                <a:endParaRPr lang="en-US" b="1" dirty="0"/>
              </a:p>
            </p:txBody>
          </p:sp>
          <p:sp>
            <p:nvSpPr>
              <p:cNvPr id="402" name="Oval 246"/>
              <p:cNvSpPr>
                <a:spLocks noChangeArrowheads="1"/>
              </p:cNvSpPr>
              <p:nvPr/>
            </p:nvSpPr>
            <p:spPr bwMode="auto">
              <a:xfrm>
                <a:off x="3950" y="3809"/>
                <a:ext cx="75" cy="61"/>
              </a:xfrm>
              <a:prstGeom prst="ellipse">
                <a:avLst/>
              </a:prstGeom>
              <a:solidFill>
                <a:srgbClr val="FFFF00"/>
              </a:solidFill>
              <a:ln w="12699">
                <a:solidFill>
                  <a:schemeClr val="tx1"/>
                </a:solidFill>
                <a:round/>
                <a:headEnd/>
                <a:tailEnd/>
              </a:ln>
              <a:effectLst/>
            </p:spPr>
            <p:txBody>
              <a:bodyPr wrap="none" anchor="ctr"/>
              <a:lstStyle/>
              <a:p>
                <a:endParaRPr lang="en-US" b="1" dirty="0"/>
              </a:p>
            </p:txBody>
          </p:sp>
          <p:sp>
            <p:nvSpPr>
              <p:cNvPr id="403" name="Freeform 247"/>
              <p:cNvSpPr>
                <a:spLocks/>
              </p:cNvSpPr>
              <p:nvPr/>
            </p:nvSpPr>
            <p:spPr bwMode="auto">
              <a:xfrm>
                <a:off x="3257" y="3749"/>
                <a:ext cx="224" cy="20"/>
              </a:xfrm>
              <a:custGeom>
                <a:avLst/>
                <a:gdLst/>
                <a:ahLst/>
                <a:cxnLst>
                  <a:cxn ang="0">
                    <a:pos x="223" y="19"/>
                  </a:cxn>
                  <a:cxn ang="0">
                    <a:pos x="0" y="19"/>
                  </a:cxn>
                  <a:cxn ang="0">
                    <a:pos x="0" y="0"/>
                  </a:cxn>
                  <a:cxn ang="0">
                    <a:pos x="223" y="0"/>
                  </a:cxn>
                  <a:cxn ang="0">
                    <a:pos x="223" y="19"/>
                  </a:cxn>
                </a:cxnLst>
                <a:rect l="0" t="0" r="r" b="b"/>
                <a:pathLst>
                  <a:path w="224" h="20">
                    <a:moveTo>
                      <a:pt x="223" y="19"/>
                    </a:moveTo>
                    <a:lnTo>
                      <a:pt x="0" y="19"/>
                    </a:lnTo>
                    <a:lnTo>
                      <a:pt x="0" y="0"/>
                    </a:lnTo>
                    <a:lnTo>
                      <a:pt x="223" y="0"/>
                    </a:lnTo>
                    <a:lnTo>
                      <a:pt x="223" y="19"/>
                    </a:lnTo>
                  </a:path>
                </a:pathLst>
              </a:custGeom>
              <a:solidFill>
                <a:srgbClr val="FF0000"/>
              </a:solidFill>
              <a:ln w="12699" cap="rnd" cmpd="sng">
                <a:solidFill>
                  <a:schemeClr val="tx1"/>
                </a:solidFill>
                <a:prstDash val="solid"/>
                <a:round/>
                <a:headEnd/>
                <a:tailEnd/>
              </a:ln>
              <a:effectLst/>
            </p:spPr>
            <p:txBody>
              <a:bodyPr/>
              <a:lstStyle/>
              <a:p>
                <a:endParaRPr lang="en-US" b="1" dirty="0"/>
              </a:p>
            </p:txBody>
          </p:sp>
        </p:grpSp>
        <p:grpSp>
          <p:nvGrpSpPr>
            <p:cNvPr id="13" name="Group 248"/>
            <p:cNvGrpSpPr>
              <a:grpSpLocks/>
            </p:cNvGrpSpPr>
            <p:nvPr/>
          </p:nvGrpSpPr>
          <p:grpSpPr bwMode="auto">
            <a:xfrm>
              <a:off x="4770170" y="2061487"/>
              <a:ext cx="792207" cy="512078"/>
              <a:chOff x="3454" y="348"/>
              <a:chExt cx="745" cy="435"/>
            </a:xfrm>
          </p:grpSpPr>
          <p:sp>
            <p:nvSpPr>
              <p:cNvPr id="374" name="Freeform 249"/>
              <p:cNvSpPr>
                <a:spLocks/>
              </p:cNvSpPr>
              <p:nvPr/>
            </p:nvSpPr>
            <p:spPr bwMode="auto">
              <a:xfrm>
                <a:off x="3806" y="496"/>
                <a:ext cx="354" cy="141"/>
              </a:xfrm>
              <a:custGeom>
                <a:avLst/>
                <a:gdLst/>
                <a:ahLst/>
                <a:cxnLst>
                  <a:cxn ang="0">
                    <a:pos x="0" y="0"/>
                  </a:cxn>
                  <a:cxn ang="0">
                    <a:pos x="321" y="12"/>
                  </a:cxn>
                  <a:cxn ang="0">
                    <a:pos x="353" y="53"/>
                  </a:cxn>
                  <a:cxn ang="0">
                    <a:pos x="321" y="140"/>
                  </a:cxn>
                  <a:cxn ang="0">
                    <a:pos x="220" y="140"/>
                  </a:cxn>
                  <a:cxn ang="0">
                    <a:pos x="191" y="65"/>
                  </a:cxn>
                  <a:cxn ang="0">
                    <a:pos x="8" y="65"/>
                  </a:cxn>
                  <a:cxn ang="0">
                    <a:pos x="0" y="0"/>
                  </a:cxn>
                </a:cxnLst>
                <a:rect l="0" t="0" r="r" b="b"/>
                <a:pathLst>
                  <a:path w="354" h="141">
                    <a:moveTo>
                      <a:pt x="0" y="0"/>
                    </a:moveTo>
                    <a:lnTo>
                      <a:pt x="321" y="12"/>
                    </a:lnTo>
                    <a:lnTo>
                      <a:pt x="353" y="53"/>
                    </a:lnTo>
                    <a:lnTo>
                      <a:pt x="321" y="140"/>
                    </a:lnTo>
                    <a:lnTo>
                      <a:pt x="220" y="140"/>
                    </a:lnTo>
                    <a:lnTo>
                      <a:pt x="191" y="65"/>
                    </a:lnTo>
                    <a:lnTo>
                      <a:pt x="8" y="65"/>
                    </a:lnTo>
                    <a:lnTo>
                      <a:pt x="0" y="0"/>
                    </a:lnTo>
                  </a:path>
                </a:pathLst>
              </a:custGeom>
              <a:solidFill>
                <a:srgbClr val="00FF00"/>
              </a:solidFill>
              <a:ln w="12699" cap="rnd" cmpd="sng">
                <a:solidFill>
                  <a:schemeClr val="tx1"/>
                </a:solidFill>
                <a:prstDash val="solid"/>
                <a:round/>
                <a:headEnd/>
                <a:tailEnd/>
              </a:ln>
              <a:effectLst/>
            </p:spPr>
            <p:txBody>
              <a:bodyPr/>
              <a:lstStyle/>
              <a:p>
                <a:endParaRPr lang="en-US" b="1" dirty="0"/>
              </a:p>
            </p:txBody>
          </p:sp>
          <p:sp>
            <p:nvSpPr>
              <p:cNvPr id="375" name="Oval 250"/>
              <p:cNvSpPr>
                <a:spLocks noChangeArrowheads="1"/>
              </p:cNvSpPr>
              <p:nvPr/>
            </p:nvSpPr>
            <p:spPr bwMode="auto">
              <a:xfrm>
                <a:off x="3454" y="549"/>
                <a:ext cx="258" cy="234"/>
              </a:xfrm>
              <a:prstGeom prst="ellipse">
                <a:avLst/>
              </a:prstGeom>
              <a:solidFill>
                <a:srgbClr val="000000"/>
              </a:solidFill>
              <a:ln w="12699">
                <a:solidFill>
                  <a:schemeClr val="tx1"/>
                </a:solidFill>
                <a:round/>
                <a:headEnd/>
                <a:tailEnd/>
              </a:ln>
              <a:effectLst/>
            </p:spPr>
            <p:txBody>
              <a:bodyPr wrap="none" anchor="ctr"/>
              <a:lstStyle/>
              <a:p>
                <a:endParaRPr lang="en-US" b="1" dirty="0"/>
              </a:p>
            </p:txBody>
          </p:sp>
          <p:sp>
            <p:nvSpPr>
              <p:cNvPr id="376" name="Oval 251"/>
              <p:cNvSpPr>
                <a:spLocks noChangeArrowheads="1"/>
              </p:cNvSpPr>
              <p:nvPr/>
            </p:nvSpPr>
            <p:spPr bwMode="auto">
              <a:xfrm>
                <a:off x="3517" y="604"/>
                <a:ext cx="135" cy="125"/>
              </a:xfrm>
              <a:prstGeom prst="ellipse">
                <a:avLst/>
              </a:prstGeom>
              <a:solidFill>
                <a:srgbClr val="00FF00"/>
              </a:solidFill>
              <a:ln w="12699">
                <a:solidFill>
                  <a:schemeClr val="tx1"/>
                </a:solidFill>
                <a:round/>
                <a:headEnd/>
                <a:tailEnd/>
              </a:ln>
              <a:effectLst/>
            </p:spPr>
            <p:txBody>
              <a:bodyPr wrap="none" anchor="ctr"/>
              <a:lstStyle/>
              <a:p>
                <a:endParaRPr lang="en-US" b="1" dirty="0"/>
              </a:p>
            </p:txBody>
          </p:sp>
          <p:sp>
            <p:nvSpPr>
              <p:cNvPr id="377" name="Oval 252"/>
              <p:cNvSpPr>
                <a:spLocks noChangeArrowheads="1"/>
              </p:cNvSpPr>
              <p:nvPr/>
            </p:nvSpPr>
            <p:spPr bwMode="auto">
              <a:xfrm>
                <a:off x="3990" y="661"/>
                <a:ext cx="139" cy="122"/>
              </a:xfrm>
              <a:prstGeom prst="ellipse">
                <a:avLst/>
              </a:prstGeom>
              <a:solidFill>
                <a:srgbClr val="000000"/>
              </a:solidFill>
              <a:ln w="12699">
                <a:solidFill>
                  <a:schemeClr val="tx1"/>
                </a:solidFill>
                <a:round/>
                <a:headEnd/>
                <a:tailEnd/>
              </a:ln>
              <a:effectLst/>
            </p:spPr>
            <p:txBody>
              <a:bodyPr wrap="none" anchor="ctr"/>
              <a:lstStyle/>
              <a:p>
                <a:endParaRPr lang="en-US" b="1" dirty="0"/>
              </a:p>
            </p:txBody>
          </p:sp>
          <p:sp>
            <p:nvSpPr>
              <p:cNvPr id="378" name="Oval 253"/>
              <p:cNvSpPr>
                <a:spLocks noChangeArrowheads="1"/>
              </p:cNvSpPr>
              <p:nvPr/>
            </p:nvSpPr>
            <p:spPr bwMode="auto">
              <a:xfrm>
                <a:off x="4027" y="695"/>
                <a:ext cx="69" cy="58"/>
              </a:xfrm>
              <a:prstGeom prst="ellipse">
                <a:avLst/>
              </a:prstGeom>
              <a:solidFill>
                <a:srgbClr val="00FF00"/>
              </a:solidFill>
              <a:ln w="12699">
                <a:solidFill>
                  <a:schemeClr val="tx1"/>
                </a:solidFill>
                <a:round/>
                <a:headEnd/>
                <a:tailEnd/>
              </a:ln>
              <a:effectLst/>
            </p:spPr>
            <p:txBody>
              <a:bodyPr wrap="none" anchor="ctr"/>
              <a:lstStyle/>
              <a:p>
                <a:endParaRPr lang="en-US" b="1" dirty="0"/>
              </a:p>
            </p:txBody>
          </p:sp>
          <p:sp>
            <p:nvSpPr>
              <p:cNvPr id="379" name="Freeform 254"/>
              <p:cNvSpPr>
                <a:spLocks/>
              </p:cNvSpPr>
              <p:nvPr/>
            </p:nvSpPr>
            <p:spPr bwMode="auto">
              <a:xfrm>
                <a:off x="3714" y="653"/>
                <a:ext cx="434" cy="1"/>
              </a:xfrm>
              <a:custGeom>
                <a:avLst/>
                <a:gdLst/>
                <a:ahLst/>
                <a:cxnLst>
                  <a:cxn ang="0">
                    <a:pos x="433" y="0"/>
                  </a:cxn>
                  <a:cxn ang="0">
                    <a:pos x="0" y="0"/>
                  </a:cxn>
                  <a:cxn ang="0">
                    <a:pos x="2" y="0"/>
                  </a:cxn>
                </a:cxnLst>
                <a:rect l="0" t="0" r="r" b="b"/>
                <a:pathLst>
                  <a:path w="434" h="1">
                    <a:moveTo>
                      <a:pt x="433" y="0"/>
                    </a:moveTo>
                    <a:lnTo>
                      <a:pt x="0" y="0"/>
                    </a:lnTo>
                    <a:lnTo>
                      <a:pt x="2"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380" name="Freeform 255"/>
              <p:cNvSpPr>
                <a:spLocks/>
              </p:cNvSpPr>
              <p:nvPr/>
            </p:nvSpPr>
            <p:spPr bwMode="auto">
              <a:xfrm>
                <a:off x="3711" y="636"/>
                <a:ext cx="437" cy="1"/>
              </a:xfrm>
              <a:custGeom>
                <a:avLst/>
                <a:gdLst/>
                <a:ahLst/>
                <a:cxnLst>
                  <a:cxn ang="0">
                    <a:pos x="436" y="0"/>
                  </a:cxn>
                  <a:cxn ang="0">
                    <a:pos x="0" y="0"/>
                  </a:cxn>
                  <a:cxn ang="0">
                    <a:pos x="1" y="0"/>
                  </a:cxn>
                </a:cxnLst>
                <a:rect l="0" t="0" r="r" b="b"/>
                <a:pathLst>
                  <a:path w="437" h="1">
                    <a:moveTo>
                      <a:pt x="436" y="0"/>
                    </a:moveTo>
                    <a:lnTo>
                      <a:pt x="0" y="0"/>
                    </a:lnTo>
                    <a:lnTo>
                      <a:pt x="1"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381" name="Freeform 256"/>
              <p:cNvSpPr>
                <a:spLocks/>
              </p:cNvSpPr>
              <p:nvPr/>
            </p:nvSpPr>
            <p:spPr bwMode="auto">
              <a:xfrm>
                <a:off x="3483" y="536"/>
                <a:ext cx="20" cy="44"/>
              </a:xfrm>
              <a:custGeom>
                <a:avLst/>
                <a:gdLst/>
                <a:ahLst/>
                <a:cxnLst>
                  <a:cxn ang="0">
                    <a:pos x="0" y="0"/>
                  </a:cxn>
                  <a:cxn ang="0">
                    <a:pos x="19" y="43"/>
                  </a:cxn>
                  <a:cxn ang="0">
                    <a:pos x="12" y="43"/>
                  </a:cxn>
                </a:cxnLst>
                <a:rect l="0" t="0" r="r" b="b"/>
                <a:pathLst>
                  <a:path w="20" h="44">
                    <a:moveTo>
                      <a:pt x="0" y="0"/>
                    </a:moveTo>
                    <a:lnTo>
                      <a:pt x="19" y="43"/>
                    </a:lnTo>
                    <a:lnTo>
                      <a:pt x="12" y="43"/>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382" name="Freeform 257"/>
              <p:cNvSpPr>
                <a:spLocks/>
              </p:cNvSpPr>
              <p:nvPr/>
            </p:nvSpPr>
            <p:spPr bwMode="auto">
              <a:xfrm>
                <a:off x="3705" y="514"/>
                <a:ext cx="109" cy="123"/>
              </a:xfrm>
              <a:custGeom>
                <a:avLst/>
                <a:gdLst/>
                <a:ahLst/>
                <a:cxnLst>
                  <a:cxn ang="0">
                    <a:pos x="0" y="0"/>
                  </a:cxn>
                  <a:cxn ang="0">
                    <a:pos x="108" y="0"/>
                  </a:cxn>
                  <a:cxn ang="0">
                    <a:pos x="103" y="122"/>
                  </a:cxn>
                  <a:cxn ang="0">
                    <a:pos x="103" y="122"/>
                  </a:cxn>
                </a:cxnLst>
                <a:rect l="0" t="0" r="r" b="b"/>
                <a:pathLst>
                  <a:path w="109" h="123">
                    <a:moveTo>
                      <a:pt x="0" y="0"/>
                    </a:moveTo>
                    <a:lnTo>
                      <a:pt x="108" y="0"/>
                    </a:lnTo>
                    <a:lnTo>
                      <a:pt x="103" y="122"/>
                    </a:lnTo>
                    <a:lnTo>
                      <a:pt x="103" y="122"/>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383" name="Freeform 258"/>
              <p:cNvSpPr>
                <a:spLocks/>
              </p:cNvSpPr>
              <p:nvPr/>
            </p:nvSpPr>
            <p:spPr bwMode="auto">
              <a:xfrm>
                <a:off x="3756" y="367"/>
                <a:ext cx="58" cy="148"/>
              </a:xfrm>
              <a:custGeom>
                <a:avLst/>
                <a:gdLst/>
                <a:ahLst/>
                <a:cxnLst>
                  <a:cxn ang="0">
                    <a:pos x="0" y="0"/>
                  </a:cxn>
                  <a:cxn ang="0">
                    <a:pos x="57" y="147"/>
                  </a:cxn>
                  <a:cxn ang="0">
                    <a:pos x="57" y="147"/>
                  </a:cxn>
                </a:cxnLst>
                <a:rect l="0" t="0" r="r" b="b"/>
                <a:pathLst>
                  <a:path w="58" h="148">
                    <a:moveTo>
                      <a:pt x="0" y="0"/>
                    </a:moveTo>
                    <a:lnTo>
                      <a:pt x="57" y="147"/>
                    </a:lnTo>
                    <a:lnTo>
                      <a:pt x="57" y="147"/>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384" name="Line 259"/>
              <p:cNvSpPr>
                <a:spLocks noChangeShapeType="1"/>
              </p:cNvSpPr>
              <p:nvPr/>
            </p:nvSpPr>
            <p:spPr bwMode="auto">
              <a:xfrm flipH="1">
                <a:off x="3493" y="368"/>
                <a:ext cx="17" cy="146"/>
              </a:xfrm>
              <a:prstGeom prst="line">
                <a:avLst/>
              </a:prstGeom>
              <a:noFill/>
              <a:ln w="12699">
                <a:solidFill>
                  <a:schemeClr val="tx1"/>
                </a:solidFill>
                <a:round/>
                <a:headEnd type="none" w="sm" len="sm"/>
                <a:tailEnd type="none" w="sm" len="sm"/>
              </a:ln>
              <a:effectLst/>
            </p:spPr>
            <p:txBody>
              <a:bodyPr wrap="none" anchor="ctr"/>
              <a:lstStyle/>
              <a:p>
                <a:endParaRPr lang="en-US" b="1" dirty="0"/>
              </a:p>
            </p:txBody>
          </p:sp>
          <p:sp>
            <p:nvSpPr>
              <p:cNvPr id="385" name="Freeform 260"/>
              <p:cNvSpPr>
                <a:spLocks/>
              </p:cNvSpPr>
              <p:nvPr/>
            </p:nvSpPr>
            <p:spPr bwMode="auto">
              <a:xfrm>
                <a:off x="3714" y="653"/>
                <a:ext cx="293" cy="28"/>
              </a:xfrm>
              <a:custGeom>
                <a:avLst/>
                <a:gdLst/>
                <a:ahLst/>
                <a:cxnLst>
                  <a:cxn ang="0">
                    <a:pos x="292" y="0"/>
                  </a:cxn>
                  <a:cxn ang="0">
                    <a:pos x="279" y="16"/>
                  </a:cxn>
                  <a:cxn ang="0">
                    <a:pos x="213" y="16"/>
                  </a:cxn>
                  <a:cxn ang="0">
                    <a:pos x="207" y="27"/>
                  </a:cxn>
                  <a:cxn ang="0">
                    <a:pos x="112" y="27"/>
                  </a:cxn>
                  <a:cxn ang="0">
                    <a:pos x="93" y="18"/>
                  </a:cxn>
                  <a:cxn ang="0">
                    <a:pos x="0" y="18"/>
                  </a:cxn>
                </a:cxnLst>
                <a:rect l="0" t="0" r="r" b="b"/>
                <a:pathLst>
                  <a:path w="293" h="28">
                    <a:moveTo>
                      <a:pt x="292" y="0"/>
                    </a:moveTo>
                    <a:lnTo>
                      <a:pt x="279" y="16"/>
                    </a:lnTo>
                    <a:lnTo>
                      <a:pt x="213" y="16"/>
                    </a:lnTo>
                    <a:lnTo>
                      <a:pt x="207" y="27"/>
                    </a:lnTo>
                    <a:lnTo>
                      <a:pt x="112" y="27"/>
                    </a:lnTo>
                    <a:lnTo>
                      <a:pt x="93" y="18"/>
                    </a:lnTo>
                    <a:lnTo>
                      <a:pt x="0" y="18"/>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386" name="Freeform 261"/>
              <p:cNvSpPr>
                <a:spLocks/>
              </p:cNvSpPr>
              <p:nvPr/>
            </p:nvSpPr>
            <p:spPr bwMode="auto">
              <a:xfrm>
                <a:off x="3955" y="350"/>
                <a:ext cx="33" cy="153"/>
              </a:xfrm>
              <a:custGeom>
                <a:avLst/>
                <a:gdLst/>
                <a:ahLst/>
                <a:cxnLst>
                  <a:cxn ang="0">
                    <a:pos x="0" y="152"/>
                  </a:cxn>
                  <a:cxn ang="0">
                    <a:pos x="0" y="30"/>
                  </a:cxn>
                  <a:cxn ang="0">
                    <a:pos x="32" y="0"/>
                  </a:cxn>
                  <a:cxn ang="0">
                    <a:pos x="32" y="19"/>
                  </a:cxn>
                  <a:cxn ang="0">
                    <a:pos x="16" y="35"/>
                  </a:cxn>
                  <a:cxn ang="0">
                    <a:pos x="16" y="152"/>
                  </a:cxn>
                </a:cxnLst>
                <a:rect l="0" t="0" r="r" b="b"/>
                <a:pathLst>
                  <a:path w="33" h="153">
                    <a:moveTo>
                      <a:pt x="0" y="152"/>
                    </a:moveTo>
                    <a:lnTo>
                      <a:pt x="0" y="30"/>
                    </a:lnTo>
                    <a:lnTo>
                      <a:pt x="32" y="0"/>
                    </a:lnTo>
                    <a:lnTo>
                      <a:pt x="32" y="19"/>
                    </a:lnTo>
                    <a:lnTo>
                      <a:pt x="16" y="35"/>
                    </a:lnTo>
                    <a:lnTo>
                      <a:pt x="16" y="152"/>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387" name="Freeform 262"/>
              <p:cNvSpPr>
                <a:spLocks/>
              </p:cNvSpPr>
              <p:nvPr/>
            </p:nvSpPr>
            <p:spPr bwMode="auto">
              <a:xfrm>
                <a:off x="3616" y="375"/>
                <a:ext cx="182" cy="132"/>
              </a:xfrm>
              <a:custGeom>
                <a:avLst/>
                <a:gdLst/>
                <a:ahLst/>
                <a:cxnLst>
                  <a:cxn ang="0">
                    <a:pos x="6" y="3"/>
                  </a:cxn>
                  <a:cxn ang="0">
                    <a:pos x="0" y="131"/>
                  </a:cxn>
                  <a:cxn ang="0">
                    <a:pos x="181" y="131"/>
                  </a:cxn>
                  <a:cxn ang="0">
                    <a:pos x="129" y="0"/>
                  </a:cxn>
                  <a:cxn ang="0">
                    <a:pos x="7" y="0"/>
                  </a:cxn>
                </a:cxnLst>
                <a:rect l="0" t="0" r="r" b="b"/>
                <a:pathLst>
                  <a:path w="182" h="132">
                    <a:moveTo>
                      <a:pt x="6" y="3"/>
                    </a:moveTo>
                    <a:lnTo>
                      <a:pt x="0" y="131"/>
                    </a:lnTo>
                    <a:lnTo>
                      <a:pt x="181" y="131"/>
                    </a:lnTo>
                    <a:lnTo>
                      <a:pt x="129" y="0"/>
                    </a:lnTo>
                    <a:lnTo>
                      <a:pt x="7"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388" name="Freeform 263"/>
              <p:cNvSpPr>
                <a:spLocks/>
              </p:cNvSpPr>
              <p:nvPr/>
            </p:nvSpPr>
            <p:spPr bwMode="auto">
              <a:xfrm>
                <a:off x="3505" y="376"/>
                <a:ext cx="89" cy="131"/>
              </a:xfrm>
              <a:custGeom>
                <a:avLst/>
                <a:gdLst/>
                <a:ahLst/>
                <a:cxnLst>
                  <a:cxn ang="0">
                    <a:pos x="85" y="0"/>
                  </a:cxn>
                  <a:cxn ang="0">
                    <a:pos x="75" y="130"/>
                  </a:cxn>
                  <a:cxn ang="0">
                    <a:pos x="0" y="130"/>
                  </a:cxn>
                  <a:cxn ang="0">
                    <a:pos x="16" y="0"/>
                  </a:cxn>
                  <a:cxn ang="0">
                    <a:pos x="88" y="0"/>
                  </a:cxn>
                </a:cxnLst>
                <a:rect l="0" t="0" r="r" b="b"/>
                <a:pathLst>
                  <a:path w="89" h="131">
                    <a:moveTo>
                      <a:pt x="85" y="0"/>
                    </a:moveTo>
                    <a:lnTo>
                      <a:pt x="75" y="130"/>
                    </a:lnTo>
                    <a:lnTo>
                      <a:pt x="0" y="130"/>
                    </a:lnTo>
                    <a:lnTo>
                      <a:pt x="16" y="0"/>
                    </a:lnTo>
                    <a:lnTo>
                      <a:pt x="88"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389" name="Freeform 264"/>
              <p:cNvSpPr>
                <a:spLocks/>
              </p:cNvSpPr>
              <p:nvPr/>
            </p:nvSpPr>
            <p:spPr bwMode="auto">
              <a:xfrm>
                <a:off x="3716" y="523"/>
                <a:ext cx="85" cy="104"/>
              </a:xfrm>
              <a:custGeom>
                <a:avLst/>
                <a:gdLst/>
                <a:ahLst/>
                <a:cxnLst>
                  <a:cxn ang="0">
                    <a:pos x="0" y="0"/>
                  </a:cxn>
                  <a:cxn ang="0">
                    <a:pos x="84" y="0"/>
                  </a:cxn>
                  <a:cxn ang="0">
                    <a:pos x="79" y="103"/>
                  </a:cxn>
                  <a:cxn ang="0">
                    <a:pos x="32" y="103"/>
                  </a:cxn>
                  <a:cxn ang="0">
                    <a:pos x="0" y="0"/>
                  </a:cxn>
                </a:cxnLst>
                <a:rect l="0" t="0" r="r" b="b"/>
                <a:pathLst>
                  <a:path w="85" h="104">
                    <a:moveTo>
                      <a:pt x="0" y="0"/>
                    </a:moveTo>
                    <a:lnTo>
                      <a:pt x="84" y="0"/>
                    </a:lnTo>
                    <a:lnTo>
                      <a:pt x="79" y="103"/>
                    </a:lnTo>
                    <a:lnTo>
                      <a:pt x="32" y="103"/>
                    </a:lnTo>
                    <a:lnTo>
                      <a:pt x="0" y="0"/>
                    </a:lnTo>
                  </a:path>
                </a:pathLst>
              </a:custGeom>
              <a:noFill/>
              <a:ln w="12699" cap="rnd" cmpd="sng">
                <a:solidFill>
                  <a:schemeClr val="tx1"/>
                </a:solidFill>
                <a:prstDash val="solid"/>
                <a:round/>
                <a:headEnd/>
                <a:tailEnd/>
              </a:ln>
              <a:effectLst/>
            </p:spPr>
            <p:txBody>
              <a:bodyPr/>
              <a:lstStyle/>
              <a:p>
                <a:endParaRPr lang="en-US" b="1" dirty="0"/>
              </a:p>
            </p:txBody>
          </p:sp>
          <p:sp>
            <p:nvSpPr>
              <p:cNvPr id="390" name="Freeform 265"/>
              <p:cNvSpPr>
                <a:spLocks/>
              </p:cNvSpPr>
              <p:nvPr/>
            </p:nvSpPr>
            <p:spPr bwMode="auto">
              <a:xfrm>
                <a:off x="4148" y="607"/>
                <a:ext cx="51" cy="82"/>
              </a:xfrm>
              <a:custGeom>
                <a:avLst/>
                <a:gdLst/>
                <a:ahLst/>
                <a:cxnLst>
                  <a:cxn ang="0">
                    <a:pos x="0" y="0"/>
                  </a:cxn>
                  <a:cxn ang="0">
                    <a:pos x="0" y="81"/>
                  </a:cxn>
                  <a:cxn ang="0">
                    <a:pos x="40" y="81"/>
                  </a:cxn>
                  <a:cxn ang="0">
                    <a:pos x="50" y="29"/>
                  </a:cxn>
                  <a:cxn ang="0">
                    <a:pos x="32" y="0"/>
                  </a:cxn>
                  <a:cxn ang="0">
                    <a:pos x="0" y="0"/>
                  </a:cxn>
                  <a:cxn ang="0">
                    <a:pos x="2" y="0"/>
                  </a:cxn>
                </a:cxnLst>
                <a:rect l="0" t="0" r="r" b="b"/>
                <a:pathLst>
                  <a:path w="51" h="82">
                    <a:moveTo>
                      <a:pt x="0" y="0"/>
                    </a:moveTo>
                    <a:lnTo>
                      <a:pt x="0" y="81"/>
                    </a:lnTo>
                    <a:lnTo>
                      <a:pt x="40" y="81"/>
                    </a:lnTo>
                    <a:lnTo>
                      <a:pt x="50" y="29"/>
                    </a:lnTo>
                    <a:lnTo>
                      <a:pt x="32" y="0"/>
                    </a:lnTo>
                    <a:lnTo>
                      <a:pt x="0" y="0"/>
                    </a:lnTo>
                    <a:lnTo>
                      <a:pt x="2"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391" name="Freeform 266"/>
              <p:cNvSpPr>
                <a:spLocks/>
              </p:cNvSpPr>
              <p:nvPr/>
            </p:nvSpPr>
            <p:spPr bwMode="auto">
              <a:xfrm>
                <a:off x="3500" y="348"/>
                <a:ext cx="269" cy="20"/>
              </a:xfrm>
              <a:custGeom>
                <a:avLst/>
                <a:gdLst/>
                <a:ahLst/>
                <a:cxnLst>
                  <a:cxn ang="0">
                    <a:pos x="0" y="19"/>
                  </a:cxn>
                  <a:cxn ang="0">
                    <a:pos x="268" y="19"/>
                  </a:cxn>
                  <a:cxn ang="0">
                    <a:pos x="259" y="0"/>
                  </a:cxn>
                  <a:cxn ang="0">
                    <a:pos x="1" y="0"/>
                  </a:cxn>
                  <a:cxn ang="0">
                    <a:pos x="0" y="19"/>
                  </a:cxn>
                </a:cxnLst>
                <a:rect l="0" t="0" r="r" b="b"/>
                <a:pathLst>
                  <a:path w="269" h="20">
                    <a:moveTo>
                      <a:pt x="0" y="19"/>
                    </a:moveTo>
                    <a:lnTo>
                      <a:pt x="268" y="19"/>
                    </a:lnTo>
                    <a:lnTo>
                      <a:pt x="259" y="0"/>
                    </a:lnTo>
                    <a:lnTo>
                      <a:pt x="1" y="0"/>
                    </a:lnTo>
                    <a:lnTo>
                      <a:pt x="0" y="19"/>
                    </a:lnTo>
                  </a:path>
                </a:pathLst>
              </a:custGeom>
              <a:solidFill>
                <a:srgbClr val="00FF00"/>
              </a:solidFill>
              <a:ln w="12699" cap="rnd" cmpd="sng">
                <a:solidFill>
                  <a:schemeClr val="tx1"/>
                </a:solidFill>
                <a:prstDash val="solid"/>
                <a:round/>
                <a:headEnd/>
                <a:tailEnd/>
              </a:ln>
              <a:effectLst/>
            </p:spPr>
            <p:txBody>
              <a:bodyPr/>
              <a:lstStyle/>
              <a:p>
                <a:endParaRPr lang="en-US" b="1" dirty="0"/>
              </a:p>
            </p:txBody>
          </p:sp>
          <p:sp>
            <p:nvSpPr>
              <p:cNvPr id="392" name="Freeform 267"/>
              <p:cNvSpPr>
                <a:spLocks/>
              </p:cNvSpPr>
              <p:nvPr/>
            </p:nvSpPr>
            <p:spPr bwMode="auto">
              <a:xfrm>
                <a:off x="3482" y="514"/>
                <a:ext cx="263" cy="123"/>
              </a:xfrm>
              <a:custGeom>
                <a:avLst/>
                <a:gdLst/>
                <a:ahLst/>
                <a:cxnLst>
                  <a:cxn ang="0">
                    <a:pos x="0" y="18"/>
                  </a:cxn>
                  <a:cxn ang="0">
                    <a:pos x="183" y="18"/>
                  </a:cxn>
                  <a:cxn ang="0">
                    <a:pos x="262" y="122"/>
                  </a:cxn>
                  <a:cxn ang="0">
                    <a:pos x="219" y="0"/>
                  </a:cxn>
                  <a:cxn ang="0">
                    <a:pos x="4" y="0"/>
                  </a:cxn>
                  <a:cxn ang="0">
                    <a:pos x="0" y="18"/>
                  </a:cxn>
                </a:cxnLst>
                <a:rect l="0" t="0" r="r" b="b"/>
                <a:pathLst>
                  <a:path w="263" h="123">
                    <a:moveTo>
                      <a:pt x="0" y="18"/>
                    </a:moveTo>
                    <a:lnTo>
                      <a:pt x="183" y="18"/>
                    </a:lnTo>
                    <a:lnTo>
                      <a:pt x="262" y="122"/>
                    </a:lnTo>
                    <a:lnTo>
                      <a:pt x="219" y="0"/>
                    </a:lnTo>
                    <a:lnTo>
                      <a:pt x="4" y="0"/>
                    </a:lnTo>
                    <a:lnTo>
                      <a:pt x="0" y="18"/>
                    </a:lnTo>
                  </a:path>
                </a:pathLst>
              </a:custGeom>
              <a:solidFill>
                <a:srgbClr val="00FF00"/>
              </a:solidFill>
              <a:ln w="12699" cap="rnd" cmpd="sng">
                <a:solidFill>
                  <a:schemeClr val="tx1"/>
                </a:solidFill>
                <a:prstDash val="solid"/>
                <a:round/>
                <a:headEnd/>
                <a:tailEnd/>
              </a:ln>
              <a:effectLst/>
            </p:spPr>
            <p:txBody>
              <a:bodyPr/>
              <a:lstStyle/>
              <a:p>
                <a:endParaRPr lang="en-US" b="1" dirty="0"/>
              </a:p>
            </p:txBody>
          </p:sp>
          <p:sp>
            <p:nvSpPr>
              <p:cNvPr id="393" name="Freeform 268"/>
              <p:cNvSpPr>
                <a:spLocks/>
              </p:cNvSpPr>
              <p:nvPr/>
            </p:nvSpPr>
            <p:spPr bwMode="auto">
              <a:xfrm>
                <a:off x="3807" y="496"/>
                <a:ext cx="303" cy="21"/>
              </a:xfrm>
              <a:custGeom>
                <a:avLst/>
                <a:gdLst/>
                <a:ahLst/>
                <a:cxnLst>
                  <a:cxn ang="0">
                    <a:pos x="0" y="0"/>
                  </a:cxn>
                  <a:cxn ang="0">
                    <a:pos x="289" y="0"/>
                  </a:cxn>
                  <a:cxn ang="0">
                    <a:pos x="302" y="20"/>
                  </a:cxn>
                  <a:cxn ang="0">
                    <a:pos x="0" y="0"/>
                  </a:cxn>
                </a:cxnLst>
                <a:rect l="0" t="0" r="r" b="b"/>
                <a:pathLst>
                  <a:path w="303" h="21">
                    <a:moveTo>
                      <a:pt x="0" y="0"/>
                    </a:moveTo>
                    <a:lnTo>
                      <a:pt x="289" y="0"/>
                    </a:lnTo>
                    <a:lnTo>
                      <a:pt x="302" y="20"/>
                    </a:lnTo>
                    <a:lnTo>
                      <a:pt x="0" y="0"/>
                    </a:lnTo>
                  </a:path>
                </a:pathLst>
              </a:custGeom>
              <a:solidFill>
                <a:srgbClr val="00FF00"/>
              </a:solidFill>
              <a:ln w="12699" cap="rnd" cmpd="sng">
                <a:solidFill>
                  <a:schemeClr val="tx1"/>
                </a:solidFill>
                <a:prstDash val="solid"/>
                <a:round/>
                <a:headEnd/>
                <a:tailEnd/>
              </a:ln>
              <a:effectLst/>
            </p:spPr>
            <p:txBody>
              <a:bodyPr/>
              <a:lstStyle/>
              <a:p>
                <a:endParaRPr lang="en-US" b="1" dirty="0"/>
              </a:p>
            </p:txBody>
          </p:sp>
        </p:grpSp>
        <p:grpSp>
          <p:nvGrpSpPr>
            <p:cNvPr id="14" name="Group 269"/>
            <p:cNvGrpSpPr>
              <a:grpSpLocks/>
            </p:cNvGrpSpPr>
            <p:nvPr/>
          </p:nvGrpSpPr>
          <p:grpSpPr bwMode="auto">
            <a:xfrm>
              <a:off x="3387900" y="2052479"/>
              <a:ext cx="864848" cy="471503"/>
              <a:chOff x="2304" y="340"/>
              <a:chExt cx="656" cy="400"/>
            </a:xfrm>
          </p:grpSpPr>
          <p:sp>
            <p:nvSpPr>
              <p:cNvPr id="361" name="Freeform 270"/>
              <p:cNvSpPr>
                <a:spLocks/>
              </p:cNvSpPr>
              <p:nvPr/>
            </p:nvSpPr>
            <p:spPr bwMode="auto">
              <a:xfrm>
                <a:off x="2304" y="656"/>
                <a:ext cx="514" cy="22"/>
              </a:xfrm>
              <a:custGeom>
                <a:avLst/>
                <a:gdLst/>
                <a:ahLst/>
                <a:cxnLst>
                  <a:cxn ang="0">
                    <a:pos x="513" y="21"/>
                  </a:cxn>
                  <a:cxn ang="0">
                    <a:pos x="8" y="21"/>
                  </a:cxn>
                  <a:cxn ang="0">
                    <a:pos x="0" y="0"/>
                  </a:cxn>
                </a:cxnLst>
                <a:rect l="0" t="0" r="r" b="b"/>
                <a:pathLst>
                  <a:path w="514" h="22">
                    <a:moveTo>
                      <a:pt x="513" y="21"/>
                    </a:moveTo>
                    <a:lnTo>
                      <a:pt x="8" y="21"/>
                    </a:lnTo>
                    <a:lnTo>
                      <a:pt x="0"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362" name="Oval 271"/>
              <p:cNvSpPr>
                <a:spLocks noChangeArrowheads="1"/>
              </p:cNvSpPr>
              <p:nvPr/>
            </p:nvSpPr>
            <p:spPr bwMode="auto">
              <a:xfrm>
                <a:off x="2361" y="667"/>
                <a:ext cx="67" cy="73"/>
              </a:xfrm>
              <a:prstGeom prst="ellipse">
                <a:avLst/>
              </a:prstGeom>
              <a:solidFill>
                <a:srgbClr val="000000"/>
              </a:solidFill>
              <a:ln w="12699">
                <a:solidFill>
                  <a:schemeClr val="tx1"/>
                </a:solidFill>
                <a:round/>
                <a:headEnd/>
                <a:tailEnd/>
              </a:ln>
              <a:effectLst/>
            </p:spPr>
            <p:txBody>
              <a:bodyPr wrap="none" anchor="ctr"/>
              <a:lstStyle/>
              <a:p>
                <a:endParaRPr lang="en-US" b="1" dirty="0"/>
              </a:p>
            </p:txBody>
          </p:sp>
          <p:sp>
            <p:nvSpPr>
              <p:cNvPr id="363" name="Oval 272"/>
              <p:cNvSpPr>
                <a:spLocks noChangeArrowheads="1"/>
              </p:cNvSpPr>
              <p:nvPr/>
            </p:nvSpPr>
            <p:spPr bwMode="auto">
              <a:xfrm>
                <a:off x="2440" y="668"/>
                <a:ext cx="67" cy="72"/>
              </a:xfrm>
              <a:prstGeom prst="ellipse">
                <a:avLst/>
              </a:prstGeom>
              <a:solidFill>
                <a:srgbClr val="000000"/>
              </a:solidFill>
              <a:ln w="12699">
                <a:solidFill>
                  <a:schemeClr val="tx1"/>
                </a:solidFill>
                <a:round/>
                <a:headEnd/>
                <a:tailEnd/>
              </a:ln>
              <a:effectLst/>
            </p:spPr>
            <p:txBody>
              <a:bodyPr wrap="none" anchor="ctr"/>
              <a:lstStyle/>
              <a:p>
                <a:endParaRPr lang="en-US" b="1" dirty="0"/>
              </a:p>
            </p:txBody>
          </p:sp>
          <p:sp>
            <p:nvSpPr>
              <p:cNvPr id="364" name="Oval 273"/>
              <p:cNvSpPr>
                <a:spLocks noChangeArrowheads="1"/>
              </p:cNvSpPr>
              <p:nvPr/>
            </p:nvSpPr>
            <p:spPr bwMode="auto">
              <a:xfrm>
                <a:off x="2734" y="667"/>
                <a:ext cx="66" cy="73"/>
              </a:xfrm>
              <a:prstGeom prst="ellipse">
                <a:avLst/>
              </a:prstGeom>
              <a:solidFill>
                <a:srgbClr val="000000"/>
              </a:solidFill>
              <a:ln w="12699">
                <a:solidFill>
                  <a:schemeClr val="tx1"/>
                </a:solidFill>
                <a:round/>
                <a:headEnd/>
                <a:tailEnd/>
              </a:ln>
              <a:effectLst/>
            </p:spPr>
            <p:txBody>
              <a:bodyPr wrap="none" anchor="ctr"/>
              <a:lstStyle/>
              <a:p>
                <a:endParaRPr lang="en-US" b="1" dirty="0"/>
              </a:p>
            </p:txBody>
          </p:sp>
          <p:sp>
            <p:nvSpPr>
              <p:cNvPr id="365" name="Oval 274"/>
              <p:cNvSpPr>
                <a:spLocks noChangeArrowheads="1"/>
              </p:cNvSpPr>
              <p:nvPr/>
            </p:nvSpPr>
            <p:spPr bwMode="auto">
              <a:xfrm>
                <a:off x="2382" y="692"/>
                <a:ext cx="26" cy="25"/>
              </a:xfrm>
              <a:prstGeom prst="ellipse">
                <a:avLst/>
              </a:prstGeom>
              <a:solidFill>
                <a:srgbClr val="FF0000"/>
              </a:solidFill>
              <a:ln w="12699">
                <a:solidFill>
                  <a:schemeClr val="tx1"/>
                </a:solidFill>
                <a:round/>
                <a:headEnd/>
                <a:tailEnd/>
              </a:ln>
              <a:effectLst/>
            </p:spPr>
            <p:txBody>
              <a:bodyPr wrap="none" anchor="ctr"/>
              <a:lstStyle/>
              <a:p>
                <a:endParaRPr lang="en-US" b="1" dirty="0"/>
              </a:p>
            </p:txBody>
          </p:sp>
          <p:sp>
            <p:nvSpPr>
              <p:cNvPr id="366" name="Oval 275"/>
              <p:cNvSpPr>
                <a:spLocks noChangeArrowheads="1"/>
              </p:cNvSpPr>
              <p:nvPr/>
            </p:nvSpPr>
            <p:spPr bwMode="auto">
              <a:xfrm>
                <a:off x="2463" y="692"/>
                <a:ext cx="25" cy="25"/>
              </a:xfrm>
              <a:prstGeom prst="ellipse">
                <a:avLst/>
              </a:prstGeom>
              <a:solidFill>
                <a:srgbClr val="FF0000"/>
              </a:solidFill>
              <a:ln w="12699">
                <a:solidFill>
                  <a:schemeClr val="tx1"/>
                </a:solidFill>
                <a:round/>
                <a:headEnd/>
                <a:tailEnd/>
              </a:ln>
              <a:effectLst/>
            </p:spPr>
            <p:txBody>
              <a:bodyPr wrap="none" anchor="ctr"/>
              <a:lstStyle/>
              <a:p>
                <a:endParaRPr lang="en-US" b="1" dirty="0"/>
              </a:p>
            </p:txBody>
          </p:sp>
          <p:sp>
            <p:nvSpPr>
              <p:cNvPr id="367" name="Oval 276"/>
              <p:cNvSpPr>
                <a:spLocks noChangeArrowheads="1"/>
              </p:cNvSpPr>
              <p:nvPr/>
            </p:nvSpPr>
            <p:spPr bwMode="auto">
              <a:xfrm>
                <a:off x="2754" y="692"/>
                <a:ext cx="27" cy="25"/>
              </a:xfrm>
              <a:prstGeom prst="ellipse">
                <a:avLst/>
              </a:prstGeom>
              <a:solidFill>
                <a:srgbClr val="FF0000"/>
              </a:solidFill>
              <a:ln w="12699">
                <a:solidFill>
                  <a:schemeClr val="tx1"/>
                </a:solidFill>
                <a:round/>
                <a:headEnd/>
                <a:tailEnd/>
              </a:ln>
              <a:effectLst/>
            </p:spPr>
            <p:txBody>
              <a:bodyPr wrap="none" anchor="ctr"/>
              <a:lstStyle/>
              <a:p>
                <a:endParaRPr lang="en-US" b="1" dirty="0"/>
              </a:p>
            </p:txBody>
          </p:sp>
          <p:sp>
            <p:nvSpPr>
              <p:cNvPr id="368" name="Rectangle 277"/>
              <p:cNvSpPr>
                <a:spLocks noChangeArrowheads="1"/>
              </p:cNvSpPr>
              <p:nvPr/>
            </p:nvSpPr>
            <p:spPr bwMode="auto">
              <a:xfrm>
                <a:off x="2308" y="346"/>
                <a:ext cx="505" cy="306"/>
              </a:xfrm>
              <a:prstGeom prst="rect">
                <a:avLst/>
              </a:prstGeom>
              <a:solidFill>
                <a:srgbClr val="FF0000"/>
              </a:solidFill>
              <a:ln w="12699">
                <a:solidFill>
                  <a:schemeClr val="tx1"/>
                </a:solidFill>
                <a:miter lim="800000"/>
                <a:headEnd/>
                <a:tailEnd/>
              </a:ln>
              <a:effectLst/>
            </p:spPr>
            <p:txBody>
              <a:bodyPr wrap="none" anchor="ctr"/>
              <a:lstStyle/>
              <a:p>
                <a:endParaRPr lang="en-US" b="1" dirty="0"/>
              </a:p>
            </p:txBody>
          </p:sp>
          <p:sp>
            <p:nvSpPr>
              <p:cNvPr id="369" name="Freeform 278"/>
              <p:cNvSpPr>
                <a:spLocks/>
              </p:cNvSpPr>
              <p:nvPr/>
            </p:nvSpPr>
            <p:spPr bwMode="auto">
              <a:xfrm>
                <a:off x="2817" y="403"/>
                <a:ext cx="79" cy="275"/>
              </a:xfrm>
              <a:custGeom>
                <a:avLst/>
                <a:gdLst/>
                <a:ahLst/>
                <a:cxnLst>
                  <a:cxn ang="0">
                    <a:pos x="0" y="0"/>
                  </a:cxn>
                  <a:cxn ang="0">
                    <a:pos x="78" y="124"/>
                  </a:cxn>
                  <a:cxn ang="0">
                    <a:pos x="78" y="274"/>
                  </a:cxn>
                  <a:cxn ang="0">
                    <a:pos x="0" y="274"/>
                  </a:cxn>
                  <a:cxn ang="0">
                    <a:pos x="0" y="0"/>
                  </a:cxn>
                </a:cxnLst>
                <a:rect l="0" t="0" r="r" b="b"/>
                <a:pathLst>
                  <a:path w="79" h="275">
                    <a:moveTo>
                      <a:pt x="0" y="0"/>
                    </a:moveTo>
                    <a:lnTo>
                      <a:pt x="78" y="124"/>
                    </a:lnTo>
                    <a:lnTo>
                      <a:pt x="78" y="274"/>
                    </a:lnTo>
                    <a:lnTo>
                      <a:pt x="0" y="274"/>
                    </a:lnTo>
                    <a:lnTo>
                      <a:pt x="0" y="0"/>
                    </a:lnTo>
                  </a:path>
                </a:pathLst>
              </a:custGeom>
              <a:solidFill>
                <a:srgbClr val="FF0000"/>
              </a:solidFill>
              <a:ln w="12699" cap="rnd" cmpd="sng">
                <a:solidFill>
                  <a:schemeClr val="tx1"/>
                </a:solidFill>
                <a:prstDash val="solid"/>
                <a:round/>
                <a:headEnd/>
                <a:tailEnd/>
              </a:ln>
              <a:effectLst/>
            </p:spPr>
            <p:txBody>
              <a:bodyPr/>
              <a:lstStyle/>
              <a:p>
                <a:endParaRPr lang="en-US" b="1" dirty="0"/>
              </a:p>
            </p:txBody>
          </p:sp>
          <p:sp>
            <p:nvSpPr>
              <p:cNvPr id="370" name="Line 279"/>
              <p:cNvSpPr>
                <a:spLocks noChangeShapeType="1"/>
              </p:cNvSpPr>
              <p:nvPr/>
            </p:nvSpPr>
            <p:spPr bwMode="auto">
              <a:xfrm flipH="1">
                <a:off x="2304" y="406"/>
                <a:ext cx="513" cy="0"/>
              </a:xfrm>
              <a:prstGeom prst="line">
                <a:avLst/>
              </a:prstGeom>
              <a:noFill/>
              <a:ln w="12699">
                <a:solidFill>
                  <a:schemeClr val="tx1"/>
                </a:solidFill>
                <a:round/>
                <a:headEnd type="none" w="sm" len="sm"/>
                <a:tailEnd type="none" w="sm" len="sm"/>
              </a:ln>
              <a:effectLst/>
            </p:spPr>
            <p:txBody>
              <a:bodyPr wrap="none" anchor="ctr"/>
              <a:lstStyle/>
              <a:p>
                <a:endParaRPr lang="en-US" b="1" dirty="0"/>
              </a:p>
            </p:txBody>
          </p:sp>
          <p:sp>
            <p:nvSpPr>
              <p:cNvPr id="371" name="Freeform 280"/>
              <p:cNvSpPr>
                <a:spLocks/>
              </p:cNvSpPr>
              <p:nvPr/>
            </p:nvSpPr>
            <p:spPr bwMode="auto">
              <a:xfrm>
                <a:off x="2509" y="699"/>
                <a:ext cx="222" cy="21"/>
              </a:xfrm>
              <a:custGeom>
                <a:avLst/>
                <a:gdLst/>
                <a:ahLst/>
                <a:cxnLst>
                  <a:cxn ang="0">
                    <a:pos x="221" y="0"/>
                  </a:cxn>
                  <a:cxn ang="0">
                    <a:pos x="0" y="0"/>
                  </a:cxn>
                  <a:cxn ang="0">
                    <a:pos x="1" y="20"/>
                  </a:cxn>
                  <a:cxn ang="0">
                    <a:pos x="221" y="20"/>
                  </a:cxn>
                </a:cxnLst>
                <a:rect l="0" t="0" r="r" b="b"/>
                <a:pathLst>
                  <a:path w="222" h="21">
                    <a:moveTo>
                      <a:pt x="221" y="0"/>
                    </a:moveTo>
                    <a:lnTo>
                      <a:pt x="0" y="0"/>
                    </a:lnTo>
                    <a:lnTo>
                      <a:pt x="1" y="20"/>
                    </a:lnTo>
                    <a:lnTo>
                      <a:pt x="221" y="2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372" name="Rectangle 281"/>
              <p:cNvSpPr>
                <a:spLocks noChangeArrowheads="1"/>
              </p:cNvSpPr>
              <p:nvPr/>
            </p:nvSpPr>
            <p:spPr bwMode="auto">
              <a:xfrm>
                <a:off x="2808" y="695"/>
                <a:ext cx="152" cy="11"/>
              </a:xfrm>
              <a:prstGeom prst="rect">
                <a:avLst/>
              </a:prstGeom>
              <a:solidFill>
                <a:srgbClr val="FF0000"/>
              </a:solidFill>
              <a:ln w="12699">
                <a:solidFill>
                  <a:schemeClr val="tx1"/>
                </a:solidFill>
                <a:miter lim="800000"/>
                <a:headEnd/>
                <a:tailEnd/>
              </a:ln>
              <a:effectLst/>
            </p:spPr>
            <p:txBody>
              <a:bodyPr wrap="none" anchor="ctr"/>
              <a:lstStyle/>
              <a:p>
                <a:endParaRPr lang="en-US" b="1" dirty="0"/>
              </a:p>
            </p:txBody>
          </p:sp>
          <p:sp>
            <p:nvSpPr>
              <p:cNvPr id="373" name="Rectangle 282"/>
              <p:cNvSpPr>
                <a:spLocks noChangeArrowheads="1"/>
              </p:cNvSpPr>
              <p:nvPr/>
            </p:nvSpPr>
            <p:spPr bwMode="auto">
              <a:xfrm>
                <a:off x="2308" y="340"/>
                <a:ext cx="509" cy="62"/>
              </a:xfrm>
              <a:prstGeom prst="rect">
                <a:avLst/>
              </a:prstGeom>
              <a:solidFill>
                <a:srgbClr val="A9A9A9"/>
              </a:solidFill>
              <a:ln w="12699">
                <a:solidFill>
                  <a:schemeClr val="tx1"/>
                </a:solidFill>
                <a:miter lim="800000"/>
                <a:headEnd/>
                <a:tailEnd/>
              </a:ln>
              <a:effectLst/>
            </p:spPr>
            <p:txBody>
              <a:bodyPr wrap="none" anchor="ctr"/>
              <a:lstStyle/>
              <a:p>
                <a:endParaRPr lang="en-US" b="1" dirty="0"/>
              </a:p>
            </p:txBody>
          </p:sp>
        </p:grpSp>
        <p:grpSp>
          <p:nvGrpSpPr>
            <p:cNvPr id="15" name="Group 283"/>
            <p:cNvGrpSpPr>
              <a:grpSpLocks/>
            </p:cNvGrpSpPr>
            <p:nvPr/>
          </p:nvGrpSpPr>
          <p:grpSpPr bwMode="auto">
            <a:xfrm>
              <a:off x="1999860" y="2369071"/>
              <a:ext cx="515346" cy="692564"/>
              <a:chOff x="921" y="640"/>
              <a:chExt cx="484" cy="587"/>
            </a:xfrm>
          </p:grpSpPr>
          <p:sp>
            <p:nvSpPr>
              <p:cNvPr id="327" name="Freeform 284"/>
              <p:cNvSpPr>
                <a:spLocks/>
              </p:cNvSpPr>
              <p:nvPr/>
            </p:nvSpPr>
            <p:spPr bwMode="auto">
              <a:xfrm>
                <a:off x="1044" y="653"/>
                <a:ext cx="216" cy="574"/>
              </a:xfrm>
              <a:custGeom>
                <a:avLst/>
                <a:gdLst/>
                <a:ahLst/>
                <a:cxnLst>
                  <a:cxn ang="0">
                    <a:pos x="9" y="573"/>
                  </a:cxn>
                  <a:cxn ang="0">
                    <a:pos x="19" y="489"/>
                  </a:cxn>
                  <a:cxn ang="0">
                    <a:pos x="35" y="423"/>
                  </a:cxn>
                  <a:cxn ang="0">
                    <a:pos x="82" y="338"/>
                  </a:cxn>
                  <a:cxn ang="0">
                    <a:pos x="117" y="272"/>
                  </a:cxn>
                  <a:cxn ang="0">
                    <a:pos x="169" y="156"/>
                  </a:cxn>
                  <a:cxn ang="0">
                    <a:pos x="207" y="42"/>
                  </a:cxn>
                  <a:cxn ang="0">
                    <a:pos x="215" y="0"/>
                  </a:cxn>
                  <a:cxn ang="0">
                    <a:pos x="156" y="170"/>
                  </a:cxn>
                  <a:cxn ang="0">
                    <a:pos x="111" y="267"/>
                  </a:cxn>
                  <a:cxn ang="0">
                    <a:pos x="29" y="415"/>
                  </a:cxn>
                  <a:cxn ang="0">
                    <a:pos x="7" y="510"/>
                  </a:cxn>
                  <a:cxn ang="0">
                    <a:pos x="0" y="569"/>
                  </a:cxn>
                  <a:cxn ang="0">
                    <a:pos x="8" y="569"/>
                  </a:cxn>
                  <a:cxn ang="0">
                    <a:pos x="9" y="573"/>
                  </a:cxn>
                </a:cxnLst>
                <a:rect l="0" t="0" r="r" b="b"/>
                <a:pathLst>
                  <a:path w="216" h="574">
                    <a:moveTo>
                      <a:pt x="9" y="573"/>
                    </a:moveTo>
                    <a:lnTo>
                      <a:pt x="19" y="489"/>
                    </a:lnTo>
                    <a:lnTo>
                      <a:pt x="35" y="423"/>
                    </a:lnTo>
                    <a:lnTo>
                      <a:pt x="82" y="338"/>
                    </a:lnTo>
                    <a:lnTo>
                      <a:pt x="117" y="272"/>
                    </a:lnTo>
                    <a:lnTo>
                      <a:pt x="169" y="156"/>
                    </a:lnTo>
                    <a:lnTo>
                      <a:pt x="207" y="42"/>
                    </a:lnTo>
                    <a:lnTo>
                      <a:pt x="215" y="0"/>
                    </a:lnTo>
                    <a:lnTo>
                      <a:pt x="156" y="170"/>
                    </a:lnTo>
                    <a:lnTo>
                      <a:pt x="111" y="267"/>
                    </a:lnTo>
                    <a:lnTo>
                      <a:pt x="29" y="415"/>
                    </a:lnTo>
                    <a:lnTo>
                      <a:pt x="7" y="510"/>
                    </a:lnTo>
                    <a:lnTo>
                      <a:pt x="0" y="569"/>
                    </a:lnTo>
                    <a:lnTo>
                      <a:pt x="8" y="569"/>
                    </a:lnTo>
                    <a:lnTo>
                      <a:pt x="9" y="573"/>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28" name="Freeform 285"/>
              <p:cNvSpPr>
                <a:spLocks/>
              </p:cNvSpPr>
              <p:nvPr/>
            </p:nvSpPr>
            <p:spPr bwMode="auto">
              <a:xfrm>
                <a:off x="1191" y="780"/>
                <a:ext cx="163" cy="89"/>
              </a:xfrm>
              <a:custGeom>
                <a:avLst/>
                <a:gdLst/>
                <a:ahLst/>
                <a:cxnLst>
                  <a:cxn ang="0">
                    <a:pos x="0" y="88"/>
                  </a:cxn>
                  <a:cxn ang="0">
                    <a:pos x="67" y="72"/>
                  </a:cxn>
                  <a:cxn ang="0">
                    <a:pos x="117" y="40"/>
                  </a:cxn>
                  <a:cxn ang="0">
                    <a:pos x="158" y="10"/>
                  </a:cxn>
                  <a:cxn ang="0">
                    <a:pos x="162" y="0"/>
                  </a:cxn>
                  <a:cxn ang="0">
                    <a:pos x="103" y="40"/>
                  </a:cxn>
                  <a:cxn ang="0">
                    <a:pos x="54" y="65"/>
                  </a:cxn>
                  <a:cxn ang="0">
                    <a:pos x="1" y="77"/>
                  </a:cxn>
                  <a:cxn ang="0">
                    <a:pos x="0" y="88"/>
                  </a:cxn>
                </a:cxnLst>
                <a:rect l="0" t="0" r="r" b="b"/>
                <a:pathLst>
                  <a:path w="163" h="89">
                    <a:moveTo>
                      <a:pt x="0" y="88"/>
                    </a:moveTo>
                    <a:lnTo>
                      <a:pt x="67" y="72"/>
                    </a:lnTo>
                    <a:lnTo>
                      <a:pt x="117" y="40"/>
                    </a:lnTo>
                    <a:lnTo>
                      <a:pt x="158" y="10"/>
                    </a:lnTo>
                    <a:lnTo>
                      <a:pt x="162" y="0"/>
                    </a:lnTo>
                    <a:lnTo>
                      <a:pt x="103" y="40"/>
                    </a:lnTo>
                    <a:lnTo>
                      <a:pt x="54" y="65"/>
                    </a:lnTo>
                    <a:lnTo>
                      <a:pt x="1" y="77"/>
                    </a:lnTo>
                    <a:lnTo>
                      <a:pt x="0" y="88"/>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29" name="Freeform 286"/>
              <p:cNvSpPr>
                <a:spLocks/>
              </p:cNvSpPr>
              <p:nvPr/>
            </p:nvSpPr>
            <p:spPr bwMode="auto">
              <a:xfrm>
                <a:off x="1069" y="725"/>
                <a:ext cx="87" cy="201"/>
              </a:xfrm>
              <a:custGeom>
                <a:avLst/>
                <a:gdLst/>
                <a:ahLst/>
                <a:cxnLst>
                  <a:cxn ang="0">
                    <a:pos x="79" y="200"/>
                  </a:cxn>
                  <a:cxn ang="0">
                    <a:pos x="36" y="132"/>
                  </a:cxn>
                  <a:cxn ang="0">
                    <a:pos x="11" y="53"/>
                  </a:cxn>
                  <a:cxn ang="0">
                    <a:pos x="0" y="0"/>
                  </a:cxn>
                  <a:cxn ang="0">
                    <a:pos x="35" y="92"/>
                  </a:cxn>
                  <a:cxn ang="0">
                    <a:pos x="46" y="133"/>
                  </a:cxn>
                  <a:cxn ang="0">
                    <a:pos x="86" y="189"/>
                  </a:cxn>
                  <a:cxn ang="0">
                    <a:pos x="79" y="200"/>
                  </a:cxn>
                </a:cxnLst>
                <a:rect l="0" t="0" r="r" b="b"/>
                <a:pathLst>
                  <a:path w="87" h="201">
                    <a:moveTo>
                      <a:pt x="79" y="200"/>
                    </a:moveTo>
                    <a:lnTo>
                      <a:pt x="36" y="132"/>
                    </a:lnTo>
                    <a:lnTo>
                      <a:pt x="11" y="53"/>
                    </a:lnTo>
                    <a:lnTo>
                      <a:pt x="0" y="0"/>
                    </a:lnTo>
                    <a:lnTo>
                      <a:pt x="35" y="92"/>
                    </a:lnTo>
                    <a:lnTo>
                      <a:pt x="46" y="133"/>
                    </a:lnTo>
                    <a:lnTo>
                      <a:pt x="86" y="189"/>
                    </a:lnTo>
                    <a:lnTo>
                      <a:pt x="79" y="20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30" name="Freeform 287"/>
              <p:cNvSpPr>
                <a:spLocks/>
              </p:cNvSpPr>
              <p:nvPr/>
            </p:nvSpPr>
            <p:spPr bwMode="auto">
              <a:xfrm>
                <a:off x="983" y="887"/>
                <a:ext cx="72" cy="272"/>
              </a:xfrm>
              <a:custGeom>
                <a:avLst/>
                <a:gdLst/>
                <a:ahLst/>
                <a:cxnLst>
                  <a:cxn ang="0">
                    <a:pos x="69" y="271"/>
                  </a:cxn>
                  <a:cxn ang="0">
                    <a:pos x="24" y="202"/>
                  </a:cxn>
                  <a:cxn ang="0">
                    <a:pos x="3" y="138"/>
                  </a:cxn>
                  <a:cxn ang="0">
                    <a:pos x="0" y="42"/>
                  </a:cxn>
                  <a:cxn ang="0">
                    <a:pos x="1" y="0"/>
                  </a:cxn>
                  <a:cxn ang="0">
                    <a:pos x="12" y="119"/>
                  </a:cxn>
                  <a:cxn ang="0">
                    <a:pos x="25" y="174"/>
                  </a:cxn>
                  <a:cxn ang="0">
                    <a:pos x="71" y="249"/>
                  </a:cxn>
                  <a:cxn ang="0">
                    <a:pos x="69" y="271"/>
                  </a:cxn>
                </a:cxnLst>
                <a:rect l="0" t="0" r="r" b="b"/>
                <a:pathLst>
                  <a:path w="72" h="272">
                    <a:moveTo>
                      <a:pt x="69" y="271"/>
                    </a:moveTo>
                    <a:lnTo>
                      <a:pt x="24" y="202"/>
                    </a:lnTo>
                    <a:lnTo>
                      <a:pt x="3" y="138"/>
                    </a:lnTo>
                    <a:lnTo>
                      <a:pt x="0" y="42"/>
                    </a:lnTo>
                    <a:lnTo>
                      <a:pt x="1" y="0"/>
                    </a:lnTo>
                    <a:lnTo>
                      <a:pt x="12" y="119"/>
                    </a:lnTo>
                    <a:lnTo>
                      <a:pt x="25" y="174"/>
                    </a:lnTo>
                    <a:lnTo>
                      <a:pt x="71" y="249"/>
                    </a:lnTo>
                    <a:lnTo>
                      <a:pt x="69" y="271"/>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31" name="Freeform 288"/>
              <p:cNvSpPr>
                <a:spLocks/>
              </p:cNvSpPr>
              <p:nvPr/>
            </p:nvSpPr>
            <p:spPr bwMode="auto">
              <a:xfrm>
                <a:off x="1096" y="936"/>
                <a:ext cx="206" cy="124"/>
              </a:xfrm>
              <a:custGeom>
                <a:avLst/>
                <a:gdLst/>
                <a:ahLst/>
                <a:cxnLst>
                  <a:cxn ang="0">
                    <a:pos x="0" y="123"/>
                  </a:cxn>
                  <a:cxn ang="0">
                    <a:pos x="73" y="111"/>
                  </a:cxn>
                  <a:cxn ang="0">
                    <a:pos x="148" y="65"/>
                  </a:cxn>
                  <a:cxn ang="0">
                    <a:pos x="205" y="0"/>
                  </a:cxn>
                  <a:cxn ang="0">
                    <a:pos x="124" y="68"/>
                  </a:cxn>
                  <a:cxn ang="0">
                    <a:pos x="59" y="102"/>
                  </a:cxn>
                  <a:cxn ang="0">
                    <a:pos x="4" y="107"/>
                  </a:cxn>
                  <a:cxn ang="0">
                    <a:pos x="0" y="123"/>
                  </a:cxn>
                </a:cxnLst>
                <a:rect l="0" t="0" r="r" b="b"/>
                <a:pathLst>
                  <a:path w="206" h="124">
                    <a:moveTo>
                      <a:pt x="0" y="123"/>
                    </a:moveTo>
                    <a:lnTo>
                      <a:pt x="73" y="111"/>
                    </a:lnTo>
                    <a:lnTo>
                      <a:pt x="148" y="65"/>
                    </a:lnTo>
                    <a:lnTo>
                      <a:pt x="205" y="0"/>
                    </a:lnTo>
                    <a:lnTo>
                      <a:pt x="124" y="68"/>
                    </a:lnTo>
                    <a:lnTo>
                      <a:pt x="59" y="102"/>
                    </a:lnTo>
                    <a:lnTo>
                      <a:pt x="4" y="107"/>
                    </a:lnTo>
                    <a:lnTo>
                      <a:pt x="0" y="123"/>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32" name="Freeform 289"/>
              <p:cNvSpPr>
                <a:spLocks/>
              </p:cNvSpPr>
              <p:nvPr/>
            </p:nvSpPr>
            <p:spPr bwMode="auto">
              <a:xfrm>
                <a:off x="1269" y="840"/>
                <a:ext cx="64" cy="36"/>
              </a:xfrm>
              <a:custGeom>
                <a:avLst/>
                <a:gdLst/>
                <a:ahLst/>
                <a:cxnLst>
                  <a:cxn ang="0">
                    <a:pos x="63" y="30"/>
                  </a:cxn>
                  <a:cxn ang="0">
                    <a:pos x="61" y="27"/>
                  </a:cxn>
                  <a:cxn ang="0">
                    <a:pos x="60" y="25"/>
                  </a:cxn>
                  <a:cxn ang="0">
                    <a:pos x="58" y="22"/>
                  </a:cxn>
                  <a:cxn ang="0">
                    <a:pos x="55" y="20"/>
                  </a:cxn>
                  <a:cxn ang="0">
                    <a:pos x="51" y="16"/>
                  </a:cxn>
                  <a:cxn ang="0">
                    <a:pos x="48" y="13"/>
                  </a:cxn>
                  <a:cxn ang="0">
                    <a:pos x="43" y="10"/>
                  </a:cxn>
                  <a:cxn ang="0">
                    <a:pos x="38" y="7"/>
                  </a:cxn>
                  <a:cxn ang="0">
                    <a:pos x="32" y="5"/>
                  </a:cxn>
                  <a:cxn ang="0">
                    <a:pos x="27" y="3"/>
                  </a:cxn>
                  <a:cxn ang="0">
                    <a:pos x="21" y="1"/>
                  </a:cxn>
                  <a:cxn ang="0">
                    <a:pos x="16" y="0"/>
                  </a:cxn>
                  <a:cxn ang="0">
                    <a:pos x="12" y="0"/>
                  </a:cxn>
                  <a:cxn ang="0">
                    <a:pos x="7" y="0"/>
                  </a:cxn>
                  <a:cxn ang="0">
                    <a:pos x="4" y="0"/>
                  </a:cxn>
                  <a:cxn ang="0">
                    <a:pos x="2" y="0"/>
                  </a:cxn>
                  <a:cxn ang="0">
                    <a:pos x="0" y="1"/>
                  </a:cxn>
                  <a:cxn ang="0">
                    <a:pos x="0" y="3"/>
                  </a:cxn>
                  <a:cxn ang="0">
                    <a:pos x="0" y="5"/>
                  </a:cxn>
                  <a:cxn ang="0">
                    <a:pos x="1" y="7"/>
                  </a:cxn>
                  <a:cxn ang="0">
                    <a:pos x="2" y="11"/>
                  </a:cxn>
                  <a:cxn ang="0">
                    <a:pos x="6" y="13"/>
                  </a:cxn>
                  <a:cxn ang="0">
                    <a:pos x="8" y="17"/>
                  </a:cxn>
                  <a:cxn ang="0">
                    <a:pos x="13" y="20"/>
                  </a:cxn>
                  <a:cxn ang="0">
                    <a:pos x="18" y="22"/>
                  </a:cxn>
                  <a:cxn ang="0">
                    <a:pos x="23" y="25"/>
                  </a:cxn>
                  <a:cxn ang="0">
                    <a:pos x="28" y="27"/>
                  </a:cxn>
                  <a:cxn ang="0">
                    <a:pos x="33" y="30"/>
                  </a:cxn>
                  <a:cxn ang="0">
                    <a:pos x="39" y="32"/>
                  </a:cxn>
                  <a:cxn ang="0">
                    <a:pos x="44" y="33"/>
                  </a:cxn>
                  <a:cxn ang="0">
                    <a:pos x="49" y="35"/>
                  </a:cxn>
                  <a:cxn ang="0">
                    <a:pos x="53" y="35"/>
                  </a:cxn>
                  <a:cxn ang="0">
                    <a:pos x="56" y="35"/>
                  </a:cxn>
                  <a:cxn ang="0">
                    <a:pos x="59" y="33"/>
                  </a:cxn>
                  <a:cxn ang="0">
                    <a:pos x="61" y="32"/>
                  </a:cxn>
                  <a:cxn ang="0">
                    <a:pos x="63" y="31"/>
                  </a:cxn>
                </a:cxnLst>
                <a:rect l="0" t="0" r="r" b="b"/>
                <a:pathLst>
                  <a:path w="64" h="36">
                    <a:moveTo>
                      <a:pt x="63" y="31"/>
                    </a:moveTo>
                    <a:lnTo>
                      <a:pt x="63" y="30"/>
                    </a:lnTo>
                    <a:lnTo>
                      <a:pt x="63" y="28"/>
                    </a:lnTo>
                    <a:lnTo>
                      <a:pt x="61" y="27"/>
                    </a:lnTo>
                    <a:lnTo>
                      <a:pt x="61" y="26"/>
                    </a:lnTo>
                    <a:lnTo>
                      <a:pt x="60" y="25"/>
                    </a:lnTo>
                    <a:lnTo>
                      <a:pt x="60" y="23"/>
                    </a:lnTo>
                    <a:lnTo>
                      <a:pt x="58" y="22"/>
                    </a:lnTo>
                    <a:lnTo>
                      <a:pt x="58" y="21"/>
                    </a:lnTo>
                    <a:lnTo>
                      <a:pt x="55" y="20"/>
                    </a:lnTo>
                    <a:lnTo>
                      <a:pt x="54" y="17"/>
                    </a:lnTo>
                    <a:lnTo>
                      <a:pt x="51" y="16"/>
                    </a:lnTo>
                    <a:lnTo>
                      <a:pt x="49" y="15"/>
                    </a:lnTo>
                    <a:lnTo>
                      <a:pt x="48" y="13"/>
                    </a:lnTo>
                    <a:lnTo>
                      <a:pt x="45" y="12"/>
                    </a:lnTo>
                    <a:lnTo>
                      <a:pt x="43" y="10"/>
                    </a:lnTo>
                    <a:lnTo>
                      <a:pt x="40" y="10"/>
                    </a:lnTo>
                    <a:lnTo>
                      <a:pt x="38" y="7"/>
                    </a:lnTo>
                    <a:lnTo>
                      <a:pt x="34" y="6"/>
                    </a:lnTo>
                    <a:lnTo>
                      <a:pt x="32" y="5"/>
                    </a:lnTo>
                    <a:lnTo>
                      <a:pt x="29" y="5"/>
                    </a:lnTo>
                    <a:lnTo>
                      <a:pt x="27" y="3"/>
                    </a:lnTo>
                    <a:lnTo>
                      <a:pt x="23" y="2"/>
                    </a:lnTo>
                    <a:lnTo>
                      <a:pt x="21" y="1"/>
                    </a:lnTo>
                    <a:lnTo>
                      <a:pt x="18" y="1"/>
                    </a:lnTo>
                    <a:lnTo>
                      <a:pt x="16" y="0"/>
                    </a:lnTo>
                    <a:lnTo>
                      <a:pt x="13" y="0"/>
                    </a:lnTo>
                    <a:lnTo>
                      <a:pt x="12" y="0"/>
                    </a:lnTo>
                    <a:lnTo>
                      <a:pt x="9" y="0"/>
                    </a:lnTo>
                    <a:lnTo>
                      <a:pt x="7" y="0"/>
                    </a:lnTo>
                    <a:lnTo>
                      <a:pt x="6" y="0"/>
                    </a:lnTo>
                    <a:lnTo>
                      <a:pt x="4" y="0"/>
                    </a:lnTo>
                    <a:lnTo>
                      <a:pt x="3" y="0"/>
                    </a:lnTo>
                    <a:lnTo>
                      <a:pt x="2" y="0"/>
                    </a:lnTo>
                    <a:lnTo>
                      <a:pt x="1" y="1"/>
                    </a:lnTo>
                    <a:lnTo>
                      <a:pt x="0" y="1"/>
                    </a:lnTo>
                    <a:lnTo>
                      <a:pt x="0" y="2"/>
                    </a:lnTo>
                    <a:lnTo>
                      <a:pt x="0" y="3"/>
                    </a:lnTo>
                    <a:lnTo>
                      <a:pt x="0" y="5"/>
                    </a:lnTo>
                    <a:lnTo>
                      <a:pt x="0" y="5"/>
                    </a:lnTo>
                    <a:lnTo>
                      <a:pt x="0" y="7"/>
                    </a:lnTo>
                    <a:lnTo>
                      <a:pt x="1" y="7"/>
                    </a:lnTo>
                    <a:lnTo>
                      <a:pt x="1" y="10"/>
                    </a:lnTo>
                    <a:lnTo>
                      <a:pt x="2" y="11"/>
                    </a:lnTo>
                    <a:lnTo>
                      <a:pt x="3" y="12"/>
                    </a:lnTo>
                    <a:lnTo>
                      <a:pt x="6" y="13"/>
                    </a:lnTo>
                    <a:lnTo>
                      <a:pt x="7" y="15"/>
                    </a:lnTo>
                    <a:lnTo>
                      <a:pt x="8" y="17"/>
                    </a:lnTo>
                    <a:lnTo>
                      <a:pt x="11" y="18"/>
                    </a:lnTo>
                    <a:lnTo>
                      <a:pt x="13" y="20"/>
                    </a:lnTo>
                    <a:lnTo>
                      <a:pt x="16" y="21"/>
                    </a:lnTo>
                    <a:lnTo>
                      <a:pt x="18" y="22"/>
                    </a:lnTo>
                    <a:lnTo>
                      <a:pt x="21" y="23"/>
                    </a:lnTo>
                    <a:lnTo>
                      <a:pt x="23" y="25"/>
                    </a:lnTo>
                    <a:lnTo>
                      <a:pt x="25" y="27"/>
                    </a:lnTo>
                    <a:lnTo>
                      <a:pt x="28" y="27"/>
                    </a:lnTo>
                    <a:lnTo>
                      <a:pt x="30" y="30"/>
                    </a:lnTo>
                    <a:lnTo>
                      <a:pt x="33" y="30"/>
                    </a:lnTo>
                    <a:lnTo>
                      <a:pt x="37" y="31"/>
                    </a:lnTo>
                    <a:lnTo>
                      <a:pt x="39" y="32"/>
                    </a:lnTo>
                    <a:lnTo>
                      <a:pt x="42" y="32"/>
                    </a:lnTo>
                    <a:lnTo>
                      <a:pt x="44" y="33"/>
                    </a:lnTo>
                    <a:lnTo>
                      <a:pt x="46" y="33"/>
                    </a:lnTo>
                    <a:lnTo>
                      <a:pt x="49" y="35"/>
                    </a:lnTo>
                    <a:lnTo>
                      <a:pt x="50" y="35"/>
                    </a:lnTo>
                    <a:lnTo>
                      <a:pt x="53" y="35"/>
                    </a:lnTo>
                    <a:lnTo>
                      <a:pt x="55" y="35"/>
                    </a:lnTo>
                    <a:lnTo>
                      <a:pt x="56" y="35"/>
                    </a:lnTo>
                    <a:lnTo>
                      <a:pt x="58" y="35"/>
                    </a:lnTo>
                    <a:lnTo>
                      <a:pt x="59" y="33"/>
                    </a:lnTo>
                    <a:lnTo>
                      <a:pt x="60" y="33"/>
                    </a:lnTo>
                    <a:lnTo>
                      <a:pt x="61" y="32"/>
                    </a:lnTo>
                    <a:lnTo>
                      <a:pt x="61" y="32"/>
                    </a:lnTo>
                    <a:lnTo>
                      <a:pt x="63" y="31"/>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33" name="Freeform 290"/>
              <p:cNvSpPr>
                <a:spLocks/>
              </p:cNvSpPr>
              <p:nvPr/>
            </p:nvSpPr>
            <p:spPr bwMode="auto">
              <a:xfrm>
                <a:off x="1334" y="793"/>
                <a:ext cx="64" cy="34"/>
              </a:xfrm>
              <a:custGeom>
                <a:avLst/>
                <a:gdLst/>
                <a:ahLst/>
                <a:cxnLst>
                  <a:cxn ang="0">
                    <a:pos x="63" y="29"/>
                  </a:cxn>
                  <a:cxn ang="0">
                    <a:pos x="61" y="27"/>
                  </a:cxn>
                  <a:cxn ang="0">
                    <a:pos x="61" y="24"/>
                  </a:cxn>
                  <a:cxn ang="0">
                    <a:pos x="59" y="22"/>
                  </a:cxn>
                  <a:cxn ang="0">
                    <a:pos x="55" y="18"/>
                  </a:cxn>
                  <a:cxn ang="0">
                    <a:pos x="51" y="16"/>
                  </a:cxn>
                  <a:cxn ang="0">
                    <a:pos x="48" y="14"/>
                  </a:cxn>
                  <a:cxn ang="0">
                    <a:pos x="43" y="10"/>
                  </a:cxn>
                  <a:cxn ang="0">
                    <a:pos x="38" y="8"/>
                  </a:cxn>
                  <a:cxn ang="0">
                    <a:pos x="32" y="5"/>
                  </a:cxn>
                  <a:cxn ang="0">
                    <a:pos x="27" y="3"/>
                  </a:cxn>
                  <a:cxn ang="0">
                    <a:pos x="22" y="2"/>
                  </a:cxn>
                  <a:cxn ang="0">
                    <a:pos x="17" y="1"/>
                  </a:cxn>
                  <a:cxn ang="0">
                    <a:pos x="12" y="0"/>
                  </a:cxn>
                  <a:cxn ang="0">
                    <a:pos x="8" y="0"/>
                  </a:cxn>
                  <a:cxn ang="0">
                    <a:pos x="4" y="0"/>
                  </a:cxn>
                  <a:cxn ang="0">
                    <a:pos x="2" y="1"/>
                  </a:cxn>
                  <a:cxn ang="0">
                    <a:pos x="1" y="2"/>
                  </a:cxn>
                  <a:cxn ang="0">
                    <a:pos x="0" y="4"/>
                  </a:cxn>
                  <a:cxn ang="0">
                    <a:pos x="0" y="5"/>
                  </a:cxn>
                  <a:cxn ang="0">
                    <a:pos x="1" y="8"/>
                  </a:cxn>
                  <a:cxn ang="0">
                    <a:pos x="2" y="10"/>
                  </a:cxn>
                  <a:cxn ang="0">
                    <a:pos x="6" y="14"/>
                  </a:cxn>
                  <a:cxn ang="0">
                    <a:pos x="9" y="16"/>
                  </a:cxn>
                  <a:cxn ang="0">
                    <a:pos x="13" y="18"/>
                  </a:cxn>
                  <a:cxn ang="0">
                    <a:pos x="18" y="22"/>
                  </a:cxn>
                  <a:cxn ang="0">
                    <a:pos x="23" y="24"/>
                  </a:cxn>
                  <a:cxn ang="0">
                    <a:pos x="28" y="27"/>
                  </a:cxn>
                  <a:cxn ang="0">
                    <a:pos x="34" y="29"/>
                  </a:cxn>
                  <a:cxn ang="0">
                    <a:pos x="39" y="30"/>
                  </a:cxn>
                  <a:cxn ang="0">
                    <a:pos x="44" y="33"/>
                  </a:cxn>
                  <a:cxn ang="0">
                    <a:pos x="49" y="33"/>
                  </a:cxn>
                  <a:cxn ang="0">
                    <a:pos x="53" y="33"/>
                  </a:cxn>
                  <a:cxn ang="0">
                    <a:pos x="56" y="33"/>
                  </a:cxn>
                  <a:cxn ang="0">
                    <a:pos x="59" y="33"/>
                  </a:cxn>
                  <a:cxn ang="0">
                    <a:pos x="61" y="31"/>
                  </a:cxn>
                  <a:cxn ang="0">
                    <a:pos x="63" y="30"/>
                  </a:cxn>
                </a:cxnLst>
                <a:rect l="0" t="0" r="r" b="b"/>
                <a:pathLst>
                  <a:path w="64" h="34">
                    <a:moveTo>
                      <a:pt x="63" y="30"/>
                    </a:moveTo>
                    <a:lnTo>
                      <a:pt x="63" y="29"/>
                    </a:lnTo>
                    <a:lnTo>
                      <a:pt x="63" y="28"/>
                    </a:lnTo>
                    <a:lnTo>
                      <a:pt x="61" y="27"/>
                    </a:lnTo>
                    <a:lnTo>
                      <a:pt x="61" y="25"/>
                    </a:lnTo>
                    <a:lnTo>
                      <a:pt x="61" y="24"/>
                    </a:lnTo>
                    <a:lnTo>
                      <a:pt x="60" y="23"/>
                    </a:lnTo>
                    <a:lnTo>
                      <a:pt x="59" y="22"/>
                    </a:lnTo>
                    <a:lnTo>
                      <a:pt x="58" y="21"/>
                    </a:lnTo>
                    <a:lnTo>
                      <a:pt x="55" y="18"/>
                    </a:lnTo>
                    <a:lnTo>
                      <a:pt x="54" y="17"/>
                    </a:lnTo>
                    <a:lnTo>
                      <a:pt x="51" y="16"/>
                    </a:lnTo>
                    <a:lnTo>
                      <a:pt x="49" y="15"/>
                    </a:lnTo>
                    <a:lnTo>
                      <a:pt x="48" y="14"/>
                    </a:lnTo>
                    <a:lnTo>
                      <a:pt x="45" y="11"/>
                    </a:lnTo>
                    <a:lnTo>
                      <a:pt x="43" y="10"/>
                    </a:lnTo>
                    <a:lnTo>
                      <a:pt x="40" y="9"/>
                    </a:lnTo>
                    <a:lnTo>
                      <a:pt x="38" y="8"/>
                    </a:lnTo>
                    <a:lnTo>
                      <a:pt x="34" y="7"/>
                    </a:lnTo>
                    <a:lnTo>
                      <a:pt x="32" y="5"/>
                    </a:lnTo>
                    <a:lnTo>
                      <a:pt x="29" y="4"/>
                    </a:lnTo>
                    <a:lnTo>
                      <a:pt x="27" y="3"/>
                    </a:lnTo>
                    <a:lnTo>
                      <a:pt x="24" y="3"/>
                    </a:lnTo>
                    <a:lnTo>
                      <a:pt x="22" y="2"/>
                    </a:lnTo>
                    <a:lnTo>
                      <a:pt x="19" y="2"/>
                    </a:lnTo>
                    <a:lnTo>
                      <a:pt x="17" y="1"/>
                    </a:lnTo>
                    <a:lnTo>
                      <a:pt x="14" y="1"/>
                    </a:lnTo>
                    <a:lnTo>
                      <a:pt x="12" y="0"/>
                    </a:lnTo>
                    <a:lnTo>
                      <a:pt x="9" y="0"/>
                    </a:lnTo>
                    <a:lnTo>
                      <a:pt x="8" y="0"/>
                    </a:lnTo>
                    <a:lnTo>
                      <a:pt x="6" y="0"/>
                    </a:lnTo>
                    <a:lnTo>
                      <a:pt x="4" y="0"/>
                    </a:lnTo>
                    <a:lnTo>
                      <a:pt x="3" y="1"/>
                    </a:lnTo>
                    <a:lnTo>
                      <a:pt x="2" y="1"/>
                    </a:lnTo>
                    <a:lnTo>
                      <a:pt x="1" y="2"/>
                    </a:lnTo>
                    <a:lnTo>
                      <a:pt x="1" y="2"/>
                    </a:lnTo>
                    <a:lnTo>
                      <a:pt x="0" y="3"/>
                    </a:lnTo>
                    <a:lnTo>
                      <a:pt x="0" y="4"/>
                    </a:lnTo>
                    <a:lnTo>
                      <a:pt x="0" y="4"/>
                    </a:lnTo>
                    <a:lnTo>
                      <a:pt x="0" y="5"/>
                    </a:lnTo>
                    <a:lnTo>
                      <a:pt x="0" y="7"/>
                    </a:lnTo>
                    <a:lnTo>
                      <a:pt x="1" y="8"/>
                    </a:lnTo>
                    <a:lnTo>
                      <a:pt x="2" y="9"/>
                    </a:lnTo>
                    <a:lnTo>
                      <a:pt x="2" y="10"/>
                    </a:lnTo>
                    <a:lnTo>
                      <a:pt x="4" y="11"/>
                    </a:lnTo>
                    <a:lnTo>
                      <a:pt x="6" y="14"/>
                    </a:lnTo>
                    <a:lnTo>
                      <a:pt x="7" y="15"/>
                    </a:lnTo>
                    <a:lnTo>
                      <a:pt x="9" y="16"/>
                    </a:lnTo>
                    <a:lnTo>
                      <a:pt x="11" y="17"/>
                    </a:lnTo>
                    <a:lnTo>
                      <a:pt x="13" y="18"/>
                    </a:lnTo>
                    <a:lnTo>
                      <a:pt x="16" y="21"/>
                    </a:lnTo>
                    <a:lnTo>
                      <a:pt x="18" y="22"/>
                    </a:lnTo>
                    <a:lnTo>
                      <a:pt x="21" y="23"/>
                    </a:lnTo>
                    <a:lnTo>
                      <a:pt x="23" y="24"/>
                    </a:lnTo>
                    <a:lnTo>
                      <a:pt x="25" y="25"/>
                    </a:lnTo>
                    <a:lnTo>
                      <a:pt x="28" y="27"/>
                    </a:lnTo>
                    <a:lnTo>
                      <a:pt x="32" y="28"/>
                    </a:lnTo>
                    <a:lnTo>
                      <a:pt x="34" y="29"/>
                    </a:lnTo>
                    <a:lnTo>
                      <a:pt x="37" y="30"/>
                    </a:lnTo>
                    <a:lnTo>
                      <a:pt x="39" y="30"/>
                    </a:lnTo>
                    <a:lnTo>
                      <a:pt x="42" y="31"/>
                    </a:lnTo>
                    <a:lnTo>
                      <a:pt x="44" y="33"/>
                    </a:lnTo>
                    <a:lnTo>
                      <a:pt x="46" y="33"/>
                    </a:lnTo>
                    <a:lnTo>
                      <a:pt x="49" y="33"/>
                    </a:lnTo>
                    <a:lnTo>
                      <a:pt x="51" y="33"/>
                    </a:lnTo>
                    <a:lnTo>
                      <a:pt x="53" y="33"/>
                    </a:lnTo>
                    <a:lnTo>
                      <a:pt x="55" y="33"/>
                    </a:lnTo>
                    <a:lnTo>
                      <a:pt x="56" y="33"/>
                    </a:lnTo>
                    <a:lnTo>
                      <a:pt x="58" y="33"/>
                    </a:lnTo>
                    <a:lnTo>
                      <a:pt x="59" y="33"/>
                    </a:lnTo>
                    <a:lnTo>
                      <a:pt x="60" y="33"/>
                    </a:lnTo>
                    <a:lnTo>
                      <a:pt x="61" y="31"/>
                    </a:lnTo>
                    <a:lnTo>
                      <a:pt x="61" y="30"/>
                    </a:lnTo>
                    <a:lnTo>
                      <a:pt x="63" y="3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34" name="Freeform 291"/>
              <p:cNvSpPr>
                <a:spLocks/>
              </p:cNvSpPr>
              <p:nvPr/>
            </p:nvSpPr>
            <p:spPr bwMode="auto">
              <a:xfrm>
                <a:off x="1342" y="769"/>
                <a:ext cx="63" cy="28"/>
              </a:xfrm>
              <a:custGeom>
                <a:avLst/>
                <a:gdLst/>
                <a:ahLst/>
                <a:cxnLst>
                  <a:cxn ang="0">
                    <a:pos x="60" y="2"/>
                  </a:cxn>
                  <a:cxn ang="0">
                    <a:pos x="59" y="1"/>
                  </a:cxn>
                  <a:cxn ang="0">
                    <a:pos x="58" y="0"/>
                  </a:cxn>
                  <a:cxn ang="0">
                    <a:pos x="55" y="0"/>
                  </a:cxn>
                  <a:cxn ang="0">
                    <a:pos x="52" y="0"/>
                  </a:cxn>
                  <a:cxn ang="0">
                    <a:pos x="48" y="1"/>
                  </a:cxn>
                  <a:cxn ang="0">
                    <a:pos x="43" y="1"/>
                  </a:cxn>
                  <a:cxn ang="0">
                    <a:pos x="38" y="2"/>
                  </a:cxn>
                  <a:cxn ang="0">
                    <a:pos x="32" y="3"/>
                  </a:cxn>
                  <a:cxn ang="0">
                    <a:pos x="27" y="6"/>
                  </a:cxn>
                  <a:cxn ang="0">
                    <a:pos x="23" y="8"/>
                  </a:cxn>
                  <a:cxn ang="0">
                    <a:pos x="18" y="11"/>
                  </a:cxn>
                  <a:cxn ang="0">
                    <a:pos x="13" y="12"/>
                  </a:cxn>
                  <a:cxn ang="0">
                    <a:pos x="9" y="14"/>
                  </a:cxn>
                  <a:cxn ang="0">
                    <a:pos x="6" y="17"/>
                  </a:cxn>
                  <a:cxn ang="0">
                    <a:pos x="3" y="19"/>
                  </a:cxn>
                  <a:cxn ang="0">
                    <a:pos x="1" y="20"/>
                  </a:cxn>
                  <a:cxn ang="0">
                    <a:pos x="0" y="23"/>
                  </a:cxn>
                  <a:cxn ang="0">
                    <a:pos x="0" y="24"/>
                  </a:cxn>
                  <a:cxn ang="0">
                    <a:pos x="1" y="25"/>
                  </a:cxn>
                  <a:cxn ang="0">
                    <a:pos x="2" y="27"/>
                  </a:cxn>
                  <a:cxn ang="0">
                    <a:pos x="4" y="27"/>
                  </a:cxn>
                  <a:cxn ang="0">
                    <a:pos x="8" y="27"/>
                  </a:cxn>
                  <a:cxn ang="0">
                    <a:pos x="12" y="27"/>
                  </a:cxn>
                  <a:cxn ang="0">
                    <a:pos x="15" y="25"/>
                  </a:cxn>
                  <a:cxn ang="0">
                    <a:pos x="20" y="24"/>
                  </a:cxn>
                  <a:cxn ang="0">
                    <a:pos x="25" y="23"/>
                  </a:cxn>
                  <a:cxn ang="0">
                    <a:pos x="31" y="20"/>
                  </a:cxn>
                  <a:cxn ang="0">
                    <a:pos x="36" y="19"/>
                  </a:cxn>
                  <a:cxn ang="0">
                    <a:pos x="42" y="17"/>
                  </a:cxn>
                  <a:cxn ang="0">
                    <a:pos x="46" y="15"/>
                  </a:cxn>
                  <a:cxn ang="0">
                    <a:pos x="51" y="13"/>
                  </a:cxn>
                  <a:cxn ang="0">
                    <a:pos x="54" y="11"/>
                  </a:cxn>
                  <a:cxn ang="0">
                    <a:pos x="57" y="8"/>
                  </a:cxn>
                  <a:cxn ang="0">
                    <a:pos x="59" y="6"/>
                  </a:cxn>
                  <a:cxn ang="0">
                    <a:pos x="60" y="4"/>
                  </a:cxn>
                  <a:cxn ang="0">
                    <a:pos x="60" y="3"/>
                  </a:cxn>
                </a:cxnLst>
                <a:rect l="0" t="0" r="r" b="b"/>
                <a:pathLst>
                  <a:path w="63" h="28">
                    <a:moveTo>
                      <a:pt x="62" y="3"/>
                    </a:moveTo>
                    <a:lnTo>
                      <a:pt x="60" y="2"/>
                    </a:lnTo>
                    <a:lnTo>
                      <a:pt x="60" y="1"/>
                    </a:lnTo>
                    <a:lnTo>
                      <a:pt x="59" y="1"/>
                    </a:lnTo>
                    <a:lnTo>
                      <a:pt x="59" y="1"/>
                    </a:lnTo>
                    <a:lnTo>
                      <a:pt x="58" y="0"/>
                    </a:lnTo>
                    <a:lnTo>
                      <a:pt x="57" y="0"/>
                    </a:lnTo>
                    <a:lnTo>
                      <a:pt x="55" y="0"/>
                    </a:lnTo>
                    <a:lnTo>
                      <a:pt x="54" y="0"/>
                    </a:lnTo>
                    <a:lnTo>
                      <a:pt x="52" y="0"/>
                    </a:lnTo>
                    <a:lnTo>
                      <a:pt x="49" y="0"/>
                    </a:lnTo>
                    <a:lnTo>
                      <a:pt x="48" y="1"/>
                    </a:lnTo>
                    <a:lnTo>
                      <a:pt x="46" y="1"/>
                    </a:lnTo>
                    <a:lnTo>
                      <a:pt x="43" y="1"/>
                    </a:lnTo>
                    <a:lnTo>
                      <a:pt x="41" y="2"/>
                    </a:lnTo>
                    <a:lnTo>
                      <a:pt x="38" y="2"/>
                    </a:lnTo>
                    <a:lnTo>
                      <a:pt x="36" y="3"/>
                    </a:lnTo>
                    <a:lnTo>
                      <a:pt x="32" y="3"/>
                    </a:lnTo>
                    <a:lnTo>
                      <a:pt x="30" y="4"/>
                    </a:lnTo>
                    <a:lnTo>
                      <a:pt x="27" y="6"/>
                    </a:lnTo>
                    <a:lnTo>
                      <a:pt x="25" y="7"/>
                    </a:lnTo>
                    <a:lnTo>
                      <a:pt x="23" y="8"/>
                    </a:lnTo>
                    <a:lnTo>
                      <a:pt x="20" y="8"/>
                    </a:lnTo>
                    <a:lnTo>
                      <a:pt x="18" y="11"/>
                    </a:lnTo>
                    <a:lnTo>
                      <a:pt x="15" y="11"/>
                    </a:lnTo>
                    <a:lnTo>
                      <a:pt x="13" y="12"/>
                    </a:lnTo>
                    <a:lnTo>
                      <a:pt x="10" y="13"/>
                    </a:lnTo>
                    <a:lnTo>
                      <a:pt x="9" y="14"/>
                    </a:lnTo>
                    <a:lnTo>
                      <a:pt x="7" y="15"/>
                    </a:lnTo>
                    <a:lnTo>
                      <a:pt x="6" y="17"/>
                    </a:lnTo>
                    <a:lnTo>
                      <a:pt x="4" y="18"/>
                    </a:lnTo>
                    <a:lnTo>
                      <a:pt x="3" y="19"/>
                    </a:lnTo>
                    <a:lnTo>
                      <a:pt x="2" y="20"/>
                    </a:lnTo>
                    <a:lnTo>
                      <a:pt x="1" y="20"/>
                    </a:lnTo>
                    <a:lnTo>
                      <a:pt x="1" y="22"/>
                    </a:lnTo>
                    <a:lnTo>
                      <a:pt x="0" y="23"/>
                    </a:lnTo>
                    <a:lnTo>
                      <a:pt x="0" y="23"/>
                    </a:lnTo>
                    <a:lnTo>
                      <a:pt x="0" y="24"/>
                    </a:lnTo>
                    <a:lnTo>
                      <a:pt x="0" y="25"/>
                    </a:lnTo>
                    <a:lnTo>
                      <a:pt x="1" y="25"/>
                    </a:lnTo>
                    <a:lnTo>
                      <a:pt x="1" y="25"/>
                    </a:lnTo>
                    <a:lnTo>
                      <a:pt x="2" y="27"/>
                    </a:lnTo>
                    <a:lnTo>
                      <a:pt x="3" y="27"/>
                    </a:lnTo>
                    <a:lnTo>
                      <a:pt x="4" y="27"/>
                    </a:lnTo>
                    <a:lnTo>
                      <a:pt x="6" y="27"/>
                    </a:lnTo>
                    <a:lnTo>
                      <a:pt x="8" y="27"/>
                    </a:lnTo>
                    <a:lnTo>
                      <a:pt x="9" y="27"/>
                    </a:lnTo>
                    <a:lnTo>
                      <a:pt x="12" y="27"/>
                    </a:lnTo>
                    <a:lnTo>
                      <a:pt x="13" y="25"/>
                    </a:lnTo>
                    <a:lnTo>
                      <a:pt x="15" y="25"/>
                    </a:lnTo>
                    <a:lnTo>
                      <a:pt x="18" y="25"/>
                    </a:lnTo>
                    <a:lnTo>
                      <a:pt x="20" y="24"/>
                    </a:lnTo>
                    <a:lnTo>
                      <a:pt x="23" y="24"/>
                    </a:lnTo>
                    <a:lnTo>
                      <a:pt x="25" y="23"/>
                    </a:lnTo>
                    <a:lnTo>
                      <a:pt x="29" y="23"/>
                    </a:lnTo>
                    <a:lnTo>
                      <a:pt x="31" y="20"/>
                    </a:lnTo>
                    <a:lnTo>
                      <a:pt x="34" y="20"/>
                    </a:lnTo>
                    <a:lnTo>
                      <a:pt x="36" y="19"/>
                    </a:lnTo>
                    <a:lnTo>
                      <a:pt x="38" y="18"/>
                    </a:lnTo>
                    <a:lnTo>
                      <a:pt x="42" y="17"/>
                    </a:lnTo>
                    <a:lnTo>
                      <a:pt x="43" y="15"/>
                    </a:lnTo>
                    <a:lnTo>
                      <a:pt x="46" y="15"/>
                    </a:lnTo>
                    <a:lnTo>
                      <a:pt x="48" y="13"/>
                    </a:lnTo>
                    <a:lnTo>
                      <a:pt x="51" y="13"/>
                    </a:lnTo>
                    <a:lnTo>
                      <a:pt x="52" y="12"/>
                    </a:lnTo>
                    <a:lnTo>
                      <a:pt x="54" y="11"/>
                    </a:lnTo>
                    <a:lnTo>
                      <a:pt x="55" y="9"/>
                    </a:lnTo>
                    <a:lnTo>
                      <a:pt x="57" y="8"/>
                    </a:lnTo>
                    <a:lnTo>
                      <a:pt x="58" y="7"/>
                    </a:lnTo>
                    <a:lnTo>
                      <a:pt x="59" y="6"/>
                    </a:lnTo>
                    <a:lnTo>
                      <a:pt x="59" y="6"/>
                    </a:lnTo>
                    <a:lnTo>
                      <a:pt x="60" y="4"/>
                    </a:lnTo>
                    <a:lnTo>
                      <a:pt x="60" y="3"/>
                    </a:lnTo>
                    <a:lnTo>
                      <a:pt x="60" y="3"/>
                    </a:lnTo>
                  </a:path>
                </a:pathLst>
              </a:custGeom>
              <a:solidFill>
                <a:srgbClr val="00FF00"/>
              </a:solidFill>
              <a:ln w="12699" cap="rnd" cmpd="sng">
                <a:solidFill>
                  <a:srgbClr val="009900"/>
                </a:solidFill>
                <a:prstDash val="solid"/>
                <a:round/>
                <a:headEnd type="none" w="sm" len="sm"/>
                <a:tailEnd type="none" w="sm" len="sm"/>
              </a:ln>
              <a:effectLst/>
            </p:spPr>
            <p:txBody>
              <a:bodyPr/>
              <a:lstStyle/>
              <a:p>
                <a:endParaRPr lang="en-US" b="1" dirty="0"/>
              </a:p>
            </p:txBody>
          </p:sp>
          <p:sp>
            <p:nvSpPr>
              <p:cNvPr id="335" name="Freeform 292"/>
              <p:cNvSpPr>
                <a:spLocks/>
              </p:cNvSpPr>
              <p:nvPr/>
            </p:nvSpPr>
            <p:spPr bwMode="auto">
              <a:xfrm>
                <a:off x="1257" y="949"/>
                <a:ext cx="64" cy="28"/>
              </a:xfrm>
              <a:custGeom>
                <a:avLst/>
                <a:gdLst/>
                <a:ahLst/>
                <a:cxnLst>
                  <a:cxn ang="0">
                    <a:pos x="63" y="2"/>
                  </a:cxn>
                  <a:cxn ang="0">
                    <a:pos x="61" y="1"/>
                  </a:cxn>
                  <a:cxn ang="0">
                    <a:pos x="59" y="0"/>
                  </a:cxn>
                  <a:cxn ang="0">
                    <a:pos x="56" y="0"/>
                  </a:cxn>
                  <a:cxn ang="0">
                    <a:pos x="54" y="0"/>
                  </a:cxn>
                  <a:cxn ang="0">
                    <a:pos x="49" y="0"/>
                  </a:cxn>
                  <a:cxn ang="0">
                    <a:pos x="45" y="1"/>
                  </a:cxn>
                  <a:cxn ang="0">
                    <a:pos x="39" y="2"/>
                  </a:cxn>
                  <a:cxn ang="0">
                    <a:pos x="34" y="3"/>
                  </a:cxn>
                  <a:cxn ang="0">
                    <a:pos x="29" y="6"/>
                  </a:cxn>
                  <a:cxn ang="0">
                    <a:pos x="24" y="7"/>
                  </a:cxn>
                  <a:cxn ang="0">
                    <a:pos x="19" y="9"/>
                  </a:cxn>
                  <a:cxn ang="0">
                    <a:pos x="14" y="12"/>
                  </a:cxn>
                  <a:cxn ang="0">
                    <a:pos x="9" y="14"/>
                  </a:cxn>
                  <a:cxn ang="0">
                    <a:pos x="7" y="17"/>
                  </a:cxn>
                  <a:cxn ang="0">
                    <a:pos x="3" y="19"/>
                  </a:cxn>
                  <a:cxn ang="0">
                    <a:pos x="2" y="20"/>
                  </a:cxn>
                  <a:cxn ang="0">
                    <a:pos x="1" y="23"/>
                  </a:cxn>
                  <a:cxn ang="0">
                    <a:pos x="0" y="24"/>
                  </a:cxn>
                  <a:cxn ang="0">
                    <a:pos x="1" y="25"/>
                  </a:cxn>
                  <a:cxn ang="0">
                    <a:pos x="2" y="27"/>
                  </a:cxn>
                  <a:cxn ang="0">
                    <a:pos x="6" y="27"/>
                  </a:cxn>
                  <a:cxn ang="0">
                    <a:pos x="8" y="27"/>
                  </a:cxn>
                  <a:cxn ang="0">
                    <a:pos x="12" y="27"/>
                  </a:cxn>
                  <a:cxn ang="0">
                    <a:pos x="17" y="25"/>
                  </a:cxn>
                  <a:cxn ang="0">
                    <a:pos x="22" y="24"/>
                  </a:cxn>
                  <a:cxn ang="0">
                    <a:pos x="27" y="23"/>
                  </a:cxn>
                  <a:cxn ang="0">
                    <a:pos x="33" y="20"/>
                  </a:cxn>
                  <a:cxn ang="0">
                    <a:pos x="38" y="19"/>
                  </a:cxn>
                  <a:cxn ang="0">
                    <a:pos x="43" y="17"/>
                  </a:cxn>
                  <a:cxn ang="0">
                    <a:pos x="48" y="14"/>
                  </a:cxn>
                  <a:cxn ang="0">
                    <a:pos x="51" y="12"/>
                  </a:cxn>
                  <a:cxn ang="0">
                    <a:pos x="56" y="9"/>
                  </a:cxn>
                  <a:cxn ang="0">
                    <a:pos x="59" y="7"/>
                  </a:cxn>
                  <a:cxn ang="0">
                    <a:pos x="61" y="6"/>
                  </a:cxn>
                  <a:cxn ang="0">
                    <a:pos x="63" y="4"/>
                  </a:cxn>
                  <a:cxn ang="0">
                    <a:pos x="63" y="2"/>
                  </a:cxn>
                </a:cxnLst>
                <a:rect l="0" t="0" r="r" b="b"/>
                <a:pathLst>
                  <a:path w="64" h="28">
                    <a:moveTo>
                      <a:pt x="63" y="2"/>
                    </a:moveTo>
                    <a:lnTo>
                      <a:pt x="63" y="2"/>
                    </a:lnTo>
                    <a:lnTo>
                      <a:pt x="61" y="1"/>
                    </a:lnTo>
                    <a:lnTo>
                      <a:pt x="61" y="1"/>
                    </a:lnTo>
                    <a:lnTo>
                      <a:pt x="61" y="0"/>
                    </a:lnTo>
                    <a:lnTo>
                      <a:pt x="59" y="0"/>
                    </a:lnTo>
                    <a:lnTo>
                      <a:pt x="59" y="0"/>
                    </a:lnTo>
                    <a:lnTo>
                      <a:pt x="56" y="0"/>
                    </a:lnTo>
                    <a:lnTo>
                      <a:pt x="55" y="0"/>
                    </a:lnTo>
                    <a:lnTo>
                      <a:pt x="54" y="0"/>
                    </a:lnTo>
                    <a:lnTo>
                      <a:pt x="51" y="0"/>
                    </a:lnTo>
                    <a:lnTo>
                      <a:pt x="49" y="0"/>
                    </a:lnTo>
                    <a:lnTo>
                      <a:pt x="46" y="1"/>
                    </a:lnTo>
                    <a:lnTo>
                      <a:pt x="45" y="1"/>
                    </a:lnTo>
                    <a:lnTo>
                      <a:pt x="42" y="2"/>
                    </a:lnTo>
                    <a:lnTo>
                      <a:pt x="39" y="2"/>
                    </a:lnTo>
                    <a:lnTo>
                      <a:pt x="37" y="3"/>
                    </a:lnTo>
                    <a:lnTo>
                      <a:pt x="34" y="3"/>
                    </a:lnTo>
                    <a:lnTo>
                      <a:pt x="32" y="4"/>
                    </a:lnTo>
                    <a:lnTo>
                      <a:pt x="29" y="6"/>
                    </a:lnTo>
                    <a:lnTo>
                      <a:pt x="27" y="7"/>
                    </a:lnTo>
                    <a:lnTo>
                      <a:pt x="24" y="7"/>
                    </a:lnTo>
                    <a:lnTo>
                      <a:pt x="22" y="8"/>
                    </a:lnTo>
                    <a:lnTo>
                      <a:pt x="19" y="9"/>
                    </a:lnTo>
                    <a:lnTo>
                      <a:pt x="17" y="11"/>
                    </a:lnTo>
                    <a:lnTo>
                      <a:pt x="14" y="12"/>
                    </a:lnTo>
                    <a:lnTo>
                      <a:pt x="12" y="13"/>
                    </a:lnTo>
                    <a:lnTo>
                      <a:pt x="9" y="14"/>
                    </a:lnTo>
                    <a:lnTo>
                      <a:pt x="8" y="15"/>
                    </a:lnTo>
                    <a:lnTo>
                      <a:pt x="7" y="17"/>
                    </a:lnTo>
                    <a:lnTo>
                      <a:pt x="4" y="18"/>
                    </a:lnTo>
                    <a:lnTo>
                      <a:pt x="3" y="19"/>
                    </a:lnTo>
                    <a:lnTo>
                      <a:pt x="2" y="19"/>
                    </a:lnTo>
                    <a:lnTo>
                      <a:pt x="2" y="20"/>
                    </a:lnTo>
                    <a:lnTo>
                      <a:pt x="1" y="22"/>
                    </a:lnTo>
                    <a:lnTo>
                      <a:pt x="1" y="23"/>
                    </a:lnTo>
                    <a:lnTo>
                      <a:pt x="0" y="23"/>
                    </a:lnTo>
                    <a:lnTo>
                      <a:pt x="0" y="24"/>
                    </a:lnTo>
                    <a:lnTo>
                      <a:pt x="1" y="24"/>
                    </a:lnTo>
                    <a:lnTo>
                      <a:pt x="1" y="25"/>
                    </a:lnTo>
                    <a:lnTo>
                      <a:pt x="2" y="25"/>
                    </a:lnTo>
                    <a:lnTo>
                      <a:pt x="2" y="27"/>
                    </a:lnTo>
                    <a:lnTo>
                      <a:pt x="3" y="27"/>
                    </a:lnTo>
                    <a:lnTo>
                      <a:pt x="6" y="27"/>
                    </a:lnTo>
                    <a:lnTo>
                      <a:pt x="7" y="27"/>
                    </a:lnTo>
                    <a:lnTo>
                      <a:pt x="8" y="27"/>
                    </a:lnTo>
                    <a:lnTo>
                      <a:pt x="11" y="27"/>
                    </a:lnTo>
                    <a:lnTo>
                      <a:pt x="12" y="27"/>
                    </a:lnTo>
                    <a:lnTo>
                      <a:pt x="14" y="25"/>
                    </a:lnTo>
                    <a:lnTo>
                      <a:pt x="17" y="25"/>
                    </a:lnTo>
                    <a:lnTo>
                      <a:pt x="19" y="24"/>
                    </a:lnTo>
                    <a:lnTo>
                      <a:pt x="22" y="24"/>
                    </a:lnTo>
                    <a:lnTo>
                      <a:pt x="24" y="24"/>
                    </a:lnTo>
                    <a:lnTo>
                      <a:pt x="27" y="23"/>
                    </a:lnTo>
                    <a:lnTo>
                      <a:pt x="29" y="22"/>
                    </a:lnTo>
                    <a:lnTo>
                      <a:pt x="33" y="20"/>
                    </a:lnTo>
                    <a:lnTo>
                      <a:pt x="35" y="20"/>
                    </a:lnTo>
                    <a:lnTo>
                      <a:pt x="38" y="19"/>
                    </a:lnTo>
                    <a:lnTo>
                      <a:pt x="40" y="18"/>
                    </a:lnTo>
                    <a:lnTo>
                      <a:pt x="43" y="17"/>
                    </a:lnTo>
                    <a:lnTo>
                      <a:pt x="45" y="15"/>
                    </a:lnTo>
                    <a:lnTo>
                      <a:pt x="48" y="14"/>
                    </a:lnTo>
                    <a:lnTo>
                      <a:pt x="50" y="13"/>
                    </a:lnTo>
                    <a:lnTo>
                      <a:pt x="51" y="12"/>
                    </a:lnTo>
                    <a:lnTo>
                      <a:pt x="54" y="11"/>
                    </a:lnTo>
                    <a:lnTo>
                      <a:pt x="56" y="9"/>
                    </a:lnTo>
                    <a:lnTo>
                      <a:pt x="58" y="9"/>
                    </a:lnTo>
                    <a:lnTo>
                      <a:pt x="59" y="7"/>
                    </a:lnTo>
                    <a:lnTo>
                      <a:pt x="60" y="7"/>
                    </a:lnTo>
                    <a:lnTo>
                      <a:pt x="61" y="6"/>
                    </a:lnTo>
                    <a:lnTo>
                      <a:pt x="61" y="4"/>
                    </a:lnTo>
                    <a:lnTo>
                      <a:pt x="63" y="4"/>
                    </a:lnTo>
                    <a:lnTo>
                      <a:pt x="63" y="3"/>
                    </a:lnTo>
                    <a:lnTo>
                      <a:pt x="63" y="2"/>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36" name="Freeform 293"/>
              <p:cNvSpPr>
                <a:spLocks/>
              </p:cNvSpPr>
              <p:nvPr/>
            </p:nvSpPr>
            <p:spPr bwMode="auto">
              <a:xfrm>
                <a:off x="921" y="974"/>
                <a:ext cx="65" cy="27"/>
              </a:xfrm>
              <a:custGeom>
                <a:avLst/>
                <a:gdLst/>
                <a:ahLst/>
                <a:cxnLst>
                  <a:cxn ang="0">
                    <a:pos x="1" y="1"/>
                  </a:cxn>
                  <a:cxn ang="0">
                    <a:pos x="2" y="1"/>
                  </a:cxn>
                  <a:cxn ang="0">
                    <a:pos x="3" y="0"/>
                  </a:cxn>
                  <a:cxn ang="0">
                    <a:pos x="6" y="0"/>
                  </a:cxn>
                  <a:cxn ang="0">
                    <a:pos x="10" y="0"/>
                  </a:cxn>
                  <a:cxn ang="0">
                    <a:pos x="13" y="0"/>
                  </a:cxn>
                  <a:cxn ang="0">
                    <a:pos x="18" y="1"/>
                  </a:cxn>
                  <a:cxn ang="0">
                    <a:pos x="23" y="2"/>
                  </a:cxn>
                  <a:cxn ang="0">
                    <a:pos x="28" y="3"/>
                  </a:cxn>
                  <a:cxn ang="0">
                    <a:pos x="35" y="5"/>
                  </a:cxn>
                  <a:cxn ang="0">
                    <a:pos x="40" y="7"/>
                  </a:cxn>
                  <a:cxn ang="0">
                    <a:pos x="45" y="9"/>
                  </a:cxn>
                  <a:cxn ang="0">
                    <a:pos x="50" y="11"/>
                  </a:cxn>
                  <a:cxn ang="0">
                    <a:pos x="53" y="14"/>
                  </a:cxn>
                  <a:cxn ang="0">
                    <a:pos x="57" y="16"/>
                  </a:cxn>
                  <a:cxn ang="0">
                    <a:pos x="60" y="17"/>
                  </a:cxn>
                  <a:cxn ang="0">
                    <a:pos x="62" y="20"/>
                  </a:cxn>
                  <a:cxn ang="0">
                    <a:pos x="64" y="22"/>
                  </a:cxn>
                  <a:cxn ang="0">
                    <a:pos x="64" y="23"/>
                  </a:cxn>
                  <a:cxn ang="0">
                    <a:pos x="62" y="24"/>
                  </a:cxn>
                  <a:cxn ang="0">
                    <a:pos x="61" y="24"/>
                  </a:cxn>
                  <a:cxn ang="0">
                    <a:pos x="58" y="26"/>
                  </a:cxn>
                  <a:cxn ang="0">
                    <a:pos x="55" y="26"/>
                  </a:cxn>
                  <a:cxn ang="0">
                    <a:pos x="51" y="24"/>
                  </a:cxn>
                  <a:cxn ang="0">
                    <a:pos x="47" y="24"/>
                  </a:cxn>
                  <a:cxn ang="0">
                    <a:pos x="41" y="23"/>
                  </a:cxn>
                  <a:cxn ang="0">
                    <a:pos x="36" y="22"/>
                  </a:cxn>
                  <a:cxn ang="0">
                    <a:pos x="31" y="20"/>
                  </a:cxn>
                  <a:cxn ang="0">
                    <a:pos x="25" y="18"/>
                  </a:cxn>
                  <a:cxn ang="0">
                    <a:pos x="20" y="16"/>
                  </a:cxn>
                  <a:cxn ang="0">
                    <a:pos x="16" y="14"/>
                  </a:cxn>
                  <a:cxn ang="0">
                    <a:pos x="11" y="11"/>
                  </a:cxn>
                  <a:cxn ang="0">
                    <a:pos x="7" y="10"/>
                  </a:cxn>
                  <a:cxn ang="0">
                    <a:pos x="5" y="8"/>
                  </a:cxn>
                  <a:cxn ang="0">
                    <a:pos x="2" y="5"/>
                  </a:cxn>
                  <a:cxn ang="0">
                    <a:pos x="1" y="3"/>
                  </a:cxn>
                  <a:cxn ang="0">
                    <a:pos x="0" y="2"/>
                  </a:cxn>
                </a:cxnLst>
                <a:rect l="0" t="0" r="r" b="b"/>
                <a:pathLst>
                  <a:path w="65" h="27">
                    <a:moveTo>
                      <a:pt x="0" y="2"/>
                    </a:moveTo>
                    <a:lnTo>
                      <a:pt x="1" y="1"/>
                    </a:lnTo>
                    <a:lnTo>
                      <a:pt x="1" y="1"/>
                    </a:lnTo>
                    <a:lnTo>
                      <a:pt x="2" y="1"/>
                    </a:lnTo>
                    <a:lnTo>
                      <a:pt x="2" y="0"/>
                    </a:lnTo>
                    <a:lnTo>
                      <a:pt x="3" y="0"/>
                    </a:lnTo>
                    <a:lnTo>
                      <a:pt x="5" y="0"/>
                    </a:lnTo>
                    <a:lnTo>
                      <a:pt x="6" y="0"/>
                    </a:lnTo>
                    <a:lnTo>
                      <a:pt x="7" y="0"/>
                    </a:lnTo>
                    <a:lnTo>
                      <a:pt x="10" y="0"/>
                    </a:lnTo>
                    <a:lnTo>
                      <a:pt x="12" y="0"/>
                    </a:lnTo>
                    <a:lnTo>
                      <a:pt x="13" y="0"/>
                    </a:lnTo>
                    <a:lnTo>
                      <a:pt x="16" y="1"/>
                    </a:lnTo>
                    <a:lnTo>
                      <a:pt x="18" y="1"/>
                    </a:lnTo>
                    <a:lnTo>
                      <a:pt x="21" y="1"/>
                    </a:lnTo>
                    <a:lnTo>
                      <a:pt x="23" y="2"/>
                    </a:lnTo>
                    <a:lnTo>
                      <a:pt x="26" y="3"/>
                    </a:lnTo>
                    <a:lnTo>
                      <a:pt x="28" y="3"/>
                    </a:lnTo>
                    <a:lnTo>
                      <a:pt x="31" y="4"/>
                    </a:lnTo>
                    <a:lnTo>
                      <a:pt x="35" y="5"/>
                    </a:lnTo>
                    <a:lnTo>
                      <a:pt x="37" y="5"/>
                    </a:lnTo>
                    <a:lnTo>
                      <a:pt x="40" y="7"/>
                    </a:lnTo>
                    <a:lnTo>
                      <a:pt x="42" y="8"/>
                    </a:lnTo>
                    <a:lnTo>
                      <a:pt x="45" y="9"/>
                    </a:lnTo>
                    <a:lnTo>
                      <a:pt x="47" y="10"/>
                    </a:lnTo>
                    <a:lnTo>
                      <a:pt x="50" y="11"/>
                    </a:lnTo>
                    <a:lnTo>
                      <a:pt x="52" y="13"/>
                    </a:lnTo>
                    <a:lnTo>
                      <a:pt x="53" y="14"/>
                    </a:lnTo>
                    <a:lnTo>
                      <a:pt x="56" y="15"/>
                    </a:lnTo>
                    <a:lnTo>
                      <a:pt x="57" y="16"/>
                    </a:lnTo>
                    <a:lnTo>
                      <a:pt x="58" y="17"/>
                    </a:lnTo>
                    <a:lnTo>
                      <a:pt x="60" y="17"/>
                    </a:lnTo>
                    <a:lnTo>
                      <a:pt x="61" y="18"/>
                    </a:lnTo>
                    <a:lnTo>
                      <a:pt x="62" y="20"/>
                    </a:lnTo>
                    <a:lnTo>
                      <a:pt x="62" y="21"/>
                    </a:lnTo>
                    <a:lnTo>
                      <a:pt x="64" y="22"/>
                    </a:lnTo>
                    <a:lnTo>
                      <a:pt x="64" y="22"/>
                    </a:lnTo>
                    <a:lnTo>
                      <a:pt x="64" y="23"/>
                    </a:lnTo>
                    <a:lnTo>
                      <a:pt x="64" y="23"/>
                    </a:lnTo>
                    <a:lnTo>
                      <a:pt x="62" y="24"/>
                    </a:lnTo>
                    <a:lnTo>
                      <a:pt x="62" y="24"/>
                    </a:lnTo>
                    <a:lnTo>
                      <a:pt x="61" y="24"/>
                    </a:lnTo>
                    <a:lnTo>
                      <a:pt x="60" y="26"/>
                    </a:lnTo>
                    <a:lnTo>
                      <a:pt x="58" y="26"/>
                    </a:lnTo>
                    <a:lnTo>
                      <a:pt x="57" y="26"/>
                    </a:lnTo>
                    <a:lnTo>
                      <a:pt x="55" y="26"/>
                    </a:lnTo>
                    <a:lnTo>
                      <a:pt x="53" y="26"/>
                    </a:lnTo>
                    <a:lnTo>
                      <a:pt x="51" y="24"/>
                    </a:lnTo>
                    <a:lnTo>
                      <a:pt x="48" y="24"/>
                    </a:lnTo>
                    <a:lnTo>
                      <a:pt x="47" y="24"/>
                    </a:lnTo>
                    <a:lnTo>
                      <a:pt x="45" y="23"/>
                    </a:lnTo>
                    <a:lnTo>
                      <a:pt x="41" y="23"/>
                    </a:lnTo>
                    <a:lnTo>
                      <a:pt x="40" y="22"/>
                    </a:lnTo>
                    <a:lnTo>
                      <a:pt x="36" y="22"/>
                    </a:lnTo>
                    <a:lnTo>
                      <a:pt x="33" y="21"/>
                    </a:lnTo>
                    <a:lnTo>
                      <a:pt x="31" y="20"/>
                    </a:lnTo>
                    <a:lnTo>
                      <a:pt x="28" y="20"/>
                    </a:lnTo>
                    <a:lnTo>
                      <a:pt x="25" y="18"/>
                    </a:lnTo>
                    <a:lnTo>
                      <a:pt x="22" y="17"/>
                    </a:lnTo>
                    <a:lnTo>
                      <a:pt x="20" y="16"/>
                    </a:lnTo>
                    <a:lnTo>
                      <a:pt x="17" y="15"/>
                    </a:lnTo>
                    <a:lnTo>
                      <a:pt x="16" y="14"/>
                    </a:lnTo>
                    <a:lnTo>
                      <a:pt x="13" y="13"/>
                    </a:lnTo>
                    <a:lnTo>
                      <a:pt x="11" y="11"/>
                    </a:lnTo>
                    <a:lnTo>
                      <a:pt x="10" y="10"/>
                    </a:lnTo>
                    <a:lnTo>
                      <a:pt x="7" y="10"/>
                    </a:lnTo>
                    <a:lnTo>
                      <a:pt x="6" y="8"/>
                    </a:lnTo>
                    <a:lnTo>
                      <a:pt x="5" y="8"/>
                    </a:lnTo>
                    <a:lnTo>
                      <a:pt x="3" y="7"/>
                    </a:lnTo>
                    <a:lnTo>
                      <a:pt x="2" y="5"/>
                    </a:lnTo>
                    <a:lnTo>
                      <a:pt x="1" y="4"/>
                    </a:lnTo>
                    <a:lnTo>
                      <a:pt x="1" y="3"/>
                    </a:lnTo>
                    <a:lnTo>
                      <a:pt x="0" y="3"/>
                    </a:lnTo>
                    <a:lnTo>
                      <a:pt x="0" y="2"/>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37" name="Freeform 294"/>
              <p:cNvSpPr>
                <a:spLocks/>
              </p:cNvSpPr>
              <p:nvPr/>
            </p:nvSpPr>
            <p:spPr bwMode="auto">
              <a:xfrm>
                <a:off x="1323" y="717"/>
                <a:ext cx="24" cy="79"/>
              </a:xfrm>
              <a:custGeom>
                <a:avLst/>
                <a:gdLst/>
                <a:ahLst/>
                <a:cxnLst>
                  <a:cxn ang="0">
                    <a:pos x="5" y="78"/>
                  </a:cxn>
                  <a:cxn ang="0">
                    <a:pos x="7" y="78"/>
                  </a:cxn>
                  <a:cxn ang="0">
                    <a:pos x="10" y="75"/>
                  </a:cxn>
                  <a:cxn ang="0">
                    <a:pos x="11" y="72"/>
                  </a:cxn>
                  <a:cxn ang="0">
                    <a:pos x="12" y="68"/>
                  </a:cxn>
                  <a:cxn ang="0">
                    <a:pos x="15" y="63"/>
                  </a:cxn>
                  <a:cxn ang="0">
                    <a:pos x="16" y="57"/>
                  </a:cxn>
                  <a:cxn ang="0">
                    <a:pos x="17" y="51"/>
                  </a:cxn>
                  <a:cxn ang="0">
                    <a:pos x="20" y="45"/>
                  </a:cxn>
                  <a:cxn ang="0">
                    <a:pos x="20" y="38"/>
                  </a:cxn>
                  <a:cxn ang="0">
                    <a:pos x="21" y="32"/>
                  </a:cxn>
                  <a:cxn ang="0">
                    <a:pos x="21" y="25"/>
                  </a:cxn>
                  <a:cxn ang="0">
                    <a:pos x="23" y="19"/>
                  </a:cxn>
                  <a:cxn ang="0">
                    <a:pos x="21" y="14"/>
                  </a:cxn>
                  <a:cxn ang="0">
                    <a:pos x="21" y="9"/>
                  </a:cxn>
                  <a:cxn ang="0">
                    <a:pos x="20" y="6"/>
                  </a:cxn>
                  <a:cxn ang="0">
                    <a:pos x="19" y="2"/>
                  </a:cxn>
                  <a:cxn ang="0">
                    <a:pos x="17" y="1"/>
                  </a:cxn>
                  <a:cxn ang="0">
                    <a:pos x="16" y="0"/>
                  </a:cxn>
                  <a:cxn ang="0">
                    <a:pos x="15" y="1"/>
                  </a:cxn>
                  <a:cxn ang="0">
                    <a:pos x="12" y="2"/>
                  </a:cxn>
                  <a:cxn ang="0">
                    <a:pos x="11" y="4"/>
                  </a:cxn>
                  <a:cxn ang="0">
                    <a:pos x="8" y="8"/>
                  </a:cxn>
                  <a:cxn ang="0">
                    <a:pos x="7" y="13"/>
                  </a:cxn>
                  <a:cxn ang="0">
                    <a:pos x="5" y="19"/>
                  </a:cxn>
                  <a:cxn ang="0">
                    <a:pos x="3" y="25"/>
                  </a:cxn>
                  <a:cxn ang="0">
                    <a:pos x="2" y="31"/>
                  </a:cxn>
                  <a:cxn ang="0">
                    <a:pos x="1" y="38"/>
                  </a:cxn>
                  <a:cxn ang="0">
                    <a:pos x="0" y="44"/>
                  </a:cxn>
                  <a:cxn ang="0">
                    <a:pos x="0" y="51"/>
                  </a:cxn>
                  <a:cxn ang="0">
                    <a:pos x="0" y="57"/>
                  </a:cxn>
                  <a:cxn ang="0">
                    <a:pos x="0" y="63"/>
                  </a:cxn>
                  <a:cxn ang="0">
                    <a:pos x="0" y="68"/>
                  </a:cxn>
                  <a:cxn ang="0">
                    <a:pos x="1" y="72"/>
                  </a:cxn>
                  <a:cxn ang="0">
                    <a:pos x="2" y="75"/>
                  </a:cxn>
                  <a:cxn ang="0">
                    <a:pos x="3" y="76"/>
                  </a:cxn>
                  <a:cxn ang="0">
                    <a:pos x="5" y="78"/>
                  </a:cxn>
                </a:cxnLst>
                <a:rect l="0" t="0" r="r" b="b"/>
                <a:pathLst>
                  <a:path w="24" h="79">
                    <a:moveTo>
                      <a:pt x="5" y="78"/>
                    </a:moveTo>
                    <a:lnTo>
                      <a:pt x="5" y="78"/>
                    </a:lnTo>
                    <a:lnTo>
                      <a:pt x="6" y="78"/>
                    </a:lnTo>
                    <a:lnTo>
                      <a:pt x="7" y="78"/>
                    </a:lnTo>
                    <a:lnTo>
                      <a:pt x="8" y="76"/>
                    </a:lnTo>
                    <a:lnTo>
                      <a:pt x="10" y="75"/>
                    </a:lnTo>
                    <a:lnTo>
                      <a:pt x="10" y="73"/>
                    </a:lnTo>
                    <a:lnTo>
                      <a:pt x="11" y="72"/>
                    </a:lnTo>
                    <a:lnTo>
                      <a:pt x="12" y="70"/>
                    </a:lnTo>
                    <a:lnTo>
                      <a:pt x="12" y="68"/>
                    </a:lnTo>
                    <a:lnTo>
                      <a:pt x="14" y="66"/>
                    </a:lnTo>
                    <a:lnTo>
                      <a:pt x="15" y="63"/>
                    </a:lnTo>
                    <a:lnTo>
                      <a:pt x="15" y="61"/>
                    </a:lnTo>
                    <a:lnTo>
                      <a:pt x="16" y="57"/>
                    </a:lnTo>
                    <a:lnTo>
                      <a:pt x="17" y="54"/>
                    </a:lnTo>
                    <a:lnTo>
                      <a:pt x="17" y="51"/>
                    </a:lnTo>
                    <a:lnTo>
                      <a:pt x="19" y="48"/>
                    </a:lnTo>
                    <a:lnTo>
                      <a:pt x="20" y="45"/>
                    </a:lnTo>
                    <a:lnTo>
                      <a:pt x="20" y="42"/>
                    </a:lnTo>
                    <a:lnTo>
                      <a:pt x="20" y="38"/>
                    </a:lnTo>
                    <a:lnTo>
                      <a:pt x="20" y="34"/>
                    </a:lnTo>
                    <a:lnTo>
                      <a:pt x="21" y="32"/>
                    </a:lnTo>
                    <a:lnTo>
                      <a:pt x="21" y="28"/>
                    </a:lnTo>
                    <a:lnTo>
                      <a:pt x="21" y="25"/>
                    </a:lnTo>
                    <a:lnTo>
                      <a:pt x="21" y="22"/>
                    </a:lnTo>
                    <a:lnTo>
                      <a:pt x="23" y="19"/>
                    </a:lnTo>
                    <a:lnTo>
                      <a:pt x="21" y="16"/>
                    </a:lnTo>
                    <a:lnTo>
                      <a:pt x="21" y="14"/>
                    </a:lnTo>
                    <a:lnTo>
                      <a:pt x="21" y="10"/>
                    </a:lnTo>
                    <a:lnTo>
                      <a:pt x="21" y="9"/>
                    </a:lnTo>
                    <a:lnTo>
                      <a:pt x="20" y="7"/>
                    </a:lnTo>
                    <a:lnTo>
                      <a:pt x="20" y="6"/>
                    </a:lnTo>
                    <a:lnTo>
                      <a:pt x="20" y="3"/>
                    </a:lnTo>
                    <a:lnTo>
                      <a:pt x="19" y="2"/>
                    </a:lnTo>
                    <a:lnTo>
                      <a:pt x="19" y="1"/>
                    </a:lnTo>
                    <a:lnTo>
                      <a:pt x="17" y="1"/>
                    </a:lnTo>
                    <a:lnTo>
                      <a:pt x="17" y="1"/>
                    </a:lnTo>
                    <a:lnTo>
                      <a:pt x="16" y="0"/>
                    </a:lnTo>
                    <a:lnTo>
                      <a:pt x="15" y="0"/>
                    </a:lnTo>
                    <a:lnTo>
                      <a:pt x="15" y="1"/>
                    </a:lnTo>
                    <a:lnTo>
                      <a:pt x="14" y="1"/>
                    </a:lnTo>
                    <a:lnTo>
                      <a:pt x="12" y="2"/>
                    </a:lnTo>
                    <a:lnTo>
                      <a:pt x="11" y="3"/>
                    </a:lnTo>
                    <a:lnTo>
                      <a:pt x="11" y="4"/>
                    </a:lnTo>
                    <a:lnTo>
                      <a:pt x="10" y="7"/>
                    </a:lnTo>
                    <a:lnTo>
                      <a:pt x="8" y="8"/>
                    </a:lnTo>
                    <a:lnTo>
                      <a:pt x="7" y="10"/>
                    </a:lnTo>
                    <a:lnTo>
                      <a:pt x="7" y="13"/>
                    </a:lnTo>
                    <a:lnTo>
                      <a:pt x="6" y="15"/>
                    </a:lnTo>
                    <a:lnTo>
                      <a:pt x="5" y="19"/>
                    </a:lnTo>
                    <a:lnTo>
                      <a:pt x="5" y="21"/>
                    </a:lnTo>
                    <a:lnTo>
                      <a:pt x="3" y="25"/>
                    </a:lnTo>
                    <a:lnTo>
                      <a:pt x="2" y="27"/>
                    </a:lnTo>
                    <a:lnTo>
                      <a:pt x="2" y="31"/>
                    </a:lnTo>
                    <a:lnTo>
                      <a:pt x="2" y="34"/>
                    </a:lnTo>
                    <a:lnTo>
                      <a:pt x="1" y="38"/>
                    </a:lnTo>
                    <a:lnTo>
                      <a:pt x="1" y="42"/>
                    </a:lnTo>
                    <a:lnTo>
                      <a:pt x="0" y="44"/>
                    </a:lnTo>
                    <a:lnTo>
                      <a:pt x="0" y="48"/>
                    </a:lnTo>
                    <a:lnTo>
                      <a:pt x="0" y="51"/>
                    </a:lnTo>
                    <a:lnTo>
                      <a:pt x="0" y="54"/>
                    </a:lnTo>
                    <a:lnTo>
                      <a:pt x="0" y="57"/>
                    </a:lnTo>
                    <a:lnTo>
                      <a:pt x="0" y="60"/>
                    </a:lnTo>
                    <a:lnTo>
                      <a:pt x="0" y="63"/>
                    </a:lnTo>
                    <a:lnTo>
                      <a:pt x="0" y="66"/>
                    </a:lnTo>
                    <a:lnTo>
                      <a:pt x="0" y="68"/>
                    </a:lnTo>
                    <a:lnTo>
                      <a:pt x="0" y="70"/>
                    </a:lnTo>
                    <a:lnTo>
                      <a:pt x="1" y="72"/>
                    </a:lnTo>
                    <a:lnTo>
                      <a:pt x="1" y="73"/>
                    </a:lnTo>
                    <a:lnTo>
                      <a:pt x="2" y="75"/>
                    </a:lnTo>
                    <a:lnTo>
                      <a:pt x="2" y="75"/>
                    </a:lnTo>
                    <a:lnTo>
                      <a:pt x="3" y="76"/>
                    </a:lnTo>
                    <a:lnTo>
                      <a:pt x="3" y="78"/>
                    </a:lnTo>
                    <a:lnTo>
                      <a:pt x="5" y="78"/>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38" name="Freeform 295"/>
              <p:cNvSpPr>
                <a:spLocks/>
              </p:cNvSpPr>
              <p:nvPr/>
            </p:nvSpPr>
            <p:spPr bwMode="auto">
              <a:xfrm>
                <a:off x="1263" y="760"/>
                <a:ext cx="22" cy="79"/>
              </a:xfrm>
              <a:custGeom>
                <a:avLst/>
                <a:gdLst/>
                <a:ahLst/>
                <a:cxnLst>
                  <a:cxn ang="0">
                    <a:pos x="4" y="78"/>
                  </a:cxn>
                  <a:cxn ang="0">
                    <a:pos x="7" y="76"/>
                  </a:cxn>
                  <a:cxn ang="0">
                    <a:pos x="8" y="74"/>
                  </a:cxn>
                  <a:cxn ang="0">
                    <a:pos x="9" y="72"/>
                  </a:cxn>
                  <a:cxn ang="0">
                    <a:pos x="12" y="67"/>
                  </a:cxn>
                  <a:cxn ang="0">
                    <a:pos x="14" y="62"/>
                  </a:cxn>
                  <a:cxn ang="0">
                    <a:pos x="16" y="57"/>
                  </a:cxn>
                  <a:cxn ang="0">
                    <a:pos x="17" y="51"/>
                  </a:cxn>
                  <a:cxn ang="0">
                    <a:pos x="18" y="44"/>
                  </a:cxn>
                  <a:cxn ang="0">
                    <a:pos x="19" y="38"/>
                  </a:cxn>
                  <a:cxn ang="0">
                    <a:pos x="19" y="31"/>
                  </a:cxn>
                  <a:cxn ang="0">
                    <a:pos x="21" y="25"/>
                  </a:cxn>
                  <a:cxn ang="0">
                    <a:pos x="21" y="19"/>
                  </a:cxn>
                  <a:cxn ang="0">
                    <a:pos x="21" y="13"/>
                  </a:cxn>
                  <a:cxn ang="0">
                    <a:pos x="19" y="8"/>
                  </a:cxn>
                  <a:cxn ang="0">
                    <a:pos x="19" y="4"/>
                  </a:cxn>
                  <a:cxn ang="0">
                    <a:pos x="18" y="2"/>
                  </a:cxn>
                  <a:cxn ang="0">
                    <a:pos x="17" y="0"/>
                  </a:cxn>
                  <a:cxn ang="0">
                    <a:pos x="14" y="0"/>
                  </a:cxn>
                  <a:cxn ang="0">
                    <a:pos x="13" y="0"/>
                  </a:cxn>
                  <a:cxn ang="0">
                    <a:pos x="12" y="2"/>
                  </a:cxn>
                  <a:cxn ang="0">
                    <a:pos x="9" y="4"/>
                  </a:cxn>
                  <a:cxn ang="0">
                    <a:pos x="8" y="8"/>
                  </a:cxn>
                  <a:cxn ang="0">
                    <a:pos x="6" y="13"/>
                  </a:cxn>
                  <a:cxn ang="0">
                    <a:pos x="4" y="18"/>
                  </a:cxn>
                  <a:cxn ang="0">
                    <a:pos x="3" y="25"/>
                  </a:cxn>
                  <a:cxn ang="0">
                    <a:pos x="2" y="31"/>
                  </a:cxn>
                  <a:cxn ang="0">
                    <a:pos x="1" y="37"/>
                  </a:cxn>
                  <a:cxn ang="0">
                    <a:pos x="0" y="44"/>
                  </a:cxn>
                  <a:cxn ang="0">
                    <a:pos x="0" y="50"/>
                  </a:cxn>
                  <a:cxn ang="0">
                    <a:pos x="0" y="56"/>
                  </a:cxn>
                  <a:cxn ang="0">
                    <a:pos x="0" y="62"/>
                  </a:cxn>
                  <a:cxn ang="0">
                    <a:pos x="0" y="67"/>
                  </a:cxn>
                  <a:cxn ang="0">
                    <a:pos x="0" y="70"/>
                  </a:cxn>
                  <a:cxn ang="0">
                    <a:pos x="1" y="74"/>
                  </a:cxn>
                  <a:cxn ang="0">
                    <a:pos x="2" y="76"/>
                  </a:cxn>
                  <a:cxn ang="0">
                    <a:pos x="4" y="78"/>
                  </a:cxn>
                </a:cxnLst>
                <a:rect l="0" t="0" r="r" b="b"/>
                <a:pathLst>
                  <a:path w="22" h="79">
                    <a:moveTo>
                      <a:pt x="4" y="78"/>
                    </a:moveTo>
                    <a:lnTo>
                      <a:pt x="4" y="78"/>
                    </a:lnTo>
                    <a:lnTo>
                      <a:pt x="6" y="78"/>
                    </a:lnTo>
                    <a:lnTo>
                      <a:pt x="7" y="76"/>
                    </a:lnTo>
                    <a:lnTo>
                      <a:pt x="7" y="75"/>
                    </a:lnTo>
                    <a:lnTo>
                      <a:pt x="8" y="74"/>
                    </a:lnTo>
                    <a:lnTo>
                      <a:pt x="9" y="73"/>
                    </a:lnTo>
                    <a:lnTo>
                      <a:pt x="9" y="72"/>
                    </a:lnTo>
                    <a:lnTo>
                      <a:pt x="11" y="69"/>
                    </a:lnTo>
                    <a:lnTo>
                      <a:pt x="12" y="67"/>
                    </a:lnTo>
                    <a:lnTo>
                      <a:pt x="13" y="66"/>
                    </a:lnTo>
                    <a:lnTo>
                      <a:pt x="14" y="62"/>
                    </a:lnTo>
                    <a:lnTo>
                      <a:pt x="14" y="60"/>
                    </a:lnTo>
                    <a:lnTo>
                      <a:pt x="16" y="57"/>
                    </a:lnTo>
                    <a:lnTo>
                      <a:pt x="17" y="54"/>
                    </a:lnTo>
                    <a:lnTo>
                      <a:pt x="17" y="51"/>
                    </a:lnTo>
                    <a:lnTo>
                      <a:pt x="17" y="48"/>
                    </a:lnTo>
                    <a:lnTo>
                      <a:pt x="18" y="44"/>
                    </a:lnTo>
                    <a:lnTo>
                      <a:pt x="19" y="40"/>
                    </a:lnTo>
                    <a:lnTo>
                      <a:pt x="19" y="38"/>
                    </a:lnTo>
                    <a:lnTo>
                      <a:pt x="19" y="34"/>
                    </a:lnTo>
                    <a:lnTo>
                      <a:pt x="19" y="31"/>
                    </a:lnTo>
                    <a:lnTo>
                      <a:pt x="21" y="27"/>
                    </a:lnTo>
                    <a:lnTo>
                      <a:pt x="21" y="25"/>
                    </a:lnTo>
                    <a:lnTo>
                      <a:pt x="21" y="21"/>
                    </a:lnTo>
                    <a:lnTo>
                      <a:pt x="21" y="19"/>
                    </a:lnTo>
                    <a:lnTo>
                      <a:pt x="21" y="15"/>
                    </a:lnTo>
                    <a:lnTo>
                      <a:pt x="21" y="13"/>
                    </a:lnTo>
                    <a:lnTo>
                      <a:pt x="21" y="10"/>
                    </a:lnTo>
                    <a:lnTo>
                      <a:pt x="19" y="8"/>
                    </a:lnTo>
                    <a:lnTo>
                      <a:pt x="19" y="6"/>
                    </a:lnTo>
                    <a:lnTo>
                      <a:pt x="19" y="4"/>
                    </a:lnTo>
                    <a:lnTo>
                      <a:pt x="18" y="3"/>
                    </a:lnTo>
                    <a:lnTo>
                      <a:pt x="18" y="2"/>
                    </a:lnTo>
                    <a:lnTo>
                      <a:pt x="17" y="1"/>
                    </a:lnTo>
                    <a:lnTo>
                      <a:pt x="17" y="0"/>
                    </a:lnTo>
                    <a:lnTo>
                      <a:pt x="16" y="0"/>
                    </a:lnTo>
                    <a:lnTo>
                      <a:pt x="14" y="0"/>
                    </a:lnTo>
                    <a:lnTo>
                      <a:pt x="14" y="0"/>
                    </a:lnTo>
                    <a:lnTo>
                      <a:pt x="13" y="0"/>
                    </a:lnTo>
                    <a:lnTo>
                      <a:pt x="12" y="1"/>
                    </a:lnTo>
                    <a:lnTo>
                      <a:pt x="12" y="2"/>
                    </a:lnTo>
                    <a:lnTo>
                      <a:pt x="11" y="3"/>
                    </a:lnTo>
                    <a:lnTo>
                      <a:pt x="9" y="4"/>
                    </a:lnTo>
                    <a:lnTo>
                      <a:pt x="9" y="6"/>
                    </a:lnTo>
                    <a:lnTo>
                      <a:pt x="8" y="8"/>
                    </a:lnTo>
                    <a:lnTo>
                      <a:pt x="7" y="10"/>
                    </a:lnTo>
                    <a:lnTo>
                      <a:pt x="6" y="13"/>
                    </a:lnTo>
                    <a:lnTo>
                      <a:pt x="6" y="15"/>
                    </a:lnTo>
                    <a:lnTo>
                      <a:pt x="4" y="18"/>
                    </a:lnTo>
                    <a:lnTo>
                      <a:pt x="3" y="21"/>
                    </a:lnTo>
                    <a:lnTo>
                      <a:pt x="3" y="25"/>
                    </a:lnTo>
                    <a:lnTo>
                      <a:pt x="2" y="27"/>
                    </a:lnTo>
                    <a:lnTo>
                      <a:pt x="2" y="31"/>
                    </a:lnTo>
                    <a:lnTo>
                      <a:pt x="1" y="34"/>
                    </a:lnTo>
                    <a:lnTo>
                      <a:pt x="1" y="37"/>
                    </a:lnTo>
                    <a:lnTo>
                      <a:pt x="0" y="40"/>
                    </a:lnTo>
                    <a:lnTo>
                      <a:pt x="0" y="44"/>
                    </a:lnTo>
                    <a:lnTo>
                      <a:pt x="0" y="48"/>
                    </a:lnTo>
                    <a:lnTo>
                      <a:pt x="0" y="50"/>
                    </a:lnTo>
                    <a:lnTo>
                      <a:pt x="0" y="54"/>
                    </a:lnTo>
                    <a:lnTo>
                      <a:pt x="0" y="56"/>
                    </a:lnTo>
                    <a:lnTo>
                      <a:pt x="0" y="60"/>
                    </a:lnTo>
                    <a:lnTo>
                      <a:pt x="0" y="62"/>
                    </a:lnTo>
                    <a:lnTo>
                      <a:pt x="0" y="64"/>
                    </a:lnTo>
                    <a:lnTo>
                      <a:pt x="0" y="67"/>
                    </a:lnTo>
                    <a:lnTo>
                      <a:pt x="0" y="69"/>
                    </a:lnTo>
                    <a:lnTo>
                      <a:pt x="0" y="70"/>
                    </a:lnTo>
                    <a:lnTo>
                      <a:pt x="1" y="73"/>
                    </a:lnTo>
                    <a:lnTo>
                      <a:pt x="1" y="74"/>
                    </a:lnTo>
                    <a:lnTo>
                      <a:pt x="2" y="75"/>
                    </a:lnTo>
                    <a:lnTo>
                      <a:pt x="2" y="76"/>
                    </a:lnTo>
                    <a:lnTo>
                      <a:pt x="3" y="76"/>
                    </a:lnTo>
                    <a:lnTo>
                      <a:pt x="4" y="78"/>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39" name="Freeform 296"/>
              <p:cNvSpPr>
                <a:spLocks/>
              </p:cNvSpPr>
              <p:nvPr/>
            </p:nvSpPr>
            <p:spPr bwMode="auto">
              <a:xfrm>
                <a:off x="1257" y="890"/>
                <a:ext cx="23" cy="79"/>
              </a:xfrm>
              <a:custGeom>
                <a:avLst/>
                <a:gdLst/>
                <a:ahLst/>
                <a:cxnLst>
                  <a:cxn ang="0">
                    <a:pos x="5" y="78"/>
                  </a:cxn>
                  <a:cxn ang="0">
                    <a:pos x="7" y="78"/>
                  </a:cxn>
                  <a:cxn ang="0">
                    <a:pos x="9" y="75"/>
                  </a:cxn>
                  <a:cxn ang="0">
                    <a:pos x="11" y="72"/>
                  </a:cxn>
                  <a:cxn ang="0">
                    <a:pos x="12" y="68"/>
                  </a:cxn>
                  <a:cxn ang="0">
                    <a:pos x="15" y="63"/>
                  </a:cxn>
                  <a:cxn ang="0">
                    <a:pos x="16" y="57"/>
                  </a:cxn>
                  <a:cxn ang="0">
                    <a:pos x="18" y="51"/>
                  </a:cxn>
                  <a:cxn ang="0">
                    <a:pos x="19" y="45"/>
                  </a:cxn>
                  <a:cxn ang="0">
                    <a:pos x="20" y="38"/>
                  </a:cxn>
                  <a:cxn ang="0">
                    <a:pos x="22" y="32"/>
                  </a:cxn>
                  <a:cxn ang="0">
                    <a:pos x="22" y="25"/>
                  </a:cxn>
                  <a:cxn ang="0">
                    <a:pos x="22" y="19"/>
                  </a:cxn>
                  <a:cxn ang="0">
                    <a:pos x="22" y="14"/>
                  </a:cxn>
                  <a:cxn ang="0">
                    <a:pos x="20" y="9"/>
                  </a:cxn>
                  <a:cxn ang="0">
                    <a:pos x="20" y="6"/>
                  </a:cxn>
                  <a:cxn ang="0">
                    <a:pos x="19" y="2"/>
                  </a:cxn>
                  <a:cxn ang="0">
                    <a:pos x="18" y="1"/>
                  </a:cxn>
                  <a:cxn ang="0">
                    <a:pos x="16" y="0"/>
                  </a:cxn>
                  <a:cxn ang="0">
                    <a:pos x="15" y="1"/>
                  </a:cxn>
                  <a:cxn ang="0">
                    <a:pos x="12" y="2"/>
                  </a:cxn>
                  <a:cxn ang="0">
                    <a:pos x="10" y="6"/>
                  </a:cxn>
                  <a:cxn ang="0">
                    <a:pos x="9" y="8"/>
                  </a:cxn>
                  <a:cxn ang="0">
                    <a:pos x="7" y="13"/>
                  </a:cxn>
                  <a:cxn ang="0">
                    <a:pos x="5" y="19"/>
                  </a:cxn>
                  <a:cxn ang="0">
                    <a:pos x="3" y="25"/>
                  </a:cxn>
                  <a:cxn ang="0">
                    <a:pos x="2" y="32"/>
                  </a:cxn>
                  <a:cxn ang="0">
                    <a:pos x="1" y="38"/>
                  </a:cxn>
                  <a:cxn ang="0">
                    <a:pos x="0" y="44"/>
                  </a:cxn>
                  <a:cxn ang="0">
                    <a:pos x="0" y="51"/>
                  </a:cxn>
                  <a:cxn ang="0">
                    <a:pos x="0" y="57"/>
                  </a:cxn>
                  <a:cxn ang="0">
                    <a:pos x="0" y="63"/>
                  </a:cxn>
                  <a:cxn ang="0">
                    <a:pos x="0" y="68"/>
                  </a:cxn>
                  <a:cxn ang="0">
                    <a:pos x="1" y="72"/>
                  </a:cxn>
                  <a:cxn ang="0">
                    <a:pos x="2" y="75"/>
                  </a:cxn>
                  <a:cxn ang="0">
                    <a:pos x="2" y="76"/>
                  </a:cxn>
                  <a:cxn ang="0">
                    <a:pos x="5" y="78"/>
                  </a:cxn>
                </a:cxnLst>
                <a:rect l="0" t="0" r="r" b="b"/>
                <a:pathLst>
                  <a:path w="23" h="79">
                    <a:moveTo>
                      <a:pt x="5" y="78"/>
                    </a:moveTo>
                    <a:lnTo>
                      <a:pt x="5" y="78"/>
                    </a:lnTo>
                    <a:lnTo>
                      <a:pt x="6" y="78"/>
                    </a:lnTo>
                    <a:lnTo>
                      <a:pt x="7" y="78"/>
                    </a:lnTo>
                    <a:lnTo>
                      <a:pt x="7" y="76"/>
                    </a:lnTo>
                    <a:lnTo>
                      <a:pt x="9" y="75"/>
                    </a:lnTo>
                    <a:lnTo>
                      <a:pt x="10" y="74"/>
                    </a:lnTo>
                    <a:lnTo>
                      <a:pt x="11" y="72"/>
                    </a:lnTo>
                    <a:lnTo>
                      <a:pt x="12" y="70"/>
                    </a:lnTo>
                    <a:lnTo>
                      <a:pt x="12" y="68"/>
                    </a:lnTo>
                    <a:lnTo>
                      <a:pt x="14" y="66"/>
                    </a:lnTo>
                    <a:lnTo>
                      <a:pt x="15" y="63"/>
                    </a:lnTo>
                    <a:lnTo>
                      <a:pt x="15" y="61"/>
                    </a:lnTo>
                    <a:lnTo>
                      <a:pt x="16" y="57"/>
                    </a:lnTo>
                    <a:lnTo>
                      <a:pt x="18" y="55"/>
                    </a:lnTo>
                    <a:lnTo>
                      <a:pt x="18" y="51"/>
                    </a:lnTo>
                    <a:lnTo>
                      <a:pt x="19" y="49"/>
                    </a:lnTo>
                    <a:lnTo>
                      <a:pt x="19" y="45"/>
                    </a:lnTo>
                    <a:lnTo>
                      <a:pt x="20" y="42"/>
                    </a:lnTo>
                    <a:lnTo>
                      <a:pt x="20" y="38"/>
                    </a:lnTo>
                    <a:lnTo>
                      <a:pt x="20" y="34"/>
                    </a:lnTo>
                    <a:lnTo>
                      <a:pt x="22" y="32"/>
                    </a:lnTo>
                    <a:lnTo>
                      <a:pt x="22" y="28"/>
                    </a:lnTo>
                    <a:lnTo>
                      <a:pt x="22" y="25"/>
                    </a:lnTo>
                    <a:lnTo>
                      <a:pt x="22" y="22"/>
                    </a:lnTo>
                    <a:lnTo>
                      <a:pt x="22" y="19"/>
                    </a:lnTo>
                    <a:lnTo>
                      <a:pt x="22" y="16"/>
                    </a:lnTo>
                    <a:lnTo>
                      <a:pt x="22" y="14"/>
                    </a:lnTo>
                    <a:lnTo>
                      <a:pt x="22" y="12"/>
                    </a:lnTo>
                    <a:lnTo>
                      <a:pt x="20" y="9"/>
                    </a:lnTo>
                    <a:lnTo>
                      <a:pt x="20" y="7"/>
                    </a:lnTo>
                    <a:lnTo>
                      <a:pt x="20" y="6"/>
                    </a:lnTo>
                    <a:lnTo>
                      <a:pt x="20" y="3"/>
                    </a:lnTo>
                    <a:lnTo>
                      <a:pt x="19" y="2"/>
                    </a:lnTo>
                    <a:lnTo>
                      <a:pt x="19" y="1"/>
                    </a:lnTo>
                    <a:lnTo>
                      <a:pt x="18" y="1"/>
                    </a:lnTo>
                    <a:lnTo>
                      <a:pt x="18" y="1"/>
                    </a:lnTo>
                    <a:lnTo>
                      <a:pt x="16" y="0"/>
                    </a:lnTo>
                    <a:lnTo>
                      <a:pt x="15" y="0"/>
                    </a:lnTo>
                    <a:lnTo>
                      <a:pt x="15" y="1"/>
                    </a:lnTo>
                    <a:lnTo>
                      <a:pt x="14" y="1"/>
                    </a:lnTo>
                    <a:lnTo>
                      <a:pt x="12" y="2"/>
                    </a:lnTo>
                    <a:lnTo>
                      <a:pt x="11" y="3"/>
                    </a:lnTo>
                    <a:lnTo>
                      <a:pt x="10" y="6"/>
                    </a:lnTo>
                    <a:lnTo>
                      <a:pt x="10" y="7"/>
                    </a:lnTo>
                    <a:lnTo>
                      <a:pt x="9" y="8"/>
                    </a:lnTo>
                    <a:lnTo>
                      <a:pt x="7" y="10"/>
                    </a:lnTo>
                    <a:lnTo>
                      <a:pt x="7" y="13"/>
                    </a:lnTo>
                    <a:lnTo>
                      <a:pt x="6" y="15"/>
                    </a:lnTo>
                    <a:lnTo>
                      <a:pt x="5" y="19"/>
                    </a:lnTo>
                    <a:lnTo>
                      <a:pt x="5" y="22"/>
                    </a:lnTo>
                    <a:lnTo>
                      <a:pt x="3" y="25"/>
                    </a:lnTo>
                    <a:lnTo>
                      <a:pt x="2" y="27"/>
                    </a:lnTo>
                    <a:lnTo>
                      <a:pt x="2" y="32"/>
                    </a:lnTo>
                    <a:lnTo>
                      <a:pt x="2" y="34"/>
                    </a:lnTo>
                    <a:lnTo>
                      <a:pt x="1" y="38"/>
                    </a:lnTo>
                    <a:lnTo>
                      <a:pt x="0" y="42"/>
                    </a:lnTo>
                    <a:lnTo>
                      <a:pt x="0" y="44"/>
                    </a:lnTo>
                    <a:lnTo>
                      <a:pt x="0" y="48"/>
                    </a:lnTo>
                    <a:lnTo>
                      <a:pt x="0" y="51"/>
                    </a:lnTo>
                    <a:lnTo>
                      <a:pt x="0" y="54"/>
                    </a:lnTo>
                    <a:lnTo>
                      <a:pt x="0" y="57"/>
                    </a:lnTo>
                    <a:lnTo>
                      <a:pt x="0" y="60"/>
                    </a:lnTo>
                    <a:lnTo>
                      <a:pt x="0" y="63"/>
                    </a:lnTo>
                    <a:lnTo>
                      <a:pt x="0" y="66"/>
                    </a:lnTo>
                    <a:lnTo>
                      <a:pt x="0" y="68"/>
                    </a:lnTo>
                    <a:lnTo>
                      <a:pt x="0" y="70"/>
                    </a:lnTo>
                    <a:lnTo>
                      <a:pt x="1" y="72"/>
                    </a:lnTo>
                    <a:lnTo>
                      <a:pt x="1" y="73"/>
                    </a:lnTo>
                    <a:lnTo>
                      <a:pt x="2" y="75"/>
                    </a:lnTo>
                    <a:lnTo>
                      <a:pt x="2" y="76"/>
                    </a:lnTo>
                    <a:lnTo>
                      <a:pt x="2" y="76"/>
                    </a:lnTo>
                    <a:lnTo>
                      <a:pt x="3" y="78"/>
                    </a:lnTo>
                    <a:lnTo>
                      <a:pt x="5" y="78"/>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40" name="Freeform 297"/>
              <p:cNvSpPr>
                <a:spLocks/>
              </p:cNvSpPr>
              <p:nvPr/>
            </p:nvSpPr>
            <p:spPr bwMode="auto">
              <a:xfrm>
                <a:off x="977" y="838"/>
                <a:ext cx="23" cy="79"/>
              </a:xfrm>
              <a:custGeom>
                <a:avLst/>
                <a:gdLst/>
                <a:ahLst/>
                <a:cxnLst>
                  <a:cxn ang="0">
                    <a:pos x="6" y="78"/>
                  </a:cxn>
                  <a:cxn ang="0">
                    <a:pos x="7" y="76"/>
                  </a:cxn>
                  <a:cxn ang="0">
                    <a:pos x="9" y="75"/>
                  </a:cxn>
                  <a:cxn ang="0">
                    <a:pos x="11" y="72"/>
                  </a:cxn>
                  <a:cxn ang="0">
                    <a:pos x="13" y="68"/>
                  </a:cxn>
                  <a:cxn ang="0">
                    <a:pos x="14" y="63"/>
                  </a:cxn>
                  <a:cxn ang="0">
                    <a:pos x="17" y="57"/>
                  </a:cxn>
                  <a:cxn ang="0">
                    <a:pos x="18" y="51"/>
                  </a:cxn>
                  <a:cxn ang="0">
                    <a:pos x="19" y="45"/>
                  </a:cxn>
                  <a:cxn ang="0">
                    <a:pos x="19" y="38"/>
                  </a:cxn>
                  <a:cxn ang="0">
                    <a:pos x="20" y="32"/>
                  </a:cxn>
                  <a:cxn ang="0">
                    <a:pos x="22" y="26"/>
                  </a:cxn>
                  <a:cxn ang="0">
                    <a:pos x="22" y="19"/>
                  </a:cxn>
                  <a:cxn ang="0">
                    <a:pos x="22" y="14"/>
                  </a:cxn>
                  <a:cxn ang="0">
                    <a:pos x="20" y="9"/>
                  </a:cxn>
                  <a:cxn ang="0">
                    <a:pos x="19" y="6"/>
                  </a:cxn>
                  <a:cxn ang="0">
                    <a:pos x="19" y="2"/>
                  </a:cxn>
                  <a:cxn ang="0">
                    <a:pos x="17" y="1"/>
                  </a:cxn>
                  <a:cxn ang="0">
                    <a:pos x="15" y="0"/>
                  </a:cxn>
                  <a:cxn ang="0">
                    <a:pos x="14" y="1"/>
                  </a:cxn>
                  <a:cxn ang="0">
                    <a:pos x="12" y="2"/>
                  </a:cxn>
                  <a:cxn ang="0">
                    <a:pos x="11" y="4"/>
                  </a:cxn>
                  <a:cxn ang="0">
                    <a:pos x="9" y="9"/>
                  </a:cxn>
                  <a:cxn ang="0">
                    <a:pos x="7" y="14"/>
                  </a:cxn>
                  <a:cxn ang="0">
                    <a:pos x="6" y="19"/>
                  </a:cxn>
                  <a:cxn ang="0">
                    <a:pos x="3" y="25"/>
                  </a:cxn>
                  <a:cxn ang="0">
                    <a:pos x="2" y="31"/>
                  </a:cxn>
                  <a:cxn ang="0">
                    <a:pos x="2" y="38"/>
                  </a:cxn>
                  <a:cxn ang="0">
                    <a:pos x="1" y="45"/>
                  </a:cxn>
                  <a:cxn ang="0">
                    <a:pos x="0" y="51"/>
                  </a:cxn>
                  <a:cxn ang="0">
                    <a:pos x="0" y="57"/>
                  </a:cxn>
                  <a:cxn ang="0">
                    <a:pos x="0" y="63"/>
                  </a:cxn>
                  <a:cxn ang="0">
                    <a:pos x="0" y="68"/>
                  </a:cxn>
                  <a:cxn ang="0">
                    <a:pos x="1" y="72"/>
                  </a:cxn>
                  <a:cxn ang="0">
                    <a:pos x="2" y="75"/>
                  </a:cxn>
                  <a:cxn ang="0">
                    <a:pos x="3" y="76"/>
                  </a:cxn>
                  <a:cxn ang="0">
                    <a:pos x="4" y="78"/>
                  </a:cxn>
                </a:cxnLst>
                <a:rect l="0" t="0" r="r" b="b"/>
                <a:pathLst>
                  <a:path w="23" h="79">
                    <a:moveTo>
                      <a:pt x="4" y="78"/>
                    </a:moveTo>
                    <a:lnTo>
                      <a:pt x="6" y="78"/>
                    </a:lnTo>
                    <a:lnTo>
                      <a:pt x="7" y="78"/>
                    </a:lnTo>
                    <a:lnTo>
                      <a:pt x="7" y="76"/>
                    </a:lnTo>
                    <a:lnTo>
                      <a:pt x="8" y="76"/>
                    </a:lnTo>
                    <a:lnTo>
                      <a:pt x="9" y="75"/>
                    </a:lnTo>
                    <a:lnTo>
                      <a:pt x="9" y="74"/>
                    </a:lnTo>
                    <a:lnTo>
                      <a:pt x="11" y="72"/>
                    </a:lnTo>
                    <a:lnTo>
                      <a:pt x="12" y="70"/>
                    </a:lnTo>
                    <a:lnTo>
                      <a:pt x="13" y="68"/>
                    </a:lnTo>
                    <a:lnTo>
                      <a:pt x="14" y="66"/>
                    </a:lnTo>
                    <a:lnTo>
                      <a:pt x="14" y="63"/>
                    </a:lnTo>
                    <a:lnTo>
                      <a:pt x="15" y="61"/>
                    </a:lnTo>
                    <a:lnTo>
                      <a:pt x="17" y="57"/>
                    </a:lnTo>
                    <a:lnTo>
                      <a:pt x="17" y="55"/>
                    </a:lnTo>
                    <a:lnTo>
                      <a:pt x="18" y="51"/>
                    </a:lnTo>
                    <a:lnTo>
                      <a:pt x="18" y="48"/>
                    </a:lnTo>
                    <a:lnTo>
                      <a:pt x="19" y="45"/>
                    </a:lnTo>
                    <a:lnTo>
                      <a:pt x="19" y="42"/>
                    </a:lnTo>
                    <a:lnTo>
                      <a:pt x="19" y="38"/>
                    </a:lnTo>
                    <a:lnTo>
                      <a:pt x="20" y="36"/>
                    </a:lnTo>
                    <a:lnTo>
                      <a:pt x="20" y="32"/>
                    </a:lnTo>
                    <a:lnTo>
                      <a:pt x="22" y="28"/>
                    </a:lnTo>
                    <a:lnTo>
                      <a:pt x="22" y="26"/>
                    </a:lnTo>
                    <a:lnTo>
                      <a:pt x="22" y="22"/>
                    </a:lnTo>
                    <a:lnTo>
                      <a:pt x="22" y="19"/>
                    </a:lnTo>
                    <a:lnTo>
                      <a:pt x="22" y="16"/>
                    </a:lnTo>
                    <a:lnTo>
                      <a:pt x="22" y="14"/>
                    </a:lnTo>
                    <a:lnTo>
                      <a:pt x="20" y="12"/>
                    </a:lnTo>
                    <a:lnTo>
                      <a:pt x="20" y="9"/>
                    </a:lnTo>
                    <a:lnTo>
                      <a:pt x="20" y="7"/>
                    </a:lnTo>
                    <a:lnTo>
                      <a:pt x="19" y="6"/>
                    </a:lnTo>
                    <a:lnTo>
                      <a:pt x="19" y="4"/>
                    </a:lnTo>
                    <a:lnTo>
                      <a:pt x="19" y="2"/>
                    </a:lnTo>
                    <a:lnTo>
                      <a:pt x="18" y="2"/>
                    </a:lnTo>
                    <a:lnTo>
                      <a:pt x="17" y="1"/>
                    </a:lnTo>
                    <a:lnTo>
                      <a:pt x="17" y="0"/>
                    </a:lnTo>
                    <a:lnTo>
                      <a:pt x="15" y="0"/>
                    </a:lnTo>
                    <a:lnTo>
                      <a:pt x="14" y="0"/>
                    </a:lnTo>
                    <a:lnTo>
                      <a:pt x="14" y="1"/>
                    </a:lnTo>
                    <a:lnTo>
                      <a:pt x="13" y="1"/>
                    </a:lnTo>
                    <a:lnTo>
                      <a:pt x="12" y="2"/>
                    </a:lnTo>
                    <a:lnTo>
                      <a:pt x="12" y="3"/>
                    </a:lnTo>
                    <a:lnTo>
                      <a:pt x="11" y="4"/>
                    </a:lnTo>
                    <a:lnTo>
                      <a:pt x="9" y="7"/>
                    </a:lnTo>
                    <a:lnTo>
                      <a:pt x="9" y="9"/>
                    </a:lnTo>
                    <a:lnTo>
                      <a:pt x="8" y="12"/>
                    </a:lnTo>
                    <a:lnTo>
                      <a:pt x="7" y="14"/>
                    </a:lnTo>
                    <a:lnTo>
                      <a:pt x="6" y="16"/>
                    </a:lnTo>
                    <a:lnTo>
                      <a:pt x="6" y="19"/>
                    </a:lnTo>
                    <a:lnTo>
                      <a:pt x="4" y="21"/>
                    </a:lnTo>
                    <a:lnTo>
                      <a:pt x="3" y="25"/>
                    </a:lnTo>
                    <a:lnTo>
                      <a:pt x="3" y="28"/>
                    </a:lnTo>
                    <a:lnTo>
                      <a:pt x="2" y="31"/>
                    </a:lnTo>
                    <a:lnTo>
                      <a:pt x="2" y="34"/>
                    </a:lnTo>
                    <a:lnTo>
                      <a:pt x="2" y="38"/>
                    </a:lnTo>
                    <a:lnTo>
                      <a:pt x="1" y="42"/>
                    </a:lnTo>
                    <a:lnTo>
                      <a:pt x="1" y="45"/>
                    </a:lnTo>
                    <a:lnTo>
                      <a:pt x="0" y="48"/>
                    </a:lnTo>
                    <a:lnTo>
                      <a:pt x="0" y="51"/>
                    </a:lnTo>
                    <a:lnTo>
                      <a:pt x="0" y="55"/>
                    </a:lnTo>
                    <a:lnTo>
                      <a:pt x="0" y="57"/>
                    </a:lnTo>
                    <a:lnTo>
                      <a:pt x="0" y="60"/>
                    </a:lnTo>
                    <a:lnTo>
                      <a:pt x="0" y="63"/>
                    </a:lnTo>
                    <a:lnTo>
                      <a:pt x="0" y="66"/>
                    </a:lnTo>
                    <a:lnTo>
                      <a:pt x="0" y="68"/>
                    </a:lnTo>
                    <a:lnTo>
                      <a:pt x="1" y="70"/>
                    </a:lnTo>
                    <a:lnTo>
                      <a:pt x="1" y="72"/>
                    </a:lnTo>
                    <a:lnTo>
                      <a:pt x="2" y="74"/>
                    </a:lnTo>
                    <a:lnTo>
                      <a:pt x="2" y="75"/>
                    </a:lnTo>
                    <a:lnTo>
                      <a:pt x="2" y="76"/>
                    </a:lnTo>
                    <a:lnTo>
                      <a:pt x="3" y="76"/>
                    </a:lnTo>
                    <a:lnTo>
                      <a:pt x="4" y="78"/>
                    </a:lnTo>
                    <a:lnTo>
                      <a:pt x="4" y="78"/>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41" name="Freeform 298"/>
              <p:cNvSpPr>
                <a:spLocks/>
              </p:cNvSpPr>
              <p:nvPr/>
            </p:nvSpPr>
            <p:spPr bwMode="auto">
              <a:xfrm>
                <a:off x="1077" y="709"/>
                <a:ext cx="23" cy="79"/>
              </a:xfrm>
              <a:custGeom>
                <a:avLst/>
                <a:gdLst/>
                <a:ahLst/>
                <a:cxnLst>
                  <a:cxn ang="0">
                    <a:pos x="15" y="78"/>
                  </a:cxn>
                  <a:cxn ang="0">
                    <a:pos x="14" y="76"/>
                  </a:cxn>
                  <a:cxn ang="0">
                    <a:pos x="12" y="74"/>
                  </a:cxn>
                  <a:cxn ang="0">
                    <a:pos x="11" y="72"/>
                  </a:cxn>
                  <a:cxn ang="0">
                    <a:pos x="8" y="67"/>
                  </a:cxn>
                  <a:cxn ang="0">
                    <a:pos x="7" y="62"/>
                  </a:cxn>
                  <a:cxn ang="0">
                    <a:pos x="6" y="57"/>
                  </a:cxn>
                  <a:cxn ang="0">
                    <a:pos x="3" y="51"/>
                  </a:cxn>
                  <a:cxn ang="0">
                    <a:pos x="2" y="44"/>
                  </a:cxn>
                  <a:cxn ang="0">
                    <a:pos x="1" y="37"/>
                  </a:cxn>
                  <a:cxn ang="0">
                    <a:pos x="1" y="31"/>
                  </a:cxn>
                  <a:cxn ang="0">
                    <a:pos x="1" y="25"/>
                  </a:cxn>
                  <a:cxn ang="0">
                    <a:pos x="0" y="19"/>
                  </a:cxn>
                  <a:cxn ang="0">
                    <a:pos x="1" y="13"/>
                  </a:cxn>
                  <a:cxn ang="0">
                    <a:pos x="1" y="8"/>
                  </a:cxn>
                  <a:cxn ang="0">
                    <a:pos x="1" y="4"/>
                  </a:cxn>
                  <a:cxn ang="0">
                    <a:pos x="2" y="2"/>
                  </a:cxn>
                  <a:cxn ang="0">
                    <a:pos x="3" y="0"/>
                  </a:cxn>
                  <a:cxn ang="0">
                    <a:pos x="6" y="0"/>
                  </a:cxn>
                  <a:cxn ang="0">
                    <a:pos x="7" y="0"/>
                  </a:cxn>
                  <a:cxn ang="0">
                    <a:pos x="8" y="1"/>
                  </a:cxn>
                  <a:cxn ang="0">
                    <a:pos x="11" y="4"/>
                  </a:cxn>
                  <a:cxn ang="0">
                    <a:pos x="13" y="8"/>
                  </a:cxn>
                  <a:cxn ang="0">
                    <a:pos x="14" y="13"/>
                  </a:cxn>
                  <a:cxn ang="0">
                    <a:pos x="15" y="18"/>
                  </a:cxn>
                  <a:cxn ang="0">
                    <a:pos x="18" y="24"/>
                  </a:cxn>
                  <a:cxn ang="0">
                    <a:pos x="18" y="31"/>
                  </a:cxn>
                  <a:cxn ang="0">
                    <a:pos x="20" y="37"/>
                  </a:cxn>
                  <a:cxn ang="0">
                    <a:pos x="20" y="44"/>
                  </a:cxn>
                  <a:cxn ang="0">
                    <a:pos x="22" y="50"/>
                  </a:cxn>
                  <a:cxn ang="0">
                    <a:pos x="22" y="56"/>
                  </a:cxn>
                  <a:cxn ang="0">
                    <a:pos x="22" y="62"/>
                  </a:cxn>
                  <a:cxn ang="0">
                    <a:pos x="20" y="67"/>
                  </a:cxn>
                  <a:cxn ang="0">
                    <a:pos x="20" y="70"/>
                  </a:cxn>
                  <a:cxn ang="0">
                    <a:pos x="19" y="74"/>
                  </a:cxn>
                  <a:cxn ang="0">
                    <a:pos x="18" y="76"/>
                  </a:cxn>
                  <a:cxn ang="0">
                    <a:pos x="17" y="78"/>
                  </a:cxn>
                </a:cxnLst>
                <a:rect l="0" t="0" r="r" b="b"/>
                <a:pathLst>
                  <a:path w="23" h="79">
                    <a:moveTo>
                      <a:pt x="17" y="78"/>
                    </a:moveTo>
                    <a:lnTo>
                      <a:pt x="15" y="78"/>
                    </a:lnTo>
                    <a:lnTo>
                      <a:pt x="14" y="76"/>
                    </a:lnTo>
                    <a:lnTo>
                      <a:pt x="14" y="76"/>
                    </a:lnTo>
                    <a:lnTo>
                      <a:pt x="13" y="75"/>
                    </a:lnTo>
                    <a:lnTo>
                      <a:pt x="12" y="74"/>
                    </a:lnTo>
                    <a:lnTo>
                      <a:pt x="11" y="73"/>
                    </a:lnTo>
                    <a:lnTo>
                      <a:pt x="11" y="72"/>
                    </a:lnTo>
                    <a:lnTo>
                      <a:pt x="9" y="69"/>
                    </a:lnTo>
                    <a:lnTo>
                      <a:pt x="8" y="67"/>
                    </a:lnTo>
                    <a:lnTo>
                      <a:pt x="8" y="66"/>
                    </a:lnTo>
                    <a:lnTo>
                      <a:pt x="7" y="62"/>
                    </a:lnTo>
                    <a:lnTo>
                      <a:pt x="6" y="60"/>
                    </a:lnTo>
                    <a:lnTo>
                      <a:pt x="6" y="57"/>
                    </a:lnTo>
                    <a:lnTo>
                      <a:pt x="4" y="54"/>
                    </a:lnTo>
                    <a:lnTo>
                      <a:pt x="3" y="51"/>
                    </a:lnTo>
                    <a:lnTo>
                      <a:pt x="3" y="48"/>
                    </a:lnTo>
                    <a:lnTo>
                      <a:pt x="2" y="44"/>
                    </a:lnTo>
                    <a:lnTo>
                      <a:pt x="2" y="40"/>
                    </a:lnTo>
                    <a:lnTo>
                      <a:pt x="1" y="37"/>
                    </a:lnTo>
                    <a:lnTo>
                      <a:pt x="1" y="34"/>
                    </a:lnTo>
                    <a:lnTo>
                      <a:pt x="1" y="31"/>
                    </a:lnTo>
                    <a:lnTo>
                      <a:pt x="1" y="27"/>
                    </a:lnTo>
                    <a:lnTo>
                      <a:pt x="1" y="25"/>
                    </a:lnTo>
                    <a:lnTo>
                      <a:pt x="0" y="21"/>
                    </a:lnTo>
                    <a:lnTo>
                      <a:pt x="0" y="19"/>
                    </a:lnTo>
                    <a:lnTo>
                      <a:pt x="0" y="15"/>
                    </a:lnTo>
                    <a:lnTo>
                      <a:pt x="1" y="13"/>
                    </a:lnTo>
                    <a:lnTo>
                      <a:pt x="1" y="10"/>
                    </a:lnTo>
                    <a:lnTo>
                      <a:pt x="1" y="8"/>
                    </a:lnTo>
                    <a:lnTo>
                      <a:pt x="1" y="6"/>
                    </a:lnTo>
                    <a:lnTo>
                      <a:pt x="1" y="4"/>
                    </a:lnTo>
                    <a:lnTo>
                      <a:pt x="2" y="3"/>
                    </a:lnTo>
                    <a:lnTo>
                      <a:pt x="2" y="2"/>
                    </a:lnTo>
                    <a:lnTo>
                      <a:pt x="3" y="1"/>
                    </a:lnTo>
                    <a:lnTo>
                      <a:pt x="3" y="0"/>
                    </a:lnTo>
                    <a:lnTo>
                      <a:pt x="4" y="0"/>
                    </a:lnTo>
                    <a:lnTo>
                      <a:pt x="6" y="0"/>
                    </a:lnTo>
                    <a:lnTo>
                      <a:pt x="6" y="0"/>
                    </a:lnTo>
                    <a:lnTo>
                      <a:pt x="7" y="0"/>
                    </a:lnTo>
                    <a:lnTo>
                      <a:pt x="8" y="1"/>
                    </a:lnTo>
                    <a:lnTo>
                      <a:pt x="8" y="1"/>
                    </a:lnTo>
                    <a:lnTo>
                      <a:pt x="9" y="3"/>
                    </a:lnTo>
                    <a:lnTo>
                      <a:pt x="11" y="4"/>
                    </a:lnTo>
                    <a:lnTo>
                      <a:pt x="12" y="6"/>
                    </a:lnTo>
                    <a:lnTo>
                      <a:pt x="13" y="8"/>
                    </a:lnTo>
                    <a:lnTo>
                      <a:pt x="13" y="10"/>
                    </a:lnTo>
                    <a:lnTo>
                      <a:pt x="14" y="13"/>
                    </a:lnTo>
                    <a:lnTo>
                      <a:pt x="15" y="15"/>
                    </a:lnTo>
                    <a:lnTo>
                      <a:pt x="15" y="18"/>
                    </a:lnTo>
                    <a:lnTo>
                      <a:pt x="17" y="21"/>
                    </a:lnTo>
                    <a:lnTo>
                      <a:pt x="18" y="24"/>
                    </a:lnTo>
                    <a:lnTo>
                      <a:pt x="18" y="27"/>
                    </a:lnTo>
                    <a:lnTo>
                      <a:pt x="18" y="31"/>
                    </a:lnTo>
                    <a:lnTo>
                      <a:pt x="19" y="33"/>
                    </a:lnTo>
                    <a:lnTo>
                      <a:pt x="20" y="37"/>
                    </a:lnTo>
                    <a:lnTo>
                      <a:pt x="20" y="40"/>
                    </a:lnTo>
                    <a:lnTo>
                      <a:pt x="20" y="44"/>
                    </a:lnTo>
                    <a:lnTo>
                      <a:pt x="20" y="48"/>
                    </a:lnTo>
                    <a:lnTo>
                      <a:pt x="22" y="50"/>
                    </a:lnTo>
                    <a:lnTo>
                      <a:pt x="22" y="54"/>
                    </a:lnTo>
                    <a:lnTo>
                      <a:pt x="22" y="56"/>
                    </a:lnTo>
                    <a:lnTo>
                      <a:pt x="22" y="60"/>
                    </a:lnTo>
                    <a:lnTo>
                      <a:pt x="22" y="62"/>
                    </a:lnTo>
                    <a:lnTo>
                      <a:pt x="20" y="64"/>
                    </a:lnTo>
                    <a:lnTo>
                      <a:pt x="20" y="67"/>
                    </a:lnTo>
                    <a:lnTo>
                      <a:pt x="20" y="69"/>
                    </a:lnTo>
                    <a:lnTo>
                      <a:pt x="20" y="70"/>
                    </a:lnTo>
                    <a:lnTo>
                      <a:pt x="20" y="73"/>
                    </a:lnTo>
                    <a:lnTo>
                      <a:pt x="19" y="74"/>
                    </a:lnTo>
                    <a:lnTo>
                      <a:pt x="18" y="75"/>
                    </a:lnTo>
                    <a:lnTo>
                      <a:pt x="18" y="76"/>
                    </a:lnTo>
                    <a:lnTo>
                      <a:pt x="17" y="76"/>
                    </a:lnTo>
                    <a:lnTo>
                      <a:pt x="17" y="78"/>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42" name="Freeform 299"/>
              <p:cNvSpPr>
                <a:spLocks/>
              </p:cNvSpPr>
              <p:nvPr/>
            </p:nvSpPr>
            <p:spPr bwMode="auto">
              <a:xfrm>
                <a:off x="1197" y="937"/>
                <a:ext cx="20" cy="79"/>
              </a:xfrm>
              <a:custGeom>
                <a:avLst/>
                <a:gdLst/>
                <a:ahLst/>
                <a:cxnLst>
                  <a:cxn ang="0">
                    <a:pos x="4" y="78"/>
                  </a:cxn>
                  <a:cxn ang="0">
                    <a:pos x="6" y="76"/>
                  </a:cxn>
                  <a:cxn ang="0">
                    <a:pos x="7" y="75"/>
                  </a:cxn>
                  <a:cxn ang="0">
                    <a:pos x="8" y="72"/>
                  </a:cxn>
                  <a:cxn ang="0">
                    <a:pos x="11" y="68"/>
                  </a:cxn>
                  <a:cxn ang="0">
                    <a:pos x="12" y="63"/>
                  </a:cxn>
                  <a:cxn ang="0">
                    <a:pos x="14" y="57"/>
                  </a:cxn>
                  <a:cxn ang="0">
                    <a:pos x="15" y="52"/>
                  </a:cxn>
                  <a:cxn ang="0">
                    <a:pos x="16" y="45"/>
                  </a:cxn>
                  <a:cxn ang="0">
                    <a:pos x="17" y="38"/>
                  </a:cxn>
                  <a:cxn ang="0">
                    <a:pos x="17" y="32"/>
                  </a:cxn>
                  <a:cxn ang="0">
                    <a:pos x="19" y="26"/>
                  </a:cxn>
                  <a:cxn ang="0">
                    <a:pos x="19" y="19"/>
                  </a:cxn>
                  <a:cxn ang="0">
                    <a:pos x="19" y="14"/>
                  </a:cxn>
                  <a:cxn ang="0">
                    <a:pos x="17" y="9"/>
                  </a:cxn>
                  <a:cxn ang="0">
                    <a:pos x="17" y="6"/>
                  </a:cxn>
                  <a:cxn ang="0">
                    <a:pos x="16" y="2"/>
                  </a:cxn>
                  <a:cxn ang="0">
                    <a:pos x="15" y="1"/>
                  </a:cxn>
                  <a:cxn ang="0">
                    <a:pos x="13" y="0"/>
                  </a:cxn>
                  <a:cxn ang="0">
                    <a:pos x="12" y="1"/>
                  </a:cxn>
                  <a:cxn ang="0">
                    <a:pos x="11" y="2"/>
                  </a:cxn>
                  <a:cxn ang="0">
                    <a:pos x="8" y="6"/>
                  </a:cxn>
                  <a:cxn ang="0">
                    <a:pos x="7" y="9"/>
                  </a:cxn>
                  <a:cxn ang="0">
                    <a:pos x="5" y="14"/>
                  </a:cxn>
                  <a:cxn ang="0">
                    <a:pos x="4" y="19"/>
                  </a:cxn>
                  <a:cxn ang="0">
                    <a:pos x="2" y="25"/>
                  </a:cxn>
                  <a:cxn ang="0">
                    <a:pos x="2" y="31"/>
                  </a:cxn>
                  <a:cxn ang="0">
                    <a:pos x="1" y="38"/>
                  </a:cxn>
                  <a:cxn ang="0">
                    <a:pos x="0" y="45"/>
                  </a:cxn>
                  <a:cxn ang="0">
                    <a:pos x="0" y="51"/>
                  </a:cxn>
                  <a:cxn ang="0">
                    <a:pos x="0" y="57"/>
                  </a:cxn>
                  <a:cxn ang="0">
                    <a:pos x="0" y="63"/>
                  </a:cxn>
                  <a:cxn ang="0">
                    <a:pos x="0" y="68"/>
                  </a:cxn>
                  <a:cxn ang="0">
                    <a:pos x="0" y="72"/>
                  </a:cxn>
                  <a:cxn ang="0">
                    <a:pos x="1" y="75"/>
                  </a:cxn>
                  <a:cxn ang="0">
                    <a:pos x="2" y="76"/>
                  </a:cxn>
                  <a:cxn ang="0">
                    <a:pos x="4" y="78"/>
                  </a:cxn>
                </a:cxnLst>
                <a:rect l="0" t="0" r="r" b="b"/>
                <a:pathLst>
                  <a:path w="20" h="79">
                    <a:moveTo>
                      <a:pt x="4" y="78"/>
                    </a:moveTo>
                    <a:lnTo>
                      <a:pt x="4" y="78"/>
                    </a:lnTo>
                    <a:lnTo>
                      <a:pt x="5" y="78"/>
                    </a:lnTo>
                    <a:lnTo>
                      <a:pt x="6" y="76"/>
                    </a:lnTo>
                    <a:lnTo>
                      <a:pt x="6" y="76"/>
                    </a:lnTo>
                    <a:lnTo>
                      <a:pt x="7" y="75"/>
                    </a:lnTo>
                    <a:lnTo>
                      <a:pt x="8" y="74"/>
                    </a:lnTo>
                    <a:lnTo>
                      <a:pt x="8" y="72"/>
                    </a:lnTo>
                    <a:lnTo>
                      <a:pt x="10" y="70"/>
                    </a:lnTo>
                    <a:lnTo>
                      <a:pt x="11" y="68"/>
                    </a:lnTo>
                    <a:lnTo>
                      <a:pt x="12" y="66"/>
                    </a:lnTo>
                    <a:lnTo>
                      <a:pt x="12" y="63"/>
                    </a:lnTo>
                    <a:lnTo>
                      <a:pt x="13" y="61"/>
                    </a:lnTo>
                    <a:lnTo>
                      <a:pt x="14" y="57"/>
                    </a:lnTo>
                    <a:lnTo>
                      <a:pt x="14" y="55"/>
                    </a:lnTo>
                    <a:lnTo>
                      <a:pt x="15" y="52"/>
                    </a:lnTo>
                    <a:lnTo>
                      <a:pt x="15" y="49"/>
                    </a:lnTo>
                    <a:lnTo>
                      <a:pt x="16" y="45"/>
                    </a:lnTo>
                    <a:lnTo>
                      <a:pt x="17" y="42"/>
                    </a:lnTo>
                    <a:lnTo>
                      <a:pt x="17" y="38"/>
                    </a:lnTo>
                    <a:lnTo>
                      <a:pt x="17" y="36"/>
                    </a:lnTo>
                    <a:lnTo>
                      <a:pt x="17" y="32"/>
                    </a:lnTo>
                    <a:lnTo>
                      <a:pt x="19" y="28"/>
                    </a:lnTo>
                    <a:lnTo>
                      <a:pt x="19" y="26"/>
                    </a:lnTo>
                    <a:lnTo>
                      <a:pt x="19" y="22"/>
                    </a:lnTo>
                    <a:lnTo>
                      <a:pt x="19" y="19"/>
                    </a:lnTo>
                    <a:lnTo>
                      <a:pt x="19" y="16"/>
                    </a:lnTo>
                    <a:lnTo>
                      <a:pt x="19" y="14"/>
                    </a:lnTo>
                    <a:lnTo>
                      <a:pt x="17" y="12"/>
                    </a:lnTo>
                    <a:lnTo>
                      <a:pt x="17" y="9"/>
                    </a:lnTo>
                    <a:lnTo>
                      <a:pt x="17" y="7"/>
                    </a:lnTo>
                    <a:lnTo>
                      <a:pt x="17" y="6"/>
                    </a:lnTo>
                    <a:lnTo>
                      <a:pt x="16" y="4"/>
                    </a:lnTo>
                    <a:lnTo>
                      <a:pt x="16" y="2"/>
                    </a:lnTo>
                    <a:lnTo>
                      <a:pt x="15" y="2"/>
                    </a:lnTo>
                    <a:lnTo>
                      <a:pt x="15" y="1"/>
                    </a:lnTo>
                    <a:lnTo>
                      <a:pt x="14" y="0"/>
                    </a:lnTo>
                    <a:lnTo>
                      <a:pt x="13" y="0"/>
                    </a:lnTo>
                    <a:lnTo>
                      <a:pt x="13" y="0"/>
                    </a:lnTo>
                    <a:lnTo>
                      <a:pt x="12" y="1"/>
                    </a:lnTo>
                    <a:lnTo>
                      <a:pt x="11" y="2"/>
                    </a:lnTo>
                    <a:lnTo>
                      <a:pt x="11" y="2"/>
                    </a:lnTo>
                    <a:lnTo>
                      <a:pt x="10" y="4"/>
                    </a:lnTo>
                    <a:lnTo>
                      <a:pt x="8" y="6"/>
                    </a:lnTo>
                    <a:lnTo>
                      <a:pt x="7" y="7"/>
                    </a:lnTo>
                    <a:lnTo>
                      <a:pt x="7" y="9"/>
                    </a:lnTo>
                    <a:lnTo>
                      <a:pt x="6" y="12"/>
                    </a:lnTo>
                    <a:lnTo>
                      <a:pt x="5" y="14"/>
                    </a:lnTo>
                    <a:lnTo>
                      <a:pt x="4" y="16"/>
                    </a:lnTo>
                    <a:lnTo>
                      <a:pt x="4" y="19"/>
                    </a:lnTo>
                    <a:lnTo>
                      <a:pt x="3" y="21"/>
                    </a:lnTo>
                    <a:lnTo>
                      <a:pt x="2" y="25"/>
                    </a:lnTo>
                    <a:lnTo>
                      <a:pt x="2" y="28"/>
                    </a:lnTo>
                    <a:lnTo>
                      <a:pt x="2" y="31"/>
                    </a:lnTo>
                    <a:lnTo>
                      <a:pt x="1" y="34"/>
                    </a:lnTo>
                    <a:lnTo>
                      <a:pt x="1" y="38"/>
                    </a:lnTo>
                    <a:lnTo>
                      <a:pt x="0" y="42"/>
                    </a:lnTo>
                    <a:lnTo>
                      <a:pt x="0" y="45"/>
                    </a:lnTo>
                    <a:lnTo>
                      <a:pt x="0" y="48"/>
                    </a:lnTo>
                    <a:lnTo>
                      <a:pt x="0" y="51"/>
                    </a:lnTo>
                    <a:lnTo>
                      <a:pt x="0" y="55"/>
                    </a:lnTo>
                    <a:lnTo>
                      <a:pt x="0" y="57"/>
                    </a:lnTo>
                    <a:lnTo>
                      <a:pt x="0" y="60"/>
                    </a:lnTo>
                    <a:lnTo>
                      <a:pt x="0" y="63"/>
                    </a:lnTo>
                    <a:lnTo>
                      <a:pt x="0" y="66"/>
                    </a:lnTo>
                    <a:lnTo>
                      <a:pt x="0" y="68"/>
                    </a:lnTo>
                    <a:lnTo>
                      <a:pt x="0" y="70"/>
                    </a:lnTo>
                    <a:lnTo>
                      <a:pt x="0" y="72"/>
                    </a:lnTo>
                    <a:lnTo>
                      <a:pt x="1" y="74"/>
                    </a:lnTo>
                    <a:lnTo>
                      <a:pt x="1" y="75"/>
                    </a:lnTo>
                    <a:lnTo>
                      <a:pt x="2" y="76"/>
                    </a:lnTo>
                    <a:lnTo>
                      <a:pt x="2" y="76"/>
                    </a:lnTo>
                    <a:lnTo>
                      <a:pt x="3" y="78"/>
                    </a:lnTo>
                    <a:lnTo>
                      <a:pt x="4" y="78"/>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43" name="Freeform 300"/>
              <p:cNvSpPr>
                <a:spLocks/>
              </p:cNvSpPr>
              <p:nvPr/>
            </p:nvSpPr>
            <p:spPr bwMode="auto">
              <a:xfrm>
                <a:off x="988" y="951"/>
                <a:ext cx="52" cy="55"/>
              </a:xfrm>
              <a:custGeom>
                <a:avLst/>
                <a:gdLst/>
                <a:ahLst/>
                <a:cxnLst>
                  <a:cxn ang="0">
                    <a:pos x="51" y="2"/>
                  </a:cxn>
                  <a:cxn ang="0">
                    <a:pos x="51" y="3"/>
                  </a:cxn>
                  <a:cxn ang="0">
                    <a:pos x="51" y="7"/>
                  </a:cxn>
                  <a:cxn ang="0">
                    <a:pos x="49" y="9"/>
                  </a:cxn>
                  <a:cxn ang="0">
                    <a:pos x="47" y="14"/>
                  </a:cxn>
                  <a:cxn ang="0">
                    <a:pos x="44" y="18"/>
                  </a:cxn>
                  <a:cxn ang="0">
                    <a:pos x="41" y="23"/>
                  </a:cxn>
                  <a:cxn ang="0">
                    <a:pos x="38" y="28"/>
                  </a:cxn>
                  <a:cxn ang="0">
                    <a:pos x="34" y="31"/>
                  </a:cxn>
                  <a:cxn ang="0">
                    <a:pos x="29" y="36"/>
                  </a:cxn>
                  <a:cxn ang="0">
                    <a:pos x="25" y="41"/>
                  </a:cxn>
                  <a:cxn ang="0">
                    <a:pos x="20" y="44"/>
                  </a:cxn>
                  <a:cxn ang="0">
                    <a:pos x="17" y="47"/>
                  </a:cxn>
                  <a:cxn ang="0">
                    <a:pos x="12" y="50"/>
                  </a:cxn>
                  <a:cxn ang="0">
                    <a:pos x="9" y="52"/>
                  </a:cxn>
                  <a:cxn ang="0">
                    <a:pos x="6" y="54"/>
                  </a:cxn>
                  <a:cxn ang="0">
                    <a:pos x="3" y="54"/>
                  </a:cxn>
                  <a:cxn ang="0">
                    <a:pos x="1" y="54"/>
                  </a:cxn>
                  <a:cxn ang="0">
                    <a:pos x="0" y="51"/>
                  </a:cxn>
                  <a:cxn ang="0">
                    <a:pos x="0" y="50"/>
                  </a:cxn>
                  <a:cxn ang="0">
                    <a:pos x="0" y="47"/>
                  </a:cxn>
                  <a:cxn ang="0">
                    <a:pos x="1" y="44"/>
                  </a:cxn>
                  <a:cxn ang="0">
                    <a:pos x="2" y="40"/>
                  </a:cxn>
                  <a:cxn ang="0">
                    <a:pos x="4" y="35"/>
                  </a:cxn>
                  <a:cxn ang="0">
                    <a:pos x="8" y="31"/>
                  </a:cxn>
                  <a:cxn ang="0">
                    <a:pos x="12" y="27"/>
                  </a:cxn>
                  <a:cxn ang="0">
                    <a:pos x="15" y="22"/>
                  </a:cxn>
                  <a:cxn ang="0">
                    <a:pos x="20" y="17"/>
                  </a:cxn>
                  <a:cxn ang="0">
                    <a:pos x="24" y="13"/>
                  </a:cxn>
                  <a:cxn ang="0">
                    <a:pos x="29" y="9"/>
                  </a:cxn>
                  <a:cxn ang="0">
                    <a:pos x="34" y="6"/>
                  </a:cxn>
                  <a:cxn ang="0">
                    <a:pos x="37" y="3"/>
                  </a:cxn>
                  <a:cxn ang="0">
                    <a:pos x="41" y="1"/>
                  </a:cxn>
                  <a:cxn ang="0">
                    <a:pos x="44" y="0"/>
                  </a:cxn>
                  <a:cxn ang="0">
                    <a:pos x="47" y="0"/>
                  </a:cxn>
                  <a:cxn ang="0">
                    <a:pos x="49" y="0"/>
                  </a:cxn>
                  <a:cxn ang="0">
                    <a:pos x="51" y="1"/>
                  </a:cxn>
                </a:cxnLst>
                <a:rect l="0" t="0" r="r" b="b"/>
                <a:pathLst>
                  <a:path w="52" h="55">
                    <a:moveTo>
                      <a:pt x="51" y="1"/>
                    </a:moveTo>
                    <a:lnTo>
                      <a:pt x="51" y="2"/>
                    </a:lnTo>
                    <a:lnTo>
                      <a:pt x="51" y="2"/>
                    </a:lnTo>
                    <a:lnTo>
                      <a:pt x="51" y="3"/>
                    </a:lnTo>
                    <a:lnTo>
                      <a:pt x="51" y="4"/>
                    </a:lnTo>
                    <a:lnTo>
                      <a:pt x="51" y="7"/>
                    </a:lnTo>
                    <a:lnTo>
                      <a:pt x="51" y="8"/>
                    </a:lnTo>
                    <a:lnTo>
                      <a:pt x="49" y="9"/>
                    </a:lnTo>
                    <a:lnTo>
                      <a:pt x="48" y="12"/>
                    </a:lnTo>
                    <a:lnTo>
                      <a:pt x="47" y="14"/>
                    </a:lnTo>
                    <a:lnTo>
                      <a:pt x="46" y="15"/>
                    </a:lnTo>
                    <a:lnTo>
                      <a:pt x="44" y="18"/>
                    </a:lnTo>
                    <a:lnTo>
                      <a:pt x="43" y="20"/>
                    </a:lnTo>
                    <a:lnTo>
                      <a:pt x="41" y="23"/>
                    </a:lnTo>
                    <a:lnTo>
                      <a:pt x="40" y="25"/>
                    </a:lnTo>
                    <a:lnTo>
                      <a:pt x="38" y="28"/>
                    </a:lnTo>
                    <a:lnTo>
                      <a:pt x="36" y="30"/>
                    </a:lnTo>
                    <a:lnTo>
                      <a:pt x="34" y="31"/>
                    </a:lnTo>
                    <a:lnTo>
                      <a:pt x="31" y="34"/>
                    </a:lnTo>
                    <a:lnTo>
                      <a:pt x="29" y="36"/>
                    </a:lnTo>
                    <a:lnTo>
                      <a:pt x="27" y="39"/>
                    </a:lnTo>
                    <a:lnTo>
                      <a:pt x="25" y="41"/>
                    </a:lnTo>
                    <a:lnTo>
                      <a:pt x="23" y="42"/>
                    </a:lnTo>
                    <a:lnTo>
                      <a:pt x="20" y="44"/>
                    </a:lnTo>
                    <a:lnTo>
                      <a:pt x="19" y="46"/>
                    </a:lnTo>
                    <a:lnTo>
                      <a:pt x="17" y="47"/>
                    </a:lnTo>
                    <a:lnTo>
                      <a:pt x="14" y="49"/>
                    </a:lnTo>
                    <a:lnTo>
                      <a:pt x="12" y="50"/>
                    </a:lnTo>
                    <a:lnTo>
                      <a:pt x="10" y="51"/>
                    </a:lnTo>
                    <a:lnTo>
                      <a:pt x="9" y="52"/>
                    </a:lnTo>
                    <a:lnTo>
                      <a:pt x="7" y="54"/>
                    </a:lnTo>
                    <a:lnTo>
                      <a:pt x="6" y="54"/>
                    </a:lnTo>
                    <a:lnTo>
                      <a:pt x="4" y="54"/>
                    </a:lnTo>
                    <a:lnTo>
                      <a:pt x="3" y="54"/>
                    </a:lnTo>
                    <a:lnTo>
                      <a:pt x="2" y="54"/>
                    </a:lnTo>
                    <a:lnTo>
                      <a:pt x="1" y="54"/>
                    </a:lnTo>
                    <a:lnTo>
                      <a:pt x="1" y="52"/>
                    </a:lnTo>
                    <a:lnTo>
                      <a:pt x="0" y="51"/>
                    </a:lnTo>
                    <a:lnTo>
                      <a:pt x="0" y="51"/>
                    </a:lnTo>
                    <a:lnTo>
                      <a:pt x="0" y="50"/>
                    </a:lnTo>
                    <a:lnTo>
                      <a:pt x="0" y="49"/>
                    </a:lnTo>
                    <a:lnTo>
                      <a:pt x="0" y="47"/>
                    </a:lnTo>
                    <a:lnTo>
                      <a:pt x="0" y="46"/>
                    </a:lnTo>
                    <a:lnTo>
                      <a:pt x="1" y="44"/>
                    </a:lnTo>
                    <a:lnTo>
                      <a:pt x="2" y="41"/>
                    </a:lnTo>
                    <a:lnTo>
                      <a:pt x="2" y="40"/>
                    </a:lnTo>
                    <a:lnTo>
                      <a:pt x="4" y="38"/>
                    </a:lnTo>
                    <a:lnTo>
                      <a:pt x="4" y="35"/>
                    </a:lnTo>
                    <a:lnTo>
                      <a:pt x="7" y="34"/>
                    </a:lnTo>
                    <a:lnTo>
                      <a:pt x="8" y="31"/>
                    </a:lnTo>
                    <a:lnTo>
                      <a:pt x="9" y="29"/>
                    </a:lnTo>
                    <a:lnTo>
                      <a:pt x="12" y="27"/>
                    </a:lnTo>
                    <a:lnTo>
                      <a:pt x="14" y="24"/>
                    </a:lnTo>
                    <a:lnTo>
                      <a:pt x="15" y="22"/>
                    </a:lnTo>
                    <a:lnTo>
                      <a:pt x="18" y="19"/>
                    </a:lnTo>
                    <a:lnTo>
                      <a:pt x="20" y="17"/>
                    </a:lnTo>
                    <a:lnTo>
                      <a:pt x="21" y="15"/>
                    </a:lnTo>
                    <a:lnTo>
                      <a:pt x="24" y="13"/>
                    </a:lnTo>
                    <a:lnTo>
                      <a:pt x="26" y="11"/>
                    </a:lnTo>
                    <a:lnTo>
                      <a:pt x="29" y="9"/>
                    </a:lnTo>
                    <a:lnTo>
                      <a:pt x="31" y="7"/>
                    </a:lnTo>
                    <a:lnTo>
                      <a:pt x="34" y="6"/>
                    </a:lnTo>
                    <a:lnTo>
                      <a:pt x="35" y="4"/>
                    </a:lnTo>
                    <a:lnTo>
                      <a:pt x="37" y="3"/>
                    </a:lnTo>
                    <a:lnTo>
                      <a:pt x="38" y="2"/>
                    </a:lnTo>
                    <a:lnTo>
                      <a:pt x="41" y="1"/>
                    </a:lnTo>
                    <a:lnTo>
                      <a:pt x="43" y="0"/>
                    </a:lnTo>
                    <a:lnTo>
                      <a:pt x="44" y="0"/>
                    </a:lnTo>
                    <a:lnTo>
                      <a:pt x="46" y="0"/>
                    </a:lnTo>
                    <a:lnTo>
                      <a:pt x="47" y="0"/>
                    </a:lnTo>
                    <a:lnTo>
                      <a:pt x="48" y="0"/>
                    </a:lnTo>
                    <a:lnTo>
                      <a:pt x="49" y="0"/>
                    </a:lnTo>
                    <a:lnTo>
                      <a:pt x="49" y="0"/>
                    </a:lnTo>
                    <a:lnTo>
                      <a:pt x="51" y="1"/>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44" name="Freeform 301"/>
              <p:cNvSpPr>
                <a:spLocks/>
              </p:cNvSpPr>
              <p:nvPr/>
            </p:nvSpPr>
            <p:spPr bwMode="auto">
              <a:xfrm>
                <a:off x="1110" y="801"/>
                <a:ext cx="53" cy="56"/>
              </a:xfrm>
              <a:custGeom>
                <a:avLst/>
                <a:gdLst/>
                <a:ahLst/>
                <a:cxnLst>
                  <a:cxn ang="0">
                    <a:pos x="52" y="2"/>
                  </a:cxn>
                  <a:cxn ang="0">
                    <a:pos x="52" y="4"/>
                  </a:cxn>
                  <a:cxn ang="0">
                    <a:pos x="52" y="7"/>
                  </a:cxn>
                  <a:cxn ang="0">
                    <a:pos x="50" y="11"/>
                  </a:cxn>
                  <a:cxn ang="0">
                    <a:pos x="48" y="14"/>
                  </a:cxn>
                  <a:cxn ang="0">
                    <a:pos x="45" y="19"/>
                  </a:cxn>
                  <a:cxn ang="0">
                    <a:pos x="42" y="24"/>
                  </a:cxn>
                  <a:cxn ang="0">
                    <a:pos x="38" y="29"/>
                  </a:cxn>
                  <a:cxn ang="0">
                    <a:pos x="34" y="33"/>
                  </a:cxn>
                  <a:cxn ang="0">
                    <a:pos x="29" y="37"/>
                  </a:cxn>
                  <a:cxn ang="0">
                    <a:pos x="26" y="41"/>
                  </a:cxn>
                  <a:cxn ang="0">
                    <a:pos x="21" y="45"/>
                  </a:cxn>
                  <a:cxn ang="0">
                    <a:pos x="17" y="48"/>
                  </a:cxn>
                  <a:cxn ang="0">
                    <a:pos x="12" y="51"/>
                  </a:cxn>
                  <a:cxn ang="0">
                    <a:pos x="8" y="53"/>
                  </a:cxn>
                  <a:cxn ang="0">
                    <a:pos x="6" y="53"/>
                  </a:cxn>
                  <a:cxn ang="0">
                    <a:pos x="3" y="55"/>
                  </a:cxn>
                  <a:cxn ang="0">
                    <a:pos x="1" y="53"/>
                  </a:cxn>
                  <a:cxn ang="0">
                    <a:pos x="0" y="52"/>
                  </a:cxn>
                  <a:cxn ang="0">
                    <a:pos x="0" y="51"/>
                  </a:cxn>
                  <a:cxn ang="0">
                    <a:pos x="0" y="48"/>
                  </a:cxn>
                  <a:cxn ang="0">
                    <a:pos x="1" y="45"/>
                  </a:cxn>
                  <a:cxn ang="0">
                    <a:pos x="2" y="41"/>
                  </a:cxn>
                  <a:cxn ang="0">
                    <a:pos x="4" y="36"/>
                  </a:cxn>
                  <a:cxn ang="0">
                    <a:pos x="8" y="31"/>
                  </a:cxn>
                  <a:cxn ang="0">
                    <a:pos x="12" y="26"/>
                  </a:cxn>
                  <a:cxn ang="0">
                    <a:pos x="16" y="23"/>
                  </a:cxn>
                  <a:cxn ang="0">
                    <a:pos x="21" y="18"/>
                  </a:cxn>
                  <a:cxn ang="0">
                    <a:pos x="24" y="14"/>
                  </a:cxn>
                  <a:cxn ang="0">
                    <a:pos x="29" y="9"/>
                  </a:cxn>
                  <a:cxn ang="0">
                    <a:pos x="34" y="7"/>
                  </a:cxn>
                  <a:cxn ang="0">
                    <a:pos x="38" y="4"/>
                  </a:cxn>
                  <a:cxn ang="0">
                    <a:pos x="42" y="2"/>
                  </a:cxn>
                  <a:cxn ang="0">
                    <a:pos x="44" y="1"/>
                  </a:cxn>
                  <a:cxn ang="0">
                    <a:pos x="48" y="0"/>
                  </a:cxn>
                  <a:cxn ang="0">
                    <a:pos x="49" y="1"/>
                  </a:cxn>
                  <a:cxn ang="0">
                    <a:pos x="52" y="2"/>
                  </a:cxn>
                </a:cxnLst>
                <a:rect l="0" t="0" r="r" b="b"/>
                <a:pathLst>
                  <a:path w="53" h="56">
                    <a:moveTo>
                      <a:pt x="52" y="2"/>
                    </a:moveTo>
                    <a:lnTo>
                      <a:pt x="52" y="2"/>
                    </a:lnTo>
                    <a:lnTo>
                      <a:pt x="52" y="3"/>
                    </a:lnTo>
                    <a:lnTo>
                      <a:pt x="52" y="4"/>
                    </a:lnTo>
                    <a:lnTo>
                      <a:pt x="52" y="6"/>
                    </a:lnTo>
                    <a:lnTo>
                      <a:pt x="52" y="7"/>
                    </a:lnTo>
                    <a:lnTo>
                      <a:pt x="50" y="9"/>
                    </a:lnTo>
                    <a:lnTo>
                      <a:pt x="50" y="11"/>
                    </a:lnTo>
                    <a:lnTo>
                      <a:pt x="49" y="13"/>
                    </a:lnTo>
                    <a:lnTo>
                      <a:pt x="48" y="14"/>
                    </a:lnTo>
                    <a:lnTo>
                      <a:pt x="47" y="17"/>
                    </a:lnTo>
                    <a:lnTo>
                      <a:pt x="45" y="19"/>
                    </a:lnTo>
                    <a:lnTo>
                      <a:pt x="44" y="22"/>
                    </a:lnTo>
                    <a:lnTo>
                      <a:pt x="42" y="24"/>
                    </a:lnTo>
                    <a:lnTo>
                      <a:pt x="40" y="26"/>
                    </a:lnTo>
                    <a:lnTo>
                      <a:pt x="38" y="29"/>
                    </a:lnTo>
                    <a:lnTo>
                      <a:pt x="37" y="30"/>
                    </a:lnTo>
                    <a:lnTo>
                      <a:pt x="34" y="33"/>
                    </a:lnTo>
                    <a:lnTo>
                      <a:pt x="32" y="35"/>
                    </a:lnTo>
                    <a:lnTo>
                      <a:pt x="29" y="37"/>
                    </a:lnTo>
                    <a:lnTo>
                      <a:pt x="28" y="40"/>
                    </a:lnTo>
                    <a:lnTo>
                      <a:pt x="26" y="41"/>
                    </a:lnTo>
                    <a:lnTo>
                      <a:pt x="23" y="44"/>
                    </a:lnTo>
                    <a:lnTo>
                      <a:pt x="21" y="45"/>
                    </a:lnTo>
                    <a:lnTo>
                      <a:pt x="19" y="47"/>
                    </a:lnTo>
                    <a:lnTo>
                      <a:pt x="17" y="48"/>
                    </a:lnTo>
                    <a:lnTo>
                      <a:pt x="14" y="50"/>
                    </a:lnTo>
                    <a:lnTo>
                      <a:pt x="12" y="51"/>
                    </a:lnTo>
                    <a:lnTo>
                      <a:pt x="11" y="52"/>
                    </a:lnTo>
                    <a:lnTo>
                      <a:pt x="8" y="53"/>
                    </a:lnTo>
                    <a:lnTo>
                      <a:pt x="7" y="53"/>
                    </a:lnTo>
                    <a:lnTo>
                      <a:pt x="6" y="53"/>
                    </a:lnTo>
                    <a:lnTo>
                      <a:pt x="4" y="55"/>
                    </a:lnTo>
                    <a:lnTo>
                      <a:pt x="3" y="55"/>
                    </a:lnTo>
                    <a:lnTo>
                      <a:pt x="2" y="55"/>
                    </a:lnTo>
                    <a:lnTo>
                      <a:pt x="1" y="53"/>
                    </a:lnTo>
                    <a:lnTo>
                      <a:pt x="0" y="53"/>
                    </a:lnTo>
                    <a:lnTo>
                      <a:pt x="0" y="52"/>
                    </a:lnTo>
                    <a:lnTo>
                      <a:pt x="0" y="52"/>
                    </a:lnTo>
                    <a:lnTo>
                      <a:pt x="0" y="51"/>
                    </a:lnTo>
                    <a:lnTo>
                      <a:pt x="0" y="50"/>
                    </a:lnTo>
                    <a:lnTo>
                      <a:pt x="0" y="48"/>
                    </a:lnTo>
                    <a:lnTo>
                      <a:pt x="0" y="46"/>
                    </a:lnTo>
                    <a:lnTo>
                      <a:pt x="1" y="45"/>
                    </a:lnTo>
                    <a:lnTo>
                      <a:pt x="2" y="42"/>
                    </a:lnTo>
                    <a:lnTo>
                      <a:pt x="2" y="41"/>
                    </a:lnTo>
                    <a:lnTo>
                      <a:pt x="3" y="39"/>
                    </a:lnTo>
                    <a:lnTo>
                      <a:pt x="4" y="36"/>
                    </a:lnTo>
                    <a:lnTo>
                      <a:pt x="7" y="34"/>
                    </a:lnTo>
                    <a:lnTo>
                      <a:pt x="8" y="31"/>
                    </a:lnTo>
                    <a:lnTo>
                      <a:pt x="9" y="29"/>
                    </a:lnTo>
                    <a:lnTo>
                      <a:pt x="12" y="26"/>
                    </a:lnTo>
                    <a:lnTo>
                      <a:pt x="14" y="25"/>
                    </a:lnTo>
                    <a:lnTo>
                      <a:pt x="16" y="23"/>
                    </a:lnTo>
                    <a:lnTo>
                      <a:pt x="18" y="20"/>
                    </a:lnTo>
                    <a:lnTo>
                      <a:pt x="21" y="18"/>
                    </a:lnTo>
                    <a:lnTo>
                      <a:pt x="22" y="15"/>
                    </a:lnTo>
                    <a:lnTo>
                      <a:pt x="24" y="14"/>
                    </a:lnTo>
                    <a:lnTo>
                      <a:pt x="27" y="12"/>
                    </a:lnTo>
                    <a:lnTo>
                      <a:pt x="29" y="9"/>
                    </a:lnTo>
                    <a:lnTo>
                      <a:pt x="32" y="8"/>
                    </a:lnTo>
                    <a:lnTo>
                      <a:pt x="34" y="7"/>
                    </a:lnTo>
                    <a:lnTo>
                      <a:pt x="35" y="4"/>
                    </a:lnTo>
                    <a:lnTo>
                      <a:pt x="38" y="4"/>
                    </a:lnTo>
                    <a:lnTo>
                      <a:pt x="39" y="2"/>
                    </a:lnTo>
                    <a:lnTo>
                      <a:pt x="42" y="2"/>
                    </a:lnTo>
                    <a:lnTo>
                      <a:pt x="43" y="1"/>
                    </a:lnTo>
                    <a:lnTo>
                      <a:pt x="44" y="1"/>
                    </a:lnTo>
                    <a:lnTo>
                      <a:pt x="47" y="0"/>
                    </a:lnTo>
                    <a:lnTo>
                      <a:pt x="48" y="0"/>
                    </a:lnTo>
                    <a:lnTo>
                      <a:pt x="49" y="0"/>
                    </a:lnTo>
                    <a:lnTo>
                      <a:pt x="49" y="1"/>
                    </a:lnTo>
                    <a:lnTo>
                      <a:pt x="50" y="1"/>
                    </a:lnTo>
                    <a:lnTo>
                      <a:pt x="52" y="2"/>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45" name="Freeform 302"/>
              <p:cNvSpPr>
                <a:spLocks/>
              </p:cNvSpPr>
              <p:nvPr/>
            </p:nvSpPr>
            <p:spPr bwMode="auto">
              <a:xfrm>
                <a:off x="1250" y="640"/>
                <a:ext cx="52" cy="56"/>
              </a:xfrm>
              <a:custGeom>
                <a:avLst/>
                <a:gdLst/>
                <a:ahLst/>
                <a:cxnLst>
                  <a:cxn ang="0">
                    <a:pos x="49" y="2"/>
                  </a:cxn>
                  <a:cxn ang="0">
                    <a:pos x="51" y="4"/>
                  </a:cxn>
                  <a:cxn ang="0">
                    <a:pos x="49" y="7"/>
                  </a:cxn>
                  <a:cxn ang="0">
                    <a:pos x="48" y="11"/>
                  </a:cxn>
                  <a:cxn ang="0">
                    <a:pos x="46" y="14"/>
                  </a:cxn>
                  <a:cxn ang="0">
                    <a:pos x="43" y="19"/>
                  </a:cxn>
                  <a:cxn ang="0">
                    <a:pos x="41" y="24"/>
                  </a:cxn>
                  <a:cxn ang="0">
                    <a:pos x="37" y="28"/>
                  </a:cxn>
                  <a:cxn ang="0">
                    <a:pos x="33" y="33"/>
                  </a:cxn>
                  <a:cxn ang="0">
                    <a:pos x="29" y="37"/>
                  </a:cxn>
                  <a:cxn ang="0">
                    <a:pos x="24" y="41"/>
                  </a:cxn>
                  <a:cxn ang="0">
                    <a:pos x="21" y="45"/>
                  </a:cxn>
                  <a:cxn ang="0">
                    <a:pos x="16" y="48"/>
                  </a:cxn>
                  <a:cxn ang="0">
                    <a:pos x="13" y="51"/>
                  </a:cxn>
                  <a:cxn ang="0">
                    <a:pos x="9" y="52"/>
                  </a:cxn>
                  <a:cxn ang="0">
                    <a:pos x="5" y="53"/>
                  </a:cxn>
                  <a:cxn ang="0">
                    <a:pos x="3" y="55"/>
                  </a:cxn>
                  <a:cxn ang="0">
                    <a:pos x="1" y="53"/>
                  </a:cxn>
                  <a:cxn ang="0">
                    <a:pos x="0" y="52"/>
                  </a:cxn>
                  <a:cxn ang="0">
                    <a:pos x="0" y="51"/>
                  </a:cxn>
                  <a:cxn ang="0">
                    <a:pos x="0" y="47"/>
                  </a:cxn>
                  <a:cxn ang="0">
                    <a:pos x="1" y="44"/>
                  </a:cxn>
                  <a:cxn ang="0">
                    <a:pos x="3" y="40"/>
                  </a:cxn>
                  <a:cxn ang="0">
                    <a:pos x="5" y="36"/>
                  </a:cxn>
                  <a:cxn ang="0">
                    <a:pos x="8" y="31"/>
                  </a:cxn>
                  <a:cxn ang="0">
                    <a:pos x="11" y="26"/>
                  </a:cxn>
                  <a:cxn ang="0">
                    <a:pos x="15" y="22"/>
                  </a:cxn>
                  <a:cxn ang="0">
                    <a:pos x="20" y="18"/>
                  </a:cxn>
                  <a:cxn ang="0">
                    <a:pos x="24" y="13"/>
                  </a:cxn>
                  <a:cxn ang="0">
                    <a:pos x="28" y="9"/>
                  </a:cxn>
                  <a:cxn ang="0">
                    <a:pos x="33" y="7"/>
                  </a:cxn>
                  <a:cxn ang="0">
                    <a:pos x="36" y="3"/>
                  </a:cxn>
                  <a:cxn ang="0">
                    <a:pos x="40" y="2"/>
                  </a:cxn>
                  <a:cxn ang="0">
                    <a:pos x="43" y="0"/>
                  </a:cxn>
                  <a:cxn ang="0">
                    <a:pos x="46" y="0"/>
                  </a:cxn>
                  <a:cxn ang="0">
                    <a:pos x="48" y="0"/>
                  </a:cxn>
                  <a:cxn ang="0">
                    <a:pos x="49" y="1"/>
                  </a:cxn>
                </a:cxnLst>
                <a:rect l="0" t="0" r="r" b="b"/>
                <a:pathLst>
                  <a:path w="52" h="56">
                    <a:moveTo>
                      <a:pt x="49" y="1"/>
                    </a:moveTo>
                    <a:lnTo>
                      <a:pt x="49" y="2"/>
                    </a:lnTo>
                    <a:lnTo>
                      <a:pt x="51" y="3"/>
                    </a:lnTo>
                    <a:lnTo>
                      <a:pt x="51" y="4"/>
                    </a:lnTo>
                    <a:lnTo>
                      <a:pt x="49" y="6"/>
                    </a:lnTo>
                    <a:lnTo>
                      <a:pt x="49" y="7"/>
                    </a:lnTo>
                    <a:lnTo>
                      <a:pt x="49" y="9"/>
                    </a:lnTo>
                    <a:lnTo>
                      <a:pt x="48" y="11"/>
                    </a:lnTo>
                    <a:lnTo>
                      <a:pt x="47" y="12"/>
                    </a:lnTo>
                    <a:lnTo>
                      <a:pt x="46" y="14"/>
                    </a:lnTo>
                    <a:lnTo>
                      <a:pt x="46" y="17"/>
                    </a:lnTo>
                    <a:lnTo>
                      <a:pt x="43" y="19"/>
                    </a:lnTo>
                    <a:lnTo>
                      <a:pt x="42" y="22"/>
                    </a:lnTo>
                    <a:lnTo>
                      <a:pt x="41" y="24"/>
                    </a:lnTo>
                    <a:lnTo>
                      <a:pt x="39" y="26"/>
                    </a:lnTo>
                    <a:lnTo>
                      <a:pt x="37" y="28"/>
                    </a:lnTo>
                    <a:lnTo>
                      <a:pt x="35" y="30"/>
                    </a:lnTo>
                    <a:lnTo>
                      <a:pt x="33" y="33"/>
                    </a:lnTo>
                    <a:lnTo>
                      <a:pt x="32" y="35"/>
                    </a:lnTo>
                    <a:lnTo>
                      <a:pt x="29" y="37"/>
                    </a:lnTo>
                    <a:lnTo>
                      <a:pt x="27" y="39"/>
                    </a:lnTo>
                    <a:lnTo>
                      <a:pt x="24" y="41"/>
                    </a:lnTo>
                    <a:lnTo>
                      <a:pt x="22" y="44"/>
                    </a:lnTo>
                    <a:lnTo>
                      <a:pt x="21" y="45"/>
                    </a:lnTo>
                    <a:lnTo>
                      <a:pt x="18" y="47"/>
                    </a:lnTo>
                    <a:lnTo>
                      <a:pt x="16" y="48"/>
                    </a:lnTo>
                    <a:lnTo>
                      <a:pt x="14" y="50"/>
                    </a:lnTo>
                    <a:lnTo>
                      <a:pt x="13" y="51"/>
                    </a:lnTo>
                    <a:lnTo>
                      <a:pt x="10" y="52"/>
                    </a:lnTo>
                    <a:lnTo>
                      <a:pt x="9" y="52"/>
                    </a:lnTo>
                    <a:lnTo>
                      <a:pt x="7" y="53"/>
                    </a:lnTo>
                    <a:lnTo>
                      <a:pt x="5" y="53"/>
                    </a:lnTo>
                    <a:lnTo>
                      <a:pt x="4" y="55"/>
                    </a:lnTo>
                    <a:lnTo>
                      <a:pt x="3" y="55"/>
                    </a:lnTo>
                    <a:lnTo>
                      <a:pt x="2" y="55"/>
                    </a:lnTo>
                    <a:lnTo>
                      <a:pt x="1" y="53"/>
                    </a:lnTo>
                    <a:lnTo>
                      <a:pt x="1" y="53"/>
                    </a:lnTo>
                    <a:lnTo>
                      <a:pt x="0" y="52"/>
                    </a:lnTo>
                    <a:lnTo>
                      <a:pt x="0" y="51"/>
                    </a:lnTo>
                    <a:lnTo>
                      <a:pt x="0" y="51"/>
                    </a:lnTo>
                    <a:lnTo>
                      <a:pt x="0" y="48"/>
                    </a:lnTo>
                    <a:lnTo>
                      <a:pt x="0" y="47"/>
                    </a:lnTo>
                    <a:lnTo>
                      <a:pt x="1" y="46"/>
                    </a:lnTo>
                    <a:lnTo>
                      <a:pt x="1" y="44"/>
                    </a:lnTo>
                    <a:lnTo>
                      <a:pt x="2" y="42"/>
                    </a:lnTo>
                    <a:lnTo>
                      <a:pt x="3" y="40"/>
                    </a:lnTo>
                    <a:lnTo>
                      <a:pt x="4" y="39"/>
                    </a:lnTo>
                    <a:lnTo>
                      <a:pt x="5" y="36"/>
                    </a:lnTo>
                    <a:lnTo>
                      <a:pt x="7" y="34"/>
                    </a:lnTo>
                    <a:lnTo>
                      <a:pt x="8" y="31"/>
                    </a:lnTo>
                    <a:lnTo>
                      <a:pt x="10" y="29"/>
                    </a:lnTo>
                    <a:lnTo>
                      <a:pt x="11" y="26"/>
                    </a:lnTo>
                    <a:lnTo>
                      <a:pt x="14" y="24"/>
                    </a:lnTo>
                    <a:lnTo>
                      <a:pt x="15" y="22"/>
                    </a:lnTo>
                    <a:lnTo>
                      <a:pt x="17" y="20"/>
                    </a:lnTo>
                    <a:lnTo>
                      <a:pt x="20" y="18"/>
                    </a:lnTo>
                    <a:lnTo>
                      <a:pt x="22" y="15"/>
                    </a:lnTo>
                    <a:lnTo>
                      <a:pt x="24" y="13"/>
                    </a:lnTo>
                    <a:lnTo>
                      <a:pt x="26" y="12"/>
                    </a:lnTo>
                    <a:lnTo>
                      <a:pt x="28" y="9"/>
                    </a:lnTo>
                    <a:lnTo>
                      <a:pt x="30" y="8"/>
                    </a:lnTo>
                    <a:lnTo>
                      <a:pt x="33" y="7"/>
                    </a:lnTo>
                    <a:lnTo>
                      <a:pt x="34" y="4"/>
                    </a:lnTo>
                    <a:lnTo>
                      <a:pt x="36" y="3"/>
                    </a:lnTo>
                    <a:lnTo>
                      <a:pt x="39" y="2"/>
                    </a:lnTo>
                    <a:lnTo>
                      <a:pt x="40" y="2"/>
                    </a:lnTo>
                    <a:lnTo>
                      <a:pt x="42" y="1"/>
                    </a:lnTo>
                    <a:lnTo>
                      <a:pt x="43" y="0"/>
                    </a:lnTo>
                    <a:lnTo>
                      <a:pt x="45" y="0"/>
                    </a:lnTo>
                    <a:lnTo>
                      <a:pt x="46" y="0"/>
                    </a:lnTo>
                    <a:lnTo>
                      <a:pt x="47" y="0"/>
                    </a:lnTo>
                    <a:lnTo>
                      <a:pt x="48" y="0"/>
                    </a:lnTo>
                    <a:lnTo>
                      <a:pt x="48" y="1"/>
                    </a:lnTo>
                    <a:lnTo>
                      <a:pt x="49" y="1"/>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46" name="Freeform 303"/>
              <p:cNvSpPr>
                <a:spLocks/>
              </p:cNvSpPr>
              <p:nvPr/>
            </p:nvSpPr>
            <p:spPr bwMode="auto">
              <a:xfrm>
                <a:off x="983" y="873"/>
                <a:ext cx="53" cy="54"/>
              </a:xfrm>
              <a:custGeom>
                <a:avLst/>
                <a:gdLst/>
                <a:ahLst/>
                <a:cxnLst>
                  <a:cxn ang="0">
                    <a:pos x="52" y="1"/>
                  </a:cxn>
                  <a:cxn ang="0">
                    <a:pos x="52" y="3"/>
                  </a:cxn>
                  <a:cxn ang="0">
                    <a:pos x="52" y="6"/>
                  </a:cxn>
                  <a:cxn ang="0">
                    <a:pos x="50" y="10"/>
                  </a:cxn>
                  <a:cxn ang="0">
                    <a:pos x="49" y="14"/>
                  </a:cxn>
                  <a:cxn ang="0">
                    <a:pos x="45" y="18"/>
                  </a:cxn>
                  <a:cxn ang="0">
                    <a:pos x="43" y="22"/>
                  </a:cxn>
                  <a:cxn ang="0">
                    <a:pos x="39" y="27"/>
                  </a:cxn>
                  <a:cxn ang="0">
                    <a:pos x="34" y="32"/>
                  </a:cxn>
                  <a:cxn ang="0">
                    <a:pos x="30" y="36"/>
                  </a:cxn>
                  <a:cxn ang="0">
                    <a:pos x="26" y="40"/>
                  </a:cxn>
                  <a:cxn ang="0">
                    <a:pos x="22" y="44"/>
                  </a:cxn>
                  <a:cxn ang="0">
                    <a:pos x="17" y="46"/>
                  </a:cxn>
                  <a:cxn ang="0">
                    <a:pos x="13" y="49"/>
                  </a:cxn>
                  <a:cxn ang="0">
                    <a:pos x="9" y="51"/>
                  </a:cxn>
                  <a:cxn ang="0">
                    <a:pos x="6" y="53"/>
                  </a:cxn>
                  <a:cxn ang="0">
                    <a:pos x="3" y="53"/>
                  </a:cxn>
                  <a:cxn ang="0">
                    <a:pos x="1" y="53"/>
                  </a:cxn>
                  <a:cxn ang="0">
                    <a:pos x="0" y="51"/>
                  </a:cxn>
                  <a:cxn ang="0">
                    <a:pos x="0" y="49"/>
                  </a:cxn>
                  <a:cxn ang="0">
                    <a:pos x="0" y="46"/>
                  </a:cxn>
                  <a:cxn ang="0">
                    <a:pos x="1" y="43"/>
                  </a:cxn>
                  <a:cxn ang="0">
                    <a:pos x="3" y="39"/>
                  </a:cxn>
                  <a:cxn ang="0">
                    <a:pos x="6" y="34"/>
                  </a:cxn>
                  <a:cxn ang="0">
                    <a:pos x="8" y="31"/>
                  </a:cxn>
                  <a:cxn ang="0">
                    <a:pos x="12" y="26"/>
                  </a:cxn>
                  <a:cxn ang="0">
                    <a:pos x="17" y="21"/>
                  </a:cxn>
                  <a:cxn ang="0">
                    <a:pos x="21" y="18"/>
                  </a:cxn>
                  <a:cxn ang="0">
                    <a:pos x="24" y="13"/>
                  </a:cxn>
                  <a:cxn ang="0">
                    <a:pos x="29" y="9"/>
                  </a:cxn>
                  <a:cxn ang="0">
                    <a:pos x="34" y="6"/>
                  </a:cxn>
                  <a:cxn ang="0">
                    <a:pos x="38" y="3"/>
                  </a:cxn>
                  <a:cxn ang="0">
                    <a:pos x="42" y="1"/>
                  </a:cxn>
                  <a:cxn ang="0">
                    <a:pos x="45" y="0"/>
                  </a:cxn>
                  <a:cxn ang="0">
                    <a:pos x="48" y="0"/>
                  </a:cxn>
                  <a:cxn ang="0">
                    <a:pos x="50" y="0"/>
                  </a:cxn>
                  <a:cxn ang="0">
                    <a:pos x="52" y="1"/>
                  </a:cxn>
                </a:cxnLst>
                <a:rect l="0" t="0" r="r" b="b"/>
                <a:pathLst>
                  <a:path w="53" h="54">
                    <a:moveTo>
                      <a:pt x="52" y="1"/>
                    </a:moveTo>
                    <a:lnTo>
                      <a:pt x="52" y="1"/>
                    </a:lnTo>
                    <a:lnTo>
                      <a:pt x="52" y="2"/>
                    </a:lnTo>
                    <a:lnTo>
                      <a:pt x="52" y="3"/>
                    </a:lnTo>
                    <a:lnTo>
                      <a:pt x="52" y="4"/>
                    </a:lnTo>
                    <a:lnTo>
                      <a:pt x="52" y="6"/>
                    </a:lnTo>
                    <a:lnTo>
                      <a:pt x="52" y="8"/>
                    </a:lnTo>
                    <a:lnTo>
                      <a:pt x="50" y="10"/>
                    </a:lnTo>
                    <a:lnTo>
                      <a:pt x="49" y="12"/>
                    </a:lnTo>
                    <a:lnTo>
                      <a:pt x="49" y="14"/>
                    </a:lnTo>
                    <a:lnTo>
                      <a:pt x="47" y="15"/>
                    </a:lnTo>
                    <a:lnTo>
                      <a:pt x="45" y="18"/>
                    </a:lnTo>
                    <a:lnTo>
                      <a:pt x="44" y="20"/>
                    </a:lnTo>
                    <a:lnTo>
                      <a:pt x="43" y="22"/>
                    </a:lnTo>
                    <a:lnTo>
                      <a:pt x="40" y="25"/>
                    </a:lnTo>
                    <a:lnTo>
                      <a:pt x="39" y="27"/>
                    </a:lnTo>
                    <a:lnTo>
                      <a:pt x="37" y="30"/>
                    </a:lnTo>
                    <a:lnTo>
                      <a:pt x="34" y="32"/>
                    </a:lnTo>
                    <a:lnTo>
                      <a:pt x="32" y="34"/>
                    </a:lnTo>
                    <a:lnTo>
                      <a:pt x="30" y="36"/>
                    </a:lnTo>
                    <a:lnTo>
                      <a:pt x="28" y="38"/>
                    </a:lnTo>
                    <a:lnTo>
                      <a:pt x="26" y="40"/>
                    </a:lnTo>
                    <a:lnTo>
                      <a:pt x="23" y="42"/>
                    </a:lnTo>
                    <a:lnTo>
                      <a:pt x="22" y="44"/>
                    </a:lnTo>
                    <a:lnTo>
                      <a:pt x="19" y="45"/>
                    </a:lnTo>
                    <a:lnTo>
                      <a:pt x="17" y="46"/>
                    </a:lnTo>
                    <a:lnTo>
                      <a:pt x="14" y="49"/>
                    </a:lnTo>
                    <a:lnTo>
                      <a:pt x="13" y="49"/>
                    </a:lnTo>
                    <a:lnTo>
                      <a:pt x="11" y="50"/>
                    </a:lnTo>
                    <a:lnTo>
                      <a:pt x="9" y="51"/>
                    </a:lnTo>
                    <a:lnTo>
                      <a:pt x="7" y="51"/>
                    </a:lnTo>
                    <a:lnTo>
                      <a:pt x="6" y="53"/>
                    </a:lnTo>
                    <a:lnTo>
                      <a:pt x="4" y="53"/>
                    </a:lnTo>
                    <a:lnTo>
                      <a:pt x="3" y="53"/>
                    </a:lnTo>
                    <a:lnTo>
                      <a:pt x="2" y="53"/>
                    </a:lnTo>
                    <a:lnTo>
                      <a:pt x="1" y="53"/>
                    </a:lnTo>
                    <a:lnTo>
                      <a:pt x="1" y="51"/>
                    </a:lnTo>
                    <a:lnTo>
                      <a:pt x="0" y="51"/>
                    </a:lnTo>
                    <a:lnTo>
                      <a:pt x="0" y="50"/>
                    </a:lnTo>
                    <a:lnTo>
                      <a:pt x="0" y="49"/>
                    </a:lnTo>
                    <a:lnTo>
                      <a:pt x="0" y="48"/>
                    </a:lnTo>
                    <a:lnTo>
                      <a:pt x="0" y="46"/>
                    </a:lnTo>
                    <a:lnTo>
                      <a:pt x="1" y="44"/>
                    </a:lnTo>
                    <a:lnTo>
                      <a:pt x="1" y="43"/>
                    </a:lnTo>
                    <a:lnTo>
                      <a:pt x="2" y="42"/>
                    </a:lnTo>
                    <a:lnTo>
                      <a:pt x="3" y="39"/>
                    </a:lnTo>
                    <a:lnTo>
                      <a:pt x="4" y="37"/>
                    </a:lnTo>
                    <a:lnTo>
                      <a:pt x="6" y="34"/>
                    </a:lnTo>
                    <a:lnTo>
                      <a:pt x="7" y="33"/>
                    </a:lnTo>
                    <a:lnTo>
                      <a:pt x="8" y="31"/>
                    </a:lnTo>
                    <a:lnTo>
                      <a:pt x="11" y="28"/>
                    </a:lnTo>
                    <a:lnTo>
                      <a:pt x="12" y="26"/>
                    </a:lnTo>
                    <a:lnTo>
                      <a:pt x="14" y="24"/>
                    </a:lnTo>
                    <a:lnTo>
                      <a:pt x="17" y="21"/>
                    </a:lnTo>
                    <a:lnTo>
                      <a:pt x="18" y="19"/>
                    </a:lnTo>
                    <a:lnTo>
                      <a:pt x="21" y="18"/>
                    </a:lnTo>
                    <a:lnTo>
                      <a:pt x="23" y="15"/>
                    </a:lnTo>
                    <a:lnTo>
                      <a:pt x="24" y="13"/>
                    </a:lnTo>
                    <a:lnTo>
                      <a:pt x="27" y="10"/>
                    </a:lnTo>
                    <a:lnTo>
                      <a:pt x="29" y="9"/>
                    </a:lnTo>
                    <a:lnTo>
                      <a:pt x="32" y="8"/>
                    </a:lnTo>
                    <a:lnTo>
                      <a:pt x="34" y="6"/>
                    </a:lnTo>
                    <a:lnTo>
                      <a:pt x="37" y="4"/>
                    </a:lnTo>
                    <a:lnTo>
                      <a:pt x="38" y="3"/>
                    </a:lnTo>
                    <a:lnTo>
                      <a:pt x="40" y="2"/>
                    </a:lnTo>
                    <a:lnTo>
                      <a:pt x="42" y="1"/>
                    </a:lnTo>
                    <a:lnTo>
                      <a:pt x="44" y="1"/>
                    </a:lnTo>
                    <a:lnTo>
                      <a:pt x="45" y="0"/>
                    </a:lnTo>
                    <a:lnTo>
                      <a:pt x="47" y="0"/>
                    </a:lnTo>
                    <a:lnTo>
                      <a:pt x="48" y="0"/>
                    </a:lnTo>
                    <a:lnTo>
                      <a:pt x="49" y="0"/>
                    </a:lnTo>
                    <a:lnTo>
                      <a:pt x="50" y="0"/>
                    </a:lnTo>
                    <a:lnTo>
                      <a:pt x="52" y="0"/>
                    </a:lnTo>
                    <a:lnTo>
                      <a:pt x="52" y="1"/>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47" name="Oval 304"/>
              <p:cNvSpPr>
                <a:spLocks noChangeArrowheads="1"/>
              </p:cNvSpPr>
              <p:nvPr/>
            </p:nvSpPr>
            <p:spPr bwMode="auto">
              <a:xfrm rot="5996250">
                <a:off x="1089" y="1009"/>
                <a:ext cx="73" cy="13"/>
              </a:xfrm>
              <a:prstGeom prst="ellipse">
                <a:avLst/>
              </a:prstGeom>
              <a:solidFill>
                <a:srgbClr val="00FF00"/>
              </a:solidFill>
              <a:ln w="12699">
                <a:solidFill>
                  <a:srgbClr val="009900"/>
                </a:solidFill>
                <a:round/>
                <a:headEnd/>
                <a:tailEnd/>
              </a:ln>
              <a:effectLst/>
            </p:spPr>
            <p:txBody>
              <a:bodyPr wrap="none" anchor="ctr"/>
              <a:lstStyle/>
              <a:p>
                <a:endParaRPr lang="en-US" b="1" dirty="0"/>
              </a:p>
            </p:txBody>
          </p:sp>
          <p:sp>
            <p:nvSpPr>
              <p:cNvPr id="348" name="Freeform 305"/>
              <p:cNvSpPr>
                <a:spLocks/>
              </p:cNvSpPr>
              <p:nvPr/>
            </p:nvSpPr>
            <p:spPr bwMode="auto">
              <a:xfrm>
                <a:off x="1040" y="739"/>
                <a:ext cx="49" cy="62"/>
              </a:xfrm>
              <a:custGeom>
                <a:avLst/>
                <a:gdLst/>
                <a:ahLst/>
                <a:cxnLst>
                  <a:cxn ang="0">
                    <a:pos x="45" y="59"/>
                  </a:cxn>
                  <a:cxn ang="0">
                    <a:pos x="43" y="61"/>
                  </a:cxn>
                  <a:cxn ang="0">
                    <a:pos x="40" y="59"/>
                  </a:cxn>
                  <a:cxn ang="0">
                    <a:pos x="38" y="59"/>
                  </a:cxn>
                  <a:cxn ang="0">
                    <a:pos x="34" y="57"/>
                  </a:cxn>
                  <a:cxn ang="0">
                    <a:pos x="30" y="53"/>
                  </a:cxn>
                  <a:cxn ang="0">
                    <a:pos x="25" y="50"/>
                  </a:cxn>
                  <a:cxn ang="0">
                    <a:pos x="22" y="45"/>
                  </a:cxn>
                  <a:cxn ang="0">
                    <a:pos x="18" y="41"/>
                  </a:cxn>
                  <a:cxn ang="0">
                    <a:pos x="13" y="35"/>
                  </a:cxn>
                  <a:cxn ang="0">
                    <a:pos x="11" y="31"/>
                  </a:cxn>
                  <a:cxn ang="0">
                    <a:pos x="7" y="26"/>
                  </a:cxn>
                  <a:cxn ang="0">
                    <a:pos x="4" y="21"/>
                  </a:cxn>
                  <a:cxn ang="0">
                    <a:pos x="2" y="16"/>
                  </a:cxn>
                  <a:cxn ang="0">
                    <a:pos x="1" y="11"/>
                  </a:cxn>
                  <a:cxn ang="0">
                    <a:pos x="0" y="7"/>
                  </a:cxn>
                  <a:cxn ang="0">
                    <a:pos x="0" y="4"/>
                  </a:cxn>
                  <a:cxn ang="0">
                    <a:pos x="1" y="2"/>
                  </a:cxn>
                  <a:cxn ang="0">
                    <a:pos x="2" y="0"/>
                  </a:cxn>
                  <a:cxn ang="0">
                    <a:pos x="3" y="0"/>
                  </a:cxn>
                  <a:cxn ang="0">
                    <a:pos x="6" y="0"/>
                  </a:cxn>
                  <a:cxn ang="0">
                    <a:pos x="9" y="1"/>
                  </a:cxn>
                  <a:cxn ang="0">
                    <a:pos x="13" y="2"/>
                  </a:cxn>
                  <a:cxn ang="0">
                    <a:pos x="17" y="5"/>
                  </a:cxn>
                  <a:cxn ang="0">
                    <a:pos x="20" y="9"/>
                  </a:cxn>
                  <a:cxn ang="0">
                    <a:pos x="25" y="13"/>
                  </a:cxn>
                  <a:cxn ang="0">
                    <a:pos x="29" y="17"/>
                  </a:cxn>
                  <a:cxn ang="0">
                    <a:pos x="33" y="22"/>
                  </a:cxn>
                  <a:cxn ang="0">
                    <a:pos x="36" y="27"/>
                  </a:cxn>
                  <a:cxn ang="0">
                    <a:pos x="40" y="33"/>
                  </a:cxn>
                  <a:cxn ang="0">
                    <a:pos x="43" y="38"/>
                  </a:cxn>
                  <a:cxn ang="0">
                    <a:pos x="45" y="43"/>
                  </a:cxn>
                  <a:cxn ang="0">
                    <a:pos x="46" y="47"/>
                  </a:cxn>
                  <a:cxn ang="0">
                    <a:pos x="48" y="51"/>
                  </a:cxn>
                  <a:cxn ang="0">
                    <a:pos x="48" y="55"/>
                  </a:cxn>
                  <a:cxn ang="0">
                    <a:pos x="48" y="57"/>
                  </a:cxn>
                  <a:cxn ang="0">
                    <a:pos x="46" y="59"/>
                  </a:cxn>
                </a:cxnLst>
                <a:rect l="0" t="0" r="r" b="b"/>
                <a:pathLst>
                  <a:path w="49" h="62">
                    <a:moveTo>
                      <a:pt x="46" y="59"/>
                    </a:moveTo>
                    <a:lnTo>
                      <a:pt x="45" y="59"/>
                    </a:lnTo>
                    <a:lnTo>
                      <a:pt x="45" y="61"/>
                    </a:lnTo>
                    <a:lnTo>
                      <a:pt x="43" y="61"/>
                    </a:lnTo>
                    <a:lnTo>
                      <a:pt x="43" y="61"/>
                    </a:lnTo>
                    <a:lnTo>
                      <a:pt x="40" y="59"/>
                    </a:lnTo>
                    <a:lnTo>
                      <a:pt x="39" y="59"/>
                    </a:lnTo>
                    <a:lnTo>
                      <a:pt x="38" y="59"/>
                    </a:lnTo>
                    <a:lnTo>
                      <a:pt x="35" y="57"/>
                    </a:lnTo>
                    <a:lnTo>
                      <a:pt x="34" y="57"/>
                    </a:lnTo>
                    <a:lnTo>
                      <a:pt x="32" y="55"/>
                    </a:lnTo>
                    <a:lnTo>
                      <a:pt x="30" y="53"/>
                    </a:lnTo>
                    <a:lnTo>
                      <a:pt x="28" y="52"/>
                    </a:lnTo>
                    <a:lnTo>
                      <a:pt x="25" y="50"/>
                    </a:lnTo>
                    <a:lnTo>
                      <a:pt x="24" y="47"/>
                    </a:lnTo>
                    <a:lnTo>
                      <a:pt x="22" y="45"/>
                    </a:lnTo>
                    <a:lnTo>
                      <a:pt x="19" y="44"/>
                    </a:lnTo>
                    <a:lnTo>
                      <a:pt x="18" y="41"/>
                    </a:lnTo>
                    <a:lnTo>
                      <a:pt x="16" y="38"/>
                    </a:lnTo>
                    <a:lnTo>
                      <a:pt x="13" y="35"/>
                    </a:lnTo>
                    <a:lnTo>
                      <a:pt x="12" y="33"/>
                    </a:lnTo>
                    <a:lnTo>
                      <a:pt x="11" y="31"/>
                    </a:lnTo>
                    <a:lnTo>
                      <a:pt x="8" y="28"/>
                    </a:lnTo>
                    <a:lnTo>
                      <a:pt x="7" y="26"/>
                    </a:lnTo>
                    <a:lnTo>
                      <a:pt x="6" y="23"/>
                    </a:lnTo>
                    <a:lnTo>
                      <a:pt x="4" y="21"/>
                    </a:lnTo>
                    <a:lnTo>
                      <a:pt x="3" y="17"/>
                    </a:lnTo>
                    <a:lnTo>
                      <a:pt x="2" y="16"/>
                    </a:lnTo>
                    <a:lnTo>
                      <a:pt x="1" y="14"/>
                    </a:lnTo>
                    <a:lnTo>
                      <a:pt x="1" y="11"/>
                    </a:lnTo>
                    <a:lnTo>
                      <a:pt x="1" y="9"/>
                    </a:lnTo>
                    <a:lnTo>
                      <a:pt x="0" y="7"/>
                    </a:lnTo>
                    <a:lnTo>
                      <a:pt x="0" y="5"/>
                    </a:lnTo>
                    <a:lnTo>
                      <a:pt x="0" y="4"/>
                    </a:lnTo>
                    <a:lnTo>
                      <a:pt x="0" y="3"/>
                    </a:lnTo>
                    <a:lnTo>
                      <a:pt x="1" y="2"/>
                    </a:lnTo>
                    <a:lnTo>
                      <a:pt x="1" y="1"/>
                    </a:lnTo>
                    <a:lnTo>
                      <a:pt x="2" y="0"/>
                    </a:lnTo>
                    <a:lnTo>
                      <a:pt x="3" y="0"/>
                    </a:lnTo>
                    <a:lnTo>
                      <a:pt x="3" y="0"/>
                    </a:lnTo>
                    <a:lnTo>
                      <a:pt x="6" y="0"/>
                    </a:lnTo>
                    <a:lnTo>
                      <a:pt x="6" y="0"/>
                    </a:lnTo>
                    <a:lnTo>
                      <a:pt x="8" y="0"/>
                    </a:lnTo>
                    <a:lnTo>
                      <a:pt x="9" y="1"/>
                    </a:lnTo>
                    <a:lnTo>
                      <a:pt x="11" y="2"/>
                    </a:lnTo>
                    <a:lnTo>
                      <a:pt x="13" y="2"/>
                    </a:lnTo>
                    <a:lnTo>
                      <a:pt x="16" y="3"/>
                    </a:lnTo>
                    <a:lnTo>
                      <a:pt x="17" y="5"/>
                    </a:lnTo>
                    <a:lnTo>
                      <a:pt x="19" y="7"/>
                    </a:lnTo>
                    <a:lnTo>
                      <a:pt x="20" y="9"/>
                    </a:lnTo>
                    <a:lnTo>
                      <a:pt x="23" y="10"/>
                    </a:lnTo>
                    <a:lnTo>
                      <a:pt x="25" y="13"/>
                    </a:lnTo>
                    <a:lnTo>
                      <a:pt x="27" y="15"/>
                    </a:lnTo>
                    <a:lnTo>
                      <a:pt x="29" y="17"/>
                    </a:lnTo>
                    <a:lnTo>
                      <a:pt x="32" y="20"/>
                    </a:lnTo>
                    <a:lnTo>
                      <a:pt x="33" y="22"/>
                    </a:lnTo>
                    <a:lnTo>
                      <a:pt x="35" y="25"/>
                    </a:lnTo>
                    <a:lnTo>
                      <a:pt x="36" y="27"/>
                    </a:lnTo>
                    <a:lnTo>
                      <a:pt x="39" y="31"/>
                    </a:lnTo>
                    <a:lnTo>
                      <a:pt x="40" y="33"/>
                    </a:lnTo>
                    <a:lnTo>
                      <a:pt x="41" y="35"/>
                    </a:lnTo>
                    <a:lnTo>
                      <a:pt x="43" y="38"/>
                    </a:lnTo>
                    <a:lnTo>
                      <a:pt x="44" y="40"/>
                    </a:lnTo>
                    <a:lnTo>
                      <a:pt x="45" y="43"/>
                    </a:lnTo>
                    <a:lnTo>
                      <a:pt x="46" y="45"/>
                    </a:lnTo>
                    <a:lnTo>
                      <a:pt x="46" y="47"/>
                    </a:lnTo>
                    <a:lnTo>
                      <a:pt x="48" y="50"/>
                    </a:lnTo>
                    <a:lnTo>
                      <a:pt x="48" y="51"/>
                    </a:lnTo>
                    <a:lnTo>
                      <a:pt x="48" y="53"/>
                    </a:lnTo>
                    <a:lnTo>
                      <a:pt x="48" y="55"/>
                    </a:lnTo>
                    <a:lnTo>
                      <a:pt x="48" y="56"/>
                    </a:lnTo>
                    <a:lnTo>
                      <a:pt x="48" y="57"/>
                    </a:lnTo>
                    <a:lnTo>
                      <a:pt x="48" y="58"/>
                    </a:lnTo>
                    <a:lnTo>
                      <a:pt x="46" y="59"/>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49" name="Freeform 306"/>
              <p:cNvSpPr>
                <a:spLocks/>
              </p:cNvSpPr>
              <p:nvPr/>
            </p:nvSpPr>
            <p:spPr bwMode="auto">
              <a:xfrm>
                <a:off x="946" y="869"/>
                <a:ext cx="38" cy="53"/>
              </a:xfrm>
              <a:custGeom>
                <a:avLst/>
                <a:gdLst/>
                <a:ahLst/>
                <a:cxnLst>
                  <a:cxn ang="0">
                    <a:pos x="34" y="50"/>
                  </a:cxn>
                  <a:cxn ang="0">
                    <a:pos x="33" y="52"/>
                  </a:cxn>
                  <a:cxn ang="0">
                    <a:pos x="30" y="50"/>
                  </a:cxn>
                  <a:cxn ang="0">
                    <a:pos x="29" y="50"/>
                  </a:cxn>
                  <a:cxn ang="0">
                    <a:pos x="25" y="48"/>
                  </a:cxn>
                  <a:cxn ang="0">
                    <a:pos x="23" y="45"/>
                  </a:cxn>
                  <a:cxn ang="0">
                    <a:pos x="19" y="43"/>
                  </a:cxn>
                  <a:cxn ang="0">
                    <a:pos x="17" y="38"/>
                  </a:cxn>
                  <a:cxn ang="0">
                    <a:pos x="13" y="35"/>
                  </a:cxn>
                  <a:cxn ang="0">
                    <a:pos x="9" y="31"/>
                  </a:cxn>
                  <a:cxn ang="0">
                    <a:pos x="7" y="26"/>
                  </a:cxn>
                  <a:cxn ang="0">
                    <a:pos x="4" y="22"/>
                  </a:cxn>
                  <a:cxn ang="0">
                    <a:pos x="3" y="18"/>
                  </a:cxn>
                  <a:cxn ang="0">
                    <a:pos x="1" y="14"/>
                  </a:cxn>
                  <a:cxn ang="0">
                    <a:pos x="0" y="9"/>
                  </a:cxn>
                  <a:cxn ang="0">
                    <a:pos x="0" y="7"/>
                  </a:cxn>
                  <a:cxn ang="0">
                    <a:pos x="0" y="4"/>
                  </a:cxn>
                  <a:cxn ang="0">
                    <a:pos x="0" y="2"/>
                  </a:cxn>
                  <a:cxn ang="0">
                    <a:pos x="1" y="1"/>
                  </a:cxn>
                  <a:cxn ang="0">
                    <a:pos x="2" y="0"/>
                  </a:cxn>
                  <a:cxn ang="0">
                    <a:pos x="4" y="0"/>
                  </a:cxn>
                  <a:cxn ang="0">
                    <a:pos x="7" y="1"/>
                  </a:cxn>
                  <a:cxn ang="0">
                    <a:pos x="9" y="3"/>
                  </a:cxn>
                  <a:cxn ang="0">
                    <a:pos x="12" y="4"/>
                  </a:cxn>
                  <a:cxn ang="0">
                    <a:pos x="16" y="8"/>
                  </a:cxn>
                  <a:cxn ang="0">
                    <a:pos x="19" y="12"/>
                  </a:cxn>
                  <a:cxn ang="0">
                    <a:pos x="22" y="15"/>
                  </a:cxn>
                  <a:cxn ang="0">
                    <a:pos x="25" y="19"/>
                  </a:cxn>
                  <a:cxn ang="0">
                    <a:pos x="28" y="24"/>
                  </a:cxn>
                  <a:cxn ang="0">
                    <a:pos x="30" y="29"/>
                  </a:cxn>
                  <a:cxn ang="0">
                    <a:pos x="33" y="32"/>
                  </a:cxn>
                  <a:cxn ang="0">
                    <a:pos x="34" y="36"/>
                  </a:cxn>
                  <a:cxn ang="0">
                    <a:pos x="35" y="41"/>
                  </a:cxn>
                  <a:cxn ang="0">
                    <a:pos x="37" y="43"/>
                  </a:cxn>
                  <a:cxn ang="0">
                    <a:pos x="37" y="47"/>
                  </a:cxn>
                  <a:cxn ang="0">
                    <a:pos x="37" y="48"/>
                  </a:cxn>
                  <a:cxn ang="0">
                    <a:pos x="35" y="50"/>
                  </a:cxn>
                </a:cxnLst>
                <a:rect l="0" t="0" r="r" b="b"/>
                <a:pathLst>
                  <a:path w="38" h="53">
                    <a:moveTo>
                      <a:pt x="35" y="50"/>
                    </a:moveTo>
                    <a:lnTo>
                      <a:pt x="34" y="50"/>
                    </a:lnTo>
                    <a:lnTo>
                      <a:pt x="34" y="50"/>
                    </a:lnTo>
                    <a:lnTo>
                      <a:pt x="33" y="52"/>
                    </a:lnTo>
                    <a:lnTo>
                      <a:pt x="32" y="50"/>
                    </a:lnTo>
                    <a:lnTo>
                      <a:pt x="30" y="50"/>
                    </a:lnTo>
                    <a:lnTo>
                      <a:pt x="29" y="50"/>
                    </a:lnTo>
                    <a:lnTo>
                      <a:pt x="29" y="50"/>
                    </a:lnTo>
                    <a:lnTo>
                      <a:pt x="27" y="49"/>
                    </a:lnTo>
                    <a:lnTo>
                      <a:pt x="25" y="48"/>
                    </a:lnTo>
                    <a:lnTo>
                      <a:pt x="24" y="47"/>
                    </a:lnTo>
                    <a:lnTo>
                      <a:pt x="23" y="45"/>
                    </a:lnTo>
                    <a:lnTo>
                      <a:pt x="22" y="44"/>
                    </a:lnTo>
                    <a:lnTo>
                      <a:pt x="19" y="43"/>
                    </a:lnTo>
                    <a:lnTo>
                      <a:pt x="18" y="41"/>
                    </a:lnTo>
                    <a:lnTo>
                      <a:pt x="17" y="38"/>
                    </a:lnTo>
                    <a:lnTo>
                      <a:pt x="14" y="37"/>
                    </a:lnTo>
                    <a:lnTo>
                      <a:pt x="13" y="35"/>
                    </a:lnTo>
                    <a:lnTo>
                      <a:pt x="12" y="33"/>
                    </a:lnTo>
                    <a:lnTo>
                      <a:pt x="9" y="31"/>
                    </a:lnTo>
                    <a:lnTo>
                      <a:pt x="9" y="29"/>
                    </a:lnTo>
                    <a:lnTo>
                      <a:pt x="7" y="26"/>
                    </a:lnTo>
                    <a:lnTo>
                      <a:pt x="6" y="24"/>
                    </a:lnTo>
                    <a:lnTo>
                      <a:pt x="4" y="22"/>
                    </a:lnTo>
                    <a:lnTo>
                      <a:pt x="3" y="20"/>
                    </a:lnTo>
                    <a:lnTo>
                      <a:pt x="3" y="18"/>
                    </a:lnTo>
                    <a:lnTo>
                      <a:pt x="2" y="15"/>
                    </a:lnTo>
                    <a:lnTo>
                      <a:pt x="1" y="14"/>
                    </a:lnTo>
                    <a:lnTo>
                      <a:pt x="1" y="12"/>
                    </a:lnTo>
                    <a:lnTo>
                      <a:pt x="0" y="9"/>
                    </a:lnTo>
                    <a:lnTo>
                      <a:pt x="0" y="8"/>
                    </a:lnTo>
                    <a:lnTo>
                      <a:pt x="0" y="7"/>
                    </a:lnTo>
                    <a:lnTo>
                      <a:pt x="0" y="6"/>
                    </a:lnTo>
                    <a:lnTo>
                      <a:pt x="0" y="4"/>
                    </a:lnTo>
                    <a:lnTo>
                      <a:pt x="0" y="3"/>
                    </a:lnTo>
                    <a:lnTo>
                      <a:pt x="0" y="2"/>
                    </a:lnTo>
                    <a:lnTo>
                      <a:pt x="0" y="1"/>
                    </a:lnTo>
                    <a:lnTo>
                      <a:pt x="1" y="1"/>
                    </a:lnTo>
                    <a:lnTo>
                      <a:pt x="2" y="0"/>
                    </a:lnTo>
                    <a:lnTo>
                      <a:pt x="2" y="0"/>
                    </a:lnTo>
                    <a:lnTo>
                      <a:pt x="3" y="0"/>
                    </a:lnTo>
                    <a:lnTo>
                      <a:pt x="4" y="0"/>
                    </a:lnTo>
                    <a:lnTo>
                      <a:pt x="6" y="1"/>
                    </a:lnTo>
                    <a:lnTo>
                      <a:pt x="7" y="1"/>
                    </a:lnTo>
                    <a:lnTo>
                      <a:pt x="8" y="2"/>
                    </a:lnTo>
                    <a:lnTo>
                      <a:pt x="9" y="3"/>
                    </a:lnTo>
                    <a:lnTo>
                      <a:pt x="11" y="4"/>
                    </a:lnTo>
                    <a:lnTo>
                      <a:pt x="12" y="4"/>
                    </a:lnTo>
                    <a:lnTo>
                      <a:pt x="14" y="7"/>
                    </a:lnTo>
                    <a:lnTo>
                      <a:pt x="16" y="8"/>
                    </a:lnTo>
                    <a:lnTo>
                      <a:pt x="17" y="9"/>
                    </a:lnTo>
                    <a:lnTo>
                      <a:pt x="19" y="12"/>
                    </a:lnTo>
                    <a:lnTo>
                      <a:pt x="20" y="13"/>
                    </a:lnTo>
                    <a:lnTo>
                      <a:pt x="22" y="15"/>
                    </a:lnTo>
                    <a:lnTo>
                      <a:pt x="23" y="16"/>
                    </a:lnTo>
                    <a:lnTo>
                      <a:pt x="25" y="19"/>
                    </a:lnTo>
                    <a:lnTo>
                      <a:pt x="27" y="21"/>
                    </a:lnTo>
                    <a:lnTo>
                      <a:pt x="28" y="24"/>
                    </a:lnTo>
                    <a:lnTo>
                      <a:pt x="29" y="26"/>
                    </a:lnTo>
                    <a:lnTo>
                      <a:pt x="30" y="29"/>
                    </a:lnTo>
                    <a:lnTo>
                      <a:pt x="32" y="30"/>
                    </a:lnTo>
                    <a:lnTo>
                      <a:pt x="33" y="32"/>
                    </a:lnTo>
                    <a:lnTo>
                      <a:pt x="34" y="35"/>
                    </a:lnTo>
                    <a:lnTo>
                      <a:pt x="34" y="36"/>
                    </a:lnTo>
                    <a:lnTo>
                      <a:pt x="35" y="38"/>
                    </a:lnTo>
                    <a:lnTo>
                      <a:pt x="35" y="41"/>
                    </a:lnTo>
                    <a:lnTo>
                      <a:pt x="37" y="42"/>
                    </a:lnTo>
                    <a:lnTo>
                      <a:pt x="37" y="43"/>
                    </a:lnTo>
                    <a:lnTo>
                      <a:pt x="37" y="45"/>
                    </a:lnTo>
                    <a:lnTo>
                      <a:pt x="37" y="47"/>
                    </a:lnTo>
                    <a:lnTo>
                      <a:pt x="37" y="48"/>
                    </a:lnTo>
                    <a:lnTo>
                      <a:pt x="37" y="48"/>
                    </a:lnTo>
                    <a:lnTo>
                      <a:pt x="35" y="49"/>
                    </a:lnTo>
                    <a:lnTo>
                      <a:pt x="35" y="5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50" name="Freeform 307"/>
              <p:cNvSpPr>
                <a:spLocks/>
              </p:cNvSpPr>
              <p:nvPr/>
            </p:nvSpPr>
            <p:spPr bwMode="auto">
              <a:xfrm>
                <a:off x="952" y="1019"/>
                <a:ext cx="49" cy="63"/>
              </a:xfrm>
              <a:custGeom>
                <a:avLst/>
                <a:gdLst/>
                <a:ahLst/>
                <a:cxnLst>
                  <a:cxn ang="0">
                    <a:pos x="45" y="60"/>
                  </a:cxn>
                  <a:cxn ang="0">
                    <a:pos x="43" y="62"/>
                  </a:cxn>
                  <a:cxn ang="0">
                    <a:pos x="40" y="60"/>
                  </a:cxn>
                  <a:cxn ang="0">
                    <a:pos x="36" y="59"/>
                  </a:cxn>
                  <a:cxn ang="0">
                    <a:pos x="34" y="57"/>
                  </a:cxn>
                  <a:cxn ang="0">
                    <a:pos x="29" y="54"/>
                  </a:cxn>
                  <a:cxn ang="0">
                    <a:pos x="25" y="51"/>
                  </a:cxn>
                  <a:cxn ang="0">
                    <a:pos x="22" y="46"/>
                  </a:cxn>
                  <a:cxn ang="0">
                    <a:pos x="17" y="42"/>
                  </a:cxn>
                  <a:cxn ang="0">
                    <a:pos x="13" y="36"/>
                  </a:cxn>
                  <a:cxn ang="0">
                    <a:pos x="9" y="32"/>
                  </a:cxn>
                  <a:cxn ang="0">
                    <a:pos x="7" y="26"/>
                  </a:cxn>
                  <a:cxn ang="0">
                    <a:pos x="4" y="21"/>
                  </a:cxn>
                  <a:cxn ang="0">
                    <a:pos x="2" y="16"/>
                  </a:cxn>
                  <a:cxn ang="0">
                    <a:pos x="0" y="11"/>
                  </a:cxn>
                  <a:cxn ang="0">
                    <a:pos x="0" y="8"/>
                  </a:cxn>
                  <a:cxn ang="0">
                    <a:pos x="0" y="4"/>
                  </a:cxn>
                  <a:cxn ang="0">
                    <a:pos x="0" y="2"/>
                  </a:cxn>
                  <a:cxn ang="0">
                    <a:pos x="2" y="1"/>
                  </a:cxn>
                  <a:cxn ang="0">
                    <a:pos x="3" y="0"/>
                  </a:cxn>
                  <a:cxn ang="0">
                    <a:pos x="6" y="1"/>
                  </a:cxn>
                  <a:cxn ang="0">
                    <a:pos x="9" y="2"/>
                  </a:cxn>
                  <a:cxn ang="0">
                    <a:pos x="12" y="3"/>
                  </a:cxn>
                  <a:cxn ang="0">
                    <a:pos x="17" y="5"/>
                  </a:cxn>
                  <a:cxn ang="0">
                    <a:pos x="20" y="9"/>
                  </a:cxn>
                  <a:cxn ang="0">
                    <a:pos x="24" y="14"/>
                  </a:cxn>
                  <a:cxn ang="0">
                    <a:pos x="29" y="19"/>
                  </a:cxn>
                  <a:cxn ang="0">
                    <a:pos x="33" y="23"/>
                  </a:cxn>
                  <a:cxn ang="0">
                    <a:pos x="36" y="28"/>
                  </a:cxn>
                  <a:cxn ang="0">
                    <a:pos x="39" y="33"/>
                  </a:cxn>
                  <a:cxn ang="0">
                    <a:pos x="43" y="39"/>
                  </a:cxn>
                  <a:cxn ang="0">
                    <a:pos x="45" y="44"/>
                  </a:cxn>
                  <a:cxn ang="0">
                    <a:pos x="46" y="47"/>
                  </a:cxn>
                  <a:cxn ang="0">
                    <a:pos x="48" y="52"/>
                  </a:cxn>
                  <a:cxn ang="0">
                    <a:pos x="48" y="56"/>
                  </a:cxn>
                  <a:cxn ang="0">
                    <a:pos x="46" y="58"/>
                  </a:cxn>
                  <a:cxn ang="0">
                    <a:pos x="46" y="59"/>
                  </a:cxn>
                </a:cxnLst>
                <a:rect l="0" t="0" r="r" b="b"/>
                <a:pathLst>
                  <a:path w="49" h="63">
                    <a:moveTo>
                      <a:pt x="46" y="59"/>
                    </a:moveTo>
                    <a:lnTo>
                      <a:pt x="45" y="60"/>
                    </a:lnTo>
                    <a:lnTo>
                      <a:pt x="44" y="62"/>
                    </a:lnTo>
                    <a:lnTo>
                      <a:pt x="43" y="62"/>
                    </a:lnTo>
                    <a:lnTo>
                      <a:pt x="41" y="62"/>
                    </a:lnTo>
                    <a:lnTo>
                      <a:pt x="40" y="60"/>
                    </a:lnTo>
                    <a:lnTo>
                      <a:pt x="39" y="60"/>
                    </a:lnTo>
                    <a:lnTo>
                      <a:pt x="36" y="59"/>
                    </a:lnTo>
                    <a:lnTo>
                      <a:pt x="35" y="58"/>
                    </a:lnTo>
                    <a:lnTo>
                      <a:pt x="34" y="57"/>
                    </a:lnTo>
                    <a:lnTo>
                      <a:pt x="32" y="56"/>
                    </a:lnTo>
                    <a:lnTo>
                      <a:pt x="29" y="54"/>
                    </a:lnTo>
                    <a:lnTo>
                      <a:pt x="28" y="52"/>
                    </a:lnTo>
                    <a:lnTo>
                      <a:pt x="25" y="51"/>
                    </a:lnTo>
                    <a:lnTo>
                      <a:pt x="23" y="48"/>
                    </a:lnTo>
                    <a:lnTo>
                      <a:pt x="22" y="46"/>
                    </a:lnTo>
                    <a:lnTo>
                      <a:pt x="19" y="44"/>
                    </a:lnTo>
                    <a:lnTo>
                      <a:pt x="17" y="42"/>
                    </a:lnTo>
                    <a:lnTo>
                      <a:pt x="16" y="39"/>
                    </a:lnTo>
                    <a:lnTo>
                      <a:pt x="13" y="36"/>
                    </a:lnTo>
                    <a:lnTo>
                      <a:pt x="12" y="34"/>
                    </a:lnTo>
                    <a:lnTo>
                      <a:pt x="9" y="32"/>
                    </a:lnTo>
                    <a:lnTo>
                      <a:pt x="8" y="28"/>
                    </a:lnTo>
                    <a:lnTo>
                      <a:pt x="7" y="26"/>
                    </a:lnTo>
                    <a:lnTo>
                      <a:pt x="4" y="23"/>
                    </a:lnTo>
                    <a:lnTo>
                      <a:pt x="4" y="21"/>
                    </a:lnTo>
                    <a:lnTo>
                      <a:pt x="2" y="19"/>
                    </a:lnTo>
                    <a:lnTo>
                      <a:pt x="2" y="16"/>
                    </a:lnTo>
                    <a:lnTo>
                      <a:pt x="1" y="14"/>
                    </a:lnTo>
                    <a:lnTo>
                      <a:pt x="0" y="11"/>
                    </a:lnTo>
                    <a:lnTo>
                      <a:pt x="0" y="10"/>
                    </a:lnTo>
                    <a:lnTo>
                      <a:pt x="0" y="8"/>
                    </a:lnTo>
                    <a:lnTo>
                      <a:pt x="0" y="7"/>
                    </a:lnTo>
                    <a:lnTo>
                      <a:pt x="0" y="4"/>
                    </a:lnTo>
                    <a:lnTo>
                      <a:pt x="0" y="4"/>
                    </a:lnTo>
                    <a:lnTo>
                      <a:pt x="0" y="2"/>
                    </a:lnTo>
                    <a:lnTo>
                      <a:pt x="1" y="2"/>
                    </a:lnTo>
                    <a:lnTo>
                      <a:pt x="2" y="1"/>
                    </a:lnTo>
                    <a:lnTo>
                      <a:pt x="2" y="1"/>
                    </a:lnTo>
                    <a:lnTo>
                      <a:pt x="3" y="0"/>
                    </a:lnTo>
                    <a:lnTo>
                      <a:pt x="4" y="0"/>
                    </a:lnTo>
                    <a:lnTo>
                      <a:pt x="6" y="1"/>
                    </a:lnTo>
                    <a:lnTo>
                      <a:pt x="7" y="1"/>
                    </a:lnTo>
                    <a:lnTo>
                      <a:pt x="9" y="2"/>
                    </a:lnTo>
                    <a:lnTo>
                      <a:pt x="11" y="2"/>
                    </a:lnTo>
                    <a:lnTo>
                      <a:pt x="12" y="3"/>
                    </a:lnTo>
                    <a:lnTo>
                      <a:pt x="14" y="4"/>
                    </a:lnTo>
                    <a:lnTo>
                      <a:pt x="17" y="5"/>
                    </a:lnTo>
                    <a:lnTo>
                      <a:pt x="18" y="8"/>
                    </a:lnTo>
                    <a:lnTo>
                      <a:pt x="20" y="9"/>
                    </a:lnTo>
                    <a:lnTo>
                      <a:pt x="23" y="11"/>
                    </a:lnTo>
                    <a:lnTo>
                      <a:pt x="24" y="14"/>
                    </a:lnTo>
                    <a:lnTo>
                      <a:pt x="27" y="16"/>
                    </a:lnTo>
                    <a:lnTo>
                      <a:pt x="29" y="19"/>
                    </a:lnTo>
                    <a:lnTo>
                      <a:pt x="30" y="21"/>
                    </a:lnTo>
                    <a:lnTo>
                      <a:pt x="33" y="23"/>
                    </a:lnTo>
                    <a:lnTo>
                      <a:pt x="34" y="26"/>
                    </a:lnTo>
                    <a:lnTo>
                      <a:pt x="36" y="28"/>
                    </a:lnTo>
                    <a:lnTo>
                      <a:pt x="38" y="31"/>
                    </a:lnTo>
                    <a:lnTo>
                      <a:pt x="39" y="33"/>
                    </a:lnTo>
                    <a:lnTo>
                      <a:pt x="41" y="35"/>
                    </a:lnTo>
                    <a:lnTo>
                      <a:pt x="43" y="39"/>
                    </a:lnTo>
                    <a:lnTo>
                      <a:pt x="44" y="41"/>
                    </a:lnTo>
                    <a:lnTo>
                      <a:pt x="45" y="44"/>
                    </a:lnTo>
                    <a:lnTo>
                      <a:pt x="46" y="46"/>
                    </a:lnTo>
                    <a:lnTo>
                      <a:pt x="46" y="47"/>
                    </a:lnTo>
                    <a:lnTo>
                      <a:pt x="46" y="50"/>
                    </a:lnTo>
                    <a:lnTo>
                      <a:pt x="48" y="52"/>
                    </a:lnTo>
                    <a:lnTo>
                      <a:pt x="48" y="54"/>
                    </a:lnTo>
                    <a:lnTo>
                      <a:pt x="48" y="56"/>
                    </a:lnTo>
                    <a:lnTo>
                      <a:pt x="48" y="57"/>
                    </a:lnTo>
                    <a:lnTo>
                      <a:pt x="46" y="58"/>
                    </a:lnTo>
                    <a:lnTo>
                      <a:pt x="46" y="59"/>
                    </a:lnTo>
                    <a:lnTo>
                      <a:pt x="46" y="59"/>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51" name="Freeform 308"/>
              <p:cNvSpPr>
                <a:spLocks/>
              </p:cNvSpPr>
              <p:nvPr/>
            </p:nvSpPr>
            <p:spPr bwMode="auto">
              <a:xfrm>
                <a:off x="1197" y="783"/>
                <a:ext cx="22" cy="79"/>
              </a:xfrm>
              <a:custGeom>
                <a:avLst/>
                <a:gdLst/>
                <a:ahLst/>
                <a:cxnLst>
                  <a:cxn ang="0">
                    <a:pos x="5" y="78"/>
                  </a:cxn>
                  <a:cxn ang="0">
                    <a:pos x="7" y="76"/>
                  </a:cxn>
                  <a:cxn ang="0">
                    <a:pos x="9" y="74"/>
                  </a:cxn>
                  <a:cxn ang="0">
                    <a:pos x="10" y="72"/>
                  </a:cxn>
                  <a:cxn ang="0">
                    <a:pos x="12" y="67"/>
                  </a:cxn>
                  <a:cxn ang="0">
                    <a:pos x="14" y="62"/>
                  </a:cxn>
                  <a:cxn ang="0">
                    <a:pos x="16" y="57"/>
                  </a:cxn>
                  <a:cxn ang="0">
                    <a:pos x="17" y="51"/>
                  </a:cxn>
                  <a:cxn ang="0">
                    <a:pos x="18" y="44"/>
                  </a:cxn>
                  <a:cxn ang="0">
                    <a:pos x="19" y="38"/>
                  </a:cxn>
                  <a:cxn ang="0">
                    <a:pos x="19" y="31"/>
                  </a:cxn>
                  <a:cxn ang="0">
                    <a:pos x="21" y="25"/>
                  </a:cxn>
                  <a:cxn ang="0">
                    <a:pos x="21" y="19"/>
                  </a:cxn>
                  <a:cxn ang="0">
                    <a:pos x="21" y="13"/>
                  </a:cxn>
                  <a:cxn ang="0">
                    <a:pos x="19" y="9"/>
                  </a:cxn>
                  <a:cxn ang="0">
                    <a:pos x="18" y="4"/>
                  </a:cxn>
                  <a:cxn ang="0">
                    <a:pos x="18" y="2"/>
                  </a:cxn>
                  <a:cxn ang="0">
                    <a:pos x="16" y="0"/>
                  </a:cxn>
                  <a:cxn ang="0">
                    <a:pos x="15" y="0"/>
                  </a:cxn>
                  <a:cxn ang="0">
                    <a:pos x="14" y="0"/>
                  </a:cxn>
                  <a:cxn ang="0">
                    <a:pos x="11" y="2"/>
                  </a:cxn>
                  <a:cxn ang="0">
                    <a:pos x="10" y="4"/>
                  </a:cxn>
                  <a:cxn ang="0">
                    <a:pos x="9" y="8"/>
                  </a:cxn>
                  <a:cxn ang="0">
                    <a:pos x="7" y="13"/>
                  </a:cxn>
                  <a:cxn ang="0">
                    <a:pos x="5" y="19"/>
                  </a:cxn>
                  <a:cxn ang="0">
                    <a:pos x="4" y="25"/>
                  </a:cxn>
                  <a:cxn ang="0">
                    <a:pos x="2" y="31"/>
                  </a:cxn>
                  <a:cxn ang="0">
                    <a:pos x="1" y="37"/>
                  </a:cxn>
                  <a:cxn ang="0">
                    <a:pos x="1" y="44"/>
                  </a:cxn>
                  <a:cxn ang="0">
                    <a:pos x="0" y="50"/>
                  </a:cxn>
                  <a:cxn ang="0">
                    <a:pos x="0" y="57"/>
                  </a:cxn>
                  <a:cxn ang="0">
                    <a:pos x="0" y="62"/>
                  </a:cxn>
                  <a:cxn ang="0">
                    <a:pos x="1" y="67"/>
                  </a:cxn>
                  <a:cxn ang="0">
                    <a:pos x="1" y="72"/>
                  </a:cxn>
                  <a:cxn ang="0">
                    <a:pos x="2" y="74"/>
                  </a:cxn>
                  <a:cxn ang="0">
                    <a:pos x="3" y="76"/>
                  </a:cxn>
                  <a:cxn ang="0">
                    <a:pos x="4" y="78"/>
                  </a:cxn>
                </a:cxnLst>
                <a:rect l="0" t="0" r="r" b="b"/>
                <a:pathLst>
                  <a:path w="22" h="79">
                    <a:moveTo>
                      <a:pt x="4" y="78"/>
                    </a:moveTo>
                    <a:lnTo>
                      <a:pt x="5" y="78"/>
                    </a:lnTo>
                    <a:lnTo>
                      <a:pt x="7" y="78"/>
                    </a:lnTo>
                    <a:lnTo>
                      <a:pt x="7" y="76"/>
                    </a:lnTo>
                    <a:lnTo>
                      <a:pt x="8" y="75"/>
                    </a:lnTo>
                    <a:lnTo>
                      <a:pt x="9" y="74"/>
                    </a:lnTo>
                    <a:lnTo>
                      <a:pt x="9" y="73"/>
                    </a:lnTo>
                    <a:lnTo>
                      <a:pt x="10" y="72"/>
                    </a:lnTo>
                    <a:lnTo>
                      <a:pt x="11" y="69"/>
                    </a:lnTo>
                    <a:lnTo>
                      <a:pt x="12" y="67"/>
                    </a:lnTo>
                    <a:lnTo>
                      <a:pt x="12" y="64"/>
                    </a:lnTo>
                    <a:lnTo>
                      <a:pt x="14" y="62"/>
                    </a:lnTo>
                    <a:lnTo>
                      <a:pt x="15" y="60"/>
                    </a:lnTo>
                    <a:lnTo>
                      <a:pt x="16" y="57"/>
                    </a:lnTo>
                    <a:lnTo>
                      <a:pt x="16" y="55"/>
                    </a:lnTo>
                    <a:lnTo>
                      <a:pt x="17" y="51"/>
                    </a:lnTo>
                    <a:lnTo>
                      <a:pt x="17" y="48"/>
                    </a:lnTo>
                    <a:lnTo>
                      <a:pt x="18" y="44"/>
                    </a:lnTo>
                    <a:lnTo>
                      <a:pt x="18" y="40"/>
                    </a:lnTo>
                    <a:lnTo>
                      <a:pt x="19" y="38"/>
                    </a:lnTo>
                    <a:lnTo>
                      <a:pt x="19" y="34"/>
                    </a:lnTo>
                    <a:lnTo>
                      <a:pt x="19" y="31"/>
                    </a:lnTo>
                    <a:lnTo>
                      <a:pt x="19" y="28"/>
                    </a:lnTo>
                    <a:lnTo>
                      <a:pt x="21" y="25"/>
                    </a:lnTo>
                    <a:lnTo>
                      <a:pt x="21" y="21"/>
                    </a:lnTo>
                    <a:lnTo>
                      <a:pt x="21" y="19"/>
                    </a:lnTo>
                    <a:lnTo>
                      <a:pt x="21" y="16"/>
                    </a:lnTo>
                    <a:lnTo>
                      <a:pt x="21" y="13"/>
                    </a:lnTo>
                    <a:lnTo>
                      <a:pt x="19" y="10"/>
                    </a:lnTo>
                    <a:lnTo>
                      <a:pt x="19" y="9"/>
                    </a:lnTo>
                    <a:lnTo>
                      <a:pt x="19" y="7"/>
                    </a:lnTo>
                    <a:lnTo>
                      <a:pt x="18" y="4"/>
                    </a:lnTo>
                    <a:lnTo>
                      <a:pt x="18" y="3"/>
                    </a:lnTo>
                    <a:lnTo>
                      <a:pt x="18" y="2"/>
                    </a:lnTo>
                    <a:lnTo>
                      <a:pt x="17" y="1"/>
                    </a:lnTo>
                    <a:lnTo>
                      <a:pt x="16" y="0"/>
                    </a:lnTo>
                    <a:lnTo>
                      <a:pt x="16" y="0"/>
                    </a:lnTo>
                    <a:lnTo>
                      <a:pt x="15" y="0"/>
                    </a:lnTo>
                    <a:lnTo>
                      <a:pt x="15" y="0"/>
                    </a:lnTo>
                    <a:lnTo>
                      <a:pt x="14" y="0"/>
                    </a:lnTo>
                    <a:lnTo>
                      <a:pt x="12" y="1"/>
                    </a:lnTo>
                    <a:lnTo>
                      <a:pt x="11" y="2"/>
                    </a:lnTo>
                    <a:lnTo>
                      <a:pt x="11" y="3"/>
                    </a:lnTo>
                    <a:lnTo>
                      <a:pt x="10" y="4"/>
                    </a:lnTo>
                    <a:lnTo>
                      <a:pt x="9" y="7"/>
                    </a:lnTo>
                    <a:lnTo>
                      <a:pt x="9" y="8"/>
                    </a:lnTo>
                    <a:lnTo>
                      <a:pt x="8" y="10"/>
                    </a:lnTo>
                    <a:lnTo>
                      <a:pt x="7" y="13"/>
                    </a:lnTo>
                    <a:lnTo>
                      <a:pt x="5" y="15"/>
                    </a:lnTo>
                    <a:lnTo>
                      <a:pt x="5" y="19"/>
                    </a:lnTo>
                    <a:lnTo>
                      <a:pt x="4" y="21"/>
                    </a:lnTo>
                    <a:lnTo>
                      <a:pt x="4" y="25"/>
                    </a:lnTo>
                    <a:lnTo>
                      <a:pt x="3" y="27"/>
                    </a:lnTo>
                    <a:lnTo>
                      <a:pt x="2" y="31"/>
                    </a:lnTo>
                    <a:lnTo>
                      <a:pt x="2" y="34"/>
                    </a:lnTo>
                    <a:lnTo>
                      <a:pt x="1" y="37"/>
                    </a:lnTo>
                    <a:lnTo>
                      <a:pt x="1" y="40"/>
                    </a:lnTo>
                    <a:lnTo>
                      <a:pt x="1" y="44"/>
                    </a:lnTo>
                    <a:lnTo>
                      <a:pt x="0" y="48"/>
                    </a:lnTo>
                    <a:lnTo>
                      <a:pt x="0" y="50"/>
                    </a:lnTo>
                    <a:lnTo>
                      <a:pt x="0" y="54"/>
                    </a:lnTo>
                    <a:lnTo>
                      <a:pt x="0" y="57"/>
                    </a:lnTo>
                    <a:lnTo>
                      <a:pt x="0" y="60"/>
                    </a:lnTo>
                    <a:lnTo>
                      <a:pt x="0" y="62"/>
                    </a:lnTo>
                    <a:lnTo>
                      <a:pt x="0" y="64"/>
                    </a:lnTo>
                    <a:lnTo>
                      <a:pt x="1" y="67"/>
                    </a:lnTo>
                    <a:lnTo>
                      <a:pt x="1" y="69"/>
                    </a:lnTo>
                    <a:lnTo>
                      <a:pt x="1" y="72"/>
                    </a:lnTo>
                    <a:lnTo>
                      <a:pt x="2" y="73"/>
                    </a:lnTo>
                    <a:lnTo>
                      <a:pt x="2" y="74"/>
                    </a:lnTo>
                    <a:lnTo>
                      <a:pt x="2" y="75"/>
                    </a:lnTo>
                    <a:lnTo>
                      <a:pt x="3" y="76"/>
                    </a:lnTo>
                    <a:lnTo>
                      <a:pt x="4" y="76"/>
                    </a:lnTo>
                    <a:lnTo>
                      <a:pt x="4" y="78"/>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52" name="Freeform 309"/>
              <p:cNvSpPr>
                <a:spLocks/>
              </p:cNvSpPr>
              <p:nvPr/>
            </p:nvSpPr>
            <p:spPr bwMode="auto">
              <a:xfrm>
                <a:off x="1197" y="866"/>
                <a:ext cx="63" cy="35"/>
              </a:xfrm>
              <a:custGeom>
                <a:avLst/>
                <a:gdLst/>
                <a:ahLst/>
                <a:cxnLst>
                  <a:cxn ang="0">
                    <a:pos x="62" y="29"/>
                  </a:cxn>
                  <a:cxn ang="0">
                    <a:pos x="62" y="26"/>
                  </a:cxn>
                  <a:cxn ang="0">
                    <a:pos x="60" y="24"/>
                  </a:cxn>
                  <a:cxn ang="0">
                    <a:pos x="58" y="22"/>
                  </a:cxn>
                  <a:cxn ang="0">
                    <a:pos x="55" y="19"/>
                  </a:cxn>
                  <a:cxn ang="0">
                    <a:pos x="51" y="16"/>
                  </a:cxn>
                  <a:cxn ang="0">
                    <a:pos x="47" y="12"/>
                  </a:cxn>
                  <a:cxn ang="0">
                    <a:pos x="42" y="10"/>
                  </a:cxn>
                  <a:cxn ang="0">
                    <a:pos x="37" y="8"/>
                  </a:cxn>
                  <a:cxn ang="0">
                    <a:pos x="31" y="5"/>
                  </a:cxn>
                  <a:cxn ang="0">
                    <a:pos x="26" y="3"/>
                  </a:cxn>
                  <a:cxn ang="0">
                    <a:pos x="21" y="2"/>
                  </a:cxn>
                  <a:cxn ang="0">
                    <a:pos x="17" y="1"/>
                  </a:cxn>
                  <a:cxn ang="0">
                    <a:pos x="12" y="1"/>
                  </a:cxn>
                  <a:cxn ang="0">
                    <a:pos x="8" y="0"/>
                  </a:cxn>
                  <a:cxn ang="0">
                    <a:pos x="4" y="1"/>
                  </a:cxn>
                  <a:cxn ang="0">
                    <a:pos x="2" y="1"/>
                  </a:cxn>
                  <a:cxn ang="0">
                    <a:pos x="1" y="2"/>
                  </a:cxn>
                  <a:cxn ang="0">
                    <a:pos x="0" y="3"/>
                  </a:cxn>
                  <a:cxn ang="0">
                    <a:pos x="0" y="5"/>
                  </a:cxn>
                  <a:cxn ang="0">
                    <a:pos x="1" y="8"/>
                  </a:cxn>
                  <a:cxn ang="0">
                    <a:pos x="2" y="10"/>
                  </a:cxn>
                  <a:cxn ang="0">
                    <a:pos x="6" y="14"/>
                  </a:cxn>
                  <a:cxn ang="0">
                    <a:pos x="9" y="16"/>
                  </a:cxn>
                  <a:cxn ang="0">
                    <a:pos x="13" y="19"/>
                  </a:cxn>
                  <a:cxn ang="0">
                    <a:pos x="18" y="22"/>
                  </a:cxn>
                  <a:cxn ang="0">
                    <a:pos x="23" y="24"/>
                  </a:cxn>
                  <a:cxn ang="0">
                    <a:pos x="29" y="26"/>
                  </a:cxn>
                  <a:cxn ang="0">
                    <a:pos x="34" y="29"/>
                  </a:cxn>
                  <a:cxn ang="0">
                    <a:pos x="38" y="31"/>
                  </a:cxn>
                  <a:cxn ang="0">
                    <a:pos x="43" y="31"/>
                  </a:cxn>
                  <a:cxn ang="0">
                    <a:pos x="48" y="32"/>
                  </a:cxn>
                  <a:cxn ang="0">
                    <a:pos x="52" y="34"/>
                  </a:cxn>
                  <a:cxn ang="0">
                    <a:pos x="55" y="34"/>
                  </a:cxn>
                  <a:cxn ang="0">
                    <a:pos x="58" y="32"/>
                  </a:cxn>
                  <a:cxn ang="0">
                    <a:pos x="60" y="31"/>
                  </a:cxn>
                  <a:cxn ang="0">
                    <a:pos x="62" y="30"/>
                  </a:cxn>
                </a:cxnLst>
                <a:rect l="0" t="0" r="r" b="b"/>
                <a:pathLst>
                  <a:path w="63" h="35">
                    <a:moveTo>
                      <a:pt x="62" y="30"/>
                    </a:moveTo>
                    <a:lnTo>
                      <a:pt x="62" y="29"/>
                    </a:lnTo>
                    <a:lnTo>
                      <a:pt x="62" y="28"/>
                    </a:lnTo>
                    <a:lnTo>
                      <a:pt x="62" y="26"/>
                    </a:lnTo>
                    <a:lnTo>
                      <a:pt x="60" y="25"/>
                    </a:lnTo>
                    <a:lnTo>
                      <a:pt x="60" y="24"/>
                    </a:lnTo>
                    <a:lnTo>
                      <a:pt x="59" y="23"/>
                    </a:lnTo>
                    <a:lnTo>
                      <a:pt x="58" y="22"/>
                    </a:lnTo>
                    <a:lnTo>
                      <a:pt x="57" y="19"/>
                    </a:lnTo>
                    <a:lnTo>
                      <a:pt x="55" y="19"/>
                    </a:lnTo>
                    <a:lnTo>
                      <a:pt x="53" y="17"/>
                    </a:lnTo>
                    <a:lnTo>
                      <a:pt x="51" y="16"/>
                    </a:lnTo>
                    <a:lnTo>
                      <a:pt x="49" y="15"/>
                    </a:lnTo>
                    <a:lnTo>
                      <a:pt x="47" y="12"/>
                    </a:lnTo>
                    <a:lnTo>
                      <a:pt x="44" y="12"/>
                    </a:lnTo>
                    <a:lnTo>
                      <a:pt x="42" y="10"/>
                    </a:lnTo>
                    <a:lnTo>
                      <a:pt x="40" y="9"/>
                    </a:lnTo>
                    <a:lnTo>
                      <a:pt x="37" y="8"/>
                    </a:lnTo>
                    <a:lnTo>
                      <a:pt x="35" y="7"/>
                    </a:lnTo>
                    <a:lnTo>
                      <a:pt x="31" y="5"/>
                    </a:lnTo>
                    <a:lnTo>
                      <a:pt x="29" y="4"/>
                    </a:lnTo>
                    <a:lnTo>
                      <a:pt x="26" y="3"/>
                    </a:lnTo>
                    <a:lnTo>
                      <a:pt x="24" y="3"/>
                    </a:lnTo>
                    <a:lnTo>
                      <a:pt x="21" y="2"/>
                    </a:lnTo>
                    <a:lnTo>
                      <a:pt x="19" y="1"/>
                    </a:lnTo>
                    <a:lnTo>
                      <a:pt x="17" y="1"/>
                    </a:lnTo>
                    <a:lnTo>
                      <a:pt x="14" y="1"/>
                    </a:lnTo>
                    <a:lnTo>
                      <a:pt x="12" y="1"/>
                    </a:lnTo>
                    <a:lnTo>
                      <a:pt x="9" y="0"/>
                    </a:lnTo>
                    <a:lnTo>
                      <a:pt x="8" y="0"/>
                    </a:lnTo>
                    <a:lnTo>
                      <a:pt x="7" y="0"/>
                    </a:lnTo>
                    <a:lnTo>
                      <a:pt x="4" y="1"/>
                    </a:lnTo>
                    <a:lnTo>
                      <a:pt x="3" y="1"/>
                    </a:lnTo>
                    <a:lnTo>
                      <a:pt x="2" y="1"/>
                    </a:lnTo>
                    <a:lnTo>
                      <a:pt x="1" y="1"/>
                    </a:lnTo>
                    <a:lnTo>
                      <a:pt x="1" y="2"/>
                    </a:lnTo>
                    <a:lnTo>
                      <a:pt x="0" y="3"/>
                    </a:lnTo>
                    <a:lnTo>
                      <a:pt x="0" y="3"/>
                    </a:lnTo>
                    <a:lnTo>
                      <a:pt x="0" y="4"/>
                    </a:lnTo>
                    <a:lnTo>
                      <a:pt x="0" y="5"/>
                    </a:lnTo>
                    <a:lnTo>
                      <a:pt x="0" y="7"/>
                    </a:lnTo>
                    <a:lnTo>
                      <a:pt x="1" y="8"/>
                    </a:lnTo>
                    <a:lnTo>
                      <a:pt x="2" y="10"/>
                    </a:lnTo>
                    <a:lnTo>
                      <a:pt x="2" y="10"/>
                    </a:lnTo>
                    <a:lnTo>
                      <a:pt x="4" y="12"/>
                    </a:lnTo>
                    <a:lnTo>
                      <a:pt x="6" y="14"/>
                    </a:lnTo>
                    <a:lnTo>
                      <a:pt x="7" y="15"/>
                    </a:lnTo>
                    <a:lnTo>
                      <a:pt x="9" y="16"/>
                    </a:lnTo>
                    <a:lnTo>
                      <a:pt x="12" y="17"/>
                    </a:lnTo>
                    <a:lnTo>
                      <a:pt x="13" y="19"/>
                    </a:lnTo>
                    <a:lnTo>
                      <a:pt x="15" y="21"/>
                    </a:lnTo>
                    <a:lnTo>
                      <a:pt x="18" y="22"/>
                    </a:lnTo>
                    <a:lnTo>
                      <a:pt x="20" y="23"/>
                    </a:lnTo>
                    <a:lnTo>
                      <a:pt x="23" y="24"/>
                    </a:lnTo>
                    <a:lnTo>
                      <a:pt x="25" y="25"/>
                    </a:lnTo>
                    <a:lnTo>
                      <a:pt x="29" y="26"/>
                    </a:lnTo>
                    <a:lnTo>
                      <a:pt x="31" y="28"/>
                    </a:lnTo>
                    <a:lnTo>
                      <a:pt x="34" y="29"/>
                    </a:lnTo>
                    <a:lnTo>
                      <a:pt x="36" y="30"/>
                    </a:lnTo>
                    <a:lnTo>
                      <a:pt x="38" y="31"/>
                    </a:lnTo>
                    <a:lnTo>
                      <a:pt x="41" y="31"/>
                    </a:lnTo>
                    <a:lnTo>
                      <a:pt x="43" y="31"/>
                    </a:lnTo>
                    <a:lnTo>
                      <a:pt x="46" y="32"/>
                    </a:lnTo>
                    <a:lnTo>
                      <a:pt x="48" y="32"/>
                    </a:lnTo>
                    <a:lnTo>
                      <a:pt x="51" y="34"/>
                    </a:lnTo>
                    <a:lnTo>
                      <a:pt x="52" y="34"/>
                    </a:lnTo>
                    <a:lnTo>
                      <a:pt x="54" y="34"/>
                    </a:lnTo>
                    <a:lnTo>
                      <a:pt x="55" y="34"/>
                    </a:lnTo>
                    <a:lnTo>
                      <a:pt x="58" y="32"/>
                    </a:lnTo>
                    <a:lnTo>
                      <a:pt x="58" y="32"/>
                    </a:lnTo>
                    <a:lnTo>
                      <a:pt x="59" y="31"/>
                    </a:lnTo>
                    <a:lnTo>
                      <a:pt x="60" y="31"/>
                    </a:lnTo>
                    <a:lnTo>
                      <a:pt x="60" y="30"/>
                    </a:lnTo>
                    <a:lnTo>
                      <a:pt x="62" y="3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53" name="Freeform 310"/>
              <p:cNvSpPr>
                <a:spLocks/>
              </p:cNvSpPr>
              <p:nvPr/>
            </p:nvSpPr>
            <p:spPr bwMode="auto">
              <a:xfrm>
                <a:off x="1267" y="968"/>
                <a:ext cx="65" cy="34"/>
              </a:xfrm>
              <a:custGeom>
                <a:avLst/>
                <a:gdLst/>
                <a:ahLst/>
                <a:cxnLst>
                  <a:cxn ang="0">
                    <a:pos x="64" y="29"/>
                  </a:cxn>
                  <a:cxn ang="0">
                    <a:pos x="62" y="27"/>
                  </a:cxn>
                  <a:cxn ang="0">
                    <a:pos x="61" y="24"/>
                  </a:cxn>
                  <a:cxn ang="0">
                    <a:pos x="60" y="22"/>
                  </a:cxn>
                  <a:cxn ang="0">
                    <a:pos x="56" y="18"/>
                  </a:cxn>
                  <a:cxn ang="0">
                    <a:pos x="52" y="16"/>
                  </a:cxn>
                  <a:cxn ang="0">
                    <a:pos x="48" y="14"/>
                  </a:cxn>
                  <a:cxn ang="0">
                    <a:pos x="43" y="10"/>
                  </a:cxn>
                  <a:cxn ang="0">
                    <a:pos x="37" y="8"/>
                  </a:cxn>
                  <a:cxn ang="0">
                    <a:pos x="32" y="5"/>
                  </a:cxn>
                  <a:cxn ang="0">
                    <a:pos x="27" y="3"/>
                  </a:cxn>
                  <a:cxn ang="0">
                    <a:pos x="22" y="2"/>
                  </a:cxn>
                  <a:cxn ang="0">
                    <a:pos x="17" y="1"/>
                  </a:cxn>
                  <a:cxn ang="0">
                    <a:pos x="12" y="0"/>
                  </a:cxn>
                  <a:cxn ang="0">
                    <a:pos x="7" y="0"/>
                  </a:cxn>
                  <a:cxn ang="0">
                    <a:pos x="5" y="0"/>
                  </a:cxn>
                  <a:cxn ang="0">
                    <a:pos x="2" y="1"/>
                  </a:cxn>
                  <a:cxn ang="0">
                    <a:pos x="0" y="2"/>
                  </a:cxn>
                  <a:cxn ang="0">
                    <a:pos x="0" y="4"/>
                  </a:cxn>
                  <a:cxn ang="0">
                    <a:pos x="0" y="5"/>
                  </a:cxn>
                  <a:cxn ang="0">
                    <a:pos x="1" y="8"/>
                  </a:cxn>
                  <a:cxn ang="0">
                    <a:pos x="2" y="10"/>
                  </a:cxn>
                  <a:cxn ang="0">
                    <a:pos x="6" y="14"/>
                  </a:cxn>
                  <a:cxn ang="0">
                    <a:pos x="10" y="16"/>
                  </a:cxn>
                  <a:cxn ang="0">
                    <a:pos x="13" y="18"/>
                  </a:cxn>
                  <a:cxn ang="0">
                    <a:pos x="18" y="22"/>
                  </a:cxn>
                  <a:cxn ang="0">
                    <a:pos x="23" y="24"/>
                  </a:cxn>
                  <a:cxn ang="0">
                    <a:pos x="28" y="27"/>
                  </a:cxn>
                  <a:cxn ang="0">
                    <a:pos x="35" y="29"/>
                  </a:cxn>
                  <a:cxn ang="0">
                    <a:pos x="40" y="30"/>
                  </a:cxn>
                  <a:cxn ang="0">
                    <a:pos x="45" y="31"/>
                  </a:cxn>
                  <a:cxn ang="0">
                    <a:pos x="50" y="33"/>
                  </a:cxn>
                  <a:cxn ang="0">
                    <a:pos x="53" y="33"/>
                  </a:cxn>
                  <a:cxn ang="0">
                    <a:pos x="57" y="33"/>
                  </a:cxn>
                  <a:cxn ang="0">
                    <a:pos x="60" y="33"/>
                  </a:cxn>
                  <a:cxn ang="0">
                    <a:pos x="62" y="31"/>
                  </a:cxn>
                  <a:cxn ang="0">
                    <a:pos x="62" y="30"/>
                  </a:cxn>
                </a:cxnLst>
                <a:rect l="0" t="0" r="r" b="b"/>
                <a:pathLst>
                  <a:path w="65" h="34">
                    <a:moveTo>
                      <a:pt x="62" y="30"/>
                    </a:moveTo>
                    <a:lnTo>
                      <a:pt x="64" y="29"/>
                    </a:lnTo>
                    <a:lnTo>
                      <a:pt x="64" y="28"/>
                    </a:lnTo>
                    <a:lnTo>
                      <a:pt x="62" y="27"/>
                    </a:lnTo>
                    <a:lnTo>
                      <a:pt x="62" y="25"/>
                    </a:lnTo>
                    <a:lnTo>
                      <a:pt x="61" y="24"/>
                    </a:lnTo>
                    <a:lnTo>
                      <a:pt x="61" y="23"/>
                    </a:lnTo>
                    <a:lnTo>
                      <a:pt x="60" y="22"/>
                    </a:lnTo>
                    <a:lnTo>
                      <a:pt x="57" y="21"/>
                    </a:lnTo>
                    <a:lnTo>
                      <a:pt x="56" y="18"/>
                    </a:lnTo>
                    <a:lnTo>
                      <a:pt x="55" y="17"/>
                    </a:lnTo>
                    <a:lnTo>
                      <a:pt x="52" y="16"/>
                    </a:lnTo>
                    <a:lnTo>
                      <a:pt x="50" y="15"/>
                    </a:lnTo>
                    <a:lnTo>
                      <a:pt x="48" y="14"/>
                    </a:lnTo>
                    <a:lnTo>
                      <a:pt x="46" y="11"/>
                    </a:lnTo>
                    <a:lnTo>
                      <a:pt x="43" y="10"/>
                    </a:lnTo>
                    <a:lnTo>
                      <a:pt x="41" y="9"/>
                    </a:lnTo>
                    <a:lnTo>
                      <a:pt x="37" y="8"/>
                    </a:lnTo>
                    <a:lnTo>
                      <a:pt x="35" y="7"/>
                    </a:lnTo>
                    <a:lnTo>
                      <a:pt x="32" y="5"/>
                    </a:lnTo>
                    <a:lnTo>
                      <a:pt x="30" y="4"/>
                    </a:lnTo>
                    <a:lnTo>
                      <a:pt x="27" y="3"/>
                    </a:lnTo>
                    <a:lnTo>
                      <a:pt x="25" y="2"/>
                    </a:lnTo>
                    <a:lnTo>
                      <a:pt x="22" y="2"/>
                    </a:lnTo>
                    <a:lnTo>
                      <a:pt x="20" y="1"/>
                    </a:lnTo>
                    <a:lnTo>
                      <a:pt x="17" y="1"/>
                    </a:lnTo>
                    <a:lnTo>
                      <a:pt x="15" y="1"/>
                    </a:lnTo>
                    <a:lnTo>
                      <a:pt x="12" y="0"/>
                    </a:lnTo>
                    <a:lnTo>
                      <a:pt x="10" y="0"/>
                    </a:lnTo>
                    <a:lnTo>
                      <a:pt x="7" y="0"/>
                    </a:lnTo>
                    <a:lnTo>
                      <a:pt x="6" y="0"/>
                    </a:lnTo>
                    <a:lnTo>
                      <a:pt x="5" y="0"/>
                    </a:lnTo>
                    <a:lnTo>
                      <a:pt x="3" y="1"/>
                    </a:lnTo>
                    <a:lnTo>
                      <a:pt x="2" y="1"/>
                    </a:lnTo>
                    <a:lnTo>
                      <a:pt x="1" y="2"/>
                    </a:lnTo>
                    <a:lnTo>
                      <a:pt x="0" y="2"/>
                    </a:lnTo>
                    <a:lnTo>
                      <a:pt x="0" y="3"/>
                    </a:lnTo>
                    <a:lnTo>
                      <a:pt x="0" y="4"/>
                    </a:lnTo>
                    <a:lnTo>
                      <a:pt x="0" y="4"/>
                    </a:lnTo>
                    <a:lnTo>
                      <a:pt x="0" y="5"/>
                    </a:lnTo>
                    <a:lnTo>
                      <a:pt x="0" y="7"/>
                    </a:lnTo>
                    <a:lnTo>
                      <a:pt x="1" y="8"/>
                    </a:lnTo>
                    <a:lnTo>
                      <a:pt x="2" y="9"/>
                    </a:lnTo>
                    <a:lnTo>
                      <a:pt x="2" y="10"/>
                    </a:lnTo>
                    <a:lnTo>
                      <a:pt x="5" y="11"/>
                    </a:lnTo>
                    <a:lnTo>
                      <a:pt x="6" y="14"/>
                    </a:lnTo>
                    <a:lnTo>
                      <a:pt x="7" y="15"/>
                    </a:lnTo>
                    <a:lnTo>
                      <a:pt x="10" y="16"/>
                    </a:lnTo>
                    <a:lnTo>
                      <a:pt x="11" y="17"/>
                    </a:lnTo>
                    <a:lnTo>
                      <a:pt x="13" y="18"/>
                    </a:lnTo>
                    <a:lnTo>
                      <a:pt x="16" y="21"/>
                    </a:lnTo>
                    <a:lnTo>
                      <a:pt x="18" y="22"/>
                    </a:lnTo>
                    <a:lnTo>
                      <a:pt x="21" y="23"/>
                    </a:lnTo>
                    <a:lnTo>
                      <a:pt x="23" y="24"/>
                    </a:lnTo>
                    <a:lnTo>
                      <a:pt x="26" y="25"/>
                    </a:lnTo>
                    <a:lnTo>
                      <a:pt x="28" y="27"/>
                    </a:lnTo>
                    <a:lnTo>
                      <a:pt x="32" y="28"/>
                    </a:lnTo>
                    <a:lnTo>
                      <a:pt x="35" y="29"/>
                    </a:lnTo>
                    <a:lnTo>
                      <a:pt x="37" y="30"/>
                    </a:lnTo>
                    <a:lnTo>
                      <a:pt x="40" y="30"/>
                    </a:lnTo>
                    <a:lnTo>
                      <a:pt x="42" y="31"/>
                    </a:lnTo>
                    <a:lnTo>
                      <a:pt x="45" y="31"/>
                    </a:lnTo>
                    <a:lnTo>
                      <a:pt x="47" y="33"/>
                    </a:lnTo>
                    <a:lnTo>
                      <a:pt x="50" y="33"/>
                    </a:lnTo>
                    <a:lnTo>
                      <a:pt x="52" y="33"/>
                    </a:lnTo>
                    <a:lnTo>
                      <a:pt x="53" y="33"/>
                    </a:lnTo>
                    <a:lnTo>
                      <a:pt x="56" y="33"/>
                    </a:lnTo>
                    <a:lnTo>
                      <a:pt x="57" y="33"/>
                    </a:lnTo>
                    <a:lnTo>
                      <a:pt x="58" y="33"/>
                    </a:lnTo>
                    <a:lnTo>
                      <a:pt x="60" y="33"/>
                    </a:lnTo>
                    <a:lnTo>
                      <a:pt x="61" y="31"/>
                    </a:lnTo>
                    <a:lnTo>
                      <a:pt x="62" y="31"/>
                    </a:lnTo>
                    <a:lnTo>
                      <a:pt x="62" y="30"/>
                    </a:lnTo>
                    <a:lnTo>
                      <a:pt x="62" y="3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54" name="Freeform 311"/>
              <p:cNvSpPr>
                <a:spLocks/>
              </p:cNvSpPr>
              <p:nvPr/>
            </p:nvSpPr>
            <p:spPr bwMode="auto">
              <a:xfrm>
                <a:off x="1041" y="850"/>
                <a:ext cx="64" cy="36"/>
              </a:xfrm>
              <a:custGeom>
                <a:avLst/>
                <a:gdLst/>
                <a:ahLst/>
                <a:cxnLst>
                  <a:cxn ang="0">
                    <a:pos x="0" y="30"/>
                  </a:cxn>
                  <a:cxn ang="0">
                    <a:pos x="0" y="27"/>
                  </a:cxn>
                  <a:cxn ang="0">
                    <a:pos x="1" y="25"/>
                  </a:cxn>
                  <a:cxn ang="0">
                    <a:pos x="3" y="22"/>
                  </a:cxn>
                  <a:cxn ang="0">
                    <a:pos x="6" y="20"/>
                  </a:cxn>
                  <a:cxn ang="0">
                    <a:pos x="9" y="16"/>
                  </a:cxn>
                  <a:cxn ang="0">
                    <a:pos x="14" y="14"/>
                  </a:cxn>
                  <a:cxn ang="0">
                    <a:pos x="19" y="12"/>
                  </a:cxn>
                  <a:cxn ang="0">
                    <a:pos x="24" y="8"/>
                  </a:cxn>
                  <a:cxn ang="0">
                    <a:pos x="29" y="6"/>
                  </a:cxn>
                  <a:cxn ang="0">
                    <a:pos x="35" y="4"/>
                  </a:cxn>
                  <a:cxn ang="0">
                    <a:pos x="40" y="2"/>
                  </a:cxn>
                  <a:cxn ang="0">
                    <a:pos x="45" y="1"/>
                  </a:cxn>
                  <a:cxn ang="0">
                    <a:pos x="50" y="1"/>
                  </a:cxn>
                  <a:cxn ang="0">
                    <a:pos x="54" y="0"/>
                  </a:cxn>
                  <a:cxn ang="0">
                    <a:pos x="58" y="1"/>
                  </a:cxn>
                  <a:cxn ang="0">
                    <a:pos x="60" y="1"/>
                  </a:cxn>
                  <a:cxn ang="0">
                    <a:pos x="61" y="2"/>
                  </a:cxn>
                  <a:cxn ang="0">
                    <a:pos x="63" y="4"/>
                  </a:cxn>
                  <a:cxn ang="0">
                    <a:pos x="63" y="7"/>
                  </a:cxn>
                  <a:cxn ang="0">
                    <a:pos x="61" y="8"/>
                  </a:cxn>
                  <a:cxn ang="0">
                    <a:pos x="59" y="12"/>
                  </a:cxn>
                  <a:cxn ang="0">
                    <a:pos x="56" y="14"/>
                  </a:cxn>
                  <a:cxn ang="0">
                    <a:pos x="53" y="16"/>
                  </a:cxn>
                  <a:cxn ang="0">
                    <a:pos x="49" y="20"/>
                  </a:cxn>
                  <a:cxn ang="0">
                    <a:pos x="44" y="22"/>
                  </a:cxn>
                  <a:cxn ang="0">
                    <a:pos x="39" y="26"/>
                  </a:cxn>
                  <a:cxn ang="0">
                    <a:pos x="33" y="27"/>
                  </a:cxn>
                  <a:cxn ang="0">
                    <a:pos x="28" y="30"/>
                  </a:cxn>
                  <a:cxn ang="0">
                    <a:pos x="22" y="31"/>
                  </a:cxn>
                  <a:cxn ang="0">
                    <a:pos x="17" y="33"/>
                  </a:cxn>
                  <a:cxn ang="0">
                    <a:pos x="13" y="33"/>
                  </a:cxn>
                  <a:cxn ang="0">
                    <a:pos x="8" y="35"/>
                  </a:cxn>
                  <a:cxn ang="0">
                    <a:pos x="4" y="35"/>
                  </a:cxn>
                  <a:cxn ang="0">
                    <a:pos x="2" y="33"/>
                  </a:cxn>
                  <a:cxn ang="0">
                    <a:pos x="1" y="32"/>
                  </a:cxn>
                  <a:cxn ang="0">
                    <a:pos x="0" y="31"/>
                  </a:cxn>
                </a:cxnLst>
                <a:rect l="0" t="0" r="r" b="b"/>
                <a:pathLst>
                  <a:path w="64" h="36">
                    <a:moveTo>
                      <a:pt x="0" y="31"/>
                    </a:moveTo>
                    <a:lnTo>
                      <a:pt x="0" y="30"/>
                    </a:lnTo>
                    <a:lnTo>
                      <a:pt x="0" y="28"/>
                    </a:lnTo>
                    <a:lnTo>
                      <a:pt x="0" y="27"/>
                    </a:lnTo>
                    <a:lnTo>
                      <a:pt x="1" y="26"/>
                    </a:lnTo>
                    <a:lnTo>
                      <a:pt x="1" y="25"/>
                    </a:lnTo>
                    <a:lnTo>
                      <a:pt x="2" y="24"/>
                    </a:lnTo>
                    <a:lnTo>
                      <a:pt x="3" y="22"/>
                    </a:lnTo>
                    <a:lnTo>
                      <a:pt x="4" y="21"/>
                    </a:lnTo>
                    <a:lnTo>
                      <a:pt x="6" y="20"/>
                    </a:lnTo>
                    <a:lnTo>
                      <a:pt x="8" y="19"/>
                    </a:lnTo>
                    <a:lnTo>
                      <a:pt x="9" y="16"/>
                    </a:lnTo>
                    <a:lnTo>
                      <a:pt x="12" y="15"/>
                    </a:lnTo>
                    <a:lnTo>
                      <a:pt x="14" y="14"/>
                    </a:lnTo>
                    <a:lnTo>
                      <a:pt x="17" y="12"/>
                    </a:lnTo>
                    <a:lnTo>
                      <a:pt x="19" y="12"/>
                    </a:lnTo>
                    <a:lnTo>
                      <a:pt x="22" y="9"/>
                    </a:lnTo>
                    <a:lnTo>
                      <a:pt x="24" y="8"/>
                    </a:lnTo>
                    <a:lnTo>
                      <a:pt x="27" y="7"/>
                    </a:lnTo>
                    <a:lnTo>
                      <a:pt x="29" y="6"/>
                    </a:lnTo>
                    <a:lnTo>
                      <a:pt x="33" y="4"/>
                    </a:lnTo>
                    <a:lnTo>
                      <a:pt x="35" y="4"/>
                    </a:lnTo>
                    <a:lnTo>
                      <a:pt x="38" y="3"/>
                    </a:lnTo>
                    <a:lnTo>
                      <a:pt x="40" y="2"/>
                    </a:lnTo>
                    <a:lnTo>
                      <a:pt x="43" y="2"/>
                    </a:lnTo>
                    <a:lnTo>
                      <a:pt x="45" y="1"/>
                    </a:lnTo>
                    <a:lnTo>
                      <a:pt x="48" y="1"/>
                    </a:lnTo>
                    <a:lnTo>
                      <a:pt x="50" y="1"/>
                    </a:lnTo>
                    <a:lnTo>
                      <a:pt x="51" y="0"/>
                    </a:lnTo>
                    <a:lnTo>
                      <a:pt x="54" y="0"/>
                    </a:lnTo>
                    <a:lnTo>
                      <a:pt x="56" y="0"/>
                    </a:lnTo>
                    <a:lnTo>
                      <a:pt x="58" y="1"/>
                    </a:lnTo>
                    <a:lnTo>
                      <a:pt x="59" y="1"/>
                    </a:lnTo>
                    <a:lnTo>
                      <a:pt x="60" y="1"/>
                    </a:lnTo>
                    <a:lnTo>
                      <a:pt x="61" y="2"/>
                    </a:lnTo>
                    <a:lnTo>
                      <a:pt x="61" y="2"/>
                    </a:lnTo>
                    <a:lnTo>
                      <a:pt x="61" y="3"/>
                    </a:lnTo>
                    <a:lnTo>
                      <a:pt x="63" y="4"/>
                    </a:lnTo>
                    <a:lnTo>
                      <a:pt x="63" y="4"/>
                    </a:lnTo>
                    <a:lnTo>
                      <a:pt x="63" y="7"/>
                    </a:lnTo>
                    <a:lnTo>
                      <a:pt x="61" y="7"/>
                    </a:lnTo>
                    <a:lnTo>
                      <a:pt x="61" y="8"/>
                    </a:lnTo>
                    <a:lnTo>
                      <a:pt x="60" y="9"/>
                    </a:lnTo>
                    <a:lnTo>
                      <a:pt x="59" y="12"/>
                    </a:lnTo>
                    <a:lnTo>
                      <a:pt x="58" y="13"/>
                    </a:lnTo>
                    <a:lnTo>
                      <a:pt x="56" y="14"/>
                    </a:lnTo>
                    <a:lnTo>
                      <a:pt x="54" y="15"/>
                    </a:lnTo>
                    <a:lnTo>
                      <a:pt x="53" y="16"/>
                    </a:lnTo>
                    <a:lnTo>
                      <a:pt x="50" y="19"/>
                    </a:lnTo>
                    <a:lnTo>
                      <a:pt x="49" y="20"/>
                    </a:lnTo>
                    <a:lnTo>
                      <a:pt x="46" y="21"/>
                    </a:lnTo>
                    <a:lnTo>
                      <a:pt x="44" y="22"/>
                    </a:lnTo>
                    <a:lnTo>
                      <a:pt x="42" y="24"/>
                    </a:lnTo>
                    <a:lnTo>
                      <a:pt x="39" y="26"/>
                    </a:lnTo>
                    <a:lnTo>
                      <a:pt x="37" y="26"/>
                    </a:lnTo>
                    <a:lnTo>
                      <a:pt x="33" y="27"/>
                    </a:lnTo>
                    <a:lnTo>
                      <a:pt x="30" y="28"/>
                    </a:lnTo>
                    <a:lnTo>
                      <a:pt x="28" y="30"/>
                    </a:lnTo>
                    <a:lnTo>
                      <a:pt x="25" y="31"/>
                    </a:lnTo>
                    <a:lnTo>
                      <a:pt x="22" y="31"/>
                    </a:lnTo>
                    <a:lnTo>
                      <a:pt x="19" y="32"/>
                    </a:lnTo>
                    <a:lnTo>
                      <a:pt x="17" y="33"/>
                    </a:lnTo>
                    <a:lnTo>
                      <a:pt x="14" y="33"/>
                    </a:lnTo>
                    <a:lnTo>
                      <a:pt x="13" y="33"/>
                    </a:lnTo>
                    <a:lnTo>
                      <a:pt x="11" y="35"/>
                    </a:lnTo>
                    <a:lnTo>
                      <a:pt x="8" y="35"/>
                    </a:lnTo>
                    <a:lnTo>
                      <a:pt x="7" y="35"/>
                    </a:lnTo>
                    <a:lnTo>
                      <a:pt x="4" y="35"/>
                    </a:lnTo>
                    <a:lnTo>
                      <a:pt x="3" y="33"/>
                    </a:lnTo>
                    <a:lnTo>
                      <a:pt x="2" y="33"/>
                    </a:lnTo>
                    <a:lnTo>
                      <a:pt x="1" y="33"/>
                    </a:lnTo>
                    <a:lnTo>
                      <a:pt x="1" y="32"/>
                    </a:lnTo>
                    <a:lnTo>
                      <a:pt x="0" y="31"/>
                    </a:lnTo>
                    <a:lnTo>
                      <a:pt x="0" y="31"/>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55" name="Freeform 312"/>
              <p:cNvSpPr>
                <a:spLocks/>
              </p:cNvSpPr>
              <p:nvPr/>
            </p:nvSpPr>
            <p:spPr bwMode="auto">
              <a:xfrm>
                <a:off x="1207" y="1022"/>
                <a:ext cx="64" cy="35"/>
              </a:xfrm>
              <a:custGeom>
                <a:avLst/>
                <a:gdLst/>
                <a:ahLst/>
                <a:cxnLst>
                  <a:cxn ang="0">
                    <a:pos x="63" y="29"/>
                  </a:cxn>
                  <a:cxn ang="0">
                    <a:pos x="63" y="27"/>
                  </a:cxn>
                  <a:cxn ang="0">
                    <a:pos x="61" y="25"/>
                  </a:cxn>
                  <a:cxn ang="0">
                    <a:pos x="59" y="21"/>
                  </a:cxn>
                  <a:cxn ang="0">
                    <a:pos x="55" y="19"/>
                  </a:cxn>
                  <a:cxn ang="0">
                    <a:pos x="51" y="15"/>
                  </a:cxn>
                  <a:cxn ang="0">
                    <a:pos x="48" y="13"/>
                  </a:cxn>
                  <a:cxn ang="0">
                    <a:pos x="43" y="10"/>
                  </a:cxn>
                  <a:cxn ang="0">
                    <a:pos x="38" y="8"/>
                  </a:cxn>
                  <a:cxn ang="0">
                    <a:pos x="32" y="6"/>
                  </a:cxn>
                  <a:cxn ang="0">
                    <a:pos x="27" y="3"/>
                  </a:cxn>
                  <a:cxn ang="0">
                    <a:pos x="22" y="1"/>
                  </a:cxn>
                  <a:cxn ang="0">
                    <a:pos x="17" y="1"/>
                  </a:cxn>
                  <a:cxn ang="0">
                    <a:pos x="12" y="0"/>
                  </a:cxn>
                  <a:cxn ang="0">
                    <a:pos x="8" y="0"/>
                  </a:cxn>
                  <a:cxn ang="0">
                    <a:pos x="4" y="0"/>
                  </a:cxn>
                  <a:cxn ang="0">
                    <a:pos x="2" y="1"/>
                  </a:cxn>
                  <a:cxn ang="0">
                    <a:pos x="1" y="2"/>
                  </a:cxn>
                  <a:cxn ang="0">
                    <a:pos x="0" y="3"/>
                  </a:cxn>
                  <a:cxn ang="0">
                    <a:pos x="0" y="6"/>
                  </a:cxn>
                  <a:cxn ang="0">
                    <a:pos x="1" y="8"/>
                  </a:cxn>
                  <a:cxn ang="0">
                    <a:pos x="3" y="10"/>
                  </a:cxn>
                  <a:cxn ang="0">
                    <a:pos x="6" y="13"/>
                  </a:cxn>
                  <a:cxn ang="0">
                    <a:pos x="9" y="17"/>
                  </a:cxn>
                  <a:cxn ang="0">
                    <a:pos x="13" y="19"/>
                  </a:cxn>
                  <a:cxn ang="0">
                    <a:pos x="18" y="23"/>
                  </a:cxn>
                  <a:cxn ang="0">
                    <a:pos x="23" y="25"/>
                  </a:cxn>
                  <a:cxn ang="0">
                    <a:pos x="28" y="27"/>
                  </a:cxn>
                  <a:cxn ang="0">
                    <a:pos x="34" y="30"/>
                  </a:cxn>
                  <a:cxn ang="0">
                    <a:pos x="39" y="31"/>
                  </a:cxn>
                  <a:cxn ang="0">
                    <a:pos x="44" y="32"/>
                  </a:cxn>
                  <a:cxn ang="0">
                    <a:pos x="49" y="34"/>
                  </a:cxn>
                  <a:cxn ang="0">
                    <a:pos x="53" y="34"/>
                  </a:cxn>
                  <a:cxn ang="0">
                    <a:pos x="56" y="34"/>
                  </a:cxn>
                  <a:cxn ang="0">
                    <a:pos x="60" y="32"/>
                  </a:cxn>
                  <a:cxn ang="0">
                    <a:pos x="61" y="32"/>
                  </a:cxn>
                  <a:cxn ang="0">
                    <a:pos x="63" y="30"/>
                  </a:cxn>
                </a:cxnLst>
                <a:rect l="0" t="0" r="r" b="b"/>
                <a:pathLst>
                  <a:path w="64" h="35">
                    <a:moveTo>
                      <a:pt x="63" y="30"/>
                    </a:moveTo>
                    <a:lnTo>
                      <a:pt x="63" y="29"/>
                    </a:lnTo>
                    <a:lnTo>
                      <a:pt x="63" y="27"/>
                    </a:lnTo>
                    <a:lnTo>
                      <a:pt x="63" y="27"/>
                    </a:lnTo>
                    <a:lnTo>
                      <a:pt x="61" y="25"/>
                    </a:lnTo>
                    <a:lnTo>
                      <a:pt x="61" y="25"/>
                    </a:lnTo>
                    <a:lnTo>
                      <a:pt x="60" y="23"/>
                    </a:lnTo>
                    <a:lnTo>
                      <a:pt x="59" y="21"/>
                    </a:lnTo>
                    <a:lnTo>
                      <a:pt x="58" y="20"/>
                    </a:lnTo>
                    <a:lnTo>
                      <a:pt x="55" y="19"/>
                    </a:lnTo>
                    <a:lnTo>
                      <a:pt x="54" y="18"/>
                    </a:lnTo>
                    <a:lnTo>
                      <a:pt x="51" y="15"/>
                    </a:lnTo>
                    <a:lnTo>
                      <a:pt x="50" y="14"/>
                    </a:lnTo>
                    <a:lnTo>
                      <a:pt x="48" y="13"/>
                    </a:lnTo>
                    <a:lnTo>
                      <a:pt x="45" y="12"/>
                    </a:lnTo>
                    <a:lnTo>
                      <a:pt x="43" y="10"/>
                    </a:lnTo>
                    <a:lnTo>
                      <a:pt x="40" y="9"/>
                    </a:lnTo>
                    <a:lnTo>
                      <a:pt x="38" y="8"/>
                    </a:lnTo>
                    <a:lnTo>
                      <a:pt x="35" y="6"/>
                    </a:lnTo>
                    <a:lnTo>
                      <a:pt x="32" y="6"/>
                    </a:lnTo>
                    <a:lnTo>
                      <a:pt x="29" y="4"/>
                    </a:lnTo>
                    <a:lnTo>
                      <a:pt x="27" y="3"/>
                    </a:lnTo>
                    <a:lnTo>
                      <a:pt x="24" y="2"/>
                    </a:lnTo>
                    <a:lnTo>
                      <a:pt x="22" y="1"/>
                    </a:lnTo>
                    <a:lnTo>
                      <a:pt x="18" y="1"/>
                    </a:lnTo>
                    <a:lnTo>
                      <a:pt x="17" y="1"/>
                    </a:lnTo>
                    <a:lnTo>
                      <a:pt x="14" y="0"/>
                    </a:lnTo>
                    <a:lnTo>
                      <a:pt x="12" y="0"/>
                    </a:lnTo>
                    <a:lnTo>
                      <a:pt x="9" y="0"/>
                    </a:lnTo>
                    <a:lnTo>
                      <a:pt x="8" y="0"/>
                    </a:lnTo>
                    <a:lnTo>
                      <a:pt x="6" y="0"/>
                    </a:lnTo>
                    <a:lnTo>
                      <a:pt x="4" y="0"/>
                    </a:lnTo>
                    <a:lnTo>
                      <a:pt x="3" y="0"/>
                    </a:lnTo>
                    <a:lnTo>
                      <a:pt x="2" y="1"/>
                    </a:lnTo>
                    <a:lnTo>
                      <a:pt x="1" y="1"/>
                    </a:lnTo>
                    <a:lnTo>
                      <a:pt x="1" y="2"/>
                    </a:lnTo>
                    <a:lnTo>
                      <a:pt x="0" y="2"/>
                    </a:lnTo>
                    <a:lnTo>
                      <a:pt x="0" y="3"/>
                    </a:lnTo>
                    <a:lnTo>
                      <a:pt x="0" y="4"/>
                    </a:lnTo>
                    <a:lnTo>
                      <a:pt x="0" y="6"/>
                    </a:lnTo>
                    <a:lnTo>
                      <a:pt x="1" y="7"/>
                    </a:lnTo>
                    <a:lnTo>
                      <a:pt x="1" y="8"/>
                    </a:lnTo>
                    <a:lnTo>
                      <a:pt x="2" y="9"/>
                    </a:lnTo>
                    <a:lnTo>
                      <a:pt x="3" y="10"/>
                    </a:lnTo>
                    <a:lnTo>
                      <a:pt x="4" y="12"/>
                    </a:lnTo>
                    <a:lnTo>
                      <a:pt x="6" y="13"/>
                    </a:lnTo>
                    <a:lnTo>
                      <a:pt x="7" y="14"/>
                    </a:lnTo>
                    <a:lnTo>
                      <a:pt x="9" y="17"/>
                    </a:lnTo>
                    <a:lnTo>
                      <a:pt x="11" y="18"/>
                    </a:lnTo>
                    <a:lnTo>
                      <a:pt x="13" y="19"/>
                    </a:lnTo>
                    <a:lnTo>
                      <a:pt x="16" y="20"/>
                    </a:lnTo>
                    <a:lnTo>
                      <a:pt x="18" y="23"/>
                    </a:lnTo>
                    <a:lnTo>
                      <a:pt x="21" y="23"/>
                    </a:lnTo>
                    <a:lnTo>
                      <a:pt x="23" y="25"/>
                    </a:lnTo>
                    <a:lnTo>
                      <a:pt x="25" y="26"/>
                    </a:lnTo>
                    <a:lnTo>
                      <a:pt x="28" y="27"/>
                    </a:lnTo>
                    <a:lnTo>
                      <a:pt x="30" y="29"/>
                    </a:lnTo>
                    <a:lnTo>
                      <a:pt x="34" y="30"/>
                    </a:lnTo>
                    <a:lnTo>
                      <a:pt x="37" y="30"/>
                    </a:lnTo>
                    <a:lnTo>
                      <a:pt x="39" y="31"/>
                    </a:lnTo>
                    <a:lnTo>
                      <a:pt x="42" y="32"/>
                    </a:lnTo>
                    <a:lnTo>
                      <a:pt x="44" y="32"/>
                    </a:lnTo>
                    <a:lnTo>
                      <a:pt x="46" y="32"/>
                    </a:lnTo>
                    <a:lnTo>
                      <a:pt x="49" y="34"/>
                    </a:lnTo>
                    <a:lnTo>
                      <a:pt x="51" y="34"/>
                    </a:lnTo>
                    <a:lnTo>
                      <a:pt x="53" y="34"/>
                    </a:lnTo>
                    <a:lnTo>
                      <a:pt x="55" y="34"/>
                    </a:lnTo>
                    <a:lnTo>
                      <a:pt x="56" y="34"/>
                    </a:lnTo>
                    <a:lnTo>
                      <a:pt x="58" y="34"/>
                    </a:lnTo>
                    <a:lnTo>
                      <a:pt x="60" y="32"/>
                    </a:lnTo>
                    <a:lnTo>
                      <a:pt x="60" y="32"/>
                    </a:lnTo>
                    <a:lnTo>
                      <a:pt x="61" y="32"/>
                    </a:lnTo>
                    <a:lnTo>
                      <a:pt x="63" y="31"/>
                    </a:lnTo>
                    <a:lnTo>
                      <a:pt x="63" y="30"/>
                    </a:lnTo>
                  </a:path>
                </a:pathLst>
              </a:custGeom>
              <a:solidFill>
                <a:srgbClr val="00FF00"/>
              </a:solidFill>
              <a:ln w="12699" cap="rnd" cmpd="sng">
                <a:solidFill>
                  <a:srgbClr val="009900"/>
                </a:solidFill>
                <a:prstDash val="solid"/>
                <a:round/>
                <a:headEnd type="none" w="sm" len="sm"/>
                <a:tailEnd type="none" w="sm" len="sm"/>
              </a:ln>
              <a:effectLst/>
            </p:spPr>
            <p:txBody>
              <a:bodyPr/>
              <a:lstStyle/>
              <a:p>
                <a:endParaRPr lang="en-US" b="1" dirty="0"/>
              </a:p>
            </p:txBody>
          </p:sp>
          <p:sp>
            <p:nvSpPr>
              <p:cNvPr id="356" name="Freeform 313"/>
              <p:cNvSpPr>
                <a:spLocks/>
              </p:cNvSpPr>
              <p:nvPr/>
            </p:nvSpPr>
            <p:spPr bwMode="auto">
              <a:xfrm>
                <a:off x="1088" y="757"/>
                <a:ext cx="64" cy="35"/>
              </a:xfrm>
              <a:custGeom>
                <a:avLst/>
                <a:gdLst/>
                <a:ahLst/>
                <a:cxnLst>
                  <a:cxn ang="0">
                    <a:pos x="0" y="30"/>
                  </a:cxn>
                  <a:cxn ang="0">
                    <a:pos x="0" y="27"/>
                  </a:cxn>
                  <a:cxn ang="0">
                    <a:pos x="2" y="25"/>
                  </a:cxn>
                  <a:cxn ang="0">
                    <a:pos x="3" y="21"/>
                  </a:cxn>
                  <a:cxn ang="0">
                    <a:pos x="7" y="19"/>
                  </a:cxn>
                  <a:cxn ang="0">
                    <a:pos x="11" y="15"/>
                  </a:cxn>
                  <a:cxn ang="0">
                    <a:pos x="14" y="13"/>
                  </a:cxn>
                  <a:cxn ang="0">
                    <a:pos x="19" y="10"/>
                  </a:cxn>
                  <a:cxn ang="0">
                    <a:pos x="24" y="8"/>
                  </a:cxn>
                  <a:cxn ang="0">
                    <a:pos x="30" y="6"/>
                  </a:cxn>
                  <a:cxn ang="0">
                    <a:pos x="35" y="3"/>
                  </a:cxn>
                  <a:cxn ang="0">
                    <a:pos x="40" y="1"/>
                  </a:cxn>
                  <a:cxn ang="0">
                    <a:pos x="45" y="1"/>
                  </a:cxn>
                  <a:cxn ang="0">
                    <a:pos x="50" y="0"/>
                  </a:cxn>
                  <a:cxn ang="0">
                    <a:pos x="54" y="0"/>
                  </a:cxn>
                  <a:cxn ang="0">
                    <a:pos x="58" y="0"/>
                  </a:cxn>
                  <a:cxn ang="0">
                    <a:pos x="60" y="1"/>
                  </a:cxn>
                  <a:cxn ang="0">
                    <a:pos x="61" y="1"/>
                  </a:cxn>
                  <a:cxn ang="0">
                    <a:pos x="63" y="3"/>
                  </a:cxn>
                  <a:cxn ang="0">
                    <a:pos x="63" y="6"/>
                  </a:cxn>
                  <a:cxn ang="0">
                    <a:pos x="61" y="8"/>
                  </a:cxn>
                  <a:cxn ang="0">
                    <a:pos x="59" y="10"/>
                  </a:cxn>
                  <a:cxn ang="0">
                    <a:pos x="56" y="13"/>
                  </a:cxn>
                  <a:cxn ang="0">
                    <a:pos x="53" y="17"/>
                  </a:cxn>
                  <a:cxn ang="0">
                    <a:pos x="49" y="19"/>
                  </a:cxn>
                  <a:cxn ang="0">
                    <a:pos x="44" y="23"/>
                  </a:cxn>
                  <a:cxn ang="0">
                    <a:pos x="39" y="25"/>
                  </a:cxn>
                  <a:cxn ang="0">
                    <a:pos x="34" y="27"/>
                  </a:cxn>
                  <a:cxn ang="0">
                    <a:pos x="28" y="30"/>
                  </a:cxn>
                  <a:cxn ang="0">
                    <a:pos x="23" y="31"/>
                  </a:cxn>
                  <a:cxn ang="0">
                    <a:pos x="18" y="32"/>
                  </a:cxn>
                  <a:cxn ang="0">
                    <a:pos x="13" y="34"/>
                  </a:cxn>
                  <a:cxn ang="0">
                    <a:pos x="9" y="34"/>
                  </a:cxn>
                  <a:cxn ang="0">
                    <a:pos x="6" y="34"/>
                  </a:cxn>
                  <a:cxn ang="0">
                    <a:pos x="2" y="32"/>
                  </a:cxn>
                  <a:cxn ang="0">
                    <a:pos x="1" y="32"/>
                  </a:cxn>
                  <a:cxn ang="0">
                    <a:pos x="0" y="30"/>
                  </a:cxn>
                </a:cxnLst>
                <a:rect l="0" t="0" r="r" b="b"/>
                <a:pathLst>
                  <a:path w="64" h="35">
                    <a:moveTo>
                      <a:pt x="0" y="30"/>
                    </a:moveTo>
                    <a:lnTo>
                      <a:pt x="0" y="30"/>
                    </a:lnTo>
                    <a:lnTo>
                      <a:pt x="0" y="27"/>
                    </a:lnTo>
                    <a:lnTo>
                      <a:pt x="0" y="27"/>
                    </a:lnTo>
                    <a:lnTo>
                      <a:pt x="1" y="26"/>
                    </a:lnTo>
                    <a:lnTo>
                      <a:pt x="2" y="25"/>
                    </a:lnTo>
                    <a:lnTo>
                      <a:pt x="2" y="23"/>
                    </a:lnTo>
                    <a:lnTo>
                      <a:pt x="3" y="21"/>
                    </a:lnTo>
                    <a:lnTo>
                      <a:pt x="4" y="20"/>
                    </a:lnTo>
                    <a:lnTo>
                      <a:pt x="7" y="19"/>
                    </a:lnTo>
                    <a:lnTo>
                      <a:pt x="8" y="18"/>
                    </a:lnTo>
                    <a:lnTo>
                      <a:pt x="11" y="15"/>
                    </a:lnTo>
                    <a:lnTo>
                      <a:pt x="12" y="14"/>
                    </a:lnTo>
                    <a:lnTo>
                      <a:pt x="14" y="13"/>
                    </a:lnTo>
                    <a:lnTo>
                      <a:pt x="17" y="12"/>
                    </a:lnTo>
                    <a:lnTo>
                      <a:pt x="19" y="10"/>
                    </a:lnTo>
                    <a:lnTo>
                      <a:pt x="22" y="9"/>
                    </a:lnTo>
                    <a:lnTo>
                      <a:pt x="24" y="8"/>
                    </a:lnTo>
                    <a:lnTo>
                      <a:pt x="27" y="7"/>
                    </a:lnTo>
                    <a:lnTo>
                      <a:pt x="30" y="6"/>
                    </a:lnTo>
                    <a:lnTo>
                      <a:pt x="33" y="4"/>
                    </a:lnTo>
                    <a:lnTo>
                      <a:pt x="35" y="3"/>
                    </a:lnTo>
                    <a:lnTo>
                      <a:pt x="38" y="2"/>
                    </a:lnTo>
                    <a:lnTo>
                      <a:pt x="40" y="1"/>
                    </a:lnTo>
                    <a:lnTo>
                      <a:pt x="43" y="1"/>
                    </a:lnTo>
                    <a:lnTo>
                      <a:pt x="45" y="1"/>
                    </a:lnTo>
                    <a:lnTo>
                      <a:pt x="48" y="0"/>
                    </a:lnTo>
                    <a:lnTo>
                      <a:pt x="50" y="0"/>
                    </a:lnTo>
                    <a:lnTo>
                      <a:pt x="53" y="0"/>
                    </a:lnTo>
                    <a:lnTo>
                      <a:pt x="54" y="0"/>
                    </a:lnTo>
                    <a:lnTo>
                      <a:pt x="56" y="0"/>
                    </a:lnTo>
                    <a:lnTo>
                      <a:pt x="58" y="0"/>
                    </a:lnTo>
                    <a:lnTo>
                      <a:pt x="59" y="0"/>
                    </a:lnTo>
                    <a:lnTo>
                      <a:pt x="60" y="1"/>
                    </a:lnTo>
                    <a:lnTo>
                      <a:pt x="61" y="1"/>
                    </a:lnTo>
                    <a:lnTo>
                      <a:pt x="61" y="1"/>
                    </a:lnTo>
                    <a:lnTo>
                      <a:pt x="63" y="2"/>
                    </a:lnTo>
                    <a:lnTo>
                      <a:pt x="63" y="3"/>
                    </a:lnTo>
                    <a:lnTo>
                      <a:pt x="63" y="4"/>
                    </a:lnTo>
                    <a:lnTo>
                      <a:pt x="63" y="6"/>
                    </a:lnTo>
                    <a:lnTo>
                      <a:pt x="61" y="7"/>
                    </a:lnTo>
                    <a:lnTo>
                      <a:pt x="61" y="8"/>
                    </a:lnTo>
                    <a:lnTo>
                      <a:pt x="60" y="9"/>
                    </a:lnTo>
                    <a:lnTo>
                      <a:pt x="59" y="10"/>
                    </a:lnTo>
                    <a:lnTo>
                      <a:pt x="58" y="12"/>
                    </a:lnTo>
                    <a:lnTo>
                      <a:pt x="56" y="13"/>
                    </a:lnTo>
                    <a:lnTo>
                      <a:pt x="55" y="15"/>
                    </a:lnTo>
                    <a:lnTo>
                      <a:pt x="53" y="17"/>
                    </a:lnTo>
                    <a:lnTo>
                      <a:pt x="51" y="18"/>
                    </a:lnTo>
                    <a:lnTo>
                      <a:pt x="49" y="19"/>
                    </a:lnTo>
                    <a:lnTo>
                      <a:pt x="46" y="20"/>
                    </a:lnTo>
                    <a:lnTo>
                      <a:pt x="44" y="23"/>
                    </a:lnTo>
                    <a:lnTo>
                      <a:pt x="42" y="24"/>
                    </a:lnTo>
                    <a:lnTo>
                      <a:pt x="39" y="25"/>
                    </a:lnTo>
                    <a:lnTo>
                      <a:pt x="37" y="26"/>
                    </a:lnTo>
                    <a:lnTo>
                      <a:pt x="34" y="27"/>
                    </a:lnTo>
                    <a:lnTo>
                      <a:pt x="30" y="29"/>
                    </a:lnTo>
                    <a:lnTo>
                      <a:pt x="28" y="30"/>
                    </a:lnTo>
                    <a:lnTo>
                      <a:pt x="25" y="30"/>
                    </a:lnTo>
                    <a:lnTo>
                      <a:pt x="23" y="31"/>
                    </a:lnTo>
                    <a:lnTo>
                      <a:pt x="21" y="32"/>
                    </a:lnTo>
                    <a:lnTo>
                      <a:pt x="18" y="32"/>
                    </a:lnTo>
                    <a:lnTo>
                      <a:pt x="16" y="32"/>
                    </a:lnTo>
                    <a:lnTo>
                      <a:pt x="13" y="34"/>
                    </a:lnTo>
                    <a:lnTo>
                      <a:pt x="11" y="34"/>
                    </a:lnTo>
                    <a:lnTo>
                      <a:pt x="9" y="34"/>
                    </a:lnTo>
                    <a:lnTo>
                      <a:pt x="7" y="34"/>
                    </a:lnTo>
                    <a:lnTo>
                      <a:pt x="6" y="34"/>
                    </a:lnTo>
                    <a:lnTo>
                      <a:pt x="4" y="34"/>
                    </a:lnTo>
                    <a:lnTo>
                      <a:pt x="2" y="32"/>
                    </a:lnTo>
                    <a:lnTo>
                      <a:pt x="2" y="32"/>
                    </a:lnTo>
                    <a:lnTo>
                      <a:pt x="1" y="32"/>
                    </a:lnTo>
                    <a:lnTo>
                      <a:pt x="0" y="31"/>
                    </a:lnTo>
                    <a:lnTo>
                      <a:pt x="0" y="3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57" name="Freeform 314"/>
              <p:cNvSpPr>
                <a:spLocks/>
              </p:cNvSpPr>
              <p:nvPr/>
            </p:nvSpPr>
            <p:spPr bwMode="auto">
              <a:xfrm>
                <a:off x="1107" y="1056"/>
                <a:ext cx="66" cy="35"/>
              </a:xfrm>
              <a:custGeom>
                <a:avLst/>
                <a:gdLst/>
                <a:ahLst/>
                <a:cxnLst>
                  <a:cxn ang="0">
                    <a:pos x="65" y="30"/>
                  </a:cxn>
                  <a:cxn ang="0">
                    <a:pos x="63" y="27"/>
                  </a:cxn>
                  <a:cxn ang="0">
                    <a:pos x="62" y="25"/>
                  </a:cxn>
                  <a:cxn ang="0">
                    <a:pos x="60" y="23"/>
                  </a:cxn>
                  <a:cxn ang="0">
                    <a:pos x="57" y="19"/>
                  </a:cxn>
                  <a:cxn ang="0">
                    <a:pos x="53" y="17"/>
                  </a:cxn>
                  <a:cxn ang="0">
                    <a:pos x="50" y="13"/>
                  </a:cxn>
                  <a:cxn ang="0">
                    <a:pos x="45" y="10"/>
                  </a:cxn>
                  <a:cxn ang="0">
                    <a:pos x="38" y="8"/>
                  </a:cxn>
                  <a:cxn ang="0">
                    <a:pos x="33" y="6"/>
                  </a:cxn>
                  <a:cxn ang="0">
                    <a:pos x="27" y="3"/>
                  </a:cxn>
                  <a:cxn ang="0">
                    <a:pos x="22" y="2"/>
                  </a:cxn>
                  <a:cxn ang="0">
                    <a:pos x="17" y="1"/>
                  </a:cxn>
                  <a:cxn ang="0">
                    <a:pos x="13" y="0"/>
                  </a:cxn>
                  <a:cxn ang="0">
                    <a:pos x="8" y="0"/>
                  </a:cxn>
                  <a:cxn ang="0">
                    <a:pos x="6" y="0"/>
                  </a:cxn>
                  <a:cxn ang="0">
                    <a:pos x="2" y="1"/>
                  </a:cxn>
                  <a:cxn ang="0">
                    <a:pos x="1" y="2"/>
                  </a:cxn>
                  <a:cxn ang="0">
                    <a:pos x="0" y="3"/>
                  </a:cxn>
                  <a:cxn ang="0">
                    <a:pos x="1" y="6"/>
                  </a:cxn>
                  <a:cxn ang="0">
                    <a:pos x="2" y="8"/>
                  </a:cxn>
                  <a:cxn ang="0">
                    <a:pos x="3" y="10"/>
                  </a:cxn>
                  <a:cxn ang="0">
                    <a:pos x="7" y="13"/>
                  </a:cxn>
                  <a:cxn ang="0">
                    <a:pos x="10" y="17"/>
                  </a:cxn>
                  <a:cxn ang="0">
                    <a:pos x="15" y="19"/>
                  </a:cxn>
                  <a:cxn ang="0">
                    <a:pos x="20" y="23"/>
                  </a:cxn>
                  <a:cxn ang="0">
                    <a:pos x="25" y="25"/>
                  </a:cxn>
                  <a:cxn ang="0">
                    <a:pos x="30" y="27"/>
                  </a:cxn>
                  <a:cxn ang="0">
                    <a:pos x="35" y="30"/>
                  </a:cxn>
                  <a:cxn ang="0">
                    <a:pos x="41" y="31"/>
                  </a:cxn>
                  <a:cxn ang="0">
                    <a:pos x="46" y="32"/>
                  </a:cxn>
                  <a:cxn ang="0">
                    <a:pos x="51" y="34"/>
                  </a:cxn>
                  <a:cxn ang="0">
                    <a:pos x="55" y="34"/>
                  </a:cxn>
                  <a:cxn ang="0">
                    <a:pos x="58" y="34"/>
                  </a:cxn>
                  <a:cxn ang="0">
                    <a:pos x="61" y="34"/>
                  </a:cxn>
                  <a:cxn ang="0">
                    <a:pos x="63" y="32"/>
                  </a:cxn>
                  <a:cxn ang="0">
                    <a:pos x="63" y="30"/>
                  </a:cxn>
                </a:cxnLst>
                <a:rect l="0" t="0" r="r" b="b"/>
                <a:pathLst>
                  <a:path w="66" h="35">
                    <a:moveTo>
                      <a:pt x="63" y="30"/>
                    </a:moveTo>
                    <a:lnTo>
                      <a:pt x="65" y="30"/>
                    </a:lnTo>
                    <a:lnTo>
                      <a:pt x="65" y="29"/>
                    </a:lnTo>
                    <a:lnTo>
                      <a:pt x="63" y="27"/>
                    </a:lnTo>
                    <a:lnTo>
                      <a:pt x="63" y="26"/>
                    </a:lnTo>
                    <a:lnTo>
                      <a:pt x="62" y="25"/>
                    </a:lnTo>
                    <a:lnTo>
                      <a:pt x="62" y="24"/>
                    </a:lnTo>
                    <a:lnTo>
                      <a:pt x="60" y="23"/>
                    </a:lnTo>
                    <a:lnTo>
                      <a:pt x="58" y="20"/>
                    </a:lnTo>
                    <a:lnTo>
                      <a:pt x="57" y="19"/>
                    </a:lnTo>
                    <a:lnTo>
                      <a:pt x="55" y="18"/>
                    </a:lnTo>
                    <a:lnTo>
                      <a:pt x="53" y="17"/>
                    </a:lnTo>
                    <a:lnTo>
                      <a:pt x="51" y="15"/>
                    </a:lnTo>
                    <a:lnTo>
                      <a:pt x="50" y="13"/>
                    </a:lnTo>
                    <a:lnTo>
                      <a:pt x="47" y="12"/>
                    </a:lnTo>
                    <a:lnTo>
                      <a:pt x="45" y="10"/>
                    </a:lnTo>
                    <a:lnTo>
                      <a:pt x="42" y="9"/>
                    </a:lnTo>
                    <a:lnTo>
                      <a:pt x="38" y="8"/>
                    </a:lnTo>
                    <a:lnTo>
                      <a:pt x="36" y="7"/>
                    </a:lnTo>
                    <a:lnTo>
                      <a:pt x="33" y="6"/>
                    </a:lnTo>
                    <a:lnTo>
                      <a:pt x="31" y="4"/>
                    </a:lnTo>
                    <a:lnTo>
                      <a:pt x="27" y="3"/>
                    </a:lnTo>
                    <a:lnTo>
                      <a:pt x="25" y="2"/>
                    </a:lnTo>
                    <a:lnTo>
                      <a:pt x="22" y="2"/>
                    </a:lnTo>
                    <a:lnTo>
                      <a:pt x="20" y="1"/>
                    </a:lnTo>
                    <a:lnTo>
                      <a:pt x="17" y="1"/>
                    </a:lnTo>
                    <a:lnTo>
                      <a:pt x="15" y="0"/>
                    </a:lnTo>
                    <a:lnTo>
                      <a:pt x="13" y="0"/>
                    </a:lnTo>
                    <a:lnTo>
                      <a:pt x="11" y="0"/>
                    </a:lnTo>
                    <a:lnTo>
                      <a:pt x="8" y="0"/>
                    </a:lnTo>
                    <a:lnTo>
                      <a:pt x="7" y="0"/>
                    </a:lnTo>
                    <a:lnTo>
                      <a:pt x="6" y="0"/>
                    </a:lnTo>
                    <a:lnTo>
                      <a:pt x="5" y="0"/>
                    </a:lnTo>
                    <a:lnTo>
                      <a:pt x="2" y="1"/>
                    </a:lnTo>
                    <a:lnTo>
                      <a:pt x="2" y="1"/>
                    </a:lnTo>
                    <a:lnTo>
                      <a:pt x="1" y="2"/>
                    </a:lnTo>
                    <a:lnTo>
                      <a:pt x="1" y="3"/>
                    </a:lnTo>
                    <a:lnTo>
                      <a:pt x="0" y="3"/>
                    </a:lnTo>
                    <a:lnTo>
                      <a:pt x="0" y="4"/>
                    </a:lnTo>
                    <a:lnTo>
                      <a:pt x="1" y="6"/>
                    </a:lnTo>
                    <a:lnTo>
                      <a:pt x="1" y="7"/>
                    </a:lnTo>
                    <a:lnTo>
                      <a:pt x="2" y="8"/>
                    </a:lnTo>
                    <a:lnTo>
                      <a:pt x="2" y="9"/>
                    </a:lnTo>
                    <a:lnTo>
                      <a:pt x="3" y="10"/>
                    </a:lnTo>
                    <a:lnTo>
                      <a:pt x="5" y="12"/>
                    </a:lnTo>
                    <a:lnTo>
                      <a:pt x="7" y="13"/>
                    </a:lnTo>
                    <a:lnTo>
                      <a:pt x="8" y="15"/>
                    </a:lnTo>
                    <a:lnTo>
                      <a:pt x="10" y="17"/>
                    </a:lnTo>
                    <a:lnTo>
                      <a:pt x="12" y="18"/>
                    </a:lnTo>
                    <a:lnTo>
                      <a:pt x="15" y="19"/>
                    </a:lnTo>
                    <a:lnTo>
                      <a:pt x="17" y="20"/>
                    </a:lnTo>
                    <a:lnTo>
                      <a:pt x="20" y="23"/>
                    </a:lnTo>
                    <a:lnTo>
                      <a:pt x="22" y="24"/>
                    </a:lnTo>
                    <a:lnTo>
                      <a:pt x="25" y="25"/>
                    </a:lnTo>
                    <a:lnTo>
                      <a:pt x="27" y="26"/>
                    </a:lnTo>
                    <a:lnTo>
                      <a:pt x="30" y="27"/>
                    </a:lnTo>
                    <a:lnTo>
                      <a:pt x="32" y="29"/>
                    </a:lnTo>
                    <a:lnTo>
                      <a:pt x="35" y="30"/>
                    </a:lnTo>
                    <a:lnTo>
                      <a:pt x="38" y="30"/>
                    </a:lnTo>
                    <a:lnTo>
                      <a:pt x="41" y="31"/>
                    </a:lnTo>
                    <a:lnTo>
                      <a:pt x="43" y="32"/>
                    </a:lnTo>
                    <a:lnTo>
                      <a:pt x="46" y="32"/>
                    </a:lnTo>
                    <a:lnTo>
                      <a:pt x="48" y="34"/>
                    </a:lnTo>
                    <a:lnTo>
                      <a:pt x="51" y="34"/>
                    </a:lnTo>
                    <a:lnTo>
                      <a:pt x="52" y="34"/>
                    </a:lnTo>
                    <a:lnTo>
                      <a:pt x="55" y="34"/>
                    </a:lnTo>
                    <a:lnTo>
                      <a:pt x="57" y="34"/>
                    </a:lnTo>
                    <a:lnTo>
                      <a:pt x="58" y="34"/>
                    </a:lnTo>
                    <a:lnTo>
                      <a:pt x="60" y="34"/>
                    </a:lnTo>
                    <a:lnTo>
                      <a:pt x="61" y="34"/>
                    </a:lnTo>
                    <a:lnTo>
                      <a:pt x="62" y="32"/>
                    </a:lnTo>
                    <a:lnTo>
                      <a:pt x="63" y="32"/>
                    </a:lnTo>
                    <a:lnTo>
                      <a:pt x="63" y="31"/>
                    </a:lnTo>
                    <a:lnTo>
                      <a:pt x="63" y="3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58" name="Freeform 315"/>
              <p:cNvSpPr>
                <a:spLocks/>
              </p:cNvSpPr>
              <p:nvPr/>
            </p:nvSpPr>
            <p:spPr bwMode="auto">
              <a:xfrm>
                <a:off x="1010" y="1041"/>
                <a:ext cx="64" cy="36"/>
              </a:xfrm>
              <a:custGeom>
                <a:avLst/>
                <a:gdLst/>
                <a:ahLst/>
                <a:cxnLst>
                  <a:cxn ang="0">
                    <a:pos x="0" y="31"/>
                  </a:cxn>
                  <a:cxn ang="0">
                    <a:pos x="0" y="28"/>
                  </a:cxn>
                  <a:cxn ang="0">
                    <a:pos x="2" y="26"/>
                  </a:cxn>
                  <a:cxn ang="0">
                    <a:pos x="3" y="23"/>
                  </a:cxn>
                  <a:cxn ang="0">
                    <a:pos x="7" y="20"/>
                  </a:cxn>
                  <a:cxn ang="0">
                    <a:pos x="11" y="17"/>
                  </a:cxn>
                  <a:cxn ang="0">
                    <a:pos x="14" y="13"/>
                  </a:cxn>
                  <a:cxn ang="0">
                    <a:pos x="19" y="11"/>
                  </a:cxn>
                  <a:cxn ang="0">
                    <a:pos x="24" y="8"/>
                  </a:cxn>
                  <a:cxn ang="0">
                    <a:pos x="30" y="6"/>
                  </a:cxn>
                  <a:cxn ang="0">
                    <a:pos x="35" y="3"/>
                  </a:cxn>
                  <a:cxn ang="0">
                    <a:pos x="42" y="2"/>
                  </a:cxn>
                  <a:cxn ang="0">
                    <a:pos x="46" y="1"/>
                  </a:cxn>
                  <a:cxn ang="0">
                    <a:pos x="50" y="0"/>
                  </a:cxn>
                  <a:cxn ang="0">
                    <a:pos x="54" y="0"/>
                  </a:cxn>
                  <a:cxn ang="0">
                    <a:pos x="58" y="0"/>
                  </a:cxn>
                  <a:cxn ang="0">
                    <a:pos x="60" y="1"/>
                  </a:cxn>
                  <a:cxn ang="0">
                    <a:pos x="61" y="2"/>
                  </a:cxn>
                  <a:cxn ang="0">
                    <a:pos x="63" y="3"/>
                  </a:cxn>
                  <a:cxn ang="0">
                    <a:pos x="63" y="6"/>
                  </a:cxn>
                  <a:cxn ang="0">
                    <a:pos x="61" y="8"/>
                  </a:cxn>
                  <a:cxn ang="0">
                    <a:pos x="59" y="11"/>
                  </a:cxn>
                  <a:cxn ang="0">
                    <a:pos x="56" y="13"/>
                  </a:cxn>
                  <a:cxn ang="0">
                    <a:pos x="54" y="17"/>
                  </a:cxn>
                  <a:cxn ang="0">
                    <a:pos x="49" y="21"/>
                  </a:cxn>
                  <a:cxn ang="0">
                    <a:pos x="44" y="23"/>
                  </a:cxn>
                  <a:cxn ang="0">
                    <a:pos x="39" y="26"/>
                  </a:cxn>
                  <a:cxn ang="0">
                    <a:pos x="34" y="28"/>
                  </a:cxn>
                  <a:cxn ang="0">
                    <a:pos x="28" y="31"/>
                  </a:cxn>
                  <a:cxn ang="0">
                    <a:pos x="23" y="32"/>
                  </a:cxn>
                  <a:cxn ang="0">
                    <a:pos x="18" y="33"/>
                  </a:cxn>
                  <a:cxn ang="0">
                    <a:pos x="13" y="35"/>
                  </a:cxn>
                  <a:cxn ang="0">
                    <a:pos x="9" y="35"/>
                  </a:cxn>
                  <a:cxn ang="0">
                    <a:pos x="6" y="35"/>
                  </a:cxn>
                  <a:cxn ang="0">
                    <a:pos x="3" y="35"/>
                  </a:cxn>
                  <a:cxn ang="0">
                    <a:pos x="1" y="33"/>
                  </a:cxn>
                  <a:cxn ang="0">
                    <a:pos x="0" y="31"/>
                  </a:cxn>
                </a:cxnLst>
                <a:rect l="0" t="0" r="r" b="b"/>
                <a:pathLst>
                  <a:path w="64" h="36">
                    <a:moveTo>
                      <a:pt x="0" y="31"/>
                    </a:moveTo>
                    <a:lnTo>
                      <a:pt x="0" y="31"/>
                    </a:lnTo>
                    <a:lnTo>
                      <a:pt x="0" y="30"/>
                    </a:lnTo>
                    <a:lnTo>
                      <a:pt x="0" y="28"/>
                    </a:lnTo>
                    <a:lnTo>
                      <a:pt x="1" y="27"/>
                    </a:lnTo>
                    <a:lnTo>
                      <a:pt x="2" y="26"/>
                    </a:lnTo>
                    <a:lnTo>
                      <a:pt x="2" y="25"/>
                    </a:lnTo>
                    <a:lnTo>
                      <a:pt x="3" y="23"/>
                    </a:lnTo>
                    <a:lnTo>
                      <a:pt x="4" y="21"/>
                    </a:lnTo>
                    <a:lnTo>
                      <a:pt x="7" y="20"/>
                    </a:lnTo>
                    <a:lnTo>
                      <a:pt x="8" y="18"/>
                    </a:lnTo>
                    <a:lnTo>
                      <a:pt x="11" y="17"/>
                    </a:lnTo>
                    <a:lnTo>
                      <a:pt x="12" y="16"/>
                    </a:lnTo>
                    <a:lnTo>
                      <a:pt x="14" y="13"/>
                    </a:lnTo>
                    <a:lnTo>
                      <a:pt x="17" y="12"/>
                    </a:lnTo>
                    <a:lnTo>
                      <a:pt x="19" y="11"/>
                    </a:lnTo>
                    <a:lnTo>
                      <a:pt x="22" y="10"/>
                    </a:lnTo>
                    <a:lnTo>
                      <a:pt x="24" y="8"/>
                    </a:lnTo>
                    <a:lnTo>
                      <a:pt x="27" y="7"/>
                    </a:lnTo>
                    <a:lnTo>
                      <a:pt x="30" y="6"/>
                    </a:lnTo>
                    <a:lnTo>
                      <a:pt x="33" y="5"/>
                    </a:lnTo>
                    <a:lnTo>
                      <a:pt x="35" y="3"/>
                    </a:lnTo>
                    <a:lnTo>
                      <a:pt x="38" y="3"/>
                    </a:lnTo>
                    <a:lnTo>
                      <a:pt x="42" y="2"/>
                    </a:lnTo>
                    <a:lnTo>
                      <a:pt x="44" y="1"/>
                    </a:lnTo>
                    <a:lnTo>
                      <a:pt x="46" y="1"/>
                    </a:lnTo>
                    <a:lnTo>
                      <a:pt x="49" y="1"/>
                    </a:lnTo>
                    <a:lnTo>
                      <a:pt x="50" y="0"/>
                    </a:lnTo>
                    <a:lnTo>
                      <a:pt x="53" y="0"/>
                    </a:lnTo>
                    <a:lnTo>
                      <a:pt x="54" y="0"/>
                    </a:lnTo>
                    <a:lnTo>
                      <a:pt x="56" y="0"/>
                    </a:lnTo>
                    <a:lnTo>
                      <a:pt x="58" y="0"/>
                    </a:lnTo>
                    <a:lnTo>
                      <a:pt x="59" y="1"/>
                    </a:lnTo>
                    <a:lnTo>
                      <a:pt x="60" y="1"/>
                    </a:lnTo>
                    <a:lnTo>
                      <a:pt x="61" y="1"/>
                    </a:lnTo>
                    <a:lnTo>
                      <a:pt x="61" y="2"/>
                    </a:lnTo>
                    <a:lnTo>
                      <a:pt x="63" y="3"/>
                    </a:lnTo>
                    <a:lnTo>
                      <a:pt x="63" y="3"/>
                    </a:lnTo>
                    <a:lnTo>
                      <a:pt x="63" y="5"/>
                    </a:lnTo>
                    <a:lnTo>
                      <a:pt x="63" y="6"/>
                    </a:lnTo>
                    <a:lnTo>
                      <a:pt x="63" y="7"/>
                    </a:lnTo>
                    <a:lnTo>
                      <a:pt x="61" y="8"/>
                    </a:lnTo>
                    <a:lnTo>
                      <a:pt x="61" y="10"/>
                    </a:lnTo>
                    <a:lnTo>
                      <a:pt x="59" y="11"/>
                    </a:lnTo>
                    <a:lnTo>
                      <a:pt x="59" y="13"/>
                    </a:lnTo>
                    <a:lnTo>
                      <a:pt x="56" y="13"/>
                    </a:lnTo>
                    <a:lnTo>
                      <a:pt x="55" y="16"/>
                    </a:lnTo>
                    <a:lnTo>
                      <a:pt x="54" y="17"/>
                    </a:lnTo>
                    <a:lnTo>
                      <a:pt x="51" y="18"/>
                    </a:lnTo>
                    <a:lnTo>
                      <a:pt x="49" y="21"/>
                    </a:lnTo>
                    <a:lnTo>
                      <a:pt x="46" y="22"/>
                    </a:lnTo>
                    <a:lnTo>
                      <a:pt x="44" y="23"/>
                    </a:lnTo>
                    <a:lnTo>
                      <a:pt x="42" y="25"/>
                    </a:lnTo>
                    <a:lnTo>
                      <a:pt x="39" y="26"/>
                    </a:lnTo>
                    <a:lnTo>
                      <a:pt x="37" y="27"/>
                    </a:lnTo>
                    <a:lnTo>
                      <a:pt x="34" y="28"/>
                    </a:lnTo>
                    <a:lnTo>
                      <a:pt x="32" y="30"/>
                    </a:lnTo>
                    <a:lnTo>
                      <a:pt x="28" y="31"/>
                    </a:lnTo>
                    <a:lnTo>
                      <a:pt x="25" y="31"/>
                    </a:lnTo>
                    <a:lnTo>
                      <a:pt x="23" y="32"/>
                    </a:lnTo>
                    <a:lnTo>
                      <a:pt x="21" y="33"/>
                    </a:lnTo>
                    <a:lnTo>
                      <a:pt x="18" y="33"/>
                    </a:lnTo>
                    <a:lnTo>
                      <a:pt x="16" y="35"/>
                    </a:lnTo>
                    <a:lnTo>
                      <a:pt x="13" y="35"/>
                    </a:lnTo>
                    <a:lnTo>
                      <a:pt x="11" y="35"/>
                    </a:lnTo>
                    <a:lnTo>
                      <a:pt x="9" y="35"/>
                    </a:lnTo>
                    <a:lnTo>
                      <a:pt x="7" y="35"/>
                    </a:lnTo>
                    <a:lnTo>
                      <a:pt x="6" y="35"/>
                    </a:lnTo>
                    <a:lnTo>
                      <a:pt x="4" y="35"/>
                    </a:lnTo>
                    <a:lnTo>
                      <a:pt x="3" y="35"/>
                    </a:lnTo>
                    <a:lnTo>
                      <a:pt x="2" y="33"/>
                    </a:lnTo>
                    <a:lnTo>
                      <a:pt x="1" y="33"/>
                    </a:lnTo>
                    <a:lnTo>
                      <a:pt x="0" y="32"/>
                    </a:lnTo>
                    <a:lnTo>
                      <a:pt x="0" y="31"/>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59" name="Freeform 316"/>
              <p:cNvSpPr>
                <a:spLocks/>
              </p:cNvSpPr>
              <p:nvPr/>
            </p:nvSpPr>
            <p:spPr bwMode="auto">
              <a:xfrm>
                <a:off x="1194" y="650"/>
                <a:ext cx="57" cy="49"/>
              </a:xfrm>
              <a:custGeom>
                <a:avLst/>
                <a:gdLst/>
                <a:ahLst/>
                <a:cxnLst>
                  <a:cxn ang="0">
                    <a:pos x="54" y="46"/>
                  </a:cxn>
                  <a:cxn ang="0">
                    <a:pos x="56" y="45"/>
                  </a:cxn>
                  <a:cxn ang="0">
                    <a:pos x="54" y="43"/>
                  </a:cxn>
                  <a:cxn ang="0">
                    <a:pos x="53" y="39"/>
                  </a:cxn>
                  <a:cxn ang="0">
                    <a:pos x="50" y="36"/>
                  </a:cxn>
                  <a:cxn ang="0">
                    <a:pos x="48" y="32"/>
                  </a:cxn>
                  <a:cxn ang="0">
                    <a:pos x="44" y="28"/>
                  </a:cxn>
                  <a:cxn ang="0">
                    <a:pos x="40" y="25"/>
                  </a:cxn>
                  <a:cxn ang="0">
                    <a:pos x="36" y="20"/>
                  </a:cxn>
                  <a:cxn ang="0">
                    <a:pos x="31" y="16"/>
                  </a:cxn>
                  <a:cxn ang="0">
                    <a:pos x="26" y="13"/>
                  </a:cxn>
                  <a:cxn ang="0">
                    <a:pos x="21" y="9"/>
                  </a:cxn>
                  <a:cxn ang="0">
                    <a:pos x="17" y="7"/>
                  </a:cxn>
                  <a:cxn ang="0">
                    <a:pos x="14" y="4"/>
                  </a:cxn>
                  <a:cxn ang="0">
                    <a:pos x="8" y="2"/>
                  </a:cxn>
                  <a:cxn ang="0">
                    <a:pos x="6" y="1"/>
                  </a:cxn>
                  <a:cxn ang="0">
                    <a:pos x="3" y="0"/>
                  </a:cxn>
                  <a:cxn ang="0">
                    <a:pos x="1" y="1"/>
                  </a:cxn>
                  <a:cxn ang="0">
                    <a:pos x="1" y="2"/>
                  </a:cxn>
                  <a:cxn ang="0">
                    <a:pos x="0" y="3"/>
                  </a:cxn>
                  <a:cxn ang="0">
                    <a:pos x="1" y="6"/>
                  </a:cxn>
                  <a:cxn ang="0">
                    <a:pos x="1" y="8"/>
                  </a:cxn>
                  <a:cxn ang="0">
                    <a:pos x="3" y="12"/>
                  </a:cxn>
                  <a:cxn ang="0">
                    <a:pos x="6" y="15"/>
                  </a:cxn>
                  <a:cxn ang="0">
                    <a:pos x="10" y="19"/>
                  </a:cxn>
                  <a:cxn ang="0">
                    <a:pos x="14" y="24"/>
                  </a:cxn>
                  <a:cxn ang="0">
                    <a:pos x="17" y="27"/>
                  </a:cxn>
                  <a:cxn ang="0">
                    <a:pos x="22" y="31"/>
                  </a:cxn>
                  <a:cxn ang="0">
                    <a:pos x="28" y="36"/>
                  </a:cxn>
                  <a:cxn ang="0">
                    <a:pos x="31" y="38"/>
                  </a:cxn>
                  <a:cxn ang="0">
                    <a:pos x="36" y="42"/>
                  </a:cxn>
                  <a:cxn ang="0">
                    <a:pos x="42" y="44"/>
                  </a:cxn>
                  <a:cxn ang="0">
                    <a:pos x="44" y="46"/>
                  </a:cxn>
                  <a:cxn ang="0">
                    <a:pos x="48" y="48"/>
                  </a:cxn>
                  <a:cxn ang="0">
                    <a:pos x="52" y="48"/>
                  </a:cxn>
                  <a:cxn ang="0">
                    <a:pos x="53" y="48"/>
                  </a:cxn>
                  <a:cxn ang="0">
                    <a:pos x="54" y="48"/>
                  </a:cxn>
                </a:cxnLst>
                <a:rect l="0" t="0" r="r" b="b"/>
                <a:pathLst>
                  <a:path w="57" h="49">
                    <a:moveTo>
                      <a:pt x="54" y="48"/>
                    </a:moveTo>
                    <a:lnTo>
                      <a:pt x="54" y="46"/>
                    </a:lnTo>
                    <a:lnTo>
                      <a:pt x="56" y="45"/>
                    </a:lnTo>
                    <a:lnTo>
                      <a:pt x="56" y="45"/>
                    </a:lnTo>
                    <a:lnTo>
                      <a:pt x="54" y="44"/>
                    </a:lnTo>
                    <a:lnTo>
                      <a:pt x="54" y="43"/>
                    </a:lnTo>
                    <a:lnTo>
                      <a:pt x="54" y="40"/>
                    </a:lnTo>
                    <a:lnTo>
                      <a:pt x="53" y="39"/>
                    </a:lnTo>
                    <a:lnTo>
                      <a:pt x="52" y="38"/>
                    </a:lnTo>
                    <a:lnTo>
                      <a:pt x="50" y="36"/>
                    </a:lnTo>
                    <a:lnTo>
                      <a:pt x="49" y="34"/>
                    </a:lnTo>
                    <a:lnTo>
                      <a:pt x="48" y="32"/>
                    </a:lnTo>
                    <a:lnTo>
                      <a:pt x="47" y="31"/>
                    </a:lnTo>
                    <a:lnTo>
                      <a:pt x="44" y="28"/>
                    </a:lnTo>
                    <a:lnTo>
                      <a:pt x="42" y="26"/>
                    </a:lnTo>
                    <a:lnTo>
                      <a:pt x="40" y="25"/>
                    </a:lnTo>
                    <a:lnTo>
                      <a:pt x="38" y="22"/>
                    </a:lnTo>
                    <a:lnTo>
                      <a:pt x="36" y="20"/>
                    </a:lnTo>
                    <a:lnTo>
                      <a:pt x="34" y="19"/>
                    </a:lnTo>
                    <a:lnTo>
                      <a:pt x="31" y="16"/>
                    </a:lnTo>
                    <a:lnTo>
                      <a:pt x="29" y="14"/>
                    </a:lnTo>
                    <a:lnTo>
                      <a:pt x="26" y="13"/>
                    </a:lnTo>
                    <a:lnTo>
                      <a:pt x="24" y="10"/>
                    </a:lnTo>
                    <a:lnTo>
                      <a:pt x="21" y="9"/>
                    </a:lnTo>
                    <a:lnTo>
                      <a:pt x="19" y="8"/>
                    </a:lnTo>
                    <a:lnTo>
                      <a:pt x="17" y="7"/>
                    </a:lnTo>
                    <a:lnTo>
                      <a:pt x="15" y="4"/>
                    </a:lnTo>
                    <a:lnTo>
                      <a:pt x="14" y="4"/>
                    </a:lnTo>
                    <a:lnTo>
                      <a:pt x="11" y="3"/>
                    </a:lnTo>
                    <a:lnTo>
                      <a:pt x="8" y="2"/>
                    </a:lnTo>
                    <a:lnTo>
                      <a:pt x="7" y="2"/>
                    </a:lnTo>
                    <a:lnTo>
                      <a:pt x="6" y="1"/>
                    </a:lnTo>
                    <a:lnTo>
                      <a:pt x="5" y="1"/>
                    </a:lnTo>
                    <a:lnTo>
                      <a:pt x="3" y="0"/>
                    </a:lnTo>
                    <a:lnTo>
                      <a:pt x="2" y="1"/>
                    </a:lnTo>
                    <a:lnTo>
                      <a:pt x="1" y="1"/>
                    </a:lnTo>
                    <a:lnTo>
                      <a:pt x="1" y="1"/>
                    </a:lnTo>
                    <a:lnTo>
                      <a:pt x="1" y="2"/>
                    </a:lnTo>
                    <a:lnTo>
                      <a:pt x="0" y="2"/>
                    </a:lnTo>
                    <a:lnTo>
                      <a:pt x="0" y="3"/>
                    </a:lnTo>
                    <a:lnTo>
                      <a:pt x="0" y="4"/>
                    </a:lnTo>
                    <a:lnTo>
                      <a:pt x="1" y="6"/>
                    </a:lnTo>
                    <a:lnTo>
                      <a:pt x="1" y="7"/>
                    </a:lnTo>
                    <a:lnTo>
                      <a:pt x="1" y="8"/>
                    </a:lnTo>
                    <a:lnTo>
                      <a:pt x="2" y="9"/>
                    </a:lnTo>
                    <a:lnTo>
                      <a:pt x="3" y="12"/>
                    </a:lnTo>
                    <a:lnTo>
                      <a:pt x="5" y="14"/>
                    </a:lnTo>
                    <a:lnTo>
                      <a:pt x="6" y="15"/>
                    </a:lnTo>
                    <a:lnTo>
                      <a:pt x="8" y="18"/>
                    </a:lnTo>
                    <a:lnTo>
                      <a:pt x="10" y="19"/>
                    </a:lnTo>
                    <a:lnTo>
                      <a:pt x="11" y="21"/>
                    </a:lnTo>
                    <a:lnTo>
                      <a:pt x="14" y="24"/>
                    </a:lnTo>
                    <a:lnTo>
                      <a:pt x="16" y="25"/>
                    </a:lnTo>
                    <a:lnTo>
                      <a:pt x="17" y="27"/>
                    </a:lnTo>
                    <a:lnTo>
                      <a:pt x="20" y="30"/>
                    </a:lnTo>
                    <a:lnTo>
                      <a:pt x="22" y="31"/>
                    </a:lnTo>
                    <a:lnTo>
                      <a:pt x="25" y="33"/>
                    </a:lnTo>
                    <a:lnTo>
                      <a:pt x="28" y="36"/>
                    </a:lnTo>
                    <a:lnTo>
                      <a:pt x="30" y="37"/>
                    </a:lnTo>
                    <a:lnTo>
                      <a:pt x="31" y="38"/>
                    </a:lnTo>
                    <a:lnTo>
                      <a:pt x="34" y="40"/>
                    </a:lnTo>
                    <a:lnTo>
                      <a:pt x="36" y="42"/>
                    </a:lnTo>
                    <a:lnTo>
                      <a:pt x="39" y="43"/>
                    </a:lnTo>
                    <a:lnTo>
                      <a:pt x="42" y="44"/>
                    </a:lnTo>
                    <a:lnTo>
                      <a:pt x="43" y="45"/>
                    </a:lnTo>
                    <a:lnTo>
                      <a:pt x="44" y="46"/>
                    </a:lnTo>
                    <a:lnTo>
                      <a:pt x="47" y="48"/>
                    </a:lnTo>
                    <a:lnTo>
                      <a:pt x="48" y="48"/>
                    </a:lnTo>
                    <a:lnTo>
                      <a:pt x="49" y="48"/>
                    </a:lnTo>
                    <a:lnTo>
                      <a:pt x="52" y="48"/>
                    </a:lnTo>
                    <a:lnTo>
                      <a:pt x="52" y="48"/>
                    </a:lnTo>
                    <a:lnTo>
                      <a:pt x="53" y="48"/>
                    </a:lnTo>
                    <a:lnTo>
                      <a:pt x="54" y="48"/>
                    </a:lnTo>
                    <a:lnTo>
                      <a:pt x="54" y="48"/>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60" name="Freeform 317"/>
              <p:cNvSpPr>
                <a:spLocks/>
              </p:cNvSpPr>
              <p:nvPr/>
            </p:nvSpPr>
            <p:spPr bwMode="auto">
              <a:xfrm>
                <a:off x="1244" y="685"/>
                <a:ext cx="67" cy="21"/>
              </a:xfrm>
              <a:custGeom>
                <a:avLst/>
                <a:gdLst/>
                <a:ahLst/>
                <a:cxnLst>
                  <a:cxn ang="0">
                    <a:pos x="66" y="6"/>
                  </a:cxn>
                  <a:cxn ang="0">
                    <a:pos x="64" y="5"/>
                  </a:cxn>
                  <a:cxn ang="0">
                    <a:pos x="62" y="3"/>
                  </a:cxn>
                  <a:cxn ang="0">
                    <a:pos x="59" y="2"/>
                  </a:cxn>
                  <a:cxn ang="0">
                    <a:pos x="56" y="1"/>
                  </a:cxn>
                  <a:cxn ang="0">
                    <a:pos x="52" y="1"/>
                  </a:cxn>
                  <a:cxn ang="0">
                    <a:pos x="47" y="0"/>
                  </a:cxn>
                  <a:cxn ang="0">
                    <a:pos x="42" y="0"/>
                  </a:cxn>
                  <a:cxn ang="0">
                    <a:pos x="36" y="0"/>
                  </a:cxn>
                  <a:cxn ang="0">
                    <a:pos x="31" y="1"/>
                  </a:cxn>
                  <a:cxn ang="0">
                    <a:pos x="24" y="1"/>
                  </a:cxn>
                  <a:cxn ang="0">
                    <a:pos x="19" y="2"/>
                  </a:cxn>
                  <a:cxn ang="0">
                    <a:pos x="14" y="3"/>
                  </a:cxn>
                  <a:cxn ang="0">
                    <a:pos x="11" y="5"/>
                  </a:cxn>
                  <a:cxn ang="0">
                    <a:pos x="6" y="6"/>
                  </a:cxn>
                  <a:cxn ang="0">
                    <a:pos x="3" y="7"/>
                  </a:cxn>
                  <a:cxn ang="0">
                    <a:pos x="1" y="10"/>
                  </a:cxn>
                  <a:cxn ang="0">
                    <a:pos x="0" y="11"/>
                  </a:cxn>
                  <a:cxn ang="0">
                    <a:pos x="0" y="12"/>
                  </a:cxn>
                  <a:cxn ang="0">
                    <a:pos x="0" y="13"/>
                  </a:cxn>
                  <a:cxn ang="0">
                    <a:pos x="1" y="16"/>
                  </a:cxn>
                  <a:cxn ang="0">
                    <a:pos x="3" y="17"/>
                  </a:cxn>
                  <a:cxn ang="0">
                    <a:pos x="7" y="18"/>
                  </a:cxn>
                  <a:cxn ang="0">
                    <a:pos x="11" y="18"/>
                  </a:cxn>
                  <a:cxn ang="0">
                    <a:pos x="16" y="18"/>
                  </a:cxn>
                  <a:cxn ang="0">
                    <a:pos x="21" y="20"/>
                  </a:cxn>
                  <a:cxn ang="0">
                    <a:pos x="27" y="20"/>
                  </a:cxn>
                  <a:cxn ang="0">
                    <a:pos x="32" y="18"/>
                  </a:cxn>
                  <a:cxn ang="0">
                    <a:pos x="38" y="18"/>
                  </a:cxn>
                  <a:cxn ang="0">
                    <a:pos x="43" y="17"/>
                  </a:cxn>
                  <a:cxn ang="0">
                    <a:pos x="48" y="16"/>
                  </a:cxn>
                  <a:cxn ang="0">
                    <a:pos x="53" y="15"/>
                  </a:cxn>
                  <a:cxn ang="0">
                    <a:pos x="57" y="13"/>
                  </a:cxn>
                  <a:cxn ang="0">
                    <a:pos x="61" y="12"/>
                  </a:cxn>
                  <a:cxn ang="0">
                    <a:pos x="63" y="11"/>
                  </a:cxn>
                  <a:cxn ang="0">
                    <a:pos x="64" y="8"/>
                  </a:cxn>
                  <a:cxn ang="0">
                    <a:pos x="66" y="7"/>
                  </a:cxn>
                </a:cxnLst>
                <a:rect l="0" t="0" r="r" b="b"/>
                <a:pathLst>
                  <a:path w="67" h="21">
                    <a:moveTo>
                      <a:pt x="66" y="7"/>
                    </a:moveTo>
                    <a:lnTo>
                      <a:pt x="66" y="6"/>
                    </a:lnTo>
                    <a:lnTo>
                      <a:pt x="64" y="6"/>
                    </a:lnTo>
                    <a:lnTo>
                      <a:pt x="64" y="5"/>
                    </a:lnTo>
                    <a:lnTo>
                      <a:pt x="63" y="3"/>
                    </a:lnTo>
                    <a:lnTo>
                      <a:pt x="62" y="3"/>
                    </a:lnTo>
                    <a:lnTo>
                      <a:pt x="61" y="3"/>
                    </a:lnTo>
                    <a:lnTo>
                      <a:pt x="59" y="2"/>
                    </a:lnTo>
                    <a:lnTo>
                      <a:pt x="58" y="2"/>
                    </a:lnTo>
                    <a:lnTo>
                      <a:pt x="56" y="1"/>
                    </a:lnTo>
                    <a:lnTo>
                      <a:pt x="54" y="1"/>
                    </a:lnTo>
                    <a:lnTo>
                      <a:pt x="52" y="1"/>
                    </a:lnTo>
                    <a:lnTo>
                      <a:pt x="49" y="0"/>
                    </a:lnTo>
                    <a:lnTo>
                      <a:pt x="47" y="0"/>
                    </a:lnTo>
                    <a:lnTo>
                      <a:pt x="44" y="0"/>
                    </a:lnTo>
                    <a:lnTo>
                      <a:pt x="42" y="0"/>
                    </a:lnTo>
                    <a:lnTo>
                      <a:pt x="39" y="0"/>
                    </a:lnTo>
                    <a:lnTo>
                      <a:pt x="36" y="0"/>
                    </a:lnTo>
                    <a:lnTo>
                      <a:pt x="33" y="0"/>
                    </a:lnTo>
                    <a:lnTo>
                      <a:pt x="31" y="1"/>
                    </a:lnTo>
                    <a:lnTo>
                      <a:pt x="28" y="1"/>
                    </a:lnTo>
                    <a:lnTo>
                      <a:pt x="24" y="1"/>
                    </a:lnTo>
                    <a:lnTo>
                      <a:pt x="22" y="1"/>
                    </a:lnTo>
                    <a:lnTo>
                      <a:pt x="19" y="2"/>
                    </a:lnTo>
                    <a:lnTo>
                      <a:pt x="17" y="2"/>
                    </a:lnTo>
                    <a:lnTo>
                      <a:pt x="14" y="3"/>
                    </a:lnTo>
                    <a:lnTo>
                      <a:pt x="12" y="3"/>
                    </a:lnTo>
                    <a:lnTo>
                      <a:pt x="11" y="5"/>
                    </a:lnTo>
                    <a:lnTo>
                      <a:pt x="8" y="6"/>
                    </a:lnTo>
                    <a:lnTo>
                      <a:pt x="6" y="6"/>
                    </a:lnTo>
                    <a:lnTo>
                      <a:pt x="4" y="7"/>
                    </a:lnTo>
                    <a:lnTo>
                      <a:pt x="3" y="7"/>
                    </a:lnTo>
                    <a:lnTo>
                      <a:pt x="2" y="8"/>
                    </a:lnTo>
                    <a:lnTo>
                      <a:pt x="1" y="10"/>
                    </a:lnTo>
                    <a:lnTo>
                      <a:pt x="1" y="10"/>
                    </a:lnTo>
                    <a:lnTo>
                      <a:pt x="0" y="11"/>
                    </a:lnTo>
                    <a:lnTo>
                      <a:pt x="0" y="12"/>
                    </a:lnTo>
                    <a:lnTo>
                      <a:pt x="0" y="12"/>
                    </a:lnTo>
                    <a:lnTo>
                      <a:pt x="0" y="13"/>
                    </a:lnTo>
                    <a:lnTo>
                      <a:pt x="0" y="13"/>
                    </a:lnTo>
                    <a:lnTo>
                      <a:pt x="1" y="15"/>
                    </a:lnTo>
                    <a:lnTo>
                      <a:pt x="1" y="16"/>
                    </a:lnTo>
                    <a:lnTo>
                      <a:pt x="3" y="16"/>
                    </a:lnTo>
                    <a:lnTo>
                      <a:pt x="3" y="17"/>
                    </a:lnTo>
                    <a:lnTo>
                      <a:pt x="6" y="17"/>
                    </a:lnTo>
                    <a:lnTo>
                      <a:pt x="7" y="18"/>
                    </a:lnTo>
                    <a:lnTo>
                      <a:pt x="9" y="18"/>
                    </a:lnTo>
                    <a:lnTo>
                      <a:pt x="11" y="18"/>
                    </a:lnTo>
                    <a:lnTo>
                      <a:pt x="13" y="18"/>
                    </a:lnTo>
                    <a:lnTo>
                      <a:pt x="16" y="18"/>
                    </a:lnTo>
                    <a:lnTo>
                      <a:pt x="18" y="20"/>
                    </a:lnTo>
                    <a:lnTo>
                      <a:pt x="21" y="20"/>
                    </a:lnTo>
                    <a:lnTo>
                      <a:pt x="23" y="20"/>
                    </a:lnTo>
                    <a:lnTo>
                      <a:pt x="27" y="20"/>
                    </a:lnTo>
                    <a:lnTo>
                      <a:pt x="29" y="20"/>
                    </a:lnTo>
                    <a:lnTo>
                      <a:pt x="32" y="18"/>
                    </a:lnTo>
                    <a:lnTo>
                      <a:pt x="36" y="18"/>
                    </a:lnTo>
                    <a:lnTo>
                      <a:pt x="38" y="18"/>
                    </a:lnTo>
                    <a:lnTo>
                      <a:pt x="41" y="18"/>
                    </a:lnTo>
                    <a:lnTo>
                      <a:pt x="43" y="17"/>
                    </a:lnTo>
                    <a:lnTo>
                      <a:pt x="46" y="17"/>
                    </a:lnTo>
                    <a:lnTo>
                      <a:pt x="48" y="16"/>
                    </a:lnTo>
                    <a:lnTo>
                      <a:pt x="51" y="16"/>
                    </a:lnTo>
                    <a:lnTo>
                      <a:pt x="53" y="15"/>
                    </a:lnTo>
                    <a:lnTo>
                      <a:pt x="56" y="15"/>
                    </a:lnTo>
                    <a:lnTo>
                      <a:pt x="57" y="13"/>
                    </a:lnTo>
                    <a:lnTo>
                      <a:pt x="59" y="13"/>
                    </a:lnTo>
                    <a:lnTo>
                      <a:pt x="61" y="12"/>
                    </a:lnTo>
                    <a:lnTo>
                      <a:pt x="62" y="11"/>
                    </a:lnTo>
                    <a:lnTo>
                      <a:pt x="63" y="11"/>
                    </a:lnTo>
                    <a:lnTo>
                      <a:pt x="63" y="10"/>
                    </a:lnTo>
                    <a:lnTo>
                      <a:pt x="64" y="8"/>
                    </a:lnTo>
                    <a:lnTo>
                      <a:pt x="64" y="8"/>
                    </a:lnTo>
                    <a:lnTo>
                      <a:pt x="66" y="7"/>
                    </a:lnTo>
                  </a:path>
                </a:pathLst>
              </a:custGeom>
              <a:solidFill>
                <a:srgbClr val="00FF00"/>
              </a:solidFill>
              <a:ln w="12699" cap="rnd" cmpd="sng">
                <a:solidFill>
                  <a:srgbClr val="009900"/>
                </a:solidFill>
                <a:prstDash val="solid"/>
                <a:round/>
                <a:headEnd type="none" w="sm" len="sm"/>
                <a:tailEnd type="none" w="sm" len="sm"/>
              </a:ln>
              <a:effectLst/>
            </p:spPr>
            <p:txBody>
              <a:bodyPr/>
              <a:lstStyle/>
              <a:p>
                <a:endParaRPr lang="en-US" b="1" dirty="0"/>
              </a:p>
            </p:txBody>
          </p:sp>
        </p:grpSp>
        <p:grpSp>
          <p:nvGrpSpPr>
            <p:cNvPr id="16" name="Group 318"/>
            <p:cNvGrpSpPr>
              <a:grpSpLocks/>
            </p:cNvGrpSpPr>
            <p:nvPr/>
          </p:nvGrpSpPr>
          <p:grpSpPr bwMode="auto">
            <a:xfrm>
              <a:off x="2100722" y="2470740"/>
              <a:ext cx="512604" cy="689765"/>
              <a:chOff x="1015" y="733"/>
              <a:chExt cx="484" cy="585"/>
            </a:xfrm>
          </p:grpSpPr>
          <p:sp>
            <p:nvSpPr>
              <p:cNvPr id="293" name="Freeform 319"/>
              <p:cNvSpPr>
                <a:spLocks/>
              </p:cNvSpPr>
              <p:nvPr/>
            </p:nvSpPr>
            <p:spPr bwMode="auto">
              <a:xfrm>
                <a:off x="1136" y="744"/>
                <a:ext cx="217" cy="574"/>
              </a:xfrm>
              <a:custGeom>
                <a:avLst/>
                <a:gdLst/>
                <a:ahLst/>
                <a:cxnLst>
                  <a:cxn ang="0">
                    <a:pos x="11" y="573"/>
                  </a:cxn>
                  <a:cxn ang="0">
                    <a:pos x="20" y="489"/>
                  </a:cxn>
                  <a:cxn ang="0">
                    <a:pos x="36" y="423"/>
                  </a:cxn>
                  <a:cxn ang="0">
                    <a:pos x="83" y="338"/>
                  </a:cxn>
                  <a:cxn ang="0">
                    <a:pos x="119" y="272"/>
                  </a:cxn>
                  <a:cxn ang="0">
                    <a:pos x="170" y="155"/>
                  </a:cxn>
                  <a:cxn ang="0">
                    <a:pos x="208" y="40"/>
                  </a:cxn>
                  <a:cxn ang="0">
                    <a:pos x="216" y="0"/>
                  </a:cxn>
                  <a:cxn ang="0">
                    <a:pos x="157" y="170"/>
                  </a:cxn>
                  <a:cxn ang="0">
                    <a:pos x="112" y="267"/>
                  </a:cxn>
                  <a:cxn ang="0">
                    <a:pos x="29" y="415"/>
                  </a:cxn>
                  <a:cxn ang="0">
                    <a:pos x="7" y="509"/>
                  </a:cxn>
                  <a:cxn ang="0">
                    <a:pos x="0" y="568"/>
                  </a:cxn>
                  <a:cxn ang="0">
                    <a:pos x="9" y="568"/>
                  </a:cxn>
                  <a:cxn ang="0">
                    <a:pos x="11" y="573"/>
                  </a:cxn>
                </a:cxnLst>
                <a:rect l="0" t="0" r="r" b="b"/>
                <a:pathLst>
                  <a:path w="217" h="574">
                    <a:moveTo>
                      <a:pt x="11" y="573"/>
                    </a:moveTo>
                    <a:lnTo>
                      <a:pt x="20" y="489"/>
                    </a:lnTo>
                    <a:lnTo>
                      <a:pt x="36" y="423"/>
                    </a:lnTo>
                    <a:lnTo>
                      <a:pt x="83" y="338"/>
                    </a:lnTo>
                    <a:lnTo>
                      <a:pt x="119" y="272"/>
                    </a:lnTo>
                    <a:lnTo>
                      <a:pt x="170" y="155"/>
                    </a:lnTo>
                    <a:lnTo>
                      <a:pt x="208" y="40"/>
                    </a:lnTo>
                    <a:lnTo>
                      <a:pt x="216" y="0"/>
                    </a:lnTo>
                    <a:lnTo>
                      <a:pt x="157" y="170"/>
                    </a:lnTo>
                    <a:lnTo>
                      <a:pt x="112" y="267"/>
                    </a:lnTo>
                    <a:lnTo>
                      <a:pt x="29" y="415"/>
                    </a:lnTo>
                    <a:lnTo>
                      <a:pt x="7" y="509"/>
                    </a:lnTo>
                    <a:lnTo>
                      <a:pt x="0" y="568"/>
                    </a:lnTo>
                    <a:lnTo>
                      <a:pt x="9" y="568"/>
                    </a:lnTo>
                    <a:lnTo>
                      <a:pt x="11" y="573"/>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94" name="Freeform 320"/>
              <p:cNvSpPr>
                <a:spLocks/>
              </p:cNvSpPr>
              <p:nvPr/>
            </p:nvSpPr>
            <p:spPr bwMode="auto">
              <a:xfrm>
                <a:off x="1284" y="871"/>
                <a:ext cx="164" cy="88"/>
              </a:xfrm>
              <a:custGeom>
                <a:avLst/>
                <a:gdLst/>
                <a:ahLst/>
                <a:cxnLst>
                  <a:cxn ang="0">
                    <a:pos x="0" y="87"/>
                  </a:cxn>
                  <a:cxn ang="0">
                    <a:pos x="68" y="72"/>
                  </a:cxn>
                  <a:cxn ang="0">
                    <a:pos x="118" y="41"/>
                  </a:cxn>
                  <a:cxn ang="0">
                    <a:pos x="158" y="10"/>
                  </a:cxn>
                  <a:cxn ang="0">
                    <a:pos x="163" y="0"/>
                  </a:cxn>
                  <a:cxn ang="0">
                    <a:pos x="104" y="41"/>
                  </a:cxn>
                  <a:cxn ang="0">
                    <a:pos x="55" y="65"/>
                  </a:cxn>
                  <a:cxn ang="0">
                    <a:pos x="2" y="76"/>
                  </a:cxn>
                  <a:cxn ang="0">
                    <a:pos x="0" y="87"/>
                  </a:cxn>
                </a:cxnLst>
                <a:rect l="0" t="0" r="r" b="b"/>
                <a:pathLst>
                  <a:path w="164" h="88">
                    <a:moveTo>
                      <a:pt x="0" y="87"/>
                    </a:moveTo>
                    <a:lnTo>
                      <a:pt x="68" y="72"/>
                    </a:lnTo>
                    <a:lnTo>
                      <a:pt x="118" y="41"/>
                    </a:lnTo>
                    <a:lnTo>
                      <a:pt x="158" y="10"/>
                    </a:lnTo>
                    <a:lnTo>
                      <a:pt x="163" y="0"/>
                    </a:lnTo>
                    <a:lnTo>
                      <a:pt x="104" y="41"/>
                    </a:lnTo>
                    <a:lnTo>
                      <a:pt x="55" y="65"/>
                    </a:lnTo>
                    <a:lnTo>
                      <a:pt x="2" y="76"/>
                    </a:lnTo>
                    <a:lnTo>
                      <a:pt x="0" y="87"/>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95" name="Freeform 321"/>
              <p:cNvSpPr>
                <a:spLocks/>
              </p:cNvSpPr>
              <p:nvPr/>
            </p:nvSpPr>
            <p:spPr bwMode="auto">
              <a:xfrm>
                <a:off x="1162" y="816"/>
                <a:ext cx="85" cy="201"/>
              </a:xfrm>
              <a:custGeom>
                <a:avLst/>
                <a:gdLst/>
                <a:ahLst/>
                <a:cxnLst>
                  <a:cxn ang="0">
                    <a:pos x="79" y="200"/>
                  </a:cxn>
                  <a:cxn ang="0">
                    <a:pos x="36" y="131"/>
                  </a:cxn>
                  <a:cxn ang="0">
                    <a:pos x="10" y="53"/>
                  </a:cxn>
                  <a:cxn ang="0">
                    <a:pos x="0" y="0"/>
                  </a:cxn>
                  <a:cxn ang="0">
                    <a:pos x="35" y="92"/>
                  </a:cxn>
                  <a:cxn ang="0">
                    <a:pos x="46" y="133"/>
                  </a:cxn>
                  <a:cxn ang="0">
                    <a:pos x="84" y="189"/>
                  </a:cxn>
                  <a:cxn ang="0">
                    <a:pos x="79" y="200"/>
                  </a:cxn>
                </a:cxnLst>
                <a:rect l="0" t="0" r="r" b="b"/>
                <a:pathLst>
                  <a:path w="85" h="201">
                    <a:moveTo>
                      <a:pt x="79" y="200"/>
                    </a:moveTo>
                    <a:lnTo>
                      <a:pt x="36" y="131"/>
                    </a:lnTo>
                    <a:lnTo>
                      <a:pt x="10" y="53"/>
                    </a:lnTo>
                    <a:lnTo>
                      <a:pt x="0" y="0"/>
                    </a:lnTo>
                    <a:lnTo>
                      <a:pt x="35" y="92"/>
                    </a:lnTo>
                    <a:lnTo>
                      <a:pt x="46" y="133"/>
                    </a:lnTo>
                    <a:lnTo>
                      <a:pt x="84" y="189"/>
                    </a:lnTo>
                    <a:lnTo>
                      <a:pt x="79" y="20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96" name="Freeform 322"/>
              <p:cNvSpPr>
                <a:spLocks/>
              </p:cNvSpPr>
              <p:nvPr/>
            </p:nvSpPr>
            <p:spPr bwMode="auto">
              <a:xfrm>
                <a:off x="1076" y="979"/>
                <a:ext cx="72" cy="272"/>
              </a:xfrm>
              <a:custGeom>
                <a:avLst/>
                <a:gdLst/>
                <a:ahLst/>
                <a:cxnLst>
                  <a:cxn ang="0">
                    <a:pos x="69" y="271"/>
                  </a:cxn>
                  <a:cxn ang="0">
                    <a:pos x="23" y="202"/>
                  </a:cxn>
                  <a:cxn ang="0">
                    <a:pos x="3" y="138"/>
                  </a:cxn>
                  <a:cxn ang="0">
                    <a:pos x="0" y="42"/>
                  </a:cxn>
                  <a:cxn ang="0">
                    <a:pos x="1" y="0"/>
                  </a:cxn>
                  <a:cxn ang="0">
                    <a:pos x="12" y="119"/>
                  </a:cxn>
                  <a:cxn ang="0">
                    <a:pos x="25" y="173"/>
                  </a:cxn>
                  <a:cxn ang="0">
                    <a:pos x="71" y="248"/>
                  </a:cxn>
                  <a:cxn ang="0">
                    <a:pos x="69" y="271"/>
                  </a:cxn>
                </a:cxnLst>
                <a:rect l="0" t="0" r="r" b="b"/>
                <a:pathLst>
                  <a:path w="72" h="272">
                    <a:moveTo>
                      <a:pt x="69" y="271"/>
                    </a:moveTo>
                    <a:lnTo>
                      <a:pt x="23" y="202"/>
                    </a:lnTo>
                    <a:lnTo>
                      <a:pt x="3" y="138"/>
                    </a:lnTo>
                    <a:lnTo>
                      <a:pt x="0" y="42"/>
                    </a:lnTo>
                    <a:lnTo>
                      <a:pt x="1" y="0"/>
                    </a:lnTo>
                    <a:lnTo>
                      <a:pt x="12" y="119"/>
                    </a:lnTo>
                    <a:lnTo>
                      <a:pt x="25" y="173"/>
                    </a:lnTo>
                    <a:lnTo>
                      <a:pt x="71" y="248"/>
                    </a:lnTo>
                    <a:lnTo>
                      <a:pt x="69" y="271"/>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97" name="Freeform 323"/>
              <p:cNvSpPr>
                <a:spLocks/>
              </p:cNvSpPr>
              <p:nvPr/>
            </p:nvSpPr>
            <p:spPr bwMode="auto">
              <a:xfrm>
                <a:off x="1187" y="1027"/>
                <a:ext cx="209" cy="125"/>
              </a:xfrm>
              <a:custGeom>
                <a:avLst/>
                <a:gdLst/>
                <a:ahLst/>
                <a:cxnLst>
                  <a:cxn ang="0">
                    <a:pos x="0" y="124"/>
                  </a:cxn>
                  <a:cxn ang="0">
                    <a:pos x="73" y="111"/>
                  </a:cxn>
                  <a:cxn ang="0">
                    <a:pos x="151" y="66"/>
                  </a:cxn>
                  <a:cxn ang="0">
                    <a:pos x="208" y="0"/>
                  </a:cxn>
                  <a:cxn ang="0">
                    <a:pos x="126" y="68"/>
                  </a:cxn>
                  <a:cxn ang="0">
                    <a:pos x="61" y="103"/>
                  </a:cxn>
                  <a:cxn ang="0">
                    <a:pos x="6" y="108"/>
                  </a:cxn>
                  <a:cxn ang="0">
                    <a:pos x="0" y="124"/>
                  </a:cxn>
                </a:cxnLst>
                <a:rect l="0" t="0" r="r" b="b"/>
                <a:pathLst>
                  <a:path w="209" h="125">
                    <a:moveTo>
                      <a:pt x="0" y="124"/>
                    </a:moveTo>
                    <a:lnTo>
                      <a:pt x="73" y="111"/>
                    </a:lnTo>
                    <a:lnTo>
                      <a:pt x="151" y="66"/>
                    </a:lnTo>
                    <a:lnTo>
                      <a:pt x="208" y="0"/>
                    </a:lnTo>
                    <a:lnTo>
                      <a:pt x="126" y="68"/>
                    </a:lnTo>
                    <a:lnTo>
                      <a:pt x="61" y="103"/>
                    </a:lnTo>
                    <a:lnTo>
                      <a:pt x="6" y="108"/>
                    </a:lnTo>
                    <a:lnTo>
                      <a:pt x="0" y="124"/>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98" name="Freeform 324"/>
              <p:cNvSpPr>
                <a:spLocks/>
              </p:cNvSpPr>
              <p:nvPr/>
            </p:nvSpPr>
            <p:spPr bwMode="auto">
              <a:xfrm>
                <a:off x="1361" y="930"/>
                <a:ext cx="64" cy="37"/>
              </a:xfrm>
              <a:custGeom>
                <a:avLst/>
                <a:gdLst/>
                <a:ahLst/>
                <a:cxnLst>
                  <a:cxn ang="0">
                    <a:pos x="63" y="31"/>
                  </a:cxn>
                  <a:cxn ang="0">
                    <a:pos x="61" y="28"/>
                  </a:cxn>
                  <a:cxn ang="0">
                    <a:pos x="60" y="26"/>
                  </a:cxn>
                  <a:cxn ang="0">
                    <a:pos x="58" y="23"/>
                  </a:cxn>
                  <a:cxn ang="0">
                    <a:pos x="55" y="21"/>
                  </a:cxn>
                  <a:cxn ang="0">
                    <a:pos x="52" y="17"/>
                  </a:cxn>
                  <a:cxn ang="0">
                    <a:pos x="47" y="14"/>
                  </a:cxn>
                  <a:cxn ang="0">
                    <a:pos x="43" y="11"/>
                  </a:cxn>
                  <a:cxn ang="0">
                    <a:pos x="37" y="8"/>
                  </a:cxn>
                  <a:cxn ang="0">
                    <a:pos x="32" y="6"/>
                  </a:cxn>
                  <a:cxn ang="0">
                    <a:pos x="26" y="3"/>
                  </a:cxn>
                  <a:cxn ang="0">
                    <a:pos x="21" y="2"/>
                  </a:cxn>
                  <a:cxn ang="0">
                    <a:pos x="16" y="1"/>
                  </a:cxn>
                  <a:cxn ang="0">
                    <a:pos x="12" y="1"/>
                  </a:cxn>
                  <a:cxn ang="0">
                    <a:pos x="8" y="0"/>
                  </a:cxn>
                  <a:cxn ang="0">
                    <a:pos x="4" y="1"/>
                  </a:cxn>
                  <a:cxn ang="0">
                    <a:pos x="2" y="1"/>
                  </a:cxn>
                  <a:cxn ang="0">
                    <a:pos x="1" y="2"/>
                  </a:cxn>
                  <a:cxn ang="0">
                    <a:pos x="0" y="4"/>
                  </a:cxn>
                  <a:cxn ang="0">
                    <a:pos x="1" y="6"/>
                  </a:cxn>
                  <a:cxn ang="0">
                    <a:pos x="2" y="8"/>
                  </a:cxn>
                  <a:cxn ang="0">
                    <a:pos x="3" y="11"/>
                  </a:cxn>
                  <a:cxn ang="0">
                    <a:pos x="6" y="14"/>
                  </a:cxn>
                  <a:cxn ang="0">
                    <a:pos x="9" y="17"/>
                  </a:cxn>
                  <a:cxn ang="0">
                    <a:pos x="14" y="21"/>
                  </a:cxn>
                  <a:cxn ang="0">
                    <a:pos x="19" y="23"/>
                  </a:cxn>
                  <a:cxn ang="0">
                    <a:pos x="24" y="26"/>
                  </a:cxn>
                  <a:cxn ang="0">
                    <a:pos x="29" y="28"/>
                  </a:cxn>
                  <a:cxn ang="0">
                    <a:pos x="33" y="31"/>
                  </a:cxn>
                  <a:cxn ang="0">
                    <a:pos x="39" y="33"/>
                  </a:cxn>
                  <a:cxn ang="0">
                    <a:pos x="44" y="33"/>
                  </a:cxn>
                  <a:cxn ang="0">
                    <a:pos x="48" y="34"/>
                  </a:cxn>
                  <a:cxn ang="0">
                    <a:pos x="53" y="36"/>
                  </a:cxn>
                  <a:cxn ang="0">
                    <a:pos x="56" y="36"/>
                  </a:cxn>
                  <a:cxn ang="0">
                    <a:pos x="59" y="34"/>
                  </a:cxn>
                  <a:cxn ang="0">
                    <a:pos x="60" y="33"/>
                  </a:cxn>
                  <a:cxn ang="0">
                    <a:pos x="63" y="32"/>
                  </a:cxn>
                </a:cxnLst>
                <a:rect l="0" t="0" r="r" b="b"/>
                <a:pathLst>
                  <a:path w="64" h="37">
                    <a:moveTo>
                      <a:pt x="63" y="32"/>
                    </a:moveTo>
                    <a:lnTo>
                      <a:pt x="63" y="31"/>
                    </a:lnTo>
                    <a:lnTo>
                      <a:pt x="63" y="29"/>
                    </a:lnTo>
                    <a:lnTo>
                      <a:pt x="61" y="28"/>
                    </a:lnTo>
                    <a:lnTo>
                      <a:pt x="61" y="27"/>
                    </a:lnTo>
                    <a:lnTo>
                      <a:pt x="60" y="26"/>
                    </a:lnTo>
                    <a:lnTo>
                      <a:pt x="59" y="24"/>
                    </a:lnTo>
                    <a:lnTo>
                      <a:pt x="58" y="23"/>
                    </a:lnTo>
                    <a:lnTo>
                      <a:pt x="56" y="22"/>
                    </a:lnTo>
                    <a:lnTo>
                      <a:pt x="55" y="21"/>
                    </a:lnTo>
                    <a:lnTo>
                      <a:pt x="53" y="18"/>
                    </a:lnTo>
                    <a:lnTo>
                      <a:pt x="52" y="17"/>
                    </a:lnTo>
                    <a:lnTo>
                      <a:pt x="49" y="16"/>
                    </a:lnTo>
                    <a:lnTo>
                      <a:pt x="47" y="14"/>
                    </a:lnTo>
                    <a:lnTo>
                      <a:pt x="46" y="13"/>
                    </a:lnTo>
                    <a:lnTo>
                      <a:pt x="43" y="11"/>
                    </a:lnTo>
                    <a:lnTo>
                      <a:pt x="39" y="9"/>
                    </a:lnTo>
                    <a:lnTo>
                      <a:pt x="37" y="8"/>
                    </a:lnTo>
                    <a:lnTo>
                      <a:pt x="35" y="7"/>
                    </a:lnTo>
                    <a:lnTo>
                      <a:pt x="32" y="6"/>
                    </a:lnTo>
                    <a:lnTo>
                      <a:pt x="30" y="4"/>
                    </a:lnTo>
                    <a:lnTo>
                      <a:pt x="26" y="3"/>
                    </a:lnTo>
                    <a:lnTo>
                      <a:pt x="24" y="3"/>
                    </a:lnTo>
                    <a:lnTo>
                      <a:pt x="21" y="2"/>
                    </a:lnTo>
                    <a:lnTo>
                      <a:pt x="19" y="1"/>
                    </a:lnTo>
                    <a:lnTo>
                      <a:pt x="16" y="1"/>
                    </a:lnTo>
                    <a:lnTo>
                      <a:pt x="14" y="1"/>
                    </a:lnTo>
                    <a:lnTo>
                      <a:pt x="12" y="1"/>
                    </a:lnTo>
                    <a:lnTo>
                      <a:pt x="10" y="0"/>
                    </a:lnTo>
                    <a:lnTo>
                      <a:pt x="8" y="0"/>
                    </a:lnTo>
                    <a:lnTo>
                      <a:pt x="7" y="0"/>
                    </a:lnTo>
                    <a:lnTo>
                      <a:pt x="4" y="1"/>
                    </a:lnTo>
                    <a:lnTo>
                      <a:pt x="4" y="1"/>
                    </a:lnTo>
                    <a:lnTo>
                      <a:pt x="2" y="1"/>
                    </a:lnTo>
                    <a:lnTo>
                      <a:pt x="2" y="2"/>
                    </a:lnTo>
                    <a:lnTo>
                      <a:pt x="1" y="2"/>
                    </a:lnTo>
                    <a:lnTo>
                      <a:pt x="1" y="3"/>
                    </a:lnTo>
                    <a:lnTo>
                      <a:pt x="0" y="4"/>
                    </a:lnTo>
                    <a:lnTo>
                      <a:pt x="0" y="4"/>
                    </a:lnTo>
                    <a:lnTo>
                      <a:pt x="1" y="6"/>
                    </a:lnTo>
                    <a:lnTo>
                      <a:pt x="1" y="7"/>
                    </a:lnTo>
                    <a:lnTo>
                      <a:pt x="2" y="8"/>
                    </a:lnTo>
                    <a:lnTo>
                      <a:pt x="2" y="11"/>
                    </a:lnTo>
                    <a:lnTo>
                      <a:pt x="3" y="11"/>
                    </a:lnTo>
                    <a:lnTo>
                      <a:pt x="4" y="13"/>
                    </a:lnTo>
                    <a:lnTo>
                      <a:pt x="6" y="14"/>
                    </a:lnTo>
                    <a:lnTo>
                      <a:pt x="8" y="16"/>
                    </a:lnTo>
                    <a:lnTo>
                      <a:pt x="9" y="17"/>
                    </a:lnTo>
                    <a:lnTo>
                      <a:pt x="12" y="18"/>
                    </a:lnTo>
                    <a:lnTo>
                      <a:pt x="14" y="21"/>
                    </a:lnTo>
                    <a:lnTo>
                      <a:pt x="16" y="22"/>
                    </a:lnTo>
                    <a:lnTo>
                      <a:pt x="19" y="23"/>
                    </a:lnTo>
                    <a:lnTo>
                      <a:pt x="21" y="24"/>
                    </a:lnTo>
                    <a:lnTo>
                      <a:pt x="24" y="26"/>
                    </a:lnTo>
                    <a:lnTo>
                      <a:pt x="26" y="27"/>
                    </a:lnTo>
                    <a:lnTo>
                      <a:pt x="29" y="28"/>
                    </a:lnTo>
                    <a:lnTo>
                      <a:pt x="31" y="29"/>
                    </a:lnTo>
                    <a:lnTo>
                      <a:pt x="33" y="31"/>
                    </a:lnTo>
                    <a:lnTo>
                      <a:pt x="36" y="32"/>
                    </a:lnTo>
                    <a:lnTo>
                      <a:pt x="39" y="33"/>
                    </a:lnTo>
                    <a:lnTo>
                      <a:pt x="42" y="33"/>
                    </a:lnTo>
                    <a:lnTo>
                      <a:pt x="44" y="33"/>
                    </a:lnTo>
                    <a:lnTo>
                      <a:pt x="47" y="34"/>
                    </a:lnTo>
                    <a:lnTo>
                      <a:pt x="48" y="34"/>
                    </a:lnTo>
                    <a:lnTo>
                      <a:pt x="50" y="36"/>
                    </a:lnTo>
                    <a:lnTo>
                      <a:pt x="53" y="36"/>
                    </a:lnTo>
                    <a:lnTo>
                      <a:pt x="55" y="36"/>
                    </a:lnTo>
                    <a:lnTo>
                      <a:pt x="56" y="36"/>
                    </a:lnTo>
                    <a:lnTo>
                      <a:pt x="58" y="34"/>
                    </a:lnTo>
                    <a:lnTo>
                      <a:pt x="59" y="34"/>
                    </a:lnTo>
                    <a:lnTo>
                      <a:pt x="60" y="33"/>
                    </a:lnTo>
                    <a:lnTo>
                      <a:pt x="60" y="33"/>
                    </a:lnTo>
                    <a:lnTo>
                      <a:pt x="61" y="32"/>
                    </a:lnTo>
                    <a:lnTo>
                      <a:pt x="63" y="32"/>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99" name="Freeform 325"/>
              <p:cNvSpPr>
                <a:spLocks/>
              </p:cNvSpPr>
              <p:nvPr/>
            </p:nvSpPr>
            <p:spPr bwMode="auto">
              <a:xfrm>
                <a:off x="1427" y="884"/>
                <a:ext cx="63" cy="35"/>
              </a:xfrm>
              <a:custGeom>
                <a:avLst/>
                <a:gdLst/>
                <a:ahLst/>
                <a:cxnLst>
                  <a:cxn ang="0">
                    <a:pos x="62" y="30"/>
                  </a:cxn>
                  <a:cxn ang="0">
                    <a:pos x="60" y="27"/>
                  </a:cxn>
                  <a:cxn ang="0">
                    <a:pos x="60" y="25"/>
                  </a:cxn>
                  <a:cxn ang="0">
                    <a:pos x="58" y="21"/>
                  </a:cxn>
                  <a:cxn ang="0">
                    <a:pos x="54" y="19"/>
                  </a:cxn>
                  <a:cxn ang="0">
                    <a:pos x="51" y="17"/>
                  </a:cxn>
                  <a:cxn ang="0">
                    <a:pos x="47" y="13"/>
                  </a:cxn>
                  <a:cxn ang="0">
                    <a:pos x="42" y="10"/>
                  </a:cxn>
                  <a:cxn ang="0">
                    <a:pos x="36" y="8"/>
                  </a:cxn>
                  <a:cxn ang="0">
                    <a:pos x="31" y="6"/>
                  </a:cxn>
                  <a:cxn ang="0">
                    <a:pos x="26" y="3"/>
                  </a:cxn>
                  <a:cxn ang="0">
                    <a:pos x="21" y="2"/>
                  </a:cxn>
                  <a:cxn ang="0">
                    <a:pos x="17" y="1"/>
                  </a:cxn>
                  <a:cxn ang="0">
                    <a:pos x="12" y="0"/>
                  </a:cxn>
                  <a:cxn ang="0">
                    <a:pos x="7" y="0"/>
                  </a:cxn>
                  <a:cxn ang="0">
                    <a:pos x="4" y="0"/>
                  </a:cxn>
                  <a:cxn ang="0">
                    <a:pos x="2" y="1"/>
                  </a:cxn>
                  <a:cxn ang="0">
                    <a:pos x="0" y="2"/>
                  </a:cxn>
                  <a:cxn ang="0">
                    <a:pos x="0" y="3"/>
                  </a:cxn>
                  <a:cxn ang="0">
                    <a:pos x="0" y="6"/>
                  </a:cxn>
                  <a:cxn ang="0">
                    <a:pos x="1" y="8"/>
                  </a:cxn>
                  <a:cxn ang="0">
                    <a:pos x="2" y="10"/>
                  </a:cxn>
                  <a:cxn ang="0">
                    <a:pos x="6" y="14"/>
                  </a:cxn>
                  <a:cxn ang="0">
                    <a:pos x="9" y="17"/>
                  </a:cxn>
                  <a:cxn ang="0">
                    <a:pos x="13" y="19"/>
                  </a:cxn>
                  <a:cxn ang="0">
                    <a:pos x="18" y="23"/>
                  </a:cxn>
                  <a:cxn ang="0">
                    <a:pos x="23" y="25"/>
                  </a:cxn>
                  <a:cxn ang="0">
                    <a:pos x="27" y="27"/>
                  </a:cxn>
                  <a:cxn ang="0">
                    <a:pos x="34" y="30"/>
                  </a:cxn>
                  <a:cxn ang="0">
                    <a:pos x="38" y="31"/>
                  </a:cxn>
                  <a:cxn ang="0">
                    <a:pos x="43" y="32"/>
                  </a:cxn>
                  <a:cxn ang="0">
                    <a:pos x="48" y="34"/>
                  </a:cxn>
                  <a:cxn ang="0">
                    <a:pos x="52" y="34"/>
                  </a:cxn>
                  <a:cxn ang="0">
                    <a:pos x="55" y="34"/>
                  </a:cxn>
                  <a:cxn ang="0">
                    <a:pos x="58" y="34"/>
                  </a:cxn>
                  <a:cxn ang="0">
                    <a:pos x="60" y="32"/>
                  </a:cxn>
                  <a:cxn ang="0">
                    <a:pos x="62" y="31"/>
                  </a:cxn>
                </a:cxnLst>
                <a:rect l="0" t="0" r="r" b="b"/>
                <a:pathLst>
                  <a:path w="63" h="35">
                    <a:moveTo>
                      <a:pt x="62" y="31"/>
                    </a:moveTo>
                    <a:lnTo>
                      <a:pt x="62" y="30"/>
                    </a:lnTo>
                    <a:lnTo>
                      <a:pt x="62" y="29"/>
                    </a:lnTo>
                    <a:lnTo>
                      <a:pt x="60" y="27"/>
                    </a:lnTo>
                    <a:lnTo>
                      <a:pt x="60" y="26"/>
                    </a:lnTo>
                    <a:lnTo>
                      <a:pt x="60" y="25"/>
                    </a:lnTo>
                    <a:lnTo>
                      <a:pt x="58" y="24"/>
                    </a:lnTo>
                    <a:lnTo>
                      <a:pt x="58" y="21"/>
                    </a:lnTo>
                    <a:lnTo>
                      <a:pt x="55" y="20"/>
                    </a:lnTo>
                    <a:lnTo>
                      <a:pt x="54" y="19"/>
                    </a:lnTo>
                    <a:lnTo>
                      <a:pt x="53" y="18"/>
                    </a:lnTo>
                    <a:lnTo>
                      <a:pt x="51" y="17"/>
                    </a:lnTo>
                    <a:lnTo>
                      <a:pt x="48" y="14"/>
                    </a:lnTo>
                    <a:lnTo>
                      <a:pt x="47" y="13"/>
                    </a:lnTo>
                    <a:lnTo>
                      <a:pt x="44" y="12"/>
                    </a:lnTo>
                    <a:lnTo>
                      <a:pt x="42" y="10"/>
                    </a:lnTo>
                    <a:lnTo>
                      <a:pt x="38" y="9"/>
                    </a:lnTo>
                    <a:lnTo>
                      <a:pt x="36" y="8"/>
                    </a:lnTo>
                    <a:lnTo>
                      <a:pt x="34" y="7"/>
                    </a:lnTo>
                    <a:lnTo>
                      <a:pt x="31" y="6"/>
                    </a:lnTo>
                    <a:lnTo>
                      <a:pt x="29" y="4"/>
                    </a:lnTo>
                    <a:lnTo>
                      <a:pt x="26" y="3"/>
                    </a:lnTo>
                    <a:lnTo>
                      <a:pt x="24" y="2"/>
                    </a:lnTo>
                    <a:lnTo>
                      <a:pt x="21" y="2"/>
                    </a:lnTo>
                    <a:lnTo>
                      <a:pt x="19" y="1"/>
                    </a:lnTo>
                    <a:lnTo>
                      <a:pt x="17" y="1"/>
                    </a:lnTo>
                    <a:lnTo>
                      <a:pt x="14" y="0"/>
                    </a:lnTo>
                    <a:lnTo>
                      <a:pt x="12" y="0"/>
                    </a:lnTo>
                    <a:lnTo>
                      <a:pt x="9" y="0"/>
                    </a:lnTo>
                    <a:lnTo>
                      <a:pt x="7" y="0"/>
                    </a:lnTo>
                    <a:lnTo>
                      <a:pt x="6" y="0"/>
                    </a:lnTo>
                    <a:lnTo>
                      <a:pt x="4" y="0"/>
                    </a:lnTo>
                    <a:lnTo>
                      <a:pt x="3" y="0"/>
                    </a:lnTo>
                    <a:lnTo>
                      <a:pt x="2" y="1"/>
                    </a:lnTo>
                    <a:lnTo>
                      <a:pt x="1" y="1"/>
                    </a:lnTo>
                    <a:lnTo>
                      <a:pt x="0" y="2"/>
                    </a:lnTo>
                    <a:lnTo>
                      <a:pt x="0" y="2"/>
                    </a:lnTo>
                    <a:lnTo>
                      <a:pt x="0" y="3"/>
                    </a:lnTo>
                    <a:lnTo>
                      <a:pt x="0" y="4"/>
                    </a:lnTo>
                    <a:lnTo>
                      <a:pt x="0" y="6"/>
                    </a:lnTo>
                    <a:lnTo>
                      <a:pt x="0" y="7"/>
                    </a:lnTo>
                    <a:lnTo>
                      <a:pt x="1" y="8"/>
                    </a:lnTo>
                    <a:lnTo>
                      <a:pt x="2" y="9"/>
                    </a:lnTo>
                    <a:lnTo>
                      <a:pt x="2" y="10"/>
                    </a:lnTo>
                    <a:lnTo>
                      <a:pt x="3" y="12"/>
                    </a:lnTo>
                    <a:lnTo>
                      <a:pt x="6" y="14"/>
                    </a:lnTo>
                    <a:lnTo>
                      <a:pt x="7" y="15"/>
                    </a:lnTo>
                    <a:lnTo>
                      <a:pt x="9" y="17"/>
                    </a:lnTo>
                    <a:lnTo>
                      <a:pt x="10" y="18"/>
                    </a:lnTo>
                    <a:lnTo>
                      <a:pt x="13" y="19"/>
                    </a:lnTo>
                    <a:lnTo>
                      <a:pt x="15" y="21"/>
                    </a:lnTo>
                    <a:lnTo>
                      <a:pt x="18" y="23"/>
                    </a:lnTo>
                    <a:lnTo>
                      <a:pt x="20" y="24"/>
                    </a:lnTo>
                    <a:lnTo>
                      <a:pt x="23" y="25"/>
                    </a:lnTo>
                    <a:lnTo>
                      <a:pt x="25" y="26"/>
                    </a:lnTo>
                    <a:lnTo>
                      <a:pt x="27" y="27"/>
                    </a:lnTo>
                    <a:lnTo>
                      <a:pt x="30" y="29"/>
                    </a:lnTo>
                    <a:lnTo>
                      <a:pt x="34" y="30"/>
                    </a:lnTo>
                    <a:lnTo>
                      <a:pt x="36" y="31"/>
                    </a:lnTo>
                    <a:lnTo>
                      <a:pt x="38" y="31"/>
                    </a:lnTo>
                    <a:lnTo>
                      <a:pt x="41" y="32"/>
                    </a:lnTo>
                    <a:lnTo>
                      <a:pt x="43" y="32"/>
                    </a:lnTo>
                    <a:lnTo>
                      <a:pt x="46" y="34"/>
                    </a:lnTo>
                    <a:lnTo>
                      <a:pt x="48" y="34"/>
                    </a:lnTo>
                    <a:lnTo>
                      <a:pt x="51" y="34"/>
                    </a:lnTo>
                    <a:lnTo>
                      <a:pt x="52" y="34"/>
                    </a:lnTo>
                    <a:lnTo>
                      <a:pt x="54" y="34"/>
                    </a:lnTo>
                    <a:lnTo>
                      <a:pt x="55" y="34"/>
                    </a:lnTo>
                    <a:lnTo>
                      <a:pt x="57" y="34"/>
                    </a:lnTo>
                    <a:lnTo>
                      <a:pt x="58" y="34"/>
                    </a:lnTo>
                    <a:lnTo>
                      <a:pt x="59" y="32"/>
                    </a:lnTo>
                    <a:lnTo>
                      <a:pt x="60" y="32"/>
                    </a:lnTo>
                    <a:lnTo>
                      <a:pt x="60" y="31"/>
                    </a:lnTo>
                    <a:lnTo>
                      <a:pt x="62" y="31"/>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00" name="Freeform 326"/>
              <p:cNvSpPr>
                <a:spLocks/>
              </p:cNvSpPr>
              <p:nvPr/>
            </p:nvSpPr>
            <p:spPr bwMode="auto">
              <a:xfrm>
                <a:off x="1436" y="861"/>
                <a:ext cx="63" cy="27"/>
              </a:xfrm>
              <a:custGeom>
                <a:avLst/>
                <a:gdLst/>
                <a:ahLst/>
                <a:cxnLst>
                  <a:cxn ang="0">
                    <a:pos x="62" y="2"/>
                  </a:cxn>
                  <a:cxn ang="0">
                    <a:pos x="60" y="1"/>
                  </a:cxn>
                  <a:cxn ang="0">
                    <a:pos x="59" y="0"/>
                  </a:cxn>
                  <a:cxn ang="0">
                    <a:pos x="57" y="0"/>
                  </a:cxn>
                  <a:cxn ang="0">
                    <a:pos x="53" y="0"/>
                  </a:cxn>
                  <a:cxn ang="0">
                    <a:pos x="48" y="1"/>
                  </a:cxn>
                  <a:cxn ang="0">
                    <a:pos x="44" y="1"/>
                  </a:cxn>
                  <a:cxn ang="0">
                    <a:pos x="39" y="2"/>
                  </a:cxn>
                  <a:cxn ang="0">
                    <a:pos x="33" y="3"/>
                  </a:cxn>
                  <a:cxn ang="0">
                    <a:pos x="28" y="5"/>
                  </a:cxn>
                  <a:cxn ang="0">
                    <a:pos x="23" y="8"/>
                  </a:cxn>
                  <a:cxn ang="0">
                    <a:pos x="18" y="9"/>
                  </a:cxn>
                  <a:cxn ang="0">
                    <a:pos x="13" y="11"/>
                  </a:cxn>
                  <a:cxn ang="0">
                    <a:pos x="9" y="14"/>
                  </a:cxn>
                  <a:cxn ang="0">
                    <a:pos x="6" y="16"/>
                  </a:cxn>
                  <a:cxn ang="0">
                    <a:pos x="3" y="17"/>
                  </a:cxn>
                  <a:cxn ang="0">
                    <a:pos x="1" y="20"/>
                  </a:cxn>
                  <a:cxn ang="0">
                    <a:pos x="0" y="22"/>
                  </a:cxn>
                  <a:cxn ang="0">
                    <a:pos x="0" y="23"/>
                  </a:cxn>
                  <a:cxn ang="0">
                    <a:pos x="1" y="24"/>
                  </a:cxn>
                  <a:cxn ang="0">
                    <a:pos x="2" y="24"/>
                  </a:cxn>
                  <a:cxn ang="0">
                    <a:pos x="4" y="26"/>
                  </a:cxn>
                  <a:cxn ang="0">
                    <a:pos x="8" y="26"/>
                  </a:cxn>
                  <a:cxn ang="0">
                    <a:pos x="11" y="24"/>
                  </a:cxn>
                  <a:cxn ang="0">
                    <a:pos x="16" y="24"/>
                  </a:cxn>
                  <a:cxn ang="0">
                    <a:pos x="21" y="23"/>
                  </a:cxn>
                  <a:cxn ang="0">
                    <a:pos x="26" y="22"/>
                  </a:cxn>
                  <a:cxn ang="0">
                    <a:pos x="32" y="20"/>
                  </a:cxn>
                  <a:cxn ang="0">
                    <a:pos x="37" y="18"/>
                  </a:cxn>
                  <a:cxn ang="0">
                    <a:pos x="42" y="16"/>
                  </a:cxn>
                  <a:cxn ang="0">
                    <a:pos x="47" y="14"/>
                  </a:cxn>
                  <a:cxn ang="0">
                    <a:pos x="50" y="11"/>
                  </a:cxn>
                  <a:cxn ang="0">
                    <a:pos x="55" y="10"/>
                  </a:cxn>
                  <a:cxn ang="0">
                    <a:pos x="58" y="8"/>
                  </a:cxn>
                  <a:cxn ang="0">
                    <a:pos x="60" y="5"/>
                  </a:cxn>
                  <a:cxn ang="0">
                    <a:pos x="62" y="3"/>
                  </a:cxn>
                  <a:cxn ang="0">
                    <a:pos x="62" y="2"/>
                  </a:cxn>
                </a:cxnLst>
                <a:rect l="0" t="0" r="r" b="b"/>
                <a:pathLst>
                  <a:path w="63" h="27">
                    <a:moveTo>
                      <a:pt x="62" y="2"/>
                    </a:moveTo>
                    <a:lnTo>
                      <a:pt x="62" y="2"/>
                    </a:lnTo>
                    <a:lnTo>
                      <a:pt x="62" y="1"/>
                    </a:lnTo>
                    <a:lnTo>
                      <a:pt x="60" y="1"/>
                    </a:lnTo>
                    <a:lnTo>
                      <a:pt x="60" y="1"/>
                    </a:lnTo>
                    <a:lnTo>
                      <a:pt x="59" y="0"/>
                    </a:lnTo>
                    <a:lnTo>
                      <a:pt x="58" y="0"/>
                    </a:lnTo>
                    <a:lnTo>
                      <a:pt x="57" y="0"/>
                    </a:lnTo>
                    <a:lnTo>
                      <a:pt x="54" y="0"/>
                    </a:lnTo>
                    <a:lnTo>
                      <a:pt x="53" y="0"/>
                    </a:lnTo>
                    <a:lnTo>
                      <a:pt x="50" y="0"/>
                    </a:lnTo>
                    <a:lnTo>
                      <a:pt x="48" y="1"/>
                    </a:lnTo>
                    <a:lnTo>
                      <a:pt x="47" y="1"/>
                    </a:lnTo>
                    <a:lnTo>
                      <a:pt x="44" y="1"/>
                    </a:lnTo>
                    <a:lnTo>
                      <a:pt x="42" y="1"/>
                    </a:lnTo>
                    <a:lnTo>
                      <a:pt x="39" y="2"/>
                    </a:lnTo>
                    <a:lnTo>
                      <a:pt x="37" y="3"/>
                    </a:lnTo>
                    <a:lnTo>
                      <a:pt x="33" y="3"/>
                    </a:lnTo>
                    <a:lnTo>
                      <a:pt x="31" y="4"/>
                    </a:lnTo>
                    <a:lnTo>
                      <a:pt x="28" y="5"/>
                    </a:lnTo>
                    <a:lnTo>
                      <a:pt x="26" y="5"/>
                    </a:lnTo>
                    <a:lnTo>
                      <a:pt x="23" y="8"/>
                    </a:lnTo>
                    <a:lnTo>
                      <a:pt x="21" y="8"/>
                    </a:lnTo>
                    <a:lnTo>
                      <a:pt x="18" y="9"/>
                    </a:lnTo>
                    <a:lnTo>
                      <a:pt x="16" y="10"/>
                    </a:lnTo>
                    <a:lnTo>
                      <a:pt x="13" y="11"/>
                    </a:lnTo>
                    <a:lnTo>
                      <a:pt x="11" y="13"/>
                    </a:lnTo>
                    <a:lnTo>
                      <a:pt x="9" y="14"/>
                    </a:lnTo>
                    <a:lnTo>
                      <a:pt x="7" y="15"/>
                    </a:lnTo>
                    <a:lnTo>
                      <a:pt x="6" y="16"/>
                    </a:lnTo>
                    <a:lnTo>
                      <a:pt x="3" y="17"/>
                    </a:lnTo>
                    <a:lnTo>
                      <a:pt x="3" y="17"/>
                    </a:lnTo>
                    <a:lnTo>
                      <a:pt x="2" y="20"/>
                    </a:lnTo>
                    <a:lnTo>
                      <a:pt x="1" y="20"/>
                    </a:lnTo>
                    <a:lnTo>
                      <a:pt x="0" y="21"/>
                    </a:lnTo>
                    <a:lnTo>
                      <a:pt x="0" y="22"/>
                    </a:lnTo>
                    <a:lnTo>
                      <a:pt x="0" y="22"/>
                    </a:lnTo>
                    <a:lnTo>
                      <a:pt x="0" y="23"/>
                    </a:lnTo>
                    <a:lnTo>
                      <a:pt x="0" y="24"/>
                    </a:lnTo>
                    <a:lnTo>
                      <a:pt x="1" y="24"/>
                    </a:lnTo>
                    <a:lnTo>
                      <a:pt x="1" y="24"/>
                    </a:lnTo>
                    <a:lnTo>
                      <a:pt x="2" y="24"/>
                    </a:lnTo>
                    <a:lnTo>
                      <a:pt x="3" y="26"/>
                    </a:lnTo>
                    <a:lnTo>
                      <a:pt x="4" y="26"/>
                    </a:lnTo>
                    <a:lnTo>
                      <a:pt x="6" y="26"/>
                    </a:lnTo>
                    <a:lnTo>
                      <a:pt x="8" y="26"/>
                    </a:lnTo>
                    <a:lnTo>
                      <a:pt x="9" y="26"/>
                    </a:lnTo>
                    <a:lnTo>
                      <a:pt x="11" y="24"/>
                    </a:lnTo>
                    <a:lnTo>
                      <a:pt x="13" y="24"/>
                    </a:lnTo>
                    <a:lnTo>
                      <a:pt x="16" y="24"/>
                    </a:lnTo>
                    <a:lnTo>
                      <a:pt x="18" y="24"/>
                    </a:lnTo>
                    <a:lnTo>
                      <a:pt x="21" y="23"/>
                    </a:lnTo>
                    <a:lnTo>
                      <a:pt x="23" y="22"/>
                    </a:lnTo>
                    <a:lnTo>
                      <a:pt x="26" y="22"/>
                    </a:lnTo>
                    <a:lnTo>
                      <a:pt x="29" y="21"/>
                    </a:lnTo>
                    <a:lnTo>
                      <a:pt x="32" y="20"/>
                    </a:lnTo>
                    <a:lnTo>
                      <a:pt x="34" y="20"/>
                    </a:lnTo>
                    <a:lnTo>
                      <a:pt x="37" y="18"/>
                    </a:lnTo>
                    <a:lnTo>
                      <a:pt x="39" y="17"/>
                    </a:lnTo>
                    <a:lnTo>
                      <a:pt x="42" y="16"/>
                    </a:lnTo>
                    <a:lnTo>
                      <a:pt x="44" y="15"/>
                    </a:lnTo>
                    <a:lnTo>
                      <a:pt x="47" y="14"/>
                    </a:lnTo>
                    <a:lnTo>
                      <a:pt x="49" y="13"/>
                    </a:lnTo>
                    <a:lnTo>
                      <a:pt x="50" y="11"/>
                    </a:lnTo>
                    <a:lnTo>
                      <a:pt x="53" y="10"/>
                    </a:lnTo>
                    <a:lnTo>
                      <a:pt x="55" y="10"/>
                    </a:lnTo>
                    <a:lnTo>
                      <a:pt x="57" y="9"/>
                    </a:lnTo>
                    <a:lnTo>
                      <a:pt x="58" y="8"/>
                    </a:lnTo>
                    <a:lnTo>
                      <a:pt x="59" y="7"/>
                    </a:lnTo>
                    <a:lnTo>
                      <a:pt x="60" y="5"/>
                    </a:lnTo>
                    <a:lnTo>
                      <a:pt x="60" y="4"/>
                    </a:lnTo>
                    <a:lnTo>
                      <a:pt x="62" y="3"/>
                    </a:lnTo>
                    <a:lnTo>
                      <a:pt x="62" y="3"/>
                    </a:lnTo>
                    <a:lnTo>
                      <a:pt x="62" y="2"/>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01" name="Freeform 327"/>
              <p:cNvSpPr>
                <a:spLocks/>
              </p:cNvSpPr>
              <p:nvPr/>
            </p:nvSpPr>
            <p:spPr bwMode="auto">
              <a:xfrm>
                <a:off x="1351" y="1040"/>
                <a:ext cx="64" cy="28"/>
              </a:xfrm>
              <a:custGeom>
                <a:avLst/>
                <a:gdLst/>
                <a:ahLst/>
                <a:cxnLst>
                  <a:cxn ang="0">
                    <a:pos x="63" y="2"/>
                  </a:cxn>
                  <a:cxn ang="0">
                    <a:pos x="61" y="0"/>
                  </a:cxn>
                  <a:cxn ang="0">
                    <a:pos x="59" y="0"/>
                  </a:cxn>
                  <a:cxn ang="0">
                    <a:pos x="56" y="0"/>
                  </a:cxn>
                  <a:cxn ang="0">
                    <a:pos x="54" y="0"/>
                  </a:cxn>
                  <a:cxn ang="0">
                    <a:pos x="49" y="0"/>
                  </a:cxn>
                  <a:cxn ang="0">
                    <a:pos x="44" y="1"/>
                  </a:cxn>
                  <a:cxn ang="0">
                    <a:pos x="39" y="2"/>
                  </a:cxn>
                  <a:cxn ang="0">
                    <a:pos x="34" y="3"/>
                  </a:cxn>
                  <a:cxn ang="0">
                    <a:pos x="29" y="4"/>
                  </a:cxn>
                  <a:cxn ang="0">
                    <a:pos x="24" y="7"/>
                  </a:cxn>
                  <a:cxn ang="0">
                    <a:pos x="19" y="9"/>
                  </a:cxn>
                  <a:cxn ang="0">
                    <a:pos x="14" y="12"/>
                  </a:cxn>
                  <a:cxn ang="0">
                    <a:pos x="9" y="14"/>
                  </a:cxn>
                  <a:cxn ang="0">
                    <a:pos x="7" y="17"/>
                  </a:cxn>
                  <a:cxn ang="0">
                    <a:pos x="3" y="19"/>
                  </a:cxn>
                  <a:cxn ang="0">
                    <a:pos x="2" y="20"/>
                  </a:cxn>
                  <a:cxn ang="0">
                    <a:pos x="1" y="22"/>
                  </a:cxn>
                  <a:cxn ang="0">
                    <a:pos x="0" y="24"/>
                  </a:cxn>
                  <a:cxn ang="0">
                    <a:pos x="1" y="24"/>
                  </a:cxn>
                  <a:cxn ang="0">
                    <a:pos x="2" y="25"/>
                  </a:cxn>
                  <a:cxn ang="0">
                    <a:pos x="4" y="27"/>
                  </a:cxn>
                  <a:cxn ang="0">
                    <a:pos x="8" y="27"/>
                  </a:cxn>
                  <a:cxn ang="0">
                    <a:pos x="12" y="25"/>
                  </a:cxn>
                  <a:cxn ang="0">
                    <a:pos x="17" y="25"/>
                  </a:cxn>
                  <a:cxn ang="0">
                    <a:pos x="22" y="24"/>
                  </a:cxn>
                  <a:cxn ang="0">
                    <a:pos x="27" y="23"/>
                  </a:cxn>
                  <a:cxn ang="0">
                    <a:pos x="32" y="20"/>
                  </a:cxn>
                  <a:cxn ang="0">
                    <a:pos x="38" y="19"/>
                  </a:cxn>
                  <a:cxn ang="0">
                    <a:pos x="43" y="17"/>
                  </a:cxn>
                  <a:cxn ang="0">
                    <a:pos x="48" y="14"/>
                  </a:cxn>
                  <a:cxn ang="0">
                    <a:pos x="51" y="12"/>
                  </a:cxn>
                  <a:cxn ang="0">
                    <a:pos x="55" y="9"/>
                  </a:cxn>
                  <a:cxn ang="0">
                    <a:pos x="59" y="7"/>
                  </a:cxn>
                  <a:cxn ang="0">
                    <a:pos x="60" y="6"/>
                  </a:cxn>
                  <a:cxn ang="0">
                    <a:pos x="61" y="3"/>
                  </a:cxn>
                  <a:cxn ang="0">
                    <a:pos x="63" y="2"/>
                  </a:cxn>
                </a:cxnLst>
                <a:rect l="0" t="0" r="r" b="b"/>
                <a:pathLst>
                  <a:path w="64" h="28">
                    <a:moveTo>
                      <a:pt x="63" y="2"/>
                    </a:moveTo>
                    <a:lnTo>
                      <a:pt x="63" y="2"/>
                    </a:lnTo>
                    <a:lnTo>
                      <a:pt x="61" y="1"/>
                    </a:lnTo>
                    <a:lnTo>
                      <a:pt x="61" y="0"/>
                    </a:lnTo>
                    <a:lnTo>
                      <a:pt x="60" y="0"/>
                    </a:lnTo>
                    <a:lnTo>
                      <a:pt x="59" y="0"/>
                    </a:lnTo>
                    <a:lnTo>
                      <a:pt x="59" y="0"/>
                    </a:lnTo>
                    <a:lnTo>
                      <a:pt x="56" y="0"/>
                    </a:lnTo>
                    <a:lnTo>
                      <a:pt x="55" y="0"/>
                    </a:lnTo>
                    <a:lnTo>
                      <a:pt x="54" y="0"/>
                    </a:lnTo>
                    <a:lnTo>
                      <a:pt x="51" y="0"/>
                    </a:lnTo>
                    <a:lnTo>
                      <a:pt x="49" y="0"/>
                    </a:lnTo>
                    <a:lnTo>
                      <a:pt x="46" y="0"/>
                    </a:lnTo>
                    <a:lnTo>
                      <a:pt x="44" y="1"/>
                    </a:lnTo>
                    <a:lnTo>
                      <a:pt x="42" y="2"/>
                    </a:lnTo>
                    <a:lnTo>
                      <a:pt x="39" y="2"/>
                    </a:lnTo>
                    <a:lnTo>
                      <a:pt x="37" y="2"/>
                    </a:lnTo>
                    <a:lnTo>
                      <a:pt x="34" y="3"/>
                    </a:lnTo>
                    <a:lnTo>
                      <a:pt x="32" y="4"/>
                    </a:lnTo>
                    <a:lnTo>
                      <a:pt x="29" y="4"/>
                    </a:lnTo>
                    <a:lnTo>
                      <a:pt x="27" y="7"/>
                    </a:lnTo>
                    <a:lnTo>
                      <a:pt x="24" y="7"/>
                    </a:lnTo>
                    <a:lnTo>
                      <a:pt x="22" y="8"/>
                    </a:lnTo>
                    <a:lnTo>
                      <a:pt x="19" y="9"/>
                    </a:lnTo>
                    <a:lnTo>
                      <a:pt x="17" y="11"/>
                    </a:lnTo>
                    <a:lnTo>
                      <a:pt x="14" y="12"/>
                    </a:lnTo>
                    <a:lnTo>
                      <a:pt x="12" y="13"/>
                    </a:lnTo>
                    <a:lnTo>
                      <a:pt x="9" y="14"/>
                    </a:lnTo>
                    <a:lnTo>
                      <a:pt x="8" y="15"/>
                    </a:lnTo>
                    <a:lnTo>
                      <a:pt x="7" y="17"/>
                    </a:lnTo>
                    <a:lnTo>
                      <a:pt x="4" y="18"/>
                    </a:lnTo>
                    <a:lnTo>
                      <a:pt x="3" y="19"/>
                    </a:lnTo>
                    <a:lnTo>
                      <a:pt x="2" y="19"/>
                    </a:lnTo>
                    <a:lnTo>
                      <a:pt x="2" y="20"/>
                    </a:lnTo>
                    <a:lnTo>
                      <a:pt x="1" y="22"/>
                    </a:lnTo>
                    <a:lnTo>
                      <a:pt x="1" y="22"/>
                    </a:lnTo>
                    <a:lnTo>
                      <a:pt x="0" y="23"/>
                    </a:lnTo>
                    <a:lnTo>
                      <a:pt x="0" y="24"/>
                    </a:lnTo>
                    <a:lnTo>
                      <a:pt x="1" y="24"/>
                    </a:lnTo>
                    <a:lnTo>
                      <a:pt x="1" y="24"/>
                    </a:lnTo>
                    <a:lnTo>
                      <a:pt x="2" y="25"/>
                    </a:lnTo>
                    <a:lnTo>
                      <a:pt x="2" y="25"/>
                    </a:lnTo>
                    <a:lnTo>
                      <a:pt x="3" y="27"/>
                    </a:lnTo>
                    <a:lnTo>
                      <a:pt x="4" y="27"/>
                    </a:lnTo>
                    <a:lnTo>
                      <a:pt x="7" y="27"/>
                    </a:lnTo>
                    <a:lnTo>
                      <a:pt x="8" y="27"/>
                    </a:lnTo>
                    <a:lnTo>
                      <a:pt x="11" y="27"/>
                    </a:lnTo>
                    <a:lnTo>
                      <a:pt x="12" y="25"/>
                    </a:lnTo>
                    <a:lnTo>
                      <a:pt x="14" y="25"/>
                    </a:lnTo>
                    <a:lnTo>
                      <a:pt x="17" y="25"/>
                    </a:lnTo>
                    <a:lnTo>
                      <a:pt x="19" y="24"/>
                    </a:lnTo>
                    <a:lnTo>
                      <a:pt x="22" y="24"/>
                    </a:lnTo>
                    <a:lnTo>
                      <a:pt x="24" y="23"/>
                    </a:lnTo>
                    <a:lnTo>
                      <a:pt x="27" y="23"/>
                    </a:lnTo>
                    <a:lnTo>
                      <a:pt x="29" y="22"/>
                    </a:lnTo>
                    <a:lnTo>
                      <a:pt x="32" y="20"/>
                    </a:lnTo>
                    <a:lnTo>
                      <a:pt x="34" y="19"/>
                    </a:lnTo>
                    <a:lnTo>
                      <a:pt x="38" y="19"/>
                    </a:lnTo>
                    <a:lnTo>
                      <a:pt x="40" y="18"/>
                    </a:lnTo>
                    <a:lnTo>
                      <a:pt x="43" y="17"/>
                    </a:lnTo>
                    <a:lnTo>
                      <a:pt x="45" y="15"/>
                    </a:lnTo>
                    <a:lnTo>
                      <a:pt x="48" y="14"/>
                    </a:lnTo>
                    <a:lnTo>
                      <a:pt x="49" y="13"/>
                    </a:lnTo>
                    <a:lnTo>
                      <a:pt x="51" y="12"/>
                    </a:lnTo>
                    <a:lnTo>
                      <a:pt x="54" y="11"/>
                    </a:lnTo>
                    <a:lnTo>
                      <a:pt x="55" y="9"/>
                    </a:lnTo>
                    <a:lnTo>
                      <a:pt x="56" y="9"/>
                    </a:lnTo>
                    <a:lnTo>
                      <a:pt x="59" y="7"/>
                    </a:lnTo>
                    <a:lnTo>
                      <a:pt x="59" y="7"/>
                    </a:lnTo>
                    <a:lnTo>
                      <a:pt x="60" y="6"/>
                    </a:lnTo>
                    <a:lnTo>
                      <a:pt x="61" y="4"/>
                    </a:lnTo>
                    <a:lnTo>
                      <a:pt x="61" y="3"/>
                    </a:lnTo>
                    <a:lnTo>
                      <a:pt x="63" y="3"/>
                    </a:lnTo>
                    <a:lnTo>
                      <a:pt x="63" y="2"/>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02" name="Freeform 328"/>
              <p:cNvSpPr>
                <a:spLocks/>
              </p:cNvSpPr>
              <p:nvPr/>
            </p:nvSpPr>
            <p:spPr bwMode="auto">
              <a:xfrm>
                <a:off x="1015" y="1066"/>
                <a:ext cx="63" cy="27"/>
              </a:xfrm>
              <a:custGeom>
                <a:avLst/>
                <a:gdLst/>
                <a:ahLst/>
                <a:cxnLst>
                  <a:cxn ang="0">
                    <a:pos x="0" y="1"/>
                  </a:cxn>
                  <a:cxn ang="0">
                    <a:pos x="1" y="1"/>
                  </a:cxn>
                  <a:cxn ang="0">
                    <a:pos x="3" y="0"/>
                  </a:cxn>
                  <a:cxn ang="0">
                    <a:pos x="6" y="0"/>
                  </a:cxn>
                  <a:cxn ang="0">
                    <a:pos x="9" y="0"/>
                  </a:cxn>
                  <a:cxn ang="0">
                    <a:pos x="13" y="0"/>
                  </a:cxn>
                  <a:cxn ang="0">
                    <a:pos x="18" y="1"/>
                  </a:cxn>
                  <a:cxn ang="0">
                    <a:pos x="23" y="2"/>
                  </a:cxn>
                  <a:cxn ang="0">
                    <a:pos x="27" y="3"/>
                  </a:cxn>
                  <a:cxn ang="0">
                    <a:pos x="32" y="5"/>
                  </a:cxn>
                  <a:cxn ang="0">
                    <a:pos x="38" y="7"/>
                  </a:cxn>
                  <a:cxn ang="0">
                    <a:pos x="43" y="9"/>
                  </a:cxn>
                  <a:cxn ang="0">
                    <a:pos x="48" y="11"/>
                  </a:cxn>
                  <a:cxn ang="0">
                    <a:pos x="52" y="14"/>
                  </a:cxn>
                  <a:cxn ang="0">
                    <a:pos x="55" y="16"/>
                  </a:cxn>
                  <a:cxn ang="0">
                    <a:pos x="58" y="17"/>
                  </a:cxn>
                  <a:cxn ang="0">
                    <a:pos x="60" y="20"/>
                  </a:cxn>
                  <a:cxn ang="0">
                    <a:pos x="60" y="22"/>
                  </a:cxn>
                  <a:cxn ang="0">
                    <a:pos x="62" y="23"/>
                  </a:cxn>
                  <a:cxn ang="0">
                    <a:pos x="60" y="24"/>
                  </a:cxn>
                  <a:cxn ang="0">
                    <a:pos x="59" y="24"/>
                  </a:cxn>
                  <a:cxn ang="0">
                    <a:pos x="57" y="24"/>
                  </a:cxn>
                  <a:cxn ang="0">
                    <a:pos x="53" y="24"/>
                  </a:cxn>
                  <a:cxn ang="0">
                    <a:pos x="49" y="24"/>
                  </a:cxn>
                  <a:cxn ang="0">
                    <a:pos x="44" y="24"/>
                  </a:cxn>
                  <a:cxn ang="0">
                    <a:pos x="40" y="23"/>
                  </a:cxn>
                  <a:cxn ang="0">
                    <a:pos x="35" y="22"/>
                  </a:cxn>
                  <a:cxn ang="0">
                    <a:pos x="30" y="20"/>
                  </a:cxn>
                  <a:cxn ang="0">
                    <a:pos x="24" y="17"/>
                  </a:cxn>
                  <a:cxn ang="0">
                    <a:pos x="19" y="16"/>
                  </a:cxn>
                  <a:cxn ang="0">
                    <a:pos x="14" y="14"/>
                  </a:cxn>
                  <a:cxn ang="0">
                    <a:pos x="10" y="11"/>
                  </a:cxn>
                  <a:cxn ang="0">
                    <a:pos x="7" y="9"/>
                  </a:cxn>
                  <a:cxn ang="0">
                    <a:pos x="4" y="8"/>
                  </a:cxn>
                  <a:cxn ang="0">
                    <a:pos x="2" y="5"/>
                  </a:cxn>
                  <a:cxn ang="0">
                    <a:pos x="1" y="3"/>
                  </a:cxn>
                  <a:cxn ang="0">
                    <a:pos x="0" y="2"/>
                  </a:cxn>
                </a:cxnLst>
                <a:rect l="0" t="0" r="r" b="b"/>
                <a:pathLst>
                  <a:path w="63" h="27">
                    <a:moveTo>
                      <a:pt x="0" y="2"/>
                    </a:moveTo>
                    <a:lnTo>
                      <a:pt x="0" y="1"/>
                    </a:lnTo>
                    <a:lnTo>
                      <a:pt x="1" y="1"/>
                    </a:lnTo>
                    <a:lnTo>
                      <a:pt x="1" y="1"/>
                    </a:lnTo>
                    <a:lnTo>
                      <a:pt x="2" y="0"/>
                    </a:lnTo>
                    <a:lnTo>
                      <a:pt x="3" y="0"/>
                    </a:lnTo>
                    <a:lnTo>
                      <a:pt x="4" y="0"/>
                    </a:lnTo>
                    <a:lnTo>
                      <a:pt x="6" y="0"/>
                    </a:lnTo>
                    <a:lnTo>
                      <a:pt x="7" y="0"/>
                    </a:lnTo>
                    <a:lnTo>
                      <a:pt x="9" y="0"/>
                    </a:lnTo>
                    <a:lnTo>
                      <a:pt x="10" y="0"/>
                    </a:lnTo>
                    <a:lnTo>
                      <a:pt x="13" y="0"/>
                    </a:lnTo>
                    <a:lnTo>
                      <a:pt x="15" y="1"/>
                    </a:lnTo>
                    <a:lnTo>
                      <a:pt x="18" y="1"/>
                    </a:lnTo>
                    <a:lnTo>
                      <a:pt x="20" y="1"/>
                    </a:lnTo>
                    <a:lnTo>
                      <a:pt x="23" y="2"/>
                    </a:lnTo>
                    <a:lnTo>
                      <a:pt x="25" y="3"/>
                    </a:lnTo>
                    <a:lnTo>
                      <a:pt x="27" y="3"/>
                    </a:lnTo>
                    <a:lnTo>
                      <a:pt x="30" y="4"/>
                    </a:lnTo>
                    <a:lnTo>
                      <a:pt x="32" y="5"/>
                    </a:lnTo>
                    <a:lnTo>
                      <a:pt x="36" y="5"/>
                    </a:lnTo>
                    <a:lnTo>
                      <a:pt x="38" y="7"/>
                    </a:lnTo>
                    <a:lnTo>
                      <a:pt x="41" y="8"/>
                    </a:lnTo>
                    <a:lnTo>
                      <a:pt x="43" y="9"/>
                    </a:lnTo>
                    <a:lnTo>
                      <a:pt x="46" y="10"/>
                    </a:lnTo>
                    <a:lnTo>
                      <a:pt x="48" y="11"/>
                    </a:lnTo>
                    <a:lnTo>
                      <a:pt x="49" y="13"/>
                    </a:lnTo>
                    <a:lnTo>
                      <a:pt x="52" y="14"/>
                    </a:lnTo>
                    <a:lnTo>
                      <a:pt x="53" y="15"/>
                    </a:lnTo>
                    <a:lnTo>
                      <a:pt x="55" y="16"/>
                    </a:lnTo>
                    <a:lnTo>
                      <a:pt x="57" y="17"/>
                    </a:lnTo>
                    <a:lnTo>
                      <a:pt x="58" y="17"/>
                    </a:lnTo>
                    <a:lnTo>
                      <a:pt x="59" y="18"/>
                    </a:lnTo>
                    <a:lnTo>
                      <a:pt x="60" y="20"/>
                    </a:lnTo>
                    <a:lnTo>
                      <a:pt x="60" y="21"/>
                    </a:lnTo>
                    <a:lnTo>
                      <a:pt x="60" y="22"/>
                    </a:lnTo>
                    <a:lnTo>
                      <a:pt x="62" y="22"/>
                    </a:lnTo>
                    <a:lnTo>
                      <a:pt x="62" y="23"/>
                    </a:lnTo>
                    <a:lnTo>
                      <a:pt x="60" y="23"/>
                    </a:lnTo>
                    <a:lnTo>
                      <a:pt x="60" y="24"/>
                    </a:lnTo>
                    <a:lnTo>
                      <a:pt x="60" y="24"/>
                    </a:lnTo>
                    <a:lnTo>
                      <a:pt x="59" y="24"/>
                    </a:lnTo>
                    <a:lnTo>
                      <a:pt x="58" y="24"/>
                    </a:lnTo>
                    <a:lnTo>
                      <a:pt x="57" y="24"/>
                    </a:lnTo>
                    <a:lnTo>
                      <a:pt x="55" y="26"/>
                    </a:lnTo>
                    <a:lnTo>
                      <a:pt x="53" y="24"/>
                    </a:lnTo>
                    <a:lnTo>
                      <a:pt x="52" y="24"/>
                    </a:lnTo>
                    <a:lnTo>
                      <a:pt x="49" y="24"/>
                    </a:lnTo>
                    <a:lnTo>
                      <a:pt x="47" y="24"/>
                    </a:lnTo>
                    <a:lnTo>
                      <a:pt x="44" y="24"/>
                    </a:lnTo>
                    <a:lnTo>
                      <a:pt x="42" y="23"/>
                    </a:lnTo>
                    <a:lnTo>
                      <a:pt x="40" y="23"/>
                    </a:lnTo>
                    <a:lnTo>
                      <a:pt x="37" y="22"/>
                    </a:lnTo>
                    <a:lnTo>
                      <a:pt x="35" y="22"/>
                    </a:lnTo>
                    <a:lnTo>
                      <a:pt x="32" y="21"/>
                    </a:lnTo>
                    <a:lnTo>
                      <a:pt x="30" y="20"/>
                    </a:lnTo>
                    <a:lnTo>
                      <a:pt x="27" y="20"/>
                    </a:lnTo>
                    <a:lnTo>
                      <a:pt x="24" y="17"/>
                    </a:lnTo>
                    <a:lnTo>
                      <a:pt x="21" y="17"/>
                    </a:lnTo>
                    <a:lnTo>
                      <a:pt x="19" y="16"/>
                    </a:lnTo>
                    <a:lnTo>
                      <a:pt x="17" y="15"/>
                    </a:lnTo>
                    <a:lnTo>
                      <a:pt x="14" y="14"/>
                    </a:lnTo>
                    <a:lnTo>
                      <a:pt x="13" y="13"/>
                    </a:lnTo>
                    <a:lnTo>
                      <a:pt x="10" y="11"/>
                    </a:lnTo>
                    <a:lnTo>
                      <a:pt x="8" y="10"/>
                    </a:lnTo>
                    <a:lnTo>
                      <a:pt x="7" y="9"/>
                    </a:lnTo>
                    <a:lnTo>
                      <a:pt x="6" y="8"/>
                    </a:lnTo>
                    <a:lnTo>
                      <a:pt x="4" y="8"/>
                    </a:lnTo>
                    <a:lnTo>
                      <a:pt x="2" y="5"/>
                    </a:lnTo>
                    <a:lnTo>
                      <a:pt x="2" y="5"/>
                    </a:lnTo>
                    <a:lnTo>
                      <a:pt x="1" y="4"/>
                    </a:lnTo>
                    <a:lnTo>
                      <a:pt x="1" y="3"/>
                    </a:lnTo>
                    <a:lnTo>
                      <a:pt x="0" y="3"/>
                    </a:lnTo>
                    <a:lnTo>
                      <a:pt x="0" y="2"/>
                    </a:lnTo>
                  </a:path>
                </a:pathLst>
              </a:custGeom>
              <a:solidFill>
                <a:srgbClr val="00FF00"/>
              </a:solidFill>
              <a:ln w="12699" cap="rnd" cmpd="sng">
                <a:solidFill>
                  <a:srgbClr val="009900"/>
                </a:solidFill>
                <a:prstDash val="solid"/>
                <a:round/>
                <a:headEnd type="none" w="sm" len="sm"/>
                <a:tailEnd type="none" w="sm" len="sm"/>
              </a:ln>
              <a:effectLst/>
            </p:spPr>
            <p:txBody>
              <a:bodyPr/>
              <a:lstStyle/>
              <a:p>
                <a:endParaRPr lang="en-US" b="1" dirty="0"/>
              </a:p>
            </p:txBody>
          </p:sp>
          <p:sp>
            <p:nvSpPr>
              <p:cNvPr id="303" name="Freeform 329"/>
              <p:cNvSpPr>
                <a:spLocks/>
              </p:cNvSpPr>
              <p:nvPr/>
            </p:nvSpPr>
            <p:spPr bwMode="auto">
              <a:xfrm>
                <a:off x="1418" y="808"/>
                <a:ext cx="22" cy="79"/>
              </a:xfrm>
              <a:custGeom>
                <a:avLst/>
                <a:gdLst/>
                <a:ahLst/>
                <a:cxnLst>
                  <a:cxn ang="0">
                    <a:pos x="4" y="78"/>
                  </a:cxn>
                  <a:cxn ang="0">
                    <a:pos x="7" y="76"/>
                  </a:cxn>
                  <a:cxn ang="0">
                    <a:pos x="8" y="75"/>
                  </a:cxn>
                  <a:cxn ang="0">
                    <a:pos x="11" y="72"/>
                  </a:cxn>
                  <a:cxn ang="0">
                    <a:pos x="12" y="68"/>
                  </a:cxn>
                  <a:cxn ang="0">
                    <a:pos x="14" y="63"/>
                  </a:cxn>
                  <a:cxn ang="0">
                    <a:pos x="16" y="57"/>
                  </a:cxn>
                  <a:cxn ang="0">
                    <a:pos x="17" y="51"/>
                  </a:cxn>
                  <a:cxn ang="0">
                    <a:pos x="18" y="44"/>
                  </a:cxn>
                  <a:cxn ang="0">
                    <a:pos x="19" y="38"/>
                  </a:cxn>
                  <a:cxn ang="0">
                    <a:pos x="21" y="31"/>
                  </a:cxn>
                  <a:cxn ang="0">
                    <a:pos x="21" y="25"/>
                  </a:cxn>
                  <a:cxn ang="0">
                    <a:pos x="21" y="19"/>
                  </a:cxn>
                  <a:cxn ang="0">
                    <a:pos x="21" y="13"/>
                  </a:cxn>
                  <a:cxn ang="0">
                    <a:pos x="21" y="8"/>
                  </a:cxn>
                  <a:cxn ang="0">
                    <a:pos x="19" y="6"/>
                  </a:cxn>
                  <a:cxn ang="0">
                    <a:pos x="18" y="2"/>
                  </a:cxn>
                  <a:cxn ang="0">
                    <a:pos x="17" y="1"/>
                  </a:cxn>
                  <a:cxn ang="0">
                    <a:pos x="16" y="0"/>
                  </a:cxn>
                  <a:cxn ang="0">
                    <a:pos x="13" y="1"/>
                  </a:cxn>
                  <a:cxn ang="0">
                    <a:pos x="12" y="2"/>
                  </a:cxn>
                  <a:cxn ang="0">
                    <a:pos x="9" y="4"/>
                  </a:cxn>
                  <a:cxn ang="0">
                    <a:pos x="8" y="8"/>
                  </a:cxn>
                  <a:cxn ang="0">
                    <a:pos x="7" y="13"/>
                  </a:cxn>
                  <a:cxn ang="0">
                    <a:pos x="4" y="19"/>
                  </a:cxn>
                  <a:cxn ang="0">
                    <a:pos x="3" y="25"/>
                  </a:cxn>
                  <a:cxn ang="0">
                    <a:pos x="2" y="31"/>
                  </a:cxn>
                  <a:cxn ang="0">
                    <a:pos x="1" y="37"/>
                  </a:cxn>
                  <a:cxn ang="0">
                    <a:pos x="0" y="44"/>
                  </a:cxn>
                  <a:cxn ang="0">
                    <a:pos x="0" y="51"/>
                  </a:cxn>
                  <a:cxn ang="0">
                    <a:pos x="0" y="57"/>
                  </a:cxn>
                  <a:cxn ang="0">
                    <a:pos x="0" y="62"/>
                  </a:cxn>
                  <a:cxn ang="0">
                    <a:pos x="0" y="68"/>
                  </a:cxn>
                  <a:cxn ang="0">
                    <a:pos x="1" y="72"/>
                  </a:cxn>
                  <a:cxn ang="0">
                    <a:pos x="2" y="75"/>
                  </a:cxn>
                  <a:cxn ang="0">
                    <a:pos x="3" y="76"/>
                  </a:cxn>
                  <a:cxn ang="0">
                    <a:pos x="4" y="78"/>
                  </a:cxn>
                </a:cxnLst>
                <a:rect l="0" t="0" r="r" b="b"/>
                <a:pathLst>
                  <a:path w="22" h="79">
                    <a:moveTo>
                      <a:pt x="4" y="78"/>
                    </a:moveTo>
                    <a:lnTo>
                      <a:pt x="4" y="78"/>
                    </a:lnTo>
                    <a:lnTo>
                      <a:pt x="6" y="78"/>
                    </a:lnTo>
                    <a:lnTo>
                      <a:pt x="7" y="76"/>
                    </a:lnTo>
                    <a:lnTo>
                      <a:pt x="7" y="75"/>
                    </a:lnTo>
                    <a:lnTo>
                      <a:pt x="8" y="75"/>
                    </a:lnTo>
                    <a:lnTo>
                      <a:pt x="9" y="73"/>
                    </a:lnTo>
                    <a:lnTo>
                      <a:pt x="11" y="72"/>
                    </a:lnTo>
                    <a:lnTo>
                      <a:pt x="12" y="69"/>
                    </a:lnTo>
                    <a:lnTo>
                      <a:pt x="12" y="68"/>
                    </a:lnTo>
                    <a:lnTo>
                      <a:pt x="13" y="66"/>
                    </a:lnTo>
                    <a:lnTo>
                      <a:pt x="14" y="63"/>
                    </a:lnTo>
                    <a:lnTo>
                      <a:pt x="14" y="61"/>
                    </a:lnTo>
                    <a:lnTo>
                      <a:pt x="16" y="57"/>
                    </a:lnTo>
                    <a:lnTo>
                      <a:pt x="17" y="54"/>
                    </a:lnTo>
                    <a:lnTo>
                      <a:pt x="17" y="51"/>
                    </a:lnTo>
                    <a:lnTo>
                      <a:pt x="18" y="48"/>
                    </a:lnTo>
                    <a:lnTo>
                      <a:pt x="18" y="44"/>
                    </a:lnTo>
                    <a:lnTo>
                      <a:pt x="19" y="42"/>
                    </a:lnTo>
                    <a:lnTo>
                      <a:pt x="19" y="38"/>
                    </a:lnTo>
                    <a:lnTo>
                      <a:pt x="19" y="34"/>
                    </a:lnTo>
                    <a:lnTo>
                      <a:pt x="21" y="31"/>
                    </a:lnTo>
                    <a:lnTo>
                      <a:pt x="21" y="28"/>
                    </a:lnTo>
                    <a:lnTo>
                      <a:pt x="21" y="25"/>
                    </a:lnTo>
                    <a:lnTo>
                      <a:pt x="21" y="22"/>
                    </a:lnTo>
                    <a:lnTo>
                      <a:pt x="21" y="19"/>
                    </a:lnTo>
                    <a:lnTo>
                      <a:pt x="21" y="16"/>
                    </a:lnTo>
                    <a:lnTo>
                      <a:pt x="21" y="13"/>
                    </a:lnTo>
                    <a:lnTo>
                      <a:pt x="21" y="10"/>
                    </a:lnTo>
                    <a:lnTo>
                      <a:pt x="21" y="8"/>
                    </a:lnTo>
                    <a:lnTo>
                      <a:pt x="19" y="7"/>
                    </a:lnTo>
                    <a:lnTo>
                      <a:pt x="19" y="6"/>
                    </a:lnTo>
                    <a:lnTo>
                      <a:pt x="19" y="3"/>
                    </a:lnTo>
                    <a:lnTo>
                      <a:pt x="18" y="2"/>
                    </a:lnTo>
                    <a:lnTo>
                      <a:pt x="17" y="1"/>
                    </a:lnTo>
                    <a:lnTo>
                      <a:pt x="17" y="1"/>
                    </a:lnTo>
                    <a:lnTo>
                      <a:pt x="17" y="0"/>
                    </a:lnTo>
                    <a:lnTo>
                      <a:pt x="16" y="0"/>
                    </a:lnTo>
                    <a:lnTo>
                      <a:pt x="14" y="0"/>
                    </a:lnTo>
                    <a:lnTo>
                      <a:pt x="13" y="1"/>
                    </a:lnTo>
                    <a:lnTo>
                      <a:pt x="13" y="1"/>
                    </a:lnTo>
                    <a:lnTo>
                      <a:pt x="12" y="2"/>
                    </a:lnTo>
                    <a:lnTo>
                      <a:pt x="11" y="3"/>
                    </a:lnTo>
                    <a:lnTo>
                      <a:pt x="9" y="4"/>
                    </a:lnTo>
                    <a:lnTo>
                      <a:pt x="9" y="7"/>
                    </a:lnTo>
                    <a:lnTo>
                      <a:pt x="8" y="8"/>
                    </a:lnTo>
                    <a:lnTo>
                      <a:pt x="7" y="10"/>
                    </a:lnTo>
                    <a:lnTo>
                      <a:pt x="7" y="13"/>
                    </a:lnTo>
                    <a:lnTo>
                      <a:pt x="6" y="15"/>
                    </a:lnTo>
                    <a:lnTo>
                      <a:pt x="4" y="19"/>
                    </a:lnTo>
                    <a:lnTo>
                      <a:pt x="4" y="21"/>
                    </a:lnTo>
                    <a:lnTo>
                      <a:pt x="3" y="25"/>
                    </a:lnTo>
                    <a:lnTo>
                      <a:pt x="2" y="27"/>
                    </a:lnTo>
                    <a:lnTo>
                      <a:pt x="2" y="31"/>
                    </a:lnTo>
                    <a:lnTo>
                      <a:pt x="1" y="34"/>
                    </a:lnTo>
                    <a:lnTo>
                      <a:pt x="1" y="37"/>
                    </a:lnTo>
                    <a:lnTo>
                      <a:pt x="0" y="40"/>
                    </a:lnTo>
                    <a:lnTo>
                      <a:pt x="0" y="44"/>
                    </a:lnTo>
                    <a:lnTo>
                      <a:pt x="0" y="48"/>
                    </a:lnTo>
                    <a:lnTo>
                      <a:pt x="0" y="51"/>
                    </a:lnTo>
                    <a:lnTo>
                      <a:pt x="0" y="54"/>
                    </a:lnTo>
                    <a:lnTo>
                      <a:pt x="0" y="57"/>
                    </a:lnTo>
                    <a:lnTo>
                      <a:pt x="0" y="60"/>
                    </a:lnTo>
                    <a:lnTo>
                      <a:pt x="0" y="62"/>
                    </a:lnTo>
                    <a:lnTo>
                      <a:pt x="0" y="66"/>
                    </a:lnTo>
                    <a:lnTo>
                      <a:pt x="0" y="68"/>
                    </a:lnTo>
                    <a:lnTo>
                      <a:pt x="0" y="69"/>
                    </a:lnTo>
                    <a:lnTo>
                      <a:pt x="1" y="72"/>
                    </a:lnTo>
                    <a:lnTo>
                      <a:pt x="1" y="73"/>
                    </a:lnTo>
                    <a:lnTo>
                      <a:pt x="2" y="75"/>
                    </a:lnTo>
                    <a:lnTo>
                      <a:pt x="2" y="75"/>
                    </a:lnTo>
                    <a:lnTo>
                      <a:pt x="3" y="76"/>
                    </a:lnTo>
                    <a:lnTo>
                      <a:pt x="3" y="78"/>
                    </a:lnTo>
                    <a:lnTo>
                      <a:pt x="4" y="78"/>
                    </a:lnTo>
                  </a:path>
                </a:pathLst>
              </a:custGeom>
              <a:solidFill>
                <a:srgbClr val="00FF00"/>
              </a:solidFill>
              <a:ln w="12699" cap="rnd" cmpd="sng">
                <a:solidFill>
                  <a:srgbClr val="009900"/>
                </a:solidFill>
                <a:prstDash val="solid"/>
                <a:round/>
                <a:headEnd type="none" w="sm" len="sm"/>
                <a:tailEnd type="none" w="sm" len="sm"/>
              </a:ln>
              <a:effectLst/>
            </p:spPr>
            <p:txBody>
              <a:bodyPr/>
              <a:lstStyle/>
              <a:p>
                <a:endParaRPr lang="en-US" b="1" dirty="0"/>
              </a:p>
            </p:txBody>
          </p:sp>
          <p:sp>
            <p:nvSpPr>
              <p:cNvPr id="304" name="Freeform 330"/>
              <p:cNvSpPr>
                <a:spLocks/>
              </p:cNvSpPr>
              <p:nvPr/>
            </p:nvSpPr>
            <p:spPr bwMode="auto">
              <a:xfrm>
                <a:off x="1354" y="851"/>
                <a:ext cx="24" cy="78"/>
              </a:xfrm>
              <a:custGeom>
                <a:avLst/>
                <a:gdLst/>
                <a:ahLst/>
                <a:cxnLst>
                  <a:cxn ang="0">
                    <a:pos x="6" y="77"/>
                  </a:cxn>
                  <a:cxn ang="0">
                    <a:pos x="8" y="77"/>
                  </a:cxn>
                  <a:cxn ang="0">
                    <a:pos x="10" y="74"/>
                  </a:cxn>
                  <a:cxn ang="0">
                    <a:pos x="11" y="72"/>
                  </a:cxn>
                  <a:cxn ang="0">
                    <a:pos x="14" y="67"/>
                  </a:cxn>
                  <a:cxn ang="0">
                    <a:pos x="15" y="62"/>
                  </a:cxn>
                  <a:cxn ang="0">
                    <a:pos x="17" y="56"/>
                  </a:cxn>
                  <a:cxn ang="0">
                    <a:pos x="19" y="51"/>
                  </a:cxn>
                  <a:cxn ang="0">
                    <a:pos x="20" y="44"/>
                  </a:cxn>
                  <a:cxn ang="0">
                    <a:pos x="21" y="37"/>
                  </a:cxn>
                  <a:cxn ang="0">
                    <a:pos x="21" y="31"/>
                  </a:cxn>
                  <a:cxn ang="0">
                    <a:pos x="23" y="25"/>
                  </a:cxn>
                  <a:cxn ang="0">
                    <a:pos x="23" y="18"/>
                  </a:cxn>
                  <a:cxn ang="0">
                    <a:pos x="23" y="13"/>
                  </a:cxn>
                  <a:cxn ang="0">
                    <a:pos x="21" y="8"/>
                  </a:cxn>
                  <a:cxn ang="0">
                    <a:pos x="21" y="4"/>
                  </a:cxn>
                  <a:cxn ang="0">
                    <a:pos x="20" y="2"/>
                  </a:cxn>
                  <a:cxn ang="0">
                    <a:pos x="19" y="0"/>
                  </a:cxn>
                  <a:cxn ang="0">
                    <a:pos x="16" y="0"/>
                  </a:cxn>
                  <a:cxn ang="0">
                    <a:pos x="15" y="0"/>
                  </a:cxn>
                  <a:cxn ang="0">
                    <a:pos x="14" y="1"/>
                  </a:cxn>
                  <a:cxn ang="0">
                    <a:pos x="11" y="4"/>
                  </a:cxn>
                  <a:cxn ang="0">
                    <a:pos x="8" y="8"/>
                  </a:cxn>
                  <a:cxn ang="0">
                    <a:pos x="7" y="13"/>
                  </a:cxn>
                  <a:cxn ang="0">
                    <a:pos x="6" y="18"/>
                  </a:cxn>
                  <a:cxn ang="0">
                    <a:pos x="3" y="24"/>
                  </a:cxn>
                  <a:cxn ang="0">
                    <a:pos x="3" y="30"/>
                  </a:cxn>
                  <a:cxn ang="0">
                    <a:pos x="1" y="37"/>
                  </a:cxn>
                  <a:cxn ang="0">
                    <a:pos x="1" y="44"/>
                  </a:cxn>
                  <a:cxn ang="0">
                    <a:pos x="1" y="50"/>
                  </a:cxn>
                  <a:cxn ang="0">
                    <a:pos x="0" y="56"/>
                  </a:cxn>
                  <a:cxn ang="0">
                    <a:pos x="0" y="62"/>
                  </a:cxn>
                  <a:cxn ang="0">
                    <a:pos x="1" y="67"/>
                  </a:cxn>
                  <a:cxn ang="0">
                    <a:pos x="1" y="70"/>
                  </a:cxn>
                  <a:cxn ang="0">
                    <a:pos x="2" y="74"/>
                  </a:cxn>
                  <a:cxn ang="0">
                    <a:pos x="3" y="77"/>
                  </a:cxn>
                  <a:cxn ang="0">
                    <a:pos x="5" y="77"/>
                  </a:cxn>
                </a:cxnLst>
                <a:rect l="0" t="0" r="r" b="b"/>
                <a:pathLst>
                  <a:path w="24" h="78">
                    <a:moveTo>
                      <a:pt x="5" y="77"/>
                    </a:moveTo>
                    <a:lnTo>
                      <a:pt x="6" y="77"/>
                    </a:lnTo>
                    <a:lnTo>
                      <a:pt x="7" y="77"/>
                    </a:lnTo>
                    <a:lnTo>
                      <a:pt x="8" y="77"/>
                    </a:lnTo>
                    <a:lnTo>
                      <a:pt x="8" y="75"/>
                    </a:lnTo>
                    <a:lnTo>
                      <a:pt x="10" y="74"/>
                    </a:lnTo>
                    <a:lnTo>
                      <a:pt x="11" y="73"/>
                    </a:lnTo>
                    <a:lnTo>
                      <a:pt x="11" y="72"/>
                    </a:lnTo>
                    <a:lnTo>
                      <a:pt x="12" y="69"/>
                    </a:lnTo>
                    <a:lnTo>
                      <a:pt x="14" y="67"/>
                    </a:lnTo>
                    <a:lnTo>
                      <a:pt x="14" y="64"/>
                    </a:lnTo>
                    <a:lnTo>
                      <a:pt x="15" y="62"/>
                    </a:lnTo>
                    <a:lnTo>
                      <a:pt x="16" y="60"/>
                    </a:lnTo>
                    <a:lnTo>
                      <a:pt x="17" y="56"/>
                    </a:lnTo>
                    <a:lnTo>
                      <a:pt x="17" y="54"/>
                    </a:lnTo>
                    <a:lnTo>
                      <a:pt x="19" y="51"/>
                    </a:lnTo>
                    <a:lnTo>
                      <a:pt x="19" y="48"/>
                    </a:lnTo>
                    <a:lnTo>
                      <a:pt x="20" y="44"/>
                    </a:lnTo>
                    <a:lnTo>
                      <a:pt x="20" y="40"/>
                    </a:lnTo>
                    <a:lnTo>
                      <a:pt x="21" y="37"/>
                    </a:lnTo>
                    <a:lnTo>
                      <a:pt x="21" y="34"/>
                    </a:lnTo>
                    <a:lnTo>
                      <a:pt x="21" y="31"/>
                    </a:lnTo>
                    <a:lnTo>
                      <a:pt x="21" y="27"/>
                    </a:lnTo>
                    <a:lnTo>
                      <a:pt x="23" y="25"/>
                    </a:lnTo>
                    <a:lnTo>
                      <a:pt x="23" y="21"/>
                    </a:lnTo>
                    <a:lnTo>
                      <a:pt x="23" y="18"/>
                    </a:lnTo>
                    <a:lnTo>
                      <a:pt x="23" y="15"/>
                    </a:lnTo>
                    <a:lnTo>
                      <a:pt x="23" y="13"/>
                    </a:lnTo>
                    <a:lnTo>
                      <a:pt x="21" y="10"/>
                    </a:lnTo>
                    <a:lnTo>
                      <a:pt x="21" y="8"/>
                    </a:lnTo>
                    <a:lnTo>
                      <a:pt x="21" y="6"/>
                    </a:lnTo>
                    <a:lnTo>
                      <a:pt x="21" y="4"/>
                    </a:lnTo>
                    <a:lnTo>
                      <a:pt x="20" y="3"/>
                    </a:lnTo>
                    <a:lnTo>
                      <a:pt x="20" y="2"/>
                    </a:lnTo>
                    <a:lnTo>
                      <a:pt x="19" y="1"/>
                    </a:lnTo>
                    <a:lnTo>
                      <a:pt x="19" y="0"/>
                    </a:lnTo>
                    <a:lnTo>
                      <a:pt x="17" y="0"/>
                    </a:lnTo>
                    <a:lnTo>
                      <a:pt x="16" y="0"/>
                    </a:lnTo>
                    <a:lnTo>
                      <a:pt x="16" y="0"/>
                    </a:lnTo>
                    <a:lnTo>
                      <a:pt x="15" y="0"/>
                    </a:lnTo>
                    <a:lnTo>
                      <a:pt x="14" y="1"/>
                    </a:lnTo>
                    <a:lnTo>
                      <a:pt x="14" y="1"/>
                    </a:lnTo>
                    <a:lnTo>
                      <a:pt x="12" y="3"/>
                    </a:lnTo>
                    <a:lnTo>
                      <a:pt x="11" y="4"/>
                    </a:lnTo>
                    <a:lnTo>
                      <a:pt x="11" y="6"/>
                    </a:lnTo>
                    <a:lnTo>
                      <a:pt x="8" y="8"/>
                    </a:lnTo>
                    <a:lnTo>
                      <a:pt x="8" y="10"/>
                    </a:lnTo>
                    <a:lnTo>
                      <a:pt x="7" y="13"/>
                    </a:lnTo>
                    <a:lnTo>
                      <a:pt x="6" y="15"/>
                    </a:lnTo>
                    <a:lnTo>
                      <a:pt x="6" y="18"/>
                    </a:lnTo>
                    <a:lnTo>
                      <a:pt x="5" y="21"/>
                    </a:lnTo>
                    <a:lnTo>
                      <a:pt x="3" y="24"/>
                    </a:lnTo>
                    <a:lnTo>
                      <a:pt x="3" y="27"/>
                    </a:lnTo>
                    <a:lnTo>
                      <a:pt x="3" y="30"/>
                    </a:lnTo>
                    <a:lnTo>
                      <a:pt x="2" y="33"/>
                    </a:lnTo>
                    <a:lnTo>
                      <a:pt x="1" y="37"/>
                    </a:lnTo>
                    <a:lnTo>
                      <a:pt x="1" y="40"/>
                    </a:lnTo>
                    <a:lnTo>
                      <a:pt x="1" y="44"/>
                    </a:lnTo>
                    <a:lnTo>
                      <a:pt x="1" y="46"/>
                    </a:lnTo>
                    <a:lnTo>
                      <a:pt x="1" y="50"/>
                    </a:lnTo>
                    <a:lnTo>
                      <a:pt x="0" y="54"/>
                    </a:lnTo>
                    <a:lnTo>
                      <a:pt x="0" y="56"/>
                    </a:lnTo>
                    <a:lnTo>
                      <a:pt x="0" y="60"/>
                    </a:lnTo>
                    <a:lnTo>
                      <a:pt x="0" y="62"/>
                    </a:lnTo>
                    <a:lnTo>
                      <a:pt x="1" y="64"/>
                    </a:lnTo>
                    <a:lnTo>
                      <a:pt x="1" y="67"/>
                    </a:lnTo>
                    <a:lnTo>
                      <a:pt x="1" y="69"/>
                    </a:lnTo>
                    <a:lnTo>
                      <a:pt x="1" y="70"/>
                    </a:lnTo>
                    <a:lnTo>
                      <a:pt x="2" y="73"/>
                    </a:lnTo>
                    <a:lnTo>
                      <a:pt x="2" y="74"/>
                    </a:lnTo>
                    <a:lnTo>
                      <a:pt x="3" y="75"/>
                    </a:lnTo>
                    <a:lnTo>
                      <a:pt x="3" y="77"/>
                    </a:lnTo>
                    <a:lnTo>
                      <a:pt x="5" y="77"/>
                    </a:lnTo>
                    <a:lnTo>
                      <a:pt x="5" y="77"/>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05" name="Freeform 331"/>
              <p:cNvSpPr>
                <a:spLocks/>
              </p:cNvSpPr>
              <p:nvPr/>
            </p:nvSpPr>
            <p:spPr bwMode="auto">
              <a:xfrm>
                <a:off x="1351" y="981"/>
                <a:ext cx="22" cy="79"/>
              </a:xfrm>
              <a:custGeom>
                <a:avLst/>
                <a:gdLst/>
                <a:ahLst/>
                <a:cxnLst>
                  <a:cxn ang="0">
                    <a:pos x="4" y="78"/>
                  </a:cxn>
                  <a:cxn ang="0">
                    <a:pos x="7" y="76"/>
                  </a:cxn>
                  <a:cxn ang="0">
                    <a:pos x="8" y="75"/>
                  </a:cxn>
                  <a:cxn ang="0">
                    <a:pos x="11" y="72"/>
                  </a:cxn>
                  <a:cxn ang="0">
                    <a:pos x="12" y="68"/>
                  </a:cxn>
                  <a:cxn ang="0">
                    <a:pos x="14" y="63"/>
                  </a:cxn>
                  <a:cxn ang="0">
                    <a:pos x="16" y="57"/>
                  </a:cxn>
                  <a:cxn ang="0">
                    <a:pos x="17" y="51"/>
                  </a:cxn>
                  <a:cxn ang="0">
                    <a:pos x="18" y="44"/>
                  </a:cxn>
                  <a:cxn ang="0">
                    <a:pos x="19" y="38"/>
                  </a:cxn>
                  <a:cxn ang="0">
                    <a:pos x="19" y="32"/>
                  </a:cxn>
                  <a:cxn ang="0">
                    <a:pos x="21" y="25"/>
                  </a:cxn>
                  <a:cxn ang="0">
                    <a:pos x="21" y="19"/>
                  </a:cxn>
                  <a:cxn ang="0">
                    <a:pos x="21" y="13"/>
                  </a:cxn>
                  <a:cxn ang="0">
                    <a:pos x="19" y="9"/>
                  </a:cxn>
                  <a:cxn ang="0">
                    <a:pos x="19" y="6"/>
                  </a:cxn>
                  <a:cxn ang="0">
                    <a:pos x="18" y="2"/>
                  </a:cxn>
                  <a:cxn ang="0">
                    <a:pos x="17" y="1"/>
                  </a:cxn>
                  <a:cxn ang="0">
                    <a:pos x="16" y="0"/>
                  </a:cxn>
                  <a:cxn ang="0">
                    <a:pos x="13" y="1"/>
                  </a:cxn>
                  <a:cxn ang="0">
                    <a:pos x="12" y="2"/>
                  </a:cxn>
                  <a:cxn ang="0">
                    <a:pos x="9" y="4"/>
                  </a:cxn>
                  <a:cxn ang="0">
                    <a:pos x="8" y="8"/>
                  </a:cxn>
                  <a:cxn ang="0">
                    <a:pos x="7" y="13"/>
                  </a:cxn>
                  <a:cxn ang="0">
                    <a:pos x="4" y="19"/>
                  </a:cxn>
                  <a:cxn ang="0">
                    <a:pos x="3" y="25"/>
                  </a:cxn>
                  <a:cxn ang="0">
                    <a:pos x="2" y="31"/>
                  </a:cxn>
                  <a:cxn ang="0">
                    <a:pos x="1" y="38"/>
                  </a:cxn>
                  <a:cxn ang="0">
                    <a:pos x="0" y="44"/>
                  </a:cxn>
                  <a:cxn ang="0">
                    <a:pos x="0" y="51"/>
                  </a:cxn>
                  <a:cxn ang="0">
                    <a:pos x="0" y="57"/>
                  </a:cxn>
                  <a:cxn ang="0">
                    <a:pos x="0" y="63"/>
                  </a:cxn>
                  <a:cxn ang="0">
                    <a:pos x="0" y="68"/>
                  </a:cxn>
                  <a:cxn ang="0">
                    <a:pos x="0" y="72"/>
                  </a:cxn>
                  <a:cxn ang="0">
                    <a:pos x="2" y="75"/>
                  </a:cxn>
                  <a:cxn ang="0">
                    <a:pos x="2" y="76"/>
                  </a:cxn>
                  <a:cxn ang="0">
                    <a:pos x="4" y="78"/>
                  </a:cxn>
                </a:cxnLst>
                <a:rect l="0" t="0" r="r" b="b"/>
                <a:pathLst>
                  <a:path w="22" h="79">
                    <a:moveTo>
                      <a:pt x="4" y="78"/>
                    </a:moveTo>
                    <a:lnTo>
                      <a:pt x="4" y="78"/>
                    </a:lnTo>
                    <a:lnTo>
                      <a:pt x="6" y="78"/>
                    </a:lnTo>
                    <a:lnTo>
                      <a:pt x="7" y="76"/>
                    </a:lnTo>
                    <a:lnTo>
                      <a:pt x="7" y="76"/>
                    </a:lnTo>
                    <a:lnTo>
                      <a:pt x="8" y="75"/>
                    </a:lnTo>
                    <a:lnTo>
                      <a:pt x="9" y="73"/>
                    </a:lnTo>
                    <a:lnTo>
                      <a:pt x="11" y="72"/>
                    </a:lnTo>
                    <a:lnTo>
                      <a:pt x="11" y="70"/>
                    </a:lnTo>
                    <a:lnTo>
                      <a:pt x="12" y="68"/>
                    </a:lnTo>
                    <a:lnTo>
                      <a:pt x="13" y="66"/>
                    </a:lnTo>
                    <a:lnTo>
                      <a:pt x="14" y="63"/>
                    </a:lnTo>
                    <a:lnTo>
                      <a:pt x="14" y="61"/>
                    </a:lnTo>
                    <a:lnTo>
                      <a:pt x="16" y="57"/>
                    </a:lnTo>
                    <a:lnTo>
                      <a:pt x="17" y="55"/>
                    </a:lnTo>
                    <a:lnTo>
                      <a:pt x="17" y="51"/>
                    </a:lnTo>
                    <a:lnTo>
                      <a:pt x="17" y="49"/>
                    </a:lnTo>
                    <a:lnTo>
                      <a:pt x="18" y="44"/>
                    </a:lnTo>
                    <a:lnTo>
                      <a:pt x="19" y="42"/>
                    </a:lnTo>
                    <a:lnTo>
                      <a:pt x="19" y="38"/>
                    </a:lnTo>
                    <a:lnTo>
                      <a:pt x="19" y="34"/>
                    </a:lnTo>
                    <a:lnTo>
                      <a:pt x="19" y="32"/>
                    </a:lnTo>
                    <a:lnTo>
                      <a:pt x="21" y="28"/>
                    </a:lnTo>
                    <a:lnTo>
                      <a:pt x="21" y="25"/>
                    </a:lnTo>
                    <a:lnTo>
                      <a:pt x="21" y="22"/>
                    </a:lnTo>
                    <a:lnTo>
                      <a:pt x="21" y="19"/>
                    </a:lnTo>
                    <a:lnTo>
                      <a:pt x="21" y="16"/>
                    </a:lnTo>
                    <a:lnTo>
                      <a:pt x="21" y="13"/>
                    </a:lnTo>
                    <a:lnTo>
                      <a:pt x="21" y="10"/>
                    </a:lnTo>
                    <a:lnTo>
                      <a:pt x="19" y="9"/>
                    </a:lnTo>
                    <a:lnTo>
                      <a:pt x="19" y="7"/>
                    </a:lnTo>
                    <a:lnTo>
                      <a:pt x="19" y="6"/>
                    </a:lnTo>
                    <a:lnTo>
                      <a:pt x="19" y="3"/>
                    </a:lnTo>
                    <a:lnTo>
                      <a:pt x="18" y="2"/>
                    </a:lnTo>
                    <a:lnTo>
                      <a:pt x="17" y="1"/>
                    </a:lnTo>
                    <a:lnTo>
                      <a:pt x="17" y="1"/>
                    </a:lnTo>
                    <a:lnTo>
                      <a:pt x="16" y="0"/>
                    </a:lnTo>
                    <a:lnTo>
                      <a:pt x="16" y="0"/>
                    </a:lnTo>
                    <a:lnTo>
                      <a:pt x="14" y="0"/>
                    </a:lnTo>
                    <a:lnTo>
                      <a:pt x="13" y="1"/>
                    </a:lnTo>
                    <a:lnTo>
                      <a:pt x="12" y="1"/>
                    </a:lnTo>
                    <a:lnTo>
                      <a:pt x="12" y="2"/>
                    </a:lnTo>
                    <a:lnTo>
                      <a:pt x="11" y="3"/>
                    </a:lnTo>
                    <a:lnTo>
                      <a:pt x="9" y="4"/>
                    </a:lnTo>
                    <a:lnTo>
                      <a:pt x="9" y="7"/>
                    </a:lnTo>
                    <a:lnTo>
                      <a:pt x="8" y="8"/>
                    </a:lnTo>
                    <a:lnTo>
                      <a:pt x="7" y="10"/>
                    </a:lnTo>
                    <a:lnTo>
                      <a:pt x="7" y="13"/>
                    </a:lnTo>
                    <a:lnTo>
                      <a:pt x="6" y="15"/>
                    </a:lnTo>
                    <a:lnTo>
                      <a:pt x="4" y="19"/>
                    </a:lnTo>
                    <a:lnTo>
                      <a:pt x="3" y="21"/>
                    </a:lnTo>
                    <a:lnTo>
                      <a:pt x="3" y="25"/>
                    </a:lnTo>
                    <a:lnTo>
                      <a:pt x="2" y="27"/>
                    </a:lnTo>
                    <a:lnTo>
                      <a:pt x="2" y="31"/>
                    </a:lnTo>
                    <a:lnTo>
                      <a:pt x="1" y="34"/>
                    </a:lnTo>
                    <a:lnTo>
                      <a:pt x="1" y="38"/>
                    </a:lnTo>
                    <a:lnTo>
                      <a:pt x="0" y="42"/>
                    </a:lnTo>
                    <a:lnTo>
                      <a:pt x="0" y="44"/>
                    </a:lnTo>
                    <a:lnTo>
                      <a:pt x="0" y="48"/>
                    </a:lnTo>
                    <a:lnTo>
                      <a:pt x="0" y="51"/>
                    </a:lnTo>
                    <a:lnTo>
                      <a:pt x="0" y="54"/>
                    </a:lnTo>
                    <a:lnTo>
                      <a:pt x="0" y="57"/>
                    </a:lnTo>
                    <a:lnTo>
                      <a:pt x="0" y="60"/>
                    </a:lnTo>
                    <a:lnTo>
                      <a:pt x="0" y="63"/>
                    </a:lnTo>
                    <a:lnTo>
                      <a:pt x="0" y="66"/>
                    </a:lnTo>
                    <a:lnTo>
                      <a:pt x="0" y="68"/>
                    </a:lnTo>
                    <a:lnTo>
                      <a:pt x="0" y="69"/>
                    </a:lnTo>
                    <a:lnTo>
                      <a:pt x="0" y="72"/>
                    </a:lnTo>
                    <a:lnTo>
                      <a:pt x="1" y="73"/>
                    </a:lnTo>
                    <a:lnTo>
                      <a:pt x="2" y="75"/>
                    </a:lnTo>
                    <a:lnTo>
                      <a:pt x="2" y="75"/>
                    </a:lnTo>
                    <a:lnTo>
                      <a:pt x="2" y="76"/>
                    </a:lnTo>
                    <a:lnTo>
                      <a:pt x="3" y="78"/>
                    </a:lnTo>
                    <a:lnTo>
                      <a:pt x="4" y="78"/>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06" name="Freeform 332"/>
              <p:cNvSpPr>
                <a:spLocks/>
              </p:cNvSpPr>
              <p:nvPr/>
            </p:nvSpPr>
            <p:spPr bwMode="auto">
              <a:xfrm>
                <a:off x="1071" y="929"/>
                <a:ext cx="24" cy="80"/>
              </a:xfrm>
              <a:custGeom>
                <a:avLst/>
                <a:gdLst/>
                <a:ahLst/>
                <a:cxnLst>
                  <a:cxn ang="0">
                    <a:pos x="6" y="79"/>
                  </a:cxn>
                  <a:cxn ang="0">
                    <a:pos x="7" y="77"/>
                  </a:cxn>
                  <a:cxn ang="0">
                    <a:pos x="10" y="76"/>
                  </a:cxn>
                  <a:cxn ang="0">
                    <a:pos x="11" y="72"/>
                  </a:cxn>
                  <a:cxn ang="0">
                    <a:pos x="12" y="69"/>
                  </a:cxn>
                  <a:cxn ang="0">
                    <a:pos x="15" y="64"/>
                  </a:cxn>
                  <a:cxn ang="0">
                    <a:pos x="16" y="58"/>
                  </a:cxn>
                  <a:cxn ang="0">
                    <a:pos x="17" y="52"/>
                  </a:cxn>
                  <a:cxn ang="0">
                    <a:pos x="20" y="46"/>
                  </a:cxn>
                  <a:cxn ang="0">
                    <a:pos x="20" y="38"/>
                  </a:cxn>
                  <a:cxn ang="0">
                    <a:pos x="21" y="32"/>
                  </a:cxn>
                  <a:cxn ang="0">
                    <a:pos x="21" y="25"/>
                  </a:cxn>
                  <a:cxn ang="0">
                    <a:pos x="23" y="19"/>
                  </a:cxn>
                  <a:cxn ang="0">
                    <a:pos x="21" y="14"/>
                  </a:cxn>
                  <a:cxn ang="0">
                    <a:pos x="21" y="9"/>
                  </a:cxn>
                  <a:cxn ang="0">
                    <a:pos x="20" y="6"/>
                  </a:cxn>
                  <a:cxn ang="0">
                    <a:pos x="20" y="2"/>
                  </a:cxn>
                  <a:cxn ang="0">
                    <a:pos x="17" y="1"/>
                  </a:cxn>
                  <a:cxn ang="0">
                    <a:pos x="16" y="0"/>
                  </a:cxn>
                  <a:cxn ang="0">
                    <a:pos x="15" y="1"/>
                  </a:cxn>
                  <a:cxn ang="0">
                    <a:pos x="12" y="2"/>
                  </a:cxn>
                  <a:cxn ang="0">
                    <a:pos x="11" y="4"/>
                  </a:cxn>
                  <a:cxn ang="0">
                    <a:pos x="8" y="9"/>
                  </a:cxn>
                  <a:cxn ang="0">
                    <a:pos x="7" y="13"/>
                  </a:cxn>
                  <a:cxn ang="0">
                    <a:pos x="5" y="19"/>
                  </a:cxn>
                  <a:cxn ang="0">
                    <a:pos x="3" y="25"/>
                  </a:cxn>
                  <a:cxn ang="0">
                    <a:pos x="2" y="31"/>
                  </a:cxn>
                  <a:cxn ang="0">
                    <a:pos x="1" y="38"/>
                  </a:cxn>
                  <a:cxn ang="0">
                    <a:pos x="0" y="44"/>
                  </a:cxn>
                  <a:cxn ang="0">
                    <a:pos x="0" y="52"/>
                  </a:cxn>
                  <a:cxn ang="0">
                    <a:pos x="0" y="58"/>
                  </a:cxn>
                  <a:cxn ang="0">
                    <a:pos x="0" y="64"/>
                  </a:cxn>
                  <a:cxn ang="0">
                    <a:pos x="0" y="69"/>
                  </a:cxn>
                  <a:cxn ang="0">
                    <a:pos x="1" y="72"/>
                  </a:cxn>
                  <a:cxn ang="0">
                    <a:pos x="2" y="76"/>
                  </a:cxn>
                  <a:cxn ang="0">
                    <a:pos x="3" y="77"/>
                  </a:cxn>
                  <a:cxn ang="0">
                    <a:pos x="5" y="79"/>
                  </a:cxn>
                </a:cxnLst>
                <a:rect l="0" t="0" r="r" b="b"/>
                <a:pathLst>
                  <a:path w="24" h="80">
                    <a:moveTo>
                      <a:pt x="5" y="79"/>
                    </a:moveTo>
                    <a:lnTo>
                      <a:pt x="6" y="79"/>
                    </a:lnTo>
                    <a:lnTo>
                      <a:pt x="7" y="79"/>
                    </a:lnTo>
                    <a:lnTo>
                      <a:pt x="7" y="77"/>
                    </a:lnTo>
                    <a:lnTo>
                      <a:pt x="8" y="77"/>
                    </a:lnTo>
                    <a:lnTo>
                      <a:pt x="10" y="76"/>
                    </a:lnTo>
                    <a:lnTo>
                      <a:pt x="10" y="75"/>
                    </a:lnTo>
                    <a:lnTo>
                      <a:pt x="11" y="72"/>
                    </a:lnTo>
                    <a:lnTo>
                      <a:pt x="12" y="71"/>
                    </a:lnTo>
                    <a:lnTo>
                      <a:pt x="12" y="69"/>
                    </a:lnTo>
                    <a:lnTo>
                      <a:pt x="14" y="66"/>
                    </a:lnTo>
                    <a:lnTo>
                      <a:pt x="15" y="64"/>
                    </a:lnTo>
                    <a:lnTo>
                      <a:pt x="16" y="60"/>
                    </a:lnTo>
                    <a:lnTo>
                      <a:pt x="16" y="58"/>
                    </a:lnTo>
                    <a:lnTo>
                      <a:pt x="17" y="55"/>
                    </a:lnTo>
                    <a:lnTo>
                      <a:pt x="17" y="52"/>
                    </a:lnTo>
                    <a:lnTo>
                      <a:pt x="19" y="48"/>
                    </a:lnTo>
                    <a:lnTo>
                      <a:pt x="20" y="46"/>
                    </a:lnTo>
                    <a:lnTo>
                      <a:pt x="20" y="42"/>
                    </a:lnTo>
                    <a:lnTo>
                      <a:pt x="20" y="38"/>
                    </a:lnTo>
                    <a:lnTo>
                      <a:pt x="21" y="36"/>
                    </a:lnTo>
                    <a:lnTo>
                      <a:pt x="21" y="32"/>
                    </a:lnTo>
                    <a:lnTo>
                      <a:pt x="21" y="29"/>
                    </a:lnTo>
                    <a:lnTo>
                      <a:pt x="21" y="25"/>
                    </a:lnTo>
                    <a:lnTo>
                      <a:pt x="21" y="23"/>
                    </a:lnTo>
                    <a:lnTo>
                      <a:pt x="23" y="19"/>
                    </a:lnTo>
                    <a:lnTo>
                      <a:pt x="21" y="17"/>
                    </a:lnTo>
                    <a:lnTo>
                      <a:pt x="21" y="14"/>
                    </a:lnTo>
                    <a:lnTo>
                      <a:pt x="21" y="12"/>
                    </a:lnTo>
                    <a:lnTo>
                      <a:pt x="21" y="9"/>
                    </a:lnTo>
                    <a:lnTo>
                      <a:pt x="21" y="7"/>
                    </a:lnTo>
                    <a:lnTo>
                      <a:pt x="20" y="6"/>
                    </a:lnTo>
                    <a:lnTo>
                      <a:pt x="20" y="3"/>
                    </a:lnTo>
                    <a:lnTo>
                      <a:pt x="20" y="2"/>
                    </a:lnTo>
                    <a:lnTo>
                      <a:pt x="19" y="1"/>
                    </a:lnTo>
                    <a:lnTo>
                      <a:pt x="17" y="1"/>
                    </a:lnTo>
                    <a:lnTo>
                      <a:pt x="17" y="0"/>
                    </a:lnTo>
                    <a:lnTo>
                      <a:pt x="16" y="0"/>
                    </a:lnTo>
                    <a:lnTo>
                      <a:pt x="15" y="0"/>
                    </a:lnTo>
                    <a:lnTo>
                      <a:pt x="15" y="1"/>
                    </a:lnTo>
                    <a:lnTo>
                      <a:pt x="14" y="1"/>
                    </a:lnTo>
                    <a:lnTo>
                      <a:pt x="12" y="2"/>
                    </a:lnTo>
                    <a:lnTo>
                      <a:pt x="12" y="3"/>
                    </a:lnTo>
                    <a:lnTo>
                      <a:pt x="11" y="4"/>
                    </a:lnTo>
                    <a:lnTo>
                      <a:pt x="10" y="7"/>
                    </a:lnTo>
                    <a:lnTo>
                      <a:pt x="8" y="9"/>
                    </a:lnTo>
                    <a:lnTo>
                      <a:pt x="7" y="12"/>
                    </a:lnTo>
                    <a:lnTo>
                      <a:pt x="7" y="13"/>
                    </a:lnTo>
                    <a:lnTo>
                      <a:pt x="6" y="17"/>
                    </a:lnTo>
                    <a:lnTo>
                      <a:pt x="5" y="19"/>
                    </a:lnTo>
                    <a:lnTo>
                      <a:pt x="5" y="21"/>
                    </a:lnTo>
                    <a:lnTo>
                      <a:pt x="3" y="25"/>
                    </a:lnTo>
                    <a:lnTo>
                      <a:pt x="3" y="29"/>
                    </a:lnTo>
                    <a:lnTo>
                      <a:pt x="2" y="31"/>
                    </a:lnTo>
                    <a:lnTo>
                      <a:pt x="2" y="35"/>
                    </a:lnTo>
                    <a:lnTo>
                      <a:pt x="1" y="38"/>
                    </a:lnTo>
                    <a:lnTo>
                      <a:pt x="1" y="41"/>
                    </a:lnTo>
                    <a:lnTo>
                      <a:pt x="0" y="44"/>
                    </a:lnTo>
                    <a:lnTo>
                      <a:pt x="0" y="48"/>
                    </a:lnTo>
                    <a:lnTo>
                      <a:pt x="0" y="52"/>
                    </a:lnTo>
                    <a:lnTo>
                      <a:pt x="0" y="55"/>
                    </a:lnTo>
                    <a:lnTo>
                      <a:pt x="0" y="58"/>
                    </a:lnTo>
                    <a:lnTo>
                      <a:pt x="0" y="60"/>
                    </a:lnTo>
                    <a:lnTo>
                      <a:pt x="0" y="64"/>
                    </a:lnTo>
                    <a:lnTo>
                      <a:pt x="0" y="66"/>
                    </a:lnTo>
                    <a:lnTo>
                      <a:pt x="0" y="69"/>
                    </a:lnTo>
                    <a:lnTo>
                      <a:pt x="1" y="70"/>
                    </a:lnTo>
                    <a:lnTo>
                      <a:pt x="1" y="72"/>
                    </a:lnTo>
                    <a:lnTo>
                      <a:pt x="2" y="75"/>
                    </a:lnTo>
                    <a:lnTo>
                      <a:pt x="2" y="76"/>
                    </a:lnTo>
                    <a:lnTo>
                      <a:pt x="2" y="77"/>
                    </a:lnTo>
                    <a:lnTo>
                      <a:pt x="3" y="77"/>
                    </a:lnTo>
                    <a:lnTo>
                      <a:pt x="5" y="79"/>
                    </a:lnTo>
                    <a:lnTo>
                      <a:pt x="5" y="79"/>
                    </a:lnTo>
                  </a:path>
                </a:pathLst>
              </a:custGeom>
              <a:solidFill>
                <a:srgbClr val="00FF00"/>
              </a:solidFill>
              <a:ln w="12699" cap="rnd" cmpd="sng">
                <a:solidFill>
                  <a:srgbClr val="009900"/>
                </a:solidFill>
                <a:prstDash val="solid"/>
                <a:round/>
                <a:headEnd type="none" w="sm" len="sm"/>
                <a:tailEnd type="none" w="sm" len="sm"/>
              </a:ln>
              <a:effectLst/>
            </p:spPr>
            <p:txBody>
              <a:bodyPr/>
              <a:lstStyle/>
              <a:p>
                <a:endParaRPr lang="en-US" b="1" dirty="0"/>
              </a:p>
            </p:txBody>
          </p:sp>
          <p:sp>
            <p:nvSpPr>
              <p:cNvPr id="307" name="Freeform 333"/>
              <p:cNvSpPr>
                <a:spLocks/>
              </p:cNvSpPr>
              <p:nvPr/>
            </p:nvSpPr>
            <p:spPr bwMode="auto">
              <a:xfrm>
                <a:off x="1171" y="799"/>
                <a:ext cx="22" cy="80"/>
              </a:xfrm>
              <a:custGeom>
                <a:avLst/>
                <a:gdLst/>
                <a:ahLst/>
                <a:cxnLst>
                  <a:cxn ang="0">
                    <a:pos x="15" y="79"/>
                  </a:cxn>
                  <a:cxn ang="0">
                    <a:pos x="12" y="79"/>
                  </a:cxn>
                  <a:cxn ang="0">
                    <a:pos x="11" y="76"/>
                  </a:cxn>
                  <a:cxn ang="0">
                    <a:pos x="10" y="74"/>
                  </a:cxn>
                  <a:cxn ang="0">
                    <a:pos x="8" y="69"/>
                  </a:cxn>
                  <a:cxn ang="0">
                    <a:pos x="7" y="64"/>
                  </a:cxn>
                  <a:cxn ang="0">
                    <a:pos x="4" y="58"/>
                  </a:cxn>
                  <a:cxn ang="0">
                    <a:pos x="3" y="52"/>
                  </a:cxn>
                  <a:cxn ang="0">
                    <a:pos x="2" y="46"/>
                  </a:cxn>
                  <a:cxn ang="0">
                    <a:pos x="1" y="38"/>
                  </a:cxn>
                  <a:cxn ang="0">
                    <a:pos x="1" y="32"/>
                  </a:cxn>
                  <a:cxn ang="0">
                    <a:pos x="0" y="26"/>
                  </a:cxn>
                  <a:cxn ang="0">
                    <a:pos x="0" y="19"/>
                  </a:cxn>
                  <a:cxn ang="0">
                    <a:pos x="0" y="14"/>
                  </a:cxn>
                  <a:cxn ang="0">
                    <a:pos x="1" y="9"/>
                  </a:cxn>
                  <a:cxn ang="0">
                    <a:pos x="1" y="6"/>
                  </a:cxn>
                  <a:cxn ang="0">
                    <a:pos x="2" y="3"/>
                  </a:cxn>
                  <a:cxn ang="0">
                    <a:pos x="3" y="1"/>
                  </a:cxn>
                  <a:cxn ang="0">
                    <a:pos x="5" y="0"/>
                  </a:cxn>
                  <a:cxn ang="0">
                    <a:pos x="7" y="1"/>
                  </a:cxn>
                  <a:cxn ang="0">
                    <a:pos x="8" y="2"/>
                  </a:cxn>
                  <a:cxn ang="0">
                    <a:pos x="10" y="6"/>
                  </a:cxn>
                  <a:cxn ang="0">
                    <a:pos x="11" y="9"/>
                  </a:cxn>
                  <a:cxn ang="0">
                    <a:pos x="14" y="14"/>
                  </a:cxn>
                  <a:cxn ang="0">
                    <a:pos x="15" y="19"/>
                  </a:cxn>
                  <a:cxn ang="0">
                    <a:pos x="17" y="25"/>
                  </a:cxn>
                  <a:cxn ang="0">
                    <a:pos x="17" y="31"/>
                  </a:cxn>
                  <a:cxn ang="0">
                    <a:pos x="18" y="38"/>
                  </a:cxn>
                  <a:cxn ang="0">
                    <a:pos x="19" y="46"/>
                  </a:cxn>
                  <a:cxn ang="0">
                    <a:pos x="19" y="52"/>
                  </a:cxn>
                  <a:cxn ang="0">
                    <a:pos x="21" y="58"/>
                  </a:cxn>
                  <a:cxn ang="0">
                    <a:pos x="19" y="64"/>
                  </a:cxn>
                  <a:cxn ang="0">
                    <a:pos x="19" y="69"/>
                  </a:cxn>
                  <a:cxn ang="0">
                    <a:pos x="19" y="72"/>
                  </a:cxn>
                  <a:cxn ang="0">
                    <a:pos x="18" y="76"/>
                  </a:cxn>
                  <a:cxn ang="0">
                    <a:pos x="17" y="79"/>
                  </a:cxn>
                  <a:cxn ang="0">
                    <a:pos x="15" y="79"/>
                  </a:cxn>
                </a:cxnLst>
                <a:rect l="0" t="0" r="r" b="b"/>
                <a:pathLst>
                  <a:path w="22" h="80">
                    <a:moveTo>
                      <a:pt x="15" y="79"/>
                    </a:moveTo>
                    <a:lnTo>
                      <a:pt x="15" y="79"/>
                    </a:lnTo>
                    <a:lnTo>
                      <a:pt x="14" y="79"/>
                    </a:lnTo>
                    <a:lnTo>
                      <a:pt x="12" y="79"/>
                    </a:lnTo>
                    <a:lnTo>
                      <a:pt x="12" y="77"/>
                    </a:lnTo>
                    <a:lnTo>
                      <a:pt x="11" y="76"/>
                    </a:lnTo>
                    <a:lnTo>
                      <a:pt x="10" y="75"/>
                    </a:lnTo>
                    <a:lnTo>
                      <a:pt x="10" y="74"/>
                    </a:lnTo>
                    <a:lnTo>
                      <a:pt x="9" y="71"/>
                    </a:lnTo>
                    <a:lnTo>
                      <a:pt x="8" y="69"/>
                    </a:lnTo>
                    <a:lnTo>
                      <a:pt x="7" y="66"/>
                    </a:lnTo>
                    <a:lnTo>
                      <a:pt x="7" y="64"/>
                    </a:lnTo>
                    <a:lnTo>
                      <a:pt x="5" y="61"/>
                    </a:lnTo>
                    <a:lnTo>
                      <a:pt x="4" y="58"/>
                    </a:lnTo>
                    <a:lnTo>
                      <a:pt x="4" y="55"/>
                    </a:lnTo>
                    <a:lnTo>
                      <a:pt x="3" y="52"/>
                    </a:lnTo>
                    <a:lnTo>
                      <a:pt x="3" y="49"/>
                    </a:lnTo>
                    <a:lnTo>
                      <a:pt x="2" y="46"/>
                    </a:lnTo>
                    <a:lnTo>
                      <a:pt x="2" y="42"/>
                    </a:lnTo>
                    <a:lnTo>
                      <a:pt x="1" y="38"/>
                    </a:lnTo>
                    <a:lnTo>
                      <a:pt x="1" y="36"/>
                    </a:lnTo>
                    <a:lnTo>
                      <a:pt x="1" y="32"/>
                    </a:lnTo>
                    <a:lnTo>
                      <a:pt x="0" y="29"/>
                    </a:lnTo>
                    <a:lnTo>
                      <a:pt x="0" y="26"/>
                    </a:lnTo>
                    <a:lnTo>
                      <a:pt x="0" y="23"/>
                    </a:lnTo>
                    <a:lnTo>
                      <a:pt x="0" y="19"/>
                    </a:lnTo>
                    <a:lnTo>
                      <a:pt x="0" y="17"/>
                    </a:lnTo>
                    <a:lnTo>
                      <a:pt x="0" y="14"/>
                    </a:lnTo>
                    <a:lnTo>
                      <a:pt x="0" y="12"/>
                    </a:lnTo>
                    <a:lnTo>
                      <a:pt x="1" y="9"/>
                    </a:lnTo>
                    <a:lnTo>
                      <a:pt x="1" y="7"/>
                    </a:lnTo>
                    <a:lnTo>
                      <a:pt x="1" y="6"/>
                    </a:lnTo>
                    <a:lnTo>
                      <a:pt x="2" y="4"/>
                    </a:lnTo>
                    <a:lnTo>
                      <a:pt x="2" y="3"/>
                    </a:lnTo>
                    <a:lnTo>
                      <a:pt x="3" y="2"/>
                    </a:lnTo>
                    <a:lnTo>
                      <a:pt x="3" y="1"/>
                    </a:lnTo>
                    <a:lnTo>
                      <a:pt x="4" y="1"/>
                    </a:lnTo>
                    <a:lnTo>
                      <a:pt x="5" y="0"/>
                    </a:lnTo>
                    <a:lnTo>
                      <a:pt x="5" y="1"/>
                    </a:lnTo>
                    <a:lnTo>
                      <a:pt x="7" y="1"/>
                    </a:lnTo>
                    <a:lnTo>
                      <a:pt x="8" y="2"/>
                    </a:lnTo>
                    <a:lnTo>
                      <a:pt x="8" y="2"/>
                    </a:lnTo>
                    <a:lnTo>
                      <a:pt x="9" y="4"/>
                    </a:lnTo>
                    <a:lnTo>
                      <a:pt x="10" y="6"/>
                    </a:lnTo>
                    <a:lnTo>
                      <a:pt x="10" y="7"/>
                    </a:lnTo>
                    <a:lnTo>
                      <a:pt x="11" y="9"/>
                    </a:lnTo>
                    <a:lnTo>
                      <a:pt x="12" y="12"/>
                    </a:lnTo>
                    <a:lnTo>
                      <a:pt x="14" y="14"/>
                    </a:lnTo>
                    <a:lnTo>
                      <a:pt x="15" y="17"/>
                    </a:lnTo>
                    <a:lnTo>
                      <a:pt x="15" y="19"/>
                    </a:lnTo>
                    <a:lnTo>
                      <a:pt x="16" y="23"/>
                    </a:lnTo>
                    <a:lnTo>
                      <a:pt x="17" y="25"/>
                    </a:lnTo>
                    <a:lnTo>
                      <a:pt x="17" y="29"/>
                    </a:lnTo>
                    <a:lnTo>
                      <a:pt x="17" y="31"/>
                    </a:lnTo>
                    <a:lnTo>
                      <a:pt x="18" y="35"/>
                    </a:lnTo>
                    <a:lnTo>
                      <a:pt x="18" y="38"/>
                    </a:lnTo>
                    <a:lnTo>
                      <a:pt x="19" y="42"/>
                    </a:lnTo>
                    <a:lnTo>
                      <a:pt x="19" y="46"/>
                    </a:lnTo>
                    <a:lnTo>
                      <a:pt x="19" y="48"/>
                    </a:lnTo>
                    <a:lnTo>
                      <a:pt x="19" y="52"/>
                    </a:lnTo>
                    <a:lnTo>
                      <a:pt x="21" y="55"/>
                    </a:lnTo>
                    <a:lnTo>
                      <a:pt x="21" y="58"/>
                    </a:lnTo>
                    <a:lnTo>
                      <a:pt x="21" y="61"/>
                    </a:lnTo>
                    <a:lnTo>
                      <a:pt x="19" y="64"/>
                    </a:lnTo>
                    <a:lnTo>
                      <a:pt x="19" y="66"/>
                    </a:lnTo>
                    <a:lnTo>
                      <a:pt x="19" y="69"/>
                    </a:lnTo>
                    <a:lnTo>
                      <a:pt x="19" y="71"/>
                    </a:lnTo>
                    <a:lnTo>
                      <a:pt x="19" y="72"/>
                    </a:lnTo>
                    <a:lnTo>
                      <a:pt x="18" y="75"/>
                    </a:lnTo>
                    <a:lnTo>
                      <a:pt x="18" y="76"/>
                    </a:lnTo>
                    <a:lnTo>
                      <a:pt x="17" y="77"/>
                    </a:lnTo>
                    <a:lnTo>
                      <a:pt x="17" y="79"/>
                    </a:lnTo>
                    <a:lnTo>
                      <a:pt x="16" y="79"/>
                    </a:lnTo>
                    <a:lnTo>
                      <a:pt x="15" y="79"/>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08" name="Freeform 334"/>
              <p:cNvSpPr>
                <a:spLocks/>
              </p:cNvSpPr>
              <p:nvPr/>
            </p:nvSpPr>
            <p:spPr bwMode="auto">
              <a:xfrm>
                <a:off x="1289" y="1028"/>
                <a:ext cx="23" cy="80"/>
              </a:xfrm>
              <a:custGeom>
                <a:avLst/>
                <a:gdLst/>
                <a:ahLst/>
                <a:cxnLst>
                  <a:cxn ang="0">
                    <a:pos x="6" y="79"/>
                  </a:cxn>
                  <a:cxn ang="0">
                    <a:pos x="7" y="77"/>
                  </a:cxn>
                  <a:cxn ang="0">
                    <a:pos x="9" y="76"/>
                  </a:cxn>
                  <a:cxn ang="0">
                    <a:pos x="11" y="72"/>
                  </a:cxn>
                  <a:cxn ang="0">
                    <a:pos x="13" y="69"/>
                  </a:cxn>
                  <a:cxn ang="0">
                    <a:pos x="14" y="64"/>
                  </a:cxn>
                  <a:cxn ang="0">
                    <a:pos x="15" y="58"/>
                  </a:cxn>
                  <a:cxn ang="0">
                    <a:pos x="18" y="52"/>
                  </a:cxn>
                  <a:cxn ang="0">
                    <a:pos x="19" y="46"/>
                  </a:cxn>
                  <a:cxn ang="0">
                    <a:pos x="20" y="38"/>
                  </a:cxn>
                  <a:cxn ang="0">
                    <a:pos x="20" y="32"/>
                  </a:cxn>
                  <a:cxn ang="0">
                    <a:pos x="20" y="25"/>
                  </a:cxn>
                  <a:cxn ang="0">
                    <a:pos x="22" y="19"/>
                  </a:cxn>
                  <a:cxn ang="0">
                    <a:pos x="20" y="14"/>
                  </a:cxn>
                  <a:cxn ang="0">
                    <a:pos x="20" y="9"/>
                  </a:cxn>
                  <a:cxn ang="0">
                    <a:pos x="20" y="6"/>
                  </a:cxn>
                  <a:cxn ang="0">
                    <a:pos x="19" y="2"/>
                  </a:cxn>
                  <a:cxn ang="0">
                    <a:pos x="18" y="1"/>
                  </a:cxn>
                  <a:cxn ang="0">
                    <a:pos x="15" y="0"/>
                  </a:cxn>
                  <a:cxn ang="0">
                    <a:pos x="14" y="1"/>
                  </a:cxn>
                  <a:cxn ang="0">
                    <a:pos x="13" y="2"/>
                  </a:cxn>
                  <a:cxn ang="0">
                    <a:pos x="11" y="4"/>
                  </a:cxn>
                  <a:cxn ang="0">
                    <a:pos x="8" y="9"/>
                  </a:cxn>
                  <a:cxn ang="0">
                    <a:pos x="7" y="14"/>
                  </a:cxn>
                  <a:cxn ang="0">
                    <a:pos x="6" y="19"/>
                  </a:cxn>
                  <a:cxn ang="0">
                    <a:pos x="3" y="25"/>
                  </a:cxn>
                  <a:cxn ang="0">
                    <a:pos x="2" y="31"/>
                  </a:cxn>
                  <a:cxn ang="0">
                    <a:pos x="1" y="38"/>
                  </a:cxn>
                  <a:cxn ang="0">
                    <a:pos x="1" y="46"/>
                  </a:cxn>
                  <a:cxn ang="0">
                    <a:pos x="0" y="52"/>
                  </a:cxn>
                  <a:cxn ang="0">
                    <a:pos x="0" y="58"/>
                  </a:cxn>
                  <a:cxn ang="0">
                    <a:pos x="0" y="64"/>
                  </a:cxn>
                  <a:cxn ang="0">
                    <a:pos x="1" y="69"/>
                  </a:cxn>
                  <a:cxn ang="0">
                    <a:pos x="1" y="72"/>
                  </a:cxn>
                  <a:cxn ang="0">
                    <a:pos x="2" y="76"/>
                  </a:cxn>
                  <a:cxn ang="0">
                    <a:pos x="3" y="77"/>
                  </a:cxn>
                  <a:cxn ang="0">
                    <a:pos x="4" y="79"/>
                  </a:cxn>
                </a:cxnLst>
                <a:rect l="0" t="0" r="r" b="b"/>
                <a:pathLst>
                  <a:path w="23" h="80">
                    <a:moveTo>
                      <a:pt x="4" y="79"/>
                    </a:moveTo>
                    <a:lnTo>
                      <a:pt x="6" y="79"/>
                    </a:lnTo>
                    <a:lnTo>
                      <a:pt x="7" y="79"/>
                    </a:lnTo>
                    <a:lnTo>
                      <a:pt x="7" y="77"/>
                    </a:lnTo>
                    <a:lnTo>
                      <a:pt x="8" y="77"/>
                    </a:lnTo>
                    <a:lnTo>
                      <a:pt x="9" y="76"/>
                    </a:lnTo>
                    <a:lnTo>
                      <a:pt x="11" y="75"/>
                    </a:lnTo>
                    <a:lnTo>
                      <a:pt x="11" y="72"/>
                    </a:lnTo>
                    <a:lnTo>
                      <a:pt x="12" y="71"/>
                    </a:lnTo>
                    <a:lnTo>
                      <a:pt x="13" y="69"/>
                    </a:lnTo>
                    <a:lnTo>
                      <a:pt x="13" y="66"/>
                    </a:lnTo>
                    <a:lnTo>
                      <a:pt x="14" y="64"/>
                    </a:lnTo>
                    <a:lnTo>
                      <a:pt x="15" y="61"/>
                    </a:lnTo>
                    <a:lnTo>
                      <a:pt x="15" y="58"/>
                    </a:lnTo>
                    <a:lnTo>
                      <a:pt x="17" y="55"/>
                    </a:lnTo>
                    <a:lnTo>
                      <a:pt x="18" y="52"/>
                    </a:lnTo>
                    <a:lnTo>
                      <a:pt x="18" y="49"/>
                    </a:lnTo>
                    <a:lnTo>
                      <a:pt x="19" y="46"/>
                    </a:lnTo>
                    <a:lnTo>
                      <a:pt x="19" y="42"/>
                    </a:lnTo>
                    <a:lnTo>
                      <a:pt x="20" y="38"/>
                    </a:lnTo>
                    <a:lnTo>
                      <a:pt x="20" y="36"/>
                    </a:lnTo>
                    <a:lnTo>
                      <a:pt x="20" y="32"/>
                    </a:lnTo>
                    <a:lnTo>
                      <a:pt x="20" y="29"/>
                    </a:lnTo>
                    <a:lnTo>
                      <a:pt x="20" y="25"/>
                    </a:lnTo>
                    <a:lnTo>
                      <a:pt x="20" y="23"/>
                    </a:lnTo>
                    <a:lnTo>
                      <a:pt x="22" y="19"/>
                    </a:lnTo>
                    <a:lnTo>
                      <a:pt x="20" y="17"/>
                    </a:lnTo>
                    <a:lnTo>
                      <a:pt x="20" y="14"/>
                    </a:lnTo>
                    <a:lnTo>
                      <a:pt x="20" y="12"/>
                    </a:lnTo>
                    <a:lnTo>
                      <a:pt x="20" y="9"/>
                    </a:lnTo>
                    <a:lnTo>
                      <a:pt x="20" y="7"/>
                    </a:lnTo>
                    <a:lnTo>
                      <a:pt x="20" y="6"/>
                    </a:lnTo>
                    <a:lnTo>
                      <a:pt x="19" y="3"/>
                    </a:lnTo>
                    <a:lnTo>
                      <a:pt x="19" y="2"/>
                    </a:lnTo>
                    <a:lnTo>
                      <a:pt x="18" y="2"/>
                    </a:lnTo>
                    <a:lnTo>
                      <a:pt x="18" y="1"/>
                    </a:lnTo>
                    <a:lnTo>
                      <a:pt x="17" y="0"/>
                    </a:lnTo>
                    <a:lnTo>
                      <a:pt x="15" y="0"/>
                    </a:lnTo>
                    <a:lnTo>
                      <a:pt x="15" y="0"/>
                    </a:lnTo>
                    <a:lnTo>
                      <a:pt x="14" y="1"/>
                    </a:lnTo>
                    <a:lnTo>
                      <a:pt x="13" y="2"/>
                    </a:lnTo>
                    <a:lnTo>
                      <a:pt x="13" y="2"/>
                    </a:lnTo>
                    <a:lnTo>
                      <a:pt x="12" y="3"/>
                    </a:lnTo>
                    <a:lnTo>
                      <a:pt x="11" y="4"/>
                    </a:lnTo>
                    <a:lnTo>
                      <a:pt x="9" y="7"/>
                    </a:lnTo>
                    <a:lnTo>
                      <a:pt x="8" y="9"/>
                    </a:lnTo>
                    <a:lnTo>
                      <a:pt x="8" y="12"/>
                    </a:lnTo>
                    <a:lnTo>
                      <a:pt x="7" y="14"/>
                    </a:lnTo>
                    <a:lnTo>
                      <a:pt x="6" y="17"/>
                    </a:lnTo>
                    <a:lnTo>
                      <a:pt x="6" y="19"/>
                    </a:lnTo>
                    <a:lnTo>
                      <a:pt x="4" y="21"/>
                    </a:lnTo>
                    <a:lnTo>
                      <a:pt x="3" y="25"/>
                    </a:lnTo>
                    <a:lnTo>
                      <a:pt x="3" y="29"/>
                    </a:lnTo>
                    <a:lnTo>
                      <a:pt x="2" y="31"/>
                    </a:lnTo>
                    <a:lnTo>
                      <a:pt x="2" y="35"/>
                    </a:lnTo>
                    <a:lnTo>
                      <a:pt x="1" y="38"/>
                    </a:lnTo>
                    <a:lnTo>
                      <a:pt x="1" y="42"/>
                    </a:lnTo>
                    <a:lnTo>
                      <a:pt x="1" y="46"/>
                    </a:lnTo>
                    <a:lnTo>
                      <a:pt x="1" y="48"/>
                    </a:lnTo>
                    <a:lnTo>
                      <a:pt x="0" y="52"/>
                    </a:lnTo>
                    <a:lnTo>
                      <a:pt x="0" y="55"/>
                    </a:lnTo>
                    <a:lnTo>
                      <a:pt x="0" y="58"/>
                    </a:lnTo>
                    <a:lnTo>
                      <a:pt x="0" y="60"/>
                    </a:lnTo>
                    <a:lnTo>
                      <a:pt x="0" y="64"/>
                    </a:lnTo>
                    <a:lnTo>
                      <a:pt x="0" y="66"/>
                    </a:lnTo>
                    <a:lnTo>
                      <a:pt x="1" y="69"/>
                    </a:lnTo>
                    <a:lnTo>
                      <a:pt x="1" y="70"/>
                    </a:lnTo>
                    <a:lnTo>
                      <a:pt x="1" y="72"/>
                    </a:lnTo>
                    <a:lnTo>
                      <a:pt x="2" y="75"/>
                    </a:lnTo>
                    <a:lnTo>
                      <a:pt x="2" y="76"/>
                    </a:lnTo>
                    <a:lnTo>
                      <a:pt x="3" y="77"/>
                    </a:lnTo>
                    <a:lnTo>
                      <a:pt x="3" y="77"/>
                    </a:lnTo>
                    <a:lnTo>
                      <a:pt x="4" y="79"/>
                    </a:lnTo>
                    <a:lnTo>
                      <a:pt x="4" y="79"/>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09" name="Freeform 335"/>
              <p:cNvSpPr>
                <a:spLocks/>
              </p:cNvSpPr>
              <p:nvPr/>
            </p:nvSpPr>
            <p:spPr bwMode="auto">
              <a:xfrm>
                <a:off x="1080" y="1042"/>
                <a:ext cx="54" cy="55"/>
              </a:xfrm>
              <a:custGeom>
                <a:avLst/>
                <a:gdLst/>
                <a:ahLst/>
                <a:cxnLst>
                  <a:cxn ang="0">
                    <a:pos x="53" y="1"/>
                  </a:cxn>
                  <a:cxn ang="0">
                    <a:pos x="53" y="3"/>
                  </a:cxn>
                  <a:cxn ang="0">
                    <a:pos x="53" y="7"/>
                  </a:cxn>
                  <a:cxn ang="0">
                    <a:pos x="51" y="9"/>
                  </a:cxn>
                  <a:cxn ang="0">
                    <a:pos x="49" y="13"/>
                  </a:cxn>
                  <a:cxn ang="0">
                    <a:pos x="46" y="18"/>
                  </a:cxn>
                  <a:cxn ang="0">
                    <a:pos x="42" y="23"/>
                  </a:cxn>
                  <a:cxn ang="0">
                    <a:pos x="39" y="28"/>
                  </a:cxn>
                  <a:cxn ang="0">
                    <a:pos x="35" y="31"/>
                  </a:cxn>
                  <a:cxn ang="0">
                    <a:pos x="30" y="36"/>
                  </a:cxn>
                  <a:cxn ang="0">
                    <a:pos x="26" y="40"/>
                  </a:cxn>
                  <a:cxn ang="0">
                    <a:pos x="21" y="44"/>
                  </a:cxn>
                  <a:cxn ang="0">
                    <a:pos x="17" y="47"/>
                  </a:cxn>
                  <a:cxn ang="0">
                    <a:pos x="12" y="50"/>
                  </a:cxn>
                  <a:cxn ang="0">
                    <a:pos x="8" y="52"/>
                  </a:cxn>
                  <a:cxn ang="0">
                    <a:pos x="6" y="54"/>
                  </a:cxn>
                  <a:cxn ang="0">
                    <a:pos x="3" y="54"/>
                  </a:cxn>
                  <a:cxn ang="0">
                    <a:pos x="1" y="54"/>
                  </a:cxn>
                  <a:cxn ang="0">
                    <a:pos x="0" y="51"/>
                  </a:cxn>
                  <a:cxn ang="0">
                    <a:pos x="0" y="50"/>
                  </a:cxn>
                  <a:cxn ang="0">
                    <a:pos x="0" y="47"/>
                  </a:cxn>
                  <a:cxn ang="0">
                    <a:pos x="1" y="44"/>
                  </a:cxn>
                  <a:cxn ang="0">
                    <a:pos x="2" y="40"/>
                  </a:cxn>
                  <a:cxn ang="0">
                    <a:pos x="5" y="35"/>
                  </a:cxn>
                  <a:cxn ang="0">
                    <a:pos x="8" y="31"/>
                  </a:cxn>
                  <a:cxn ang="0">
                    <a:pos x="12" y="27"/>
                  </a:cxn>
                  <a:cxn ang="0">
                    <a:pos x="16" y="22"/>
                  </a:cxn>
                  <a:cxn ang="0">
                    <a:pos x="21" y="17"/>
                  </a:cxn>
                  <a:cxn ang="0">
                    <a:pos x="25" y="13"/>
                  </a:cxn>
                  <a:cxn ang="0">
                    <a:pos x="30" y="9"/>
                  </a:cxn>
                  <a:cxn ang="0">
                    <a:pos x="35" y="6"/>
                  </a:cxn>
                  <a:cxn ang="0">
                    <a:pos x="39" y="2"/>
                  </a:cxn>
                  <a:cxn ang="0">
                    <a:pos x="42" y="1"/>
                  </a:cxn>
                  <a:cxn ang="0">
                    <a:pos x="46" y="0"/>
                  </a:cxn>
                  <a:cxn ang="0">
                    <a:pos x="49" y="0"/>
                  </a:cxn>
                  <a:cxn ang="0">
                    <a:pos x="50" y="0"/>
                  </a:cxn>
                  <a:cxn ang="0">
                    <a:pos x="53" y="0"/>
                  </a:cxn>
                </a:cxnLst>
                <a:rect l="0" t="0" r="r" b="b"/>
                <a:pathLst>
                  <a:path w="54" h="55">
                    <a:moveTo>
                      <a:pt x="53" y="0"/>
                    </a:moveTo>
                    <a:lnTo>
                      <a:pt x="53" y="1"/>
                    </a:lnTo>
                    <a:lnTo>
                      <a:pt x="53" y="2"/>
                    </a:lnTo>
                    <a:lnTo>
                      <a:pt x="53" y="3"/>
                    </a:lnTo>
                    <a:lnTo>
                      <a:pt x="53" y="4"/>
                    </a:lnTo>
                    <a:lnTo>
                      <a:pt x="53" y="7"/>
                    </a:lnTo>
                    <a:lnTo>
                      <a:pt x="51" y="8"/>
                    </a:lnTo>
                    <a:lnTo>
                      <a:pt x="51" y="9"/>
                    </a:lnTo>
                    <a:lnTo>
                      <a:pt x="50" y="12"/>
                    </a:lnTo>
                    <a:lnTo>
                      <a:pt x="49" y="13"/>
                    </a:lnTo>
                    <a:lnTo>
                      <a:pt x="47" y="15"/>
                    </a:lnTo>
                    <a:lnTo>
                      <a:pt x="46" y="18"/>
                    </a:lnTo>
                    <a:lnTo>
                      <a:pt x="45" y="20"/>
                    </a:lnTo>
                    <a:lnTo>
                      <a:pt x="42" y="23"/>
                    </a:lnTo>
                    <a:lnTo>
                      <a:pt x="41" y="25"/>
                    </a:lnTo>
                    <a:lnTo>
                      <a:pt x="39" y="28"/>
                    </a:lnTo>
                    <a:lnTo>
                      <a:pt x="37" y="29"/>
                    </a:lnTo>
                    <a:lnTo>
                      <a:pt x="35" y="31"/>
                    </a:lnTo>
                    <a:lnTo>
                      <a:pt x="32" y="34"/>
                    </a:lnTo>
                    <a:lnTo>
                      <a:pt x="30" y="36"/>
                    </a:lnTo>
                    <a:lnTo>
                      <a:pt x="27" y="39"/>
                    </a:lnTo>
                    <a:lnTo>
                      <a:pt x="26" y="40"/>
                    </a:lnTo>
                    <a:lnTo>
                      <a:pt x="23" y="42"/>
                    </a:lnTo>
                    <a:lnTo>
                      <a:pt x="21" y="44"/>
                    </a:lnTo>
                    <a:lnTo>
                      <a:pt x="18" y="46"/>
                    </a:lnTo>
                    <a:lnTo>
                      <a:pt x="17" y="47"/>
                    </a:lnTo>
                    <a:lnTo>
                      <a:pt x="15" y="49"/>
                    </a:lnTo>
                    <a:lnTo>
                      <a:pt x="12" y="50"/>
                    </a:lnTo>
                    <a:lnTo>
                      <a:pt x="11" y="51"/>
                    </a:lnTo>
                    <a:lnTo>
                      <a:pt x="8" y="52"/>
                    </a:lnTo>
                    <a:lnTo>
                      <a:pt x="7" y="52"/>
                    </a:lnTo>
                    <a:lnTo>
                      <a:pt x="6" y="54"/>
                    </a:lnTo>
                    <a:lnTo>
                      <a:pt x="5" y="54"/>
                    </a:lnTo>
                    <a:lnTo>
                      <a:pt x="3" y="54"/>
                    </a:lnTo>
                    <a:lnTo>
                      <a:pt x="2" y="54"/>
                    </a:lnTo>
                    <a:lnTo>
                      <a:pt x="1" y="54"/>
                    </a:lnTo>
                    <a:lnTo>
                      <a:pt x="0" y="52"/>
                    </a:lnTo>
                    <a:lnTo>
                      <a:pt x="0" y="51"/>
                    </a:lnTo>
                    <a:lnTo>
                      <a:pt x="0" y="51"/>
                    </a:lnTo>
                    <a:lnTo>
                      <a:pt x="0" y="50"/>
                    </a:lnTo>
                    <a:lnTo>
                      <a:pt x="0" y="49"/>
                    </a:lnTo>
                    <a:lnTo>
                      <a:pt x="0" y="47"/>
                    </a:lnTo>
                    <a:lnTo>
                      <a:pt x="0" y="45"/>
                    </a:lnTo>
                    <a:lnTo>
                      <a:pt x="1" y="44"/>
                    </a:lnTo>
                    <a:lnTo>
                      <a:pt x="2" y="41"/>
                    </a:lnTo>
                    <a:lnTo>
                      <a:pt x="2" y="40"/>
                    </a:lnTo>
                    <a:lnTo>
                      <a:pt x="3" y="38"/>
                    </a:lnTo>
                    <a:lnTo>
                      <a:pt x="5" y="35"/>
                    </a:lnTo>
                    <a:lnTo>
                      <a:pt x="7" y="33"/>
                    </a:lnTo>
                    <a:lnTo>
                      <a:pt x="8" y="31"/>
                    </a:lnTo>
                    <a:lnTo>
                      <a:pt x="10" y="29"/>
                    </a:lnTo>
                    <a:lnTo>
                      <a:pt x="12" y="27"/>
                    </a:lnTo>
                    <a:lnTo>
                      <a:pt x="15" y="24"/>
                    </a:lnTo>
                    <a:lnTo>
                      <a:pt x="16" y="22"/>
                    </a:lnTo>
                    <a:lnTo>
                      <a:pt x="18" y="19"/>
                    </a:lnTo>
                    <a:lnTo>
                      <a:pt x="21" y="17"/>
                    </a:lnTo>
                    <a:lnTo>
                      <a:pt x="22" y="14"/>
                    </a:lnTo>
                    <a:lnTo>
                      <a:pt x="25" y="13"/>
                    </a:lnTo>
                    <a:lnTo>
                      <a:pt x="27" y="11"/>
                    </a:lnTo>
                    <a:lnTo>
                      <a:pt x="30" y="9"/>
                    </a:lnTo>
                    <a:lnTo>
                      <a:pt x="32" y="7"/>
                    </a:lnTo>
                    <a:lnTo>
                      <a:pt x="35" y="6"/>
                    </a:lnTo>
                    <a:lnTo>
                      <a:pt x="36" y="4"/>
                    </a:lnTo>
                    <a:lnTo>
                      <a:pt x="39" y="2"/>
                    </a:lnTo>
                    <a:lnTo>
                      <a:pt x="40" y="2"/>
                    </a:lnTo>
                    <a:lnTo>
                      <a:pt x="42" y="1"/>
                    </a:lnTo>
                    <a:lnTo>
                      <a:pt x="44" y="0"/>
                    </a:lnTo>
                    <a:lnTo>
                      <a:pt x="46" y="0"/>
                    </a:lnTo>
                    <a:lnTo>
                      <a:pt x="47" y="0"/>
                    </a:lnTo>
                    <a:lnTo>
                      <a:pt x="49" y="0"/>
                    </a:lnTo>
                    <a:lnTo>
                      <a:pt x="50" y="0"/>
                    </a:lnTo>
                    <a:lnTo>
                      <a:pt x="50" y="0"/>
                    </a:lnTo>
                    <a:lnTo>
                      <a:pt x="51" y="0"/>
                    </a:lnTo>
                    <a:lnTo>
                      <a:pt x="53" y="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10" name="Freeform 336"/>
              <p:cNvSpPr>
                <a:spLocks/>
              </p:cNvSpPr>
              <p:nvPr/>
            </p:nvSpPr>
            <p:spPr bwMode="auto">
              <a:xfrm>
                <a:off x="1204" y="894"/>
                <a:ext cx="52" cy="55"/>
              </a:xfrm>
              <a:custGeom>
                <a:avLst/>
                <a:gdLst/>
                <a:ahLst/>
                <a:cxnLst>
                  <a:cxn ang="0">
                    <a:pos x="51" y="2"/>
                  </a:cxn>
                  <a:cxn ang="0">
                    <a:pos x="51" y="4"/>
                  </a:cxn>
                  <a:cxn ang="0">
                    <a:pos x="51" y="7"/>
                  </a:cxn>
                  <a:cxn ang="0">
                    <a:pos x="48" y="10"/>
                  </a:cxn>
                  <a:cxn ang="0">
                    <a:pos x="47" y="14"/>
                  </a:cxn>
                  <a:cxn ang="0">
                    <a:pos x="44" y="19"/>
                  </a:cxn>
                  <a:cxn ang="0">
                    <a:pos x="41" y="24"/>
                  </a:cxn>
                  <a:cxn ang="0">
                    <a:pos x="37" y="27"/>
                  </a:cxn>
                  <a:cxn ang="0">
                    <a:pos x="34" y="32"/>
                  </a:cxn>
                  <a:cxn ang="0">
                    <a:pos x="29" y="37"/>
                  </a:cxn>
                  <a:cxn ang="0">
                    <a:pos x="25" y="40"/>
                  </a:cxn>
                  <a:cxn ang="0">
                    <a:pos x="20" y="44"/>
                  </a:cxn>
                  <a:cxn ang="0">
                    <a:pos x="17" y="48"/>
                  </a:cxn>
                  <a:cxn ang="0">
                    <a:pos x="12" y="50"/>
                  </a:cxn>
                  <a:cxn ang="0">
                    <a:pos x="8" y="52"/>
                  </a:cxn>
                  <a:cxn ang="0">
                    <a:pos x="6" y="52"/>
                  </a:cxn>
                  <a:cxn ang="0">
                    <a:pos x="2" y="54"/>
                  </a:cxn>
                  <a:cxn ang="0">
                    <a:pos x="1" y="52"/>
                  </a:cxn>
                  <a:cxn ang="0">
                    <a:pos x="0" y="51"/>
                  </a:cxn>
                  <a:cxn ang="0">
                    <a:pos x="0" y="50"/>
                  </a:cxn>
                  <a:cxn ang="0">
                    <a:pos x="0" y="48"/>
                  </a:cxn>
                  <a:cxn ang="0">
                    <a:pos x="1" y="43"/>
                  </a:cxn>
                  <a:cxn ang="0">
                    <a:pos x="2" y="40"/>
                  </a:cxn>
                  <a:cxn ang="0">
                    <a:pos x="4" y="36"/>
                  </a:cxn>
                  <a:cxn ang="0">
                    <a:pos x="8" y="31"/>
                  </a:cxn>
                  <a:cxn ang="0">
                    <a:pos x="12" y="26"/>
                  </a:cxn>
                  <a:cxn ang="0">
                    <a:pos x="15" y="22"/>
                  </a:cxn>
                  <a:cxn ang="0">
                    <a:pos x="19" y="18"/>
                  </a:cxn>
                  <a:cxn ang="0">
                    <a:pos x="24" y="14"/>
                  </a:cxn>
                  <a:cxn ang="0">
                    <a:pos x="29" y="9"/>
                  </a:cxn>
                  <a:cxn ang="0">
                    <a:pos x="32" y="7"/>
                  </a:cxn>
                  <a:cxn ang="0">
                    <a:pos x="37" y="3"/>
                  </a:cxn>
                  <a:cxn ang="0">
                    <a:pos x="41" y="2"/>
                  </a:cxn>
                  <a:cxn ang="0">
                    <a:pos x="43" y="0"/>
                  </a:cxn>
                  <a:cxn ang="0">
                    <a:pos x="47" y="0"/>
                  </a:cxn>
                  <a:cxn ang="0">
                    <a:pos x="48" y="0"/>
                  </a:cxn>
                  <a:cxn ang="0">
                    <a:pos x="51" y="1"/>
                  </a:cxn>
                </a:cxnLst>
                <a:rect l="0" t="0" r="r" b="b"/>
                <a:pathLst>
                  <a:path w="52" h="55">
                    <a:moveTo>
                      <a:pt x="51" y="1"/>
                    </a:moveTo>
                    <a:lnTo>
                      <a:pt x="51" y="2"/>
                    </a:lnTo>
                    <a:lnTo>
                      <a:pt x="51" y="3"/>
                    </a:lnTo>
                    <a:lnTo>
                      <a:pt x="51" y="4"/>
                    </a:lnTo>
                    <a:lnTo>
                      <a:pt x="51" y="6"/>
                    </a:lnTo>
                    <a:lnTo>
                      <a:pt x="51" y="7"/>
                    </a:lnTo>
                    <a:lnTo>
                      <a:pt x="49" y="9"/>
                    </a:lnTo>
                    <a:lnTo>
                      <a:pt x="48" y="10"/>
                    </a:lnTo>
                    <a:lnTo>
                      <a:pt x="48" y="12"/>
                    </a:lnTo>
                    <a:lnTo>
                      <a:pt x="47" y="14"/>
                    </a:lnTo>
                    <a:lnTo>
                      <a:pt x="46" y="16"/>
                    </a:lnTo>
                    <a:lnTo>
                      <a:pt x="44" y="19"/>
                    </a:lnTo>
                    <a:lnTo>
                      <a:pt x="43" y="21"/>
                    </a:lnTo>
                    <a:lnTo>
                      <a:pt x="41" y="24"/>
                    </a:lnTo>
                    <a:lnTo>
                      <a:pt x="40" y="25"/>
                    </a:lnTo>
                    <a:lnTo>
                      <a:pt x="37" y="27"/>
                    </a:lnTo>
                    <a:lnTo>
                      <a:pt x="36" y="30"/>
                    </a:lnTo>
                    <a:lnTo>
                      <a:pt x="34" y="32"/>
                    </a:lnTo>
                    <a:lnTo>
                      <a:pt x="31" y="34"/>
                    </a:lnTo>
                    <a:lnTo>
                      <a:pt x="29" y="37"/>
                    </a:lnTo>
                    <a:lnTo>
                      <a:pt x="26" y="38"/>
                    </a:lnTo>
                    <a:lnTo>
                      <a:pt x="25" y="40"/>
                    </a:lnTo>
                    <a:lnTo>
                      <a:pt x="23" y="43"/>
                    </a:lnTo>
                    <a:lnTo>
                      <a:pt x="20" y="44"/>
                    </a:lnTo>
                    <a:lnTo>
                      <a:pt x="18" y="45"/>
                    </a:lnTo>
                    <a:lnTo>
                      <a:pt x="17" y="48"/>
                    </a:lnTo>
                    <a:lnTo>
                      <a:pt x="14" y="49"/>
                    </a:lnTo>
                    <a:lnTo>
                      <a:pt x="12" y="50"/>
                    </a:lnTo>
                    <a:lnTo>
                      <a:pt x="10" y="51"/>
                    </a:lnTo>
                    <a:lnTo>
                      <a:pt x="8" y="52"/>
                    </a:lnTo>
                    <a:lnTo>
                      <a:pt x="7" y="52"/>
                    </a:lnTo>
                    <a:lnTo>
                      <a:pt x="6" y="52"/>
                    </a:lnTo>
                    <a:lnTo>
                      <a:pt x="4" y="54"/>
                    </a:lnTo>
                    <a:lnTo>
                      <a:pt x="2" y="54"/>
                    </a:lnTo>
                    <a:lnTo>
                      <a:pt x="2" y="52"/>
                    </a:lnTo>
                    <a:lnTo>
                      <a:pt x="1" y="52"/>
                    </a:lnTo>
                    <a:lnTo>
                      <a:pt x="0" y="52"/>
                    </a:lnTo>
                    <a:lnTo>
                      <a:pt x="0" y="51"/>
                    </a:lnTo>
                    <a:lnTo>
                      <a:pt x="0" y="50"/>
                    </a:lnTo>
                    <a:lnTo>
                      <a:pt x="0" y="50"/>
                    </a:lnTo>
                    <a:lnTo>
                      <a:pt x="0" y="48"/>
                    </a:lnTo>
                    <a:lnTo>
                      <a:pt x="0" y="48"/>
                    </a:lnTo>
                    <a:lnTo>
                      <a:pt x="0" y="45"/>
                    </a:lnTo>
                    <a:lnTo>
                      <a:pt x="1" y="43"/>
                    </a:lnTo>
                    <a:lnTo>
                      <a:pt x="1" y="42"/>
                    </a:lnTo>
                    <a:lnTo>
                      <a:pt x="2" y="40"/>
                    </a:lnTo>
                    <a:lnTo>
                      <a:pt x="3" y="38"/>
                    </a:lnTo>
                    <a:lnTo>
                      <a:pt x="4" y="36"/>
                    </a:lnTo>
                    <a:lnTo>
                      <a:pt x="6" y="33"/>
                    </a:lnTo>
                    <a:lnTo>
                      <a:pt x="8" y="31"/>
                    </a:lnTo>
                    <a:lnTo>
                      <a:pt x="9" y="28"/>
                    </a:lnTo>
                    <a:lnTo>
                      <a:pt x="12" y="26"/>
                    </a:lnTo>
                    <a:lnTo>
                      <a:pt x="13" y="24"/>
                    </a:lnTo>
                    <a:lnTo>
                      <a:pt x="15" y="22"/>
                    </a:lnTo>
                    <a:lnTo>
                      <a:pt x="18" y="20"/>
                    </a:lnTo>
                    <a:lnTo>
                      <a:pt x="19" y="18"/>
                    </a:lnTo>
                    <a:lnTo>
                      <a:pt x="21" y="15"/>
                    </a:lnTo>
                    <a:lnTo>
                      <a:pt x="24" y="14"/>
                    </a:lnTo>
                    <a:lnTo>
                      <a:pt x="26" y="12"/>
                    </a:lnTo>
                    <a:lnTo>
                      <a:pt x="29" y="9"/>
                    </a:lnTo>
                    <a:lnTo>
                      <a:pt x="31" y="8"/>
                    </a:lnTo>
                    <a:lnTo>
                      <a:pt x="32" y="7"/>
                    </a:lnTo>
                    <a:lnTo>
                      <a:pt x="35" y="4"/>
                    </a:lnTo>
                    <a:lnTo>
                      <a:pt x="37" y="3"/>
                    </a:lnTo>
                    <a:lnTo>
                      <a:pt x="38" y="2"/>
                    </a:lnTo>
                    <a:lnTo>
                      <a:pt x="41" y="2"/>
                    </a:lnTo>
                    <a:lnTo>
                      <a:pt x="42" y="1"/>
                    </a:lnTo>
                    <a:lnTo>
                      <a:pt x="43" y="0"/>
                    </a:lnTo>
                    <a:lnTo>
                      <a:pt x="46" y="0"/>
                    </a:lnTo>
                    <a:lnTo>
                      <a:pt x="47" y="0"/>
                    </a:lnTo>
                    <a:lnTo>
                      <a:pt x="48" y="0"/>
                    </a:lnTo>
                    <a:lnTo>
                      <a:pt x="48" y="0"/>
                    </a:lnTo>
                    <a:lnTo>
                      <a:pt x="49" y="1"/>
                    </a:lnTo>
                    <a:lnTo>
                      <a:pt x="51" y="1"/>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11" name="Freeform 337"/>
              <p:cNvSpPr>
                <a:spLocks/>
              </p:cNvSpPr>
              <p:nvPr/>
            </p:nvSpPr>
            <p:spPr bwMode="auto">
              <a:xfrm>
                <a:off x="1342" y="733"/>
                <a:ext cx="53" cy="53"/>
              </a:xfrm>
              <a:custGeom>
                <a:avLst/>
                <a:gdLst/>
                <a:ahLst/>
                <a:cxnLst>
                  <a:cxn ang="0">
                    <a:pos x="52" y="2"/>
                  </a:cxn>
                  <a:cxn ang="0">
                    <a:pos x="52" y="4"/>
                  </a:cxn>
                  <a:cxn ang="0">
                    <a:pos x="52" y="7"/>
                  </a:cxn>
                  <a:cxn ang="0">
                    <a:pos x="50" y="10"/>
                  </a:cxn>
                  <a:cxn ang="0">
                    <a:pos x="48" y="14"/>
                  </a:cxn>
                  <a:cxn ang="0">
                    <a:pos x="45" y="18"/>
                  </a:cxn>
                  <a:cxn ang="0">
                    <a:pos x="43" y="22"/>
                  </a:cxn>
                  <a:cxn ang="0">
                    <a:pos x="39" y="27"/>
                  </a:cxn>
                  <a:cxn ang="0">
                    <a:pos x="34" y="31"/>
                  </a:cxn>
                  <a:cxn ang="0">
                    <a:pos x="30" y="35"/>
                  </a:cxn>
                  <a:cxn ang="0">
                    <a:pos x="26" y="40"/>
                  </a:cxn>
                  <a:cxn ang="0">
                    <a:pos x="21" y="43"/>
                  </a:cxn>
                  <a:cxn ang="0">
                    <a:pos x="17" y="47"/>
                  </a:cxn>
                  <a:cxn ang="0">
                    <a:pos x="13" y="49"/>
                  </a:cxn>
                  <a:cxn ang="0">
                    <a:pos x="8" y="50"/>
                  </a:cxn>
                  <a:cxn ang="0">
                    <a:pos x="6" y="52"/>
                  </a:cxn>
                  <a:cxn ang="0">
                    <a:pos x="3" y="52"/>
                  </a:cxn>
                  <a:cxn ang="0">
                    <a:pos x="1" y="52"/>
                  </a:cxn>
                  <a:cxn ang="0">
                    <a:pos x="0" y="50"/>
                  </a:cxn>
                  <a:cxn ang="0">
                    <a:pos x="0" y="48"/>
                  </a:cxn>
                  <a:cxn ang="0">
                    <a:pos x="0" y="46"/>
                  </a:cxn>
                  <a:cxn ang="0">
                    <a:pos x="1" y="42"/>
                  </a:cxn>
                  <a:cxn ang="0">
                    <a:pos x="3" y="39"/>
                  </a:cxn>
                  <a:cxn ang="0">
                    <a:pos x="6" y="35"/>
                  </a:cxn>
                  <a:cxn ang="0">
                    <a:pos x="8" y="30"/>
                  </a:cxn>
                  <a:cxn ang="0">
                    <a:pos x="12" y="26"/>
                  </a:cxn>
                  <a:cxn ang="0">
                    <a:pos x="16" y="21"/>
                  </a:cxn>
                  <a:cxn ang="0">
                    <a:pos x="21" y="17"/>
                  </a:cxn>
                  <a:cxn ang="0">
                    <a:pos x="24" y="13"/>
                  </a:cxn>
                  <a:cxn ang="0">
                    <a:pos x="29" y="9"/>
                  </a:cxn>
                  <a:cxn ang="0">
                    <a:pos x="33" y="5"/>
                  </a:cxn>
                  <a:cxn ang="0">
                    <a:pos x="38" y="3"/>
                  </a:cxn>
                  <a:cxn ang="0">
                    <a:pos x="42" y="2"/>
                  </a:cxn>
                  <a:cxn ang="0">
                    <a:pos x="45" y="0"/>
                  </a:cxn>
                  <a:cxn ang="0">
                    <a:pos x="48" y="0"/>
                  </a:cxn>
                  <a:cxn ang="0">
                    <a:pos x="50" y="0"/>
                  </a:cxn>
                  <a:cxn ang="0">
                    <a:pos x="52" y="1"/>
                  </a:cxn>
                </a:cxnLst>
                <a:rect l="0" t="0" r="r" b="b"/>
                <a:pathLst>
                  <a:path w="53" h="53">
                    <a:moveTo>
                      <a:pt x="52" y="1"/>
                    </a:moveTo>
                    <a:lnTo>
                      <a:pt x="52" y="2"/>
                    </a:lnTo>
                    <a:lnTo>
                      <a:pt x="52" y="2"/>
                    </a:lnTo>
                    <a:lnTo>
                      <a:pt x="52" y="4"/>
                    </a:lnTo>
                    <a:lnTo>
                      <a:pt x="52" y="5"/>
                    </a:lnTo>
                    <a:lnTo>
                      <a:pt x="52" y="7"/>
                    </a:lnTo>
                    <a:lnTo>
                      <a:pt x="50" y="8"/>
                    </a:lnTo>
                    <a:lnTo>
                      <a:pt x="50" y="10"/>
                    </a:lnTo>
                    <a:lnTo>
                      <a:pt x="49" y="11"/>
                    </a:lnTo>
                    <a:lnTo>
                      <a:pt x="48" y="14"/>
                    </a:lnTo>
                    <a:lnTo>
                      <a:pt x="47" y="16"/>
                    </a:lnTo>
                    <a:lnTo>
                      <a:pt x="45" y="18"/>
                    </a:lnTo>
                    <a:lnTo>
                      <a:pt x="44" y="21"/>
                    </a:lnTo>
                    <a:lnTo>
                      <a:pt x="43" y="22"/>
                    </a:lnTo>
                    <a:lnTo>
                      <a:pt x="40" y="24"/>
                    </a:lnTo>
                    <a:lnTo>
                      <a:pt x="39" y="27"/>
                    </a:lnTo>
                    <a:lnTo>
                      <a:pt x="37" y="29"/>
                    </a:lnTo>
                    <a:lnTo>
                      <a:pt x="34" y="31"/>
                    </a:lnTo>
                    <a:lnTo>
                      <a:pt x="32" y="34"/>
                    </a:lnTo>
                    <a:lnTo>
                      <a:pt x="30" y="35"/>
                    </a:lnTo>
                    <a:lnTo>
                      <a:pt x="28" y="37"/>
                    </a:lnTo>
                    <a:lnTo>
                      <a:pt x="26" y="40"/>
                    </a:lnTo>
                    <a:lnTo>
                      <a:pt x="23" y="42"/>
                    </a:lnTo>
                    <a:lnTo>
                      <a:pt x="21" y="43"/>
                    </a:lnTo>
                    <a:lnTo>
                      <a:pt x="19" y="44"/>
                    </a:lnTo>
                    <a:lnTo>
                      <a:pt x="17" y="47"/>
                    </a:lnTo>
                    <a:lnTo>
                      <a:pt x="14" y="48"/>
                    </a:lnTo>
                    <a:lnTo>
                      <a:pt x="13" y="49"/>
                    </a:lnTo>
                    <a:lnTo>
                      <a:pt x="11" y="50"/>
                    </a:lnTo>
                    <a:lnTo>
                      <a:pt x="8" y="50"/>
                    </a:lnTo>
                    <a:lnTo>
                      <a:pt x="7" y="52"/>
                    </a:lnTo>
                    <a:lnTo>
                      <a:pt x="6" y="52"/>
                    </a:lnTo>
                    <a:lnTo>
                      <a:pt x="4" y="52"/>
                    </a:lnTo>
                    <a:lnTo>
                      <a:pt x="3" y="52"/>
                    </a:lnTo>
                    <a:lnTo>
                      <a:pt x="2" y="52"/>
                    </a:lnTo>
                    <a:lnTo>
                      <a:pt x="1" y="52"/>
                    </a:lnTo>
                    <a:lnTo>
                      <a:pt x="1" y="52"/>
                    </a:lnTo>
                    <a:lnTo>
                      <a:pt x="0" y="50"/>
                    </a:lnTo>
                    <a:lnTo>
                      <a:pt x="0" y="49"/>
                    </a:lnTo>
                    <a:lnTo>
                      <a:pt x="0" y="48"/>
                    </a:lnTo>
                    <a:lnTo>
                      <a:pt x="0" y="47"/>
                    </a:lnTo>
                    <a:lnTo>
                      <a:pt x="0" y="46"/>
                    </a:lnTo>
                    <a:lnTo>
                      <a:pt x="1" y="44"/>
                    </a:lnTo>
                    <a:lnTo>
                      <a:pt x="1" y="42"/>
                    </a:lnTo>
                    <a:lnTo>
                      <a:pt x="2" y="41"/>
                    </a:lnTo>
                    <a:lnTo>
                      <a:pt x="3" y="39"/>
                    </a:lnTo>
                    <a:lnTo>
                      <a:pt x="3" y="37"/>
                    </a:lnTo>
                    <a:lnTo>
                      <a:pt x="6" y="35"/>
                    </a:lnTo>
                    <a:lnTo>
                      <a:pt x="7" y="33"/>
                    </a:lnTo>
                    <a:lnTo>
                      <a:pt x="8" y="30"/>
                    </a:lnTo>
                    <a:lnTo>
                      <a:pt x="11" y="28"/>
                    </a:lnTo>
                    <a:lnTo>
                      <a:pt x="12" y="26"/>
                    </a:lnTo>
                    <a:lnTo>
                      <a:pt x="13" y="23"/>
                    </a:lnTo>
                    <a:lnTo>
                      <a:pt x="16" y="21"/>
                    </a:lnTo>
                    <a:lnTo>
                      <a:pt x="18" y="18"/>
                    </a:lnTo>
                    <a:lnTo>
                      <a:pt x="21" y="17"/>
                    </a:lnTo>
                    <a:lnTo>
                      <a:pt x="23" y="15"/>
                    </a:lnTo>
                    <a:lnTo>
                      <a:pt x="24" y="13"/>
                    </a:lnTo>
                    <a:lnTo>
                      <a:pt x="27" y="11"/>
                    </a:lnTo>
                    <a:lnTo>
                      <a:pt x="29" y="9"/>
                    </a:lnTo>
                    <a:lnTo>
                      <a:pt x="32" y="8"/>
                    </a:lnTo>
                    <a:lnTo>
                      <a:pt x="33" y="5"/>
                    </a:lnTo>
                    <a:lnTo>
                      <a:pt x="35" y="4"/>
                    </a:lnTo>
                    <a:lnTo>
                      <a:pt x="38" y="3"/>
                    </a:lnTo>
                    <a:lnTo>
                      <a:pt x="40" y="2"/>
                    </a:lnTo>
                    <a:lnTo>
                      <a:pt x="42" y="2"/>
                    </a:lnTo>
                    <a:lnTo>
                      <a:pt x="43" y="1"/>
                    </a:lnTo>
                    <a:lnTo>
                      <a:pt x="45" y="0"/>
                    </a:lnTo>
                    <a:lnTo>
                      <a:pt x="47" y="0"/>
                    </a:lnTo>
                    <a:lnTo>
                      <a:pt x="48" y="0"/>
                    </a:lnTo>
                    <a:lnTo>
                      <a:pt x="49" y="0"/>
                    </a:lnTo>
                    <a:lnTo>
                      <a:pt x="50" y="0"/>
                    </a:lnTo>
                    <a:lnTo>
                      <a:pt x="50" y="0"/>
                    </a:lnTo>
                    <a:lnTo>
                      <a:pt x="52" y="1"/>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12" name="Freeform 338"/>
              <p:cNvSpPr>
                <a:spLocks/>
              </p:cNvSpPr>
              <p:nvPr/>
            </p:nvSpPr>
            <p:spPr bwMode="auto">
              <a:xfrm>
                <a:off x="1076" y="964"/>
                <a:ext cx="52" cy="55"/>
              </a:xfrm>
              <a:custGeom>
                <a:avLst/>
                <a:gdLst/>
                <a:ahLst/>
                <a:cxnLst>
                  <a:cxn ang="0">
                    <a:pos x="51" y="2"/>
                  </a:cxn>
                  <a:cxn ang="0">
                    <a:pos x="51" y="4"/>
                  </a:cxn>
                  <a:cxn ang="0">
                    <a:pos x="51" y="7"/>
                  </a:cxn>
                  <a:cxn ang="0">
                    <a:pos x="49" y="10"/>
                  </a:cxn>
                  <a:cxn ang="0">
                    <a:pos x="47" y="14"/>
                  </a:cxn>
                  <a:cxn ang="0">
                    <a:pos x="44" y="19"/>
                  </a:cxn>
                  <a:cxn ang="0">
                    <a:pos x="41" y="24"/>
                  </a:cxn>
                  <a:cxn ang="0">
                    <a:pos x="38" y="28"/>
                  </a:cxn>
                  <a:cxn ang="0">
                    <a:pos x="34" y="33"/>
                  </a:cxn>
                  <a:cxn ang="0">
                    <a:pos x="30" y="37"/>
                  </a:cxn>
                  <a:cxn ang="0">
                    <a:pos x="25" y="40"/>
                  </a:cxn>
                  <a:cxn ang="0">
                    <a:pos x="20" y="45"/>
                  </a:cxn>
                  <a:cxn ang="0">
                    <a:pos x="17" y="48"/>
                  </a:cxn>
                  <a:cxn ang="0">
                    <a:pos x="12" y="50"/>
                  </a:cxn>
                  <a:cxn ang="0">
                    <a:pos x="9" y="52"/>
                  </a:cxn>
                  <a:cxn ang="0">
                    <a:pos x="6" y="54"/>
                  </a:cxn>
                  <a:cxn ang="0">
                    <a:pos x="3" y="54"/>
                  </a:cxn>
                  <a:cxn ang="0">
                    <a:pos x="1" y="54"/>
                  </a:cxn>
                  <a:cxn ang="0">
                    <a:pos x="0" y="52"/>
                  </a:cxn>
                  <a:cxn ang="0">
                    <a:pos x="0" y="50"/>
                  </a:cxn>
                  <a:cxn ang="0">
                    <a:pos x="0" y="48"/>
                  </a:cxn>
                  <a:cxn ang="0">
                    <a:pos x="1" y="44"/>
                  </a:cxn>
                  <a:cxn ang="0">
                    <a:pos x="2" y="40"/>
                  </a:cxn>
                  <a:cxn ang="0">
                    <a:pos x="6" y="36"/>
                  </a:cxn>
                  <a:cxn ang="0">
                    <a:pos x="8" y="31"/>
                  </a:cxn>
                  <a:cxn ang="0">
                    <a:pos x="12" y="27"/>
                  </a:cxn>
                  <a:cxn ang="0">
                    <a:pos x="15" y="22"/>
                  </a:cxn>
                  <a:cxn ang="0">
                    <a:pos x="20" y="18"/>
                  </a:cxn>
                  <a:cxn ang="0">
                    <a:pos x="24" y="14"/>
                  </a:cxn>
                  <a:cxn ang="0">
                    <a:pos x="29" y="10"/>
                  </a:cxn>
                  <a:cxn ang="0">
                    <a:pos x="34" y="7"/>
                  </a:cxn>
                  <a:cxn ang="0">
                    <a:pos x="37" y="4"/>
                  </a:cxn>
                  <a:cxn ang="0">
                    <a:pos x="41" y="2"/>
                  </a:cxn>
                  <a:cxn ang="0">
                    <a:pos x="44" y="1"/>
                  </a:cxn>
                  <a:cxn ang="0">
                    <a:pos x="47" y="0"/>
                  </a:cxn>
                  <a:cxn ang="0">
                    <a:pos x="49" y="1"/>
                  </a:cxn>
                  <a:cxn ang="0">
                    <a:pos x="51" y="2"/>
                  </a:cxn>
                </a:cxnLst>
                <a:rect l="0" t="0" r="r" b="b"/>
                <a:pathLst>
                  <a:path w="52" h="55">
                    <a:moveTo>
                      <a:pt x="51" y="2"/>
                    </a:moveTo>
                    <a:lnTo>
                      <a:pt x="51" y="2"/>
                    </a:lnTo>
                    <a:lnTo>
                      <a:pt x="51" y="3"/>
                    </a:lnTo>
                    <a:lnTo>
                      <a:pt x="51" y="4"/>
                    </a:lnTo>
                    <a:lnTo>
                      <a:pt x="51" y="6"/>
                    </a:lnTo>
                    <a:lnTo>
                      <a:pt x="51" y="7"/>
                    </a:lnTo>
                    <a:lnTo>
                      <a:pt x="51" y="9"/>
                    </a:lnTo>
                    <a:lnTo>
                      <a:pt x="49" y="10"/>
                    </a:lnTo>
                    <a:lnTo>
                      <a:pt x="48" y="13"/>
                    </a:lnTo>
                    <a:lnTo>
                      <a:pt x="47" y="14"/>
                    </a:lnTo>
                    <a:lnTo>
                      <a:pt x="46" y="16"/>
                    </a:lnTo>
                    <a:lnTo>
                      <a:pt x="44" y="19"/>
                    </a:lnTo>
                    <a:lnTo>
                      <a:pt x="43" y="21"/>
                    </a:lnTo>
                    <a:lnTo>
                      <a:pt x="41" y="24"/>
                    </a:lnTo>
                    <a:lnTo>
                      <a:pt x="40" y="26"/>
                    </a:lnTo>
                    <a:lnTo>
                      <a:pt x="38" y="28"/>
                    </a:lnTo>
                    <a:lnTo>
                      <a:pt x="36" y="31"/>
                    </a:lnTo>
                    <a:lnTo>
                      <a:pt x="34" y="33"/>
                    </a:lnTo>
                    <a:lnTo>
                      <a:pt x="31" y="34"/>
                    </a:lnTo>
                    <a:lnTo>
                      <a:pt x="30" y="37"/>
                    </a:lnTo>
                    <a:lnTo>
                      <a:pt x="27" y="39"/>
                    </a:lnTo>
                    <a:lnTo>
                      <a:pt x="25" y="40"/>
                    </a:lnTo>
                    <a:lnTo>
                      <a:pt x="23" y="43"/>
                    </a:lnTo>
                    <a:lnTo>
                      <a:pt x="20" y="45"/>
                    </a:lnTo>
                    <a:lnTo>
                      <a:pt x="19" y="46"/>
                    </a:lnTo>
                    <a:lnTo>
                      <a:pt x="17" y="48"/>
                    </a:lnTo>
                    <a:lnTo>
                      <a:pt x="14" y="49"/>
                    </a:lnTo>
                    <a:lnTo>
                      <a:pt x="12" y="50"/>
                    </a:lnTo>
                    <a:lnTo>
                      <a:pt x="10" y="51"/>
                    </a:lnTo>
                    <a:lnTo>
                      <a:pt x="9" y="52"/>
                    </a:lnTo>
                    <a:lnTo>
                      <a:pt x="7" y="52"/>
                    </a:lnTo>
                    <a:lnTo>
                      <a:pt x="6" y="54"/>
                    </a:lnTo>
                    <a:lnTo>
                      <a:pt x="4" y="54"/>
                    </a:lnTo>
                    <a:lnTo>
                      <a:pt x="3" y="54"/>
                    </a:lnTo>
                    <a:lnTo>
                      <a:pt x="2" y="54"/>
                    </a:lnTo>
                    <a:lnTo>
                      <a:pt x="1" y="54"/>
                    </a:lnTo>
                    <a:lnTo>
                      <a:pt x="1" y="52"/>
                    </a:lnTo>
                    <a:lnTo>
                      <a:pt x="0" y="52"/>
                    </a:lnTo>
                    <a:lnTo>
                      <a:pt x="0" y="51"/>
                    </a:lnTo>
                    <a:lnTo>
                      <a:pt x="0" y="50"/>
                    </a:lnTo>
                    <a:lnTo>
                      <a:pt x="0" y="49"/>
                    </a:lnTo>
                    <a:lnTo>
                      <a:pt x="0" y="48"/>
                    </a:lnTo>
                    <a:lnTo>
                      <a:pt x="0" y="45"/>
                    </a:lnTo>
                    <a:lnTo>
                      <a:pt x="1" y="44"/>
                    </a:lnTo>
                    <a:lnTo>
                      <a:pt x="2" y="42"/>
                    </a:lnTo>
                    <a:lnTo>
                      <a:pt x="2" y="40"/>
                    </a:lnTo>
                    <a:lnTo>
                      <a:pt x="4" y="38"/>
                    </a:lnTo>
                    <a:lnTo>
                      <a:pt x="6" y="36"/>
                    </a:lnTo>
                    <a:lnTo>
                      <a:pt x="7" y="33"/>
                    </a:lnTo>
                    <a:lnTo>
                      <a:pt x="8" y="31"/>
                    </a:lnTo>
                    <a:lnTo>
                      <a:pt x="9" y="30"/>
                    </a:lnTo>
                    <a:lnTo>
                      <a:pt x="12" y="27"/>
                    </a:lnTo>
                    <a:lnTo>
                      <a:pt x="14" y="25"/>
                    </a:lnTo>
                    <a:lnTo>
                      <a:pt x="15" y="22"/>
                    </a:lnTo>
                    <a:lnTo>
                      <a:pt x="18" y="20"/>
                    </a:lnTo>
                    <a:lnTo>
                      <a:pt x="20" y="18"/>
                    </a:lnTo>
                    <a:lnTo>
                      <a:pt x="21" y="16"/>
                    </a:lnTo>
                    <a:lnTo>
                      <a:pt x="24" y="14"/>
                    </a:lnTo>
                    <a:lnTo>
                      <a:pt x="26" y="12"/>
                    </a:lnTo>
                    <a:lnTo>
                      <a:pt x="29" y="10"/>
                    </a:lnTo>
                    <a:lnTo>
                      <a:pt x="31" y="8"/>
                    </a:lnTo>
                    <a:lnTo>
                      <a:pt x="34" y="7"/>
                    </a:lnTo>
                    <a:lnTo>
                      <a:pt x="35" y="6"/>
                    </a:lnTo>
                    <a:lnTo>
                      <a:pt x="37" y="4"/>
                    </a:lnTo>
                    <a:lnTo>
                      <a:pt x="38" y="3"/>
                    </a:lnTo>
                    <a:lnTo>
                      <a:pt x="41" y="2"/>
                    </a:lnTo>
                    <a:lnTo>
                      <a:pt x="42" y="2"/>
                    </a:lnTo>
                    <a:lnTo>
                      <a:pt x="44" y="1"/>
                    </a:lnTo>
                    <a:lnTo>
                      <a:pt x="46" y="0"/>
                    </a:lnTo>
                    <a:lnTo>
                      <a:pt x="47" y="0"/>
                    </a:lnTo>
                    <a:lnTo>
                      <a:pt x="48" y="0"/>
                    </a:lnTo>
                    <a:lnTo>
                      <a:pt x="49" y="1"/>
                    </a:lnTo>
                    <a:lnTo>
                      <a:pt x="49" y="1"/>
                    </a:lnTo>
                    <a:lnTo>
                      <a:pt x="51" y="2"/>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13" name="Oval 339"/>
              <p:cNvSpPr>
                <a:spLocks noChangeArrowheads="1"/>
              </p:cNvSpPr>
              <p:nvPr/>
            </p:nvSpPr>
            <p:spPr bwMode="auto">
              <a:xfrm rot="5996250">
                <a:off x="1183" y="1100"/>
                <a:ext cx="74" cy="13"/>
              </a:xfrm>
              <a:prstGeom prst="ellipse">
                <a:avLst/>
              </a:prstGeom>
              <a:solidFill>
                <a:srgbClr val="00FF00"/>
              </a:solidFill>
              <a:ln w="12699">
                <a:solidFill>
                  <a:srgbClr val="009900"/>
                </a:solidFill>
                <a:round/>
                <a:headEnd/>
                <a:tailEnd/>
              </a:ln>
              <a:effectLst/>
            </p:spPr>
            <p:txBody>
              <a:bodyPr wrap="none" anchor="ctr"/>
              <a:lstStyle/>
              <a:p>
                <a:endParaRPr lang="en-US" b="1" dirty="0"/>
              </a:p>
            </p:txBody>
          </p:sp>
          <p:sp>
            <p:nvSpPr>
              <p:cNvPr id="314" name="Freeform 340"/>
              <p:cNvSpPr>
                <a:spLocks/>
              </p:cNvSpPr>
              <p:nvPr/>
            </p:nvSpPr>
            <p:spPr bwMode="auto">
              <a:xfrm>
                <a:off x="1134" y="831"/>
                <a:ext cx="49" cy="62"/>
              </a:xfrm>
              <a:custGeom>
                <a:avLst/>
                <a:gdLst/>
                <a:ahLst/>
                <a:cxnLst>
                  <a:cxn ang="0">
                    <a:pos x="45" y="59"/>
                  </a:cxn>
                  <a:cxn ang="0">
                    <a:pos x="43" y="61"/>
                  </a:cxn>
                  <a:cxn ang="0">
                    <a:pos x="40" y="59"/>
                  </a:cxn>
                  <a:cxn ang="0">
                    <a:pos x="38" y="58"/>
                  </a:cxn>
                  <a:cxn ang="0">
                    <a:pos x="33" y="57"/>
                  </a:cxn>
                  <a:cxn ang="0">
                    <a:pos x="30" y="53"/>
                  </a:cxn>
                  <a:cxn ang="0">
                    <a:pos x="25" y="50"/>
                  </a:cxn>
                  <a:cxn ang="0">
                    <a:pos x="22" y="45"/>
                  </a:cxn>
                  <a:cxn ang="0">
                    <a:pos x="18" y="40"/>
                  </a:cxn>
                  <a:cxn ang="0">
                    <a:pos x="13" y="35"/>
                  </a:cxn>
                  <a:cxn ang="0">
                    <a:pos x="11" y="31"/>
                  </a:cxn>
                  <a:cxn ang="0">
                    <a:pos x="7" y="26"/>
                  </a:cxn>
                  <a:cxn ang="0">
                    <a:pos x="4" y="20"/>
                  </a:cxn>
                  <a:cxn ang="0">
                    <a:pos x="2" y="15"/>
                  </a:cxn>
                  <a:cxn ang="0">
                    <a:pos x="1" y="11"/>
                  </a:cxn>
                  <a:cxn ang="0">
                    <a:pos x="0" y="7"/>
                  </a:cxn>
                  <a:cxn ang="0">
                    <a:pos x="0" y="4"/>
                  </a:cxn>
                  <a:cxn ang="0">
                    <a:pos x="1" y="2"/>
                  </a:cxn>
                  <a:cxn ang="0">
                    <a:pos x="2" y="0"/>
                  </a:cxn>
                  <a:cxn ang="0">
                    <a:pos x="3" y="0"/>
                  </a:cxn>
                  <a:cxn ang="0">
                    <a:pos x="6" y="0"/>
                  </a:cxn>
                  <a:cxn ang="0">
                    <a:pos x="9" y="1"/>
                  </a:cxn>
                  <a:cxn ang="0">
                    <a:pos x="13" y="2"/>
                  </a:cxn>
                  <a:cxn ang="0">
                    <a:pos x="17" y="4"/>
                  </a:cxn>
                  <a:cxn ang="0">
                    <a:pos x="20" y="8"/>
                  </a:cxn>
                  <a:cxn ang="0">
                    <a:pos x="25" y="13"/>
                  </a:cxn>
                  <a:cxn ang="0">
                    <a:pos x="29" y="16"/>
                  </a:cxn>
                  <a:cxn ang="0">
                    <a:pos x="33" y="22"/>
                  </a:cxn>
                  <a:cxn ang="0">
                    <a:pos x="36" y="27"/>
                  </a:cxn>
                  <a:cxn ang="0">
                    <a:pos x="40" y="33"/>
                  </a:cxn>
                  <a:cxn ang="0">
                    <a:pos x="43" y="38"/>
                  </a:cxn>
                  <a:cxn ang="0">
                    <a:pos x="45" y="43"/>
                  </a:cxn>
                  <a:cxn ang="0">
                    <a:pos x="46" y="47"/>
                  </a:cxn>
                  <a:cxn ang="0">
                    <a:pos x="48" y="51"/>
                  </a:cxn>
                  <a:cxn ang="0">
                    <a:pos x="48" y="55"/>
                  </a:cxn>
                  <a:cxn ang="0">
                    <a:pos x="48" y="57"/>
                  </a:cxn>
                  <a:cxn ang="0">
                    <a:pos x="46" y="59"/>
                  </a:cxn>
                </a:cxnLst>
                <a:rect l="0" t="0" r="r" b="b"/>
                <a:pathLst>
                  <a:path w="49" h="62">
                    <a:moveTo>
                      <a:pt x="46" y="59"/>
                    </a:moveTo>
                    <a:lnTo>
                      <a:pt x="45" y="59"/>
                    </a:lnTo>
                    <a:lnTo>
                      <a:pt x="44" y="59"/>
                    </a:lnTo>
                    <a:lnTo>
                      <a:pt x="43" y="61"/>
                    </a:lnTo>
                    <a:lnTo>
                      <a:pt x="43" y="59"/>
                    </a:lnTo>
                    <a:lnTo>
                      <a:pt x="40" y="59"/>
                    </a:lnTo>
                    <a:lnTo>
                      <a:pt x="39" y="59"/>
                    </a:lnTo>
                    <a:lnTo>
                      <a:pt x="38" y="58"/>
                    </a:lnTo>
                    <a:lnTo>
                      <a:pt x="35" y="57"/>
                    </a:lnTo>
                    <a:lnTo>
                      <a:pt x="33" y="57"/>
                    </a:lnTo>
                    <a:lnTo>
                      <a:pt x="32" y="55"/>
                    </a:lnTo>
                    <a:lnTo>
                      <a:pt x="30" y="53"/>
                    </a:lnTo>
                    <a:lnTo>
                      <a:pt x="28" y="52"/>
                    </a:lnTo>
                    <a:lnTo>
                      <a:pt x="25" y="50"/>
                    </a:lnTo>
                    <a:lnTo>
                      <a:pt x="23" y="47"/>
                    </a:lnTo>
                    <a:lnTo>
                      <a:pt x="22" y="45"/>
                    </a:lnTo>
                    <a:lnTo>
                      <a:pt x="19" y="43"/>
                    </a:lnTo>
                    <a:lnTo>
                      <a:pt x="18" y="40"/>
                    </a:lnTo>
                    <a:lnTo>
                      <a:pt x="16" y="38"/>
                    </a:lnTo>
                    <a:lnTo>
                      <a:pt x="13" y="35"/>
                    </a:lnTo>
                    <a:lnTo>
                      <a:pt x="12" y="33"/>
                    </a:lnTo>
                    <a:lnTo>
                      <a:pt x="11" y="31"/>
                    </a:lnTo>
                    <a:lnTo>
                      <a:pt x="8" y="28"/>
                    </a:lnTo>
                    <a:lnTo>
                      <a:pt x="7" y="26"/>
                    </a:lnTo>
                    <a:lnTo>
                      <a:pt x="6" y="22"/>
                    </a:lnTo>
                    <a:lnTo>
                      <a:pt x="4" y="20"/>
                    </a:lnTo>
                    <a:lnTo>
                      <a:pt x="3" y="17"/>
                    </a:lnTo>
                    <a:lnTo>
                      <a:pt x="2" y="15"/>
                    </a:lnTo>
                    <a:lnTo>
                      <a:pt x="1" y="14"/>
                    </a:lnTo>
                    <a:lnTo>
                      <a:pt x="1" y="11"/>
                    </a:lnTo>
                    <a:lnTo>
                      <a:pt x="0" y="9"/>
                    </a:lnTo>
                    <a:lnTo>
                      <a:pt x="0" y="7"/>
                    </a:lnTo>
                    <a:lnTo>
                      <a:pt x="0" y="5"/>
                    </a:lnTo>
                    <a:lnTo>
                      <a:pt x="0" y="4"/>
                    </a:lnTo>
                    <a:lnTo>
                      <a:pt x="0" y="2"/>
                    </a:lnTo>
                    <a:lnTo>
                      <a:pt x="1" y="2"/>
                    </a:lnTo>
                    <a:lnTo>
                      <a:pt x="1" y="1"/>
                    </a:lnTo>
                    <a:lnTo>
                      <a:pt x="2" y="0"/>
                    </a:lnTo>
                    <a:lnTo>
                      <a:pt x="3" y="0"/>
                    </a:lnTo>
                    <a:lnTo>
                      <a:pt x="3" y="0"/>
                    </a:lnTo>
                    <a:lnTo>
                      <a:pt x="4" y="0"/>
                    </a:lnTo>
                    <a:lnTo>
                      <a:pt x="6" y="0"/>
                    </a:lnTo>
                    <a:lnTo>
                      <a:pt x="8" y="0"/>
                    </a:lnTo>
                    <a:lnTo>
                      <a:pt x="9" y="1"/>
                    </a:lnTo>
                    <a:lnTo>
                      <a:pt x="11" y="1"/>
                    </a:lnTo>
                    <a:lnTo>
                      <a:pt x="13" y="2"/>
                    </a:lnTo>
                    <a:lnTo>
                      <a:pt x="14" y="3"/>
                    </a:lnTo>
                    <a:lnTo>
                      <a:pt x="17" y="4"/>
                    </a:lnTo>
                    <a:lnTo>
                      <a:pt x="18" y="7"/>
                    </a:lnTo>
                    <a:lnTo>
                      <a:pt x="20" y="8"/>
                    </a:lnTo>
                    <a:lnTo>
                      <a:pt x="23" y="10"/>
                    </a:lnTo>
                    <a:lnTo>
                      <a:pt x="25" y="13"/>
                    </a:lnTo>
                    <a:lnTo>
                      <a:pt x="27" y="15"/>
                    </a:lnTo>
                    <a:lnTo>
                      <a:pt x="29" y="16"/>
                    </a:lnTo>
                    <a:lnTo>
                      <a:pt x="30" y="20"/>
                    </a:lnTo>
                    <a:lnTo>
                      <a:pt x="33" y="22"/>
                    </a:lnTo>
                    <a:lnTo>
                      <a:pt x="35" y="25"/>
                    </a:lnTo>
                    <a:lnTo>
                      <a:pt x="36" y="27"/>
                    </a:lnTo>
                    <a:lnTo>
                      <a:pt x="38" y="29"/>
                    </a:lnTo>
                    <a:lnTo>
                      <a:pt x="40" y="33"/>
                    </a:lnTo>
                    <a:lnTo>
                      <a:pt x="41" y="35"/>
                    </a:lnTo>
                    <a:lnTo>
                      <a:pt x="43" y="38"/>
                    </a:lnTo>
                    <a:lnTo>
                      <a:pt x="44" y="40"/>
                    </a:lnTo>
                    <a:lnTo>
                      <a:pt x="45" y="43"/>
                    </a:lnTo>
                    <a:lnTo>
                      <a:pt x="45" y="45"/>
                    </a:lnTo>
                    <a:lnTo>
                      <a:pt x="46" y="47"/>
                    </a:lnTo>
                    <a:lnTo>
                      <a:pt x="48" y="50"/>
                    </a:lnTo>
                    <a:lnTo>
                      <a:pt x="48" y="51"/>
                    </a:lnTo>
                    <a:lnTo>
                      <a:pt x="48" y="53"/>
                    </a:lnTo>
                    <a:lnTo>
                      <a:pt x="48" y="55"/>
                    </a:lnTo>
                    <a:lnTo>
                      <a:pt x="48" y="56"/>
                    </a:lnTo>
                    <a:lnTo>
                      <a:pt x="48" y="57"/>
                    </a:lnTo>
                    <a:lnTo>
                      <a:pt x="46" y="58"/>
                    </a:lnTo>
                    <a:lnTo>
                      <a:pt x="46" y="59"/>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15" name="Freeform 341"/>
              <p:cNvSpPr>
                <a:spLocks/>
              </p:cNvSpPr>
              <p:nvPr/>
            </p:nvSpPr>
            <p:spPr bwMode="auto">
              <a:xfrm>
                <a:off x="1039" y="961"/>
                <a:ext cx="38" cy="51"/>
              </a:xfrm>
              <a:custGeom>
                <a:avLst/>
                <a:gdLst/>
                <a:ahLst/>
                <a:cxnLst>
                  <a:cxn ang="0">
                    <a:pos x="34" y="50"/>
                  </a:cxn>
                  <a:cxn ang="0">
                    <a:pos x="33" y="50"/>
                  </a:cxn>
                  <a:cxn ang="0">
                    <a:pos x="30" y="50"/>
                  </a:cxn>
                  <a:cxn ang="0">
                    <a:pos x="28" y="50"/>
                  </a:cxn>
                  <a:cxn ang="0">
                    <a:pos x="25" y="47"/>
                  </a:cxn>
                  <a:cxn ang="0">
                    <a:pos x="22" y="45"/>
                  </a:cxn>
                  <a:cxn ang="0">
                    <a:pos x="19" y="41"/>
                  </a:cxn>
                  <a:cxn ang="0">
                    <a:pos x="16" y="38"/>
                  </a:cxn>
                  <a:cxn ang="0">
                    <a:pos x="13" y="34"/>
                  </a:cxn>
                  <a:cxn ang="0">
                    <a:pos x="9" y="30"/>
                  </a:cxn>
                  <a:cxn ang="0">
                    <a:pos x="7" y="26"/>
                  </a:cxn>
                  <a:cxn ang="0">
                    <a:pos x="4" y="21"/>
                  </a:cxn>
                  <a:cxn ang="0">
                    <a:pos x="2" y="17"/>
                  </a:cxn>
                  <a:cxn ang="0">
                    <a:pos x="1" y="14"/>
                  </a:cxn>
                  <a:cxn ang="0">
                    <a:pos x="0" y="9"/>
                  </a:cxn>
                  <a:cxn ang="0">
                    <a:pos x="0" y="7"/>
                  </a:cxn>
                  <a:cxn ang="0">
                    <a:pos x="0" y="4"/>
                  </a:cxn>
                  <a:cxn ang="0">
                    <a:pos x="0" y="2"/>
                  </a:cxn>
                  <a:cxn ang="0">
                    <a:pos x="1" y="1"/>
                  </a:cxn>
                  <a:cxn ang="0">
                    <a:pos x="2" y="0"/>
                  </a:cxn>
                  <a:cxn ang="0">
                    <a:pos x="4" y="0"/>
                  </a:cxn>
                  <a:cxn ang="0">
                    <a:pos x="7" y="1"/>
                  </a:cxn>
                  <a:cxn ang="0">
                    <a:pos x="9" y="2"/>
                  </a:cxn>
                  <a:cxn ang="0">
                    <a:pos x="12" y="4"/>
                  </a:cxn>
                  <a:cxn ang="0">
                    <a:pos x="16" y="8"/>
                  </a:cxn>
                  <a:cxn ang="0">
                    <a:pos x="19" y="11"/>
                  </a:cxn>
                  <a:cxn ang="0">
                    <a:pos x="22" y="15"/>
                  </a:cxn>
                  <a:cxn ang="0">
                    <a:pos x="24" y="19"/>
                  </a:cxn>
                  <a:cxn ang="0">
                    <a:pos x="28" y="23"/>
                  </a:cxn>
                  <a:cxn ang="0">
                    <a:pos x="30" y="27"/>
                  </a:cxn>
                  <a:cxn ang="0">
                    <a:pos x="32" y="32"/>
                  </a:cxn>
                  <a:cxn ang="0">
                    <a:pos x="34" y="35"/>
                  </a:cxn>
                  <a:cxn ang="0">
                    <a:pos x="35" y="40"/>
                  </a:cxn>
                  <a:cxn ang="0">
                    <a:pos x="37" y="42"/>
                  </a:cxn>
                  <a:cxn ang="0">
                    <a:pos x="37" y="46"/>
                  </a:cxn>
                  <a:cxn ang="0">
                    <a:pos x="37" y="47"/>
                  </a:cxn>
                  <a:cxn ang="0">
                    <a:pos x="35" y="50"/>
                  </a:cxn>
                </a:cxnLst>
                <a:rect l="0" t="0" r="r" b="b"/>
                <a:pathLst>
                  <a:path w="38" h="51">
                    <a:moveTo>
                      <a:pt x="35" y="50"/>
                    </a:moveTo>
                    <a:lnTo>
                      <a:pt x="34" y="50"/>
                    </a:lnTo>
                    <a:lnTo>
                      <a:pt x="34" y="50"/>
                    </a:lnTo>
                    <a:lnTo>
                      <a:pt x="33" y="50"/>
                    </a:lnTo>
                    <a:lnTo>
                      <a:pt x="32" y="50"/>
                    </a:lnTo>
                    <a:lnTo>
                      <a:pt x="30" y="50"/>
                    </a:lnTo>
                    <a:lnTo>
                      <a:pt x="29" y="50"/>
                    </a:lnTo>
                    <a:lnTo>
                      <a:pt x="28" y="50"/>
                    </a:lnTo>
                    <a:lnTo>
                      <a:pt x="27" y="48"/>
                    </a:lnTo>
                    <a:lnTo>
                      <a:pt x="25" y="47"/>
                    </a:lnTo>
                    <a:lnTo>
                      <a:pt x="24" y="46"/>
                    </a:lnTo>
                    <a:lnTo>
                      <a:pt x="22" y="45"/>
                    </a:lnTo>
                    <a:lnTo>
                      <a:pt x="20" y="44"/>
                    </a:lnTo>
                    <a:lnTo>
                      <a:pt x="19" y="41"/>
                    </a:lnTo>
                    <a:lnTo>
                      <a:pt x="17" y="40"/>
                    </a:lnTo>
                    <a:lnTo>
                      <a:pt x="16" y="38"/>
                    </a:lnTo>
                    <a:lnTo>
                      <a:pt x="14" y="36"/>
                    </a:lnTo>
                    <a:lnTo>
                      <a:pt x="13" y="34"/>
                    </a:lnTo>
                    <a:lnTo>
                      <a:pt x="12" y="32"/>
                    </a:lnTo>
                    <a:lnTo>
                      <a:pt x="9" y="30"/>
                    </a:lnTo>
                    <a:lnTo>
                      <a:pt x="8" y="28"/>
                    </a:lnTo>
                    <a:lnTo>
                      <a:pt x="7" y="26"/>
                    </a:lnTo>
                    <a:lnTo>
                      <a:pt x="6" y="23"/>
                    </a:lnTo>
                    <a:lnTo>
                      <a:pt x="4" y="21"/>
                    </a:lnTo>
                    <a:lnTo>
                      <a:pt x="3" y="20"/>
                    </a:lnTo>
                    <a:lnTo>
                      <a:pt x="2" y="17"/>
                    </a:lnTo>
                    <a:lnTo>
                      <a:pt x="2" y="15"/>
                    </a:lnTo>
                    <a:lnTo>
                      <a:pt x="1" y="14"/>
                    </a:lnTo>
                    <a:lnTo>
                      <a:pt x="1" y="11"/>
                    </a:lnTo>
                    <a:lnTo>
                      <a:pt x="0" y="9"/>
                    </a:lnTo>
                    <a:lnTo>
                      <a:pt x="0" y="8"/>
                    </a:lnTo>
                    <a:lnTo>
                      <a:pt x="0" y="7"/>
                    </a:lnTo>
                    <a:lnTo>
                      <a:pt x="0" y="5"/>
                    </a:lnTo>
                    <a:lnTo>
                      <a:pt x="0" y="4"/>
                    </a:lnTo>
                    <a:lnTo>
                      <a:pt x="0" y="2"/>
                    </a:lnTo>
                    <a:lnTo>
                      <a:pt x="0" y="2"/>
                    </a:lnTo>
                    <a:lnTo>
                      <a:pt x="0" y="1"/>
                    </a:lnTo>
                    <a:lnTo>
                      <a:pt x="1" y="1"/>
                    </a:lnTo>
                    <a:lnTo>
                      <a:pt x="2" y="0"/>
                    </a:lnTo>
                    <a:lnTo>
                      <a:pt x="2" y="0"/>
                    </a:lnTo>
                    <a:lnTo>
                      <a:pt x="3" y="0"/>
                    </a:lnTo>
                    <a:lnTo>
                      <a:pt x="4" y="0"/>
                    </a:lnTo>
                    <a:lnTo>
                      <a:pt x="6" y="1"/>
                    </a:lnTo>
                    <a:lnTo>
                      <a:pt x="7" y="1"/>
                    </a:lnTo>
                    <a:lnTo>
                      <a:pt x="8" y="2"/>
                    </a:lnTo>
                    <a:lnTo>
                      <a:pt x="9" y="2"/>
                    </a:lnTo>
                    <a:lnTo>
                      <a:pt x="11" y="3"/>
                    </a:lnTo>
                    <a:lnTo>
                      <a:pt x="12" y="4"/>
                    </a:lnTo>
                    <a:lnTo>
                      <a:pt x="14" y="5"/>
                    </a:lnTo>
                    <a:lnTo>
                      <a:pt x="16" y="8"/>
                    </a:lnTo>
                    <a:lnTo>
                      <a:pt x="17" y="9"/>
                    </a:lnTo>
                    <a:lnTo>
                      <a:pt x="19" y="11"/>
                    </a:lnTo>
                    <a:lnTo>
                      <a:pt x="20" y="13"/>
                    </a:lnTo>
                    <a:lnTo>
                      <a:pt x="22" y="15"/>
                    </a:lnTo>
                    <a:lnTo>
                      <a:pt x="23" y="16"/>
                    </a:lnTo>
                    <a:lnTo>
                      <a:pt x="24" y="19"/>
                    </a:lnTo>
                    <a:lnTo>
                      <a:pt x="27" y="21"/>
                    </a:lnTo>
                    <a:lnTo>
                      <a:pt x="28" y="23"/>
                    </a:lnTo>
                    <a:lnTo>
                      <a:pt x="29" y="26"/>
                    </a:lnTo>
                    <a:lnTo>
                      <a:pt x="30" y="27"/>
                    </a:lnTo>
                    <a:lnTo>
                      <a:pt x="32" y="29"/>
                    </a:lnTo>
                    <a:lnTo>
                      <a:pt x="32" y="32"/>
                    </a:lnTo>
                    <a:lnTo>
                      <a:pt x="34" y="33"/>
                    </a:lnTo>
                    <a:lnTo>
                      <a:pt x="34" y="35"/>
                    </a:lnTo>
                    <a:lnTo>
                      <a:pt x="35" y="38"/>
                    </a:lnTo>
                    <a:lnTo>
                      <a:pt x="35" y="40"/>
                    </a:lnTo>
                    <a:lnTo>
                      <a:pt x="35" y="41"/>
                    </a:lnTo>
                    <a:lnTo>
                      <a:pt x="37" y="42"/>
                    </a:lnTo>
                    <a:lnTo>
                      <a:pt x="37" y="45"/>
                    </a:lnTo>
                    <a:lnTo>
                      <a:pt x="37" y="46"/>
                    </a:lnTo>
                    <a:lnTo>
                      <a:pt x="37" y="47"/>
                    </a:lnTo>
                    <a:lnTo>
                      <a:pt x="37" y="47"/>
                    </a:lnTo>
                    <a:lnTo>
                      <a:pt x="35" y="48"/>
                    </a:lnTo>
                    <a:lnTo>
                      <a:pt x="35" y="5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16" name="Freeform 342"/>
              <p:cNvSpPr>
                <a:spLocks/>
              </p:cNvSpPr>
              <p:nvPr/>
            </p:nvSpPr>
            <p:spPr bwMode="auto">
              <a:xfrm>
                <a:off x="1047" y="1110"/>
                <a:ext cx="49" cy="62"/>
              </a:xfrm>
              <a:custGeom>
                <a:avLst/>
                <a:gdLst/>
                <a:ahLst/>
                <a:cxnLst>
                  <a:cxn ang="0">
                    <a:pos x="45" y="61"/>
                  </a:cxn>
                  <a:cxn ang="0">
                    <a:pos x="43" y="61"/>
                  </a:cxn>
                  <a:cxn ang="0">
                    <a:pos x="40" y="61"/>
                  </a:cxn>
                  <a:cxn ang="0">
                    <a:pos x="36" y="59"/>
                  </a:cxn>
                  <a:cxn ang="0">
                    <a:pos x="33" y="57"/>
                  </a:cxn>
                  <a:cxn ang="0">
                    <a:pos x="29" y="55"/>
                  </a:cxn>
                  <a:cxn ang="0">
                    <a:pos x="25" y="50"/>
                  </a:cxn>
                  <a:cxn ang="0">
                    <a:pos x="20" y="46"/>
                  </a:cxn>
                  <a:cxn ang="0">
                    <a:pos x="17" y="41"/>
                  </a:cxn>
                  <a:cxn ang="0">
                    <a:pos x="13" y="37"/>
                  </a:cxn>
                  <a:cxn ang="0">
                    <a:pos x="9" y="31"/>
                  </a:cxn>
                  <a:cxn ang="0">
                    <a:pos x="7" y="26"/>
                  </a:cxn>
                  <a:cxn ang="0">
                    <a:pos x="3" y="21"/>
                  </a:cxn>
                  <a:cxn ang="0">
                    <a:pos x="2" y="16"/>
                  </a:cxn>
                  <a:cxn ang="0">
                    <a:pos x="0" y="11"/>
                  </a:cxn>
                  <a:cxn ang="0">
                    <a:pos x="0" y="8"/>
                  </a:cxn>
                  <a:cxn ang="0">
                    <a:pos x="0" y="4"/>
                  </a:cxn>
                  <a:cxn ang="0">
                    <a:pos x="0" y="2"/>
                  </a:cxn>
                  <a:cxn ang="0">
                    <a:pos x="1" y="1"/>
                  </a:cxn>
                  <a:cxn ang="0">
                    <a:pos x="3" y="0"/>
                  </a:cxn>
                  <a:cxn ang="0">
                    <a:pos x="6" y="0"/>
                  </a:cxn>
                  <a:cxn ang="0">
                    <a:pos x="9" y="1"/>
                  </a:cxn>
                  <a:cxn ang="0">
                    <a:pos x="12" y="3"/>
                  </a:cxn>
                  <a:cxn ang="0">
                    <a:pos x="17" y="5"/>
                  </a:cxn>
                  <a:cxn ang="0">
                    <a:pos x="20" y="9"/>
                  </a:cxn>
                  <a:cxn ang="0">
                    <a:pos x="24" y="14"/>
                  </a:cxn>
                  <a:cxn ang="0">
                    <a:pos x="29" y="17"/>
                  </a:cxn>
                  <a:cxn ang="0">
                    <a:pos x="33" y="23"/>
                  </a:cxn>
                  <a:cxn ang="0">
                    <a:pos x="36" y="28"/>
                  </a:cxn>
                  <a:cxn ang="0">
                    <a:pos x="39" y="33"/>
                  </a:cxn>
                  <a:cxn ang="0">
                    <a:pos x="41" y="38"/>
                  </a:cxn>
                  <a:cxn ang="0">
                    <a:pos x="44" y="44"/>
                  </a:cxn>
                  <a:cxn ang="0">
                    <a:pos x="46" y="47"/>
                  </a:cxn>
                  <a:cxn ang="0">
                    <a:pos x="48" y="52"/>
                  </a:cxn>
                  <a:cxn ang="0">
                    <a:pos x="48" y="56"/>
                  </a:cxn>
                  <a:cxn ang="0">
                    <a:pos x="46" y="58"/>
                  </a:cxn>
                  <a:cxn ang="0">
                    <a:pos x="45" y="59"/>
                  </a:cxn>
                </a:cxnLst>
                <a:rect l="0" t="0" r="r" b="b"/>
                <a:pathLst>
                  <a:path w="49" h="62">
                    <a:moveTo>
                      <a:pt x="45" y="59"/>
                    </a:moveTo>
                    <a:lnTo>
                      <a:pt x="45" y="61"/>
                    </a:lnTo>
                    <a:lnTo>
                      <a:pt x="44" y="61"/>
                    </a:lnTo>
                    <a:lnTo>
                      <a:pt x="43" y="61"/>
                    </a:lnTo>
                    <a:lnTo>
                      <a:pt x="41" y="61"/>
                    </a:lnTo>
                    <a:lnTo>
                      <a:pt x="40" y="61"/>
                    </a:lnTo>
                    <a:lnTo>
                      <a:pt x="39" y="59"/>
                    </a:lnTo>
                    <a:lnTo>
                      <a:pt x="36" y="59"/>
                    </a:lnTo>
                    <a:lnTo>
                      <a:pt x="35" y="58"/>
                    </a:lnTo>
                    <a:lnTo>
                      <a:pt x="33" y="57"/>
                    </a:lnTo>
                    <a:lnTo>
                      <a:pt x="32" y="56"/>
                    </a:lnTo>
                    <a:lnTo>
                      <a:pt x="29" y="55"/>
                    </a:lnTo>
                    <a:lnTo>
                      <a:pt x="27" y="52"/>
                    </a:lnTo>
                    <a:lnTo>
                      <a:pt x="25" y="50"/>
                    </a:lnTo>
                    <a:lnTo>
                      <a:pt x="23" y="49"/>
                    </a:lnTo>
                    <a:lnTo>
                      <a:pt x="20" y="46"/>
                    </a:lnTo>
                    <a:lnTo>
                      <a:pt x="19" y="44"/>
                    </a:lnTo>
                    <a:lnTo>
                      <a:pt x="17" y="41"/>
                    </a:lnTo>
                    <a:lnTo>
                      <a:pt x="16" y="39"/>
                    </a:lnTo>
                    <a:lnTo>
                      <a:pt x="13" y="37"/>
                    </a:lnTo>
                    <a:lnTo>
                      <a:pt x="12" y="34"/>
                    </a:lnTo>
                    <a:lnTo>
                      <a:pt x="9" y="31"/>
                    </a:lnTo>
                    <a:lnTo>
                      <a:pt x="8" y="28"/>
                    </a:lnTo>
                    <a:lnTo>
                      <a:pt x="7" y="26"/>
                    </a:lnTo>
                    <a:lnTo>
                      <a:pt x="4" y="23"/>
                    </a:lnTo>
                    <a:lnTo>
                      <a:pt x="3" y="21"/>
                    </a:lnTo>
                    <a:lnTo>
                      <a:pt x="2" y="19"/>
                    </a:lnTo>
                    <a:lnTo>
                      <a:pt x="2" y="16"/>
                    </a:lnTo>
                    <a:lnTo>
                      <a:pt x="1" y="14"/>
                    </a:lnTo>
                    <a:lnTo>
                      <a:pt x="0" y="11"/>
                    </a:lnTo>
                    <a:lnTo>
                      <a:pt x="0" y="10"/>
                    </a:lnTo>
                    <a:lnTo>
                      <a:pt x="0" y="8"/>
                    </a:lnTo>
                    <a:lnTo>
                      <a:pt x="0" y="7"/>
                    </a:lnTo>
                    <a:lnTo>
                      <a:pt x="0" y="4"/>
                    </a:lnTo>
                    <a:lnTo>
                      <a:pt x="0" y="3"/>
                    </a:lnTo>
                    <a:lnTo>
                      <a:pt x="0" y="2"/>
                    </a:lnTo>
                    <a:lnTo>
                      <a:pt x="1" y="2"/>
                    </a:lnTo>
                    <a:lnTo>
                      <a:pt x="1" y="1"/>
                    </a:lnTo>
                    <a:lnTo>
                      <a:pt x="2" y="0"/>
                    </a:lnTo>
                    <a:lnTo>
                      <a:pt x="3" y="0"/>
                    </a:lnTo>
                    <a:lnTo>
                      <a:pt x="4" y="0"/>
                    </a:lnTo>
                    <a:lnTo>
                      <a:pt x="6" y="0"/>
                    </a:lnTo>
                    <a:lnTo>
                      <a:pt x="7" y="1"/>
                    </a:lnTo>
                    <a:lnTo>
                      <a:pt x="9" y="1"/>
                    </a:lnTo>
                    <a:lnTo>
                      <a:pt x="11" y="2"/>
                    </a:lnTo>
                    <a:lnTo>
                      <a:pt x="12" y="3"/>
                    </a:lnTo>
                    <a:lnTo>
                      <a:pt x="14" y="4"/>
                    </a:lnTo>
                    <a:lnTo>
                      <a:pt x="17" y="5"/>
                    </a:lnTo>
                    <a:lnTo>
                      <a:pt x="18" y="7"/>
                    </a:lnTo>
                    <a:lnTo>
                      <a:pt x="20" y="9"/>
                    </a:lnTo>
                    <a:lnTo>
                      <a:pt x="22" y="11"/>
                    </a:lnTo>
                    <a:lnTo>
                      <a:pt x="24" y="14"/>
                    </a:lnTo>
                    <a:lnTo>
                      <a:pt x="27" y="15"/>
                    </a:lnTo>
                    <a:lnTo>
                      <a:pt x="29" y="17"/>
                    </a:lnTo>
                    <a:lnTo>
                      <a:pt x="30" y="21"/>
                    </a:lnTo>
                    <a:lnTo>
                      <a:pt x="33" y="23"/>
                    </a:lnTo>
                    <a:lnTo>
                      <a:pt x="34" y="26"/>
                    </a:lnTo>
                    <a:lnTo>
                      <a:pt x="36" y="28"/>
                    </a:lnTo>
                    <a:lnTo>
                      <a:pt x="38" y="31"/>
                    </a:lnTo>
                    <a:lnTo>
                      <a:pt x="39" y="33"/>
                    </a:lnTo>
                    <a:lnTo>
                      <a:pt x="41" y="35"/>
                    </a:lnTo>
                    <a:lnTo>
                      <a:pt x="41" y="38"/>
                    </a:lnTo>
                    <a:lnTo>
                      <a:pt x="44" y="41"/>
                    </a:lnTo>
                    <a:lnTo>
                      <a:pt x="44" y="44"/>
                    </a:lnTo>
                    <a:lnTo>
                      <a:pt x="45" y="45"/>
                    </a:lnTo>
                    <a:lnTo>
                      <a:pt x="46" y="47"/>
                    </a:lnTo>
                    <a:lnTo>
                      <a:pt x="46" y="50"/>
                    </a:lnTo>
                    <a:lnTo>
                      <a:pt x="48" y="52"/>
                    </a:lnTo>
                    <a:lnTo>
                      <a:pt x="48" y="53"/>
                    </a:lnTo>
                    <a:lnTo>
                      <a:pt x="48" y="56"/>
                    </a:lnTo>
                    <a:lnTo>
                      <a:pt x="48" y="57"/>
                    </a:lnTo>
                    <a:lnTo>
                      <a:pt x="46" y="58"/>
                    </a:lnTo>
                    <a:lnTo>
                      <a:pt x="46" y="59"/>
                    </a:lnTo>
                    <a:lnTo>
                      <a:pt x="45" y="59"/>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17" name="Freeform 343"/>
              <p:cNvSpPr>
                <a:spLocks/>
              </p:cNvSpPr>
              <p:nvPr/>
            </p:nvSpPr>
            <p:spPr bwMode="auto">
              <a:xfrm>
                <a:off x="1290" y="875"/>
                <a:ext cx="23" cy="77"/>
              </a:xfrm>
              <a:custGeom>
                <a:avLst/>
                <a:gdLst/>
                <a:ahLst/>
                <a:cxnLst>
                  <a:cxn ang="0">
                    <a:pos x="6" y="76"/>
                  </a:cxn>
                  <a:cxn ang="0">
                    <a:pos x="7" y="76"/>
                  </a:cxn>
                  <a:cxn ang="0">
                    <a:pos x="9" y="73"/>
                  </a:cxn>
                  <a:cxn ang="0">
                    <a:pos x="11" y="71"/>
                  </a:cxn>
                  <a:cxn ang="0">
                    <a:pos x="13" y="66"/>
                  </a:cxn>
                  <a:cxn ang="0">
                    <a:pos x="14" y="61"/>
                  </a:cxn>
                  <a:cxn ang="0">
                    <a:pos x="15" y="57"/>
                  </a:cxn>
                  <a:cxn ang="0">
                    <a:pos x="17" y="49"/>
                  </a:cxn>
                  <a:cxn ang="0">
                    <a:pos x="19" y="43"/>
                  </a:cxn>
                  <a:cxn ang="0">
                    <a:pos x="19" y="38"/>
                  </a:cxn>
                  <a:cxn ang="0">
                    <a:pos x="20" y="30"/>
                  </a:cxn>
                  <a:cxn ang="0">
                    <a:pos x="22" y="24"/>
                  </a:cxn>
                  <a:cxn ang="0">
                    <a:pos x="22" y="19"/>
                  </a:cxn>
                  <a:cxn ang="0">
                    <a:pos x="20" y="13"/>
                  </a:cxn>
                  <a:cxn ang="0">
                    <a:pos x="20" y="8"/>
                  </a:cxn>
                  <a:cxn ang="0">
                    <a:pos x="19" y="4"/>
                  </a:cxn>
                  <a:cxn ang="0">
                    <a:pos x="18" y="2"/>
                  </a:cxn>
                  <a:cxn ang="0">
                    <a:pos x="17" y="0"/>
                  </a:cxn>
                  <a:cxn ang="0">
                    <a:pos x="15" y="0"/>
                  </a:cxn>
                  <a:cxn ang="0">
                    <a:pos x="14" y="0"/>
                  </a:cxn>
                  <a:cxn ang="0">
                    <a:pos x="12" y="2"/>
                  </a:cxn>
                  <a:cxn ang="0">
                    <a:pos x="11" y="4"/>
                  </a:cxn>
                  <a:cxn ang="0">
                    <a:pos x="8" y="8"/>
                  </a:cxn>
                  <a:cxn ang="0">
                    <a:pos x="7" y="13"/>
                  </a:cxn>
                  <a:cxn ang="0">
                    <a:pos x="4" y="17"/>
                  </a:cxn>
                  <a:cxn ang="0">
                    <a:pos x="3" y="23"/>
                  </a:cxn>
                  <a:cxn ang="0">
                    <a:pos x="2" y="30"/>
                  </a:cxn>
                  <a:cxn ang="0">
                    <a:pos x="1" y="36"/>
                  </a:cxn>
                  <a:cxn ang="0">
                    <a:pos x="1" y="43"/>
                  </a:cxn>
                  <a:cxn ang="0">
                    <a:pos x="0" y="49"/>
                  </a:cxn>
                  <a:cxn ang="0">
                    <a:pos x="0" y="57"/>
                  </a:cxn>
                  <a:cxn ang="0">
                    <a:pos x="0" y="61"/>
                  </a:cxn>
                  <a:cxn ang="0">
                    <a:pos x="0" y="66"/>
                  </a:cxn>
                  <a:cxn ang="0">
                    <a:pos x="1" y="71"/>
                  </a:cxn>
                  <a:cxn ang="0">
                    <a:pos x="2" y="73"/>
                  </a:cxn>
                  <a:cxn ang="0">
                    <a:pos x="3" y="76"/>
                  </a:cxn>
                  <a:cxn ang="0">
                    <a:pos x="4" y="76"/>
                  </a:cxn>
                </a:cxnLst>
                <a:rect l="0" t="0" r="r" b="b"/>
                <a:pathLst>
                  <a:path w="23" h="77">
                    <a:moveTo>
                      <a:pt x="4" y="76"/>
                    </a:moveTo>
                    <a:lnTo>
                      <a:pt x="6" y="76"/>
                    </a:lnTo>
                    <a:lnTo>
                      <a:pt x="6" y="76"/>
                    </a:lnTo>
                    <a:lnTo>
                      <a:pt x="7" y="76"/>
                    </a:lnTo>
                    <a:lnTo>
                      <a:pt x="8" y="74"/>
                    </a:lnTo>
                    <a:lnTo>
                      <a:pt x="9" y="73"/>
                    </a:lnTo>
                    <a:lnTo>
                      <a:pt x="9" y="72"/>
                    </a:lnTo>
                    <a:lnTo>
                      <a:pt x="11" y="71"/>
                    </a:lnTo>
                    <a:lnTo>
                      <a:pt x="12" y="68"/>
                    </a:lnTo>
                    <a:lnTo>
                      <a:pt x="13" y="66"/>
                    </a:lnTo>
                    <a:lnTo>
                      <a:pt x="13" y="64"/>
                    </a:lnTo>
                    <a:lnTo>
                      <a:pt x="14" y="61"/>
                    </a:lnTo>
                    <a:lnTo>
                      <a:pt x="15" y="59"/>
                    </a:lnTo>
                    <a:lnTo>
                      <a:pt x="15" y="57"/>
                    </a:lnTo>
                    <a:lnTo>
                      <a:pt x="17" y="53"/>
                    </a:lnTo>
                    <a:lnTo>
                      <a:pt x="17" y="49"/>
                    </a:lnTo>
                    <a:lnTo>
                      <a:pt x="18" y="47"/>
                    </a:lnTo>
                    <a:lnTo>
                      <a:pt x="19" y="43"/>
                    </a:lnTo>
                    <a:lnTo>
                      <a:pt x="19" y="40"/>
                    </a:lnTo>
                    <a:lnTo>
                      <a:pt x="19" y="38"/>
                    </a:lnTo>
                    <a:lnTo>
                      <a:pt x="20" y="34"/>
                    </a:lnTo>
                    <a:lnTo>
                      <a:pt x="20" y="30"/>
                    </a:lnTo>
                    <a:lnTo>
                      <a:pt x="20" y="28"/>
                    </a:lnTo>
                    <a:lnTo>
                      <a:pt x="22" y="24"/>
                    </a:lnTo>
                    <a:lnTo>
                      <a:pt x="22" y="21"/>
                    </a:lnTo>
                    <a:lnTo>
                      <a:pt x="22" y="19"/>
                    </a:lnTo>
                    <a:lnTo>
                      <a:pt x="22" y="15"/>
                    </a:lnTo>
                    <a:lnTo>
                      <a:pt x="20" y="13"/>
                    </a:lnTo>
                    <a:lnTo>
                      <a:pt x="20" y="10"/>
                    </a:lnTo>
                    <a:lnTo>
                      <a:pt x="20" y="8"/>
                    </a:lnTo>
                    <a:lnTo>
                      <a:pt x="19" y="7"/>
                    </a:lnTo>
                    <a:lnTo>
                      <a:pt x="19" y="4"/>
                    </a:lnTo>
                    <a:lnTo>
                      <a:pt x="19" y="3"/>
                    </a:lnTo>
                    <a:lnTo>
                      <a:pt x="18" y="2"/>
                    </a:lnTo>
                    <a:lnTo>
                      <a:pt x="18" y="1"/>
                    </a:lnTo>
                    <a:lnTo>
                      <a:pt x="17" y="0"/>
                    </a:lnTo>
                    <a:lnTo>
                      <a:pt x="17" y="0"/>
                    </a:lnTo>
                    <a:lnTo>
                      <a:pt x="15" y="0"/>
                    </a:lnTo>
                    <a:lnTo>
                      <a:pt x="14" y="0"/>
                    </a:lnTo>
                    <a:lnTo>
                      <a:pt x="14" y="0"/>
                    </a:lnTo>
                    <a:lnTo>
                      <a:pt x="13" y="1"/>
                    </a:lnTo>
                    <a:lnTo>
                      <a:pt x="12" y="2"/>
                    </a:lnTo>
                    <a:lnTo>
                      <a:pt x="12" y="3"/>
                    </a:lnTo>
                    <a:lnTo>
                      <a:pt x="11" y="4"/>
                    </a:lnTo>
                    <a:lnTo>
                      <a:pt x="9" y="5"/>
                    </a:lnTo>
                    <a:lnTo>
                      <a:pt x="8" y="8"/>
                    </a:lnTo>
                    <a:lnTo>
                      <a:pt x="7" y="10"/>
                    </a:lnTo>
                    <a:lnTo>
                      <a:pt x="7" y="13"/>
                    </a:lnTo>
                    <a:lnTo>
                      <a:pt x="6" y="15"/>
                    </a:lnTo>
                    <a:lnTo>
                      <a:pt x="4" y="17"/>
                    </a:lnTo>
                    <a:lnTo>
                      <a:pt x="4" y="21"/>
                    </a:lnTo>
                    <a:lnTo>
                      <a:pt x="3" y="23"/>
                    </a:lnTo>
                    <a:lnTo>
                      <a:pt x="3" y="27"/>
                    </a:lnTo>
                    <a:lnTo>
                      <a:pt x="2" y="30"/>
                    </a:lnTo>
                    <a:lnTo>
                      <a:pt x="2" y="33"/>
                    </a:lnTo>
                    <a:lnTo>
                      <a:pt x="1" y="36"/>
                    </a:lnTo>
                    <a:lnTo>
                      <a:pt x="1" y="40"/>
                    </a:lnTo>
                    <a:lnTo>
                      <a:pt x="1" y="43"/>
                    </a:lnTo>
                    <a:lnTo>
                      <a:pt x="0" y="47"/>
                    </a:lnTo>
                    <a:lnTo>
                      <a:pt x="0" y="49"/>
                    </a:lnTo>
                    <a:lnTo>
                      <a:pt x="0" y="53"/>
                    </a:lnTo>
                    <a:lnTo>
                      <a:pt x="0" y="57"/>
                    </a:lnTo>
                    <a:lnTo>
                      <a:pt x="0" y="59"/>
                    </a:lnTo>
                    <a:lnTo>
                      <a:pt x="0" y="61"/>
                    </a:lnTo>
                    <a:lnTo>
                      <a:pt x="0" y="64"/>
                    </a:lnTo>
                    <a:lnTo>
                      <a:pt x="0" y="66"/>
                    </a:lnTo>
                    <a:lnTo>
                      <a:pt x="1" y="68"/>
                    </a:lnTo>
                    <a:lnTo>
                      <a:pt x="1" y="71"/>
                    </a:lnTo>
                    <a:lnTo>
                      <a:pt x="2" y="72"/>
                    </a:lnTo>
                    <a:lnTo>
                      <a:pt x="2" y="73"/>
                    </a:lnTo>
                    <a:lnTo>
                      <a:pt x="2" y="74"/>
                    </a:lnTo>
                    <a:lnTo>
                      <a:pt x="3" y="76"/>
                    </a:lnTo>
                    <a:lnTo>
                      <a:pt x="4" y="76"/>
                    </a:lnTo>
                    <a:lnTo>
                      <a:pt x="4" y="76"/>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18" name="Freeform 344"/>
              <p:cNvSpPr>
                <a:spLocks/>
              </p:cNvSpPr>
              <p:nvPr/>
            </p:nvSpPr>
            <p:spPr bwMode="auto">
              <a:xfrm>
                <a:off x="1290" y="957"/>
                <a:ext cx="63" cy="36"/>
              </a:xfrm>
              <a:custGeom>
                <a:avLst/>
                <a:gdLst/>
                <a:ahLst/>
                <a:cxnLst>
                  <a:cxn ang="0">
                    <a:pos x="62" y="30"/>
                  </a:cxn>
                  <a:cxn ang="0">
                    <a:pos x="60" y="27"/>
                  </a:cxn>
                  <a:cxn ang="0">
                    <a:pos x="60" y="25"/>
                  </a:cxn>
                  <a:cxn ang="0">
                    <a:pos x="58" y="22"/>
                  </a:cxn>
                  <a:cxn ang="0">
                    <a:pos x="54" y="19"/>
                  </a:cxn>
                  <a:cxn ang="0">
                    <a:pos x="51" y="16"/>
                  </a:cxn>
                  <a:cxn ang="0">
                    <a:pos x="47" y="13"/>
                  </a:cxn>
                  <a:cxn ang="0">
                    <a:pos x="42" y="10"/>
                  </a:cxn>
                  <a:cxn ang="0">
                    <a:pos x="37" y="8"/>
                  </a:cxn>
                  <a:cxn ang="0">
                    <a:pos x="31" y="6"/>
                  </a:cxn>
                  <a:cxn ang="0">
                    <a:pos x="26" y="3"/>
                  </a:cxn>
                  <a:cxn ang="0">
                    <a:pos x="21" y="2"/>
                  </a:cxn>
                  <a:cxn ang="0">
                    <a:pos x="17" y="1"/>
                  </a:cxn>
                  <a:cxn ang="0">
                    <a:pos x="12" y="0"/>
                  </a:cxn>
                  <a:cxn ang="0">
                    <a:pos x="7" y="0"/>
                  </a:cxn>
                  <a:cxn ang="0">
                    <a:pos x="4" y="0"/>
                  </a:cxn>
                  <a:cxn ang="0">
                    <a:pos x="2" y="1"/>
                  </a:cxn>
                  <a:cxn ang="0">
                    <a:pos x="0" y="2"/>
                  </a:cxn>
                  <a:cxn ang="0">
                    <a:pos x="0" y="3"/>
                  </a:cxn>
                  <a:cxn ang="0">
                    <a:pos x="0" y="6"/>
                  </a:cxn>
                  <a:cxn ang="0">
                    <a:pos x="1" y="8"/>
                  </a:cxn>
                  <a:cxn ang="0">
                    <a:pos x="2" y="10"/>
                  </a:cxn>
                  <a:cxn ang="0">
                    <a:pos x="6" y="14"/>
                  </a:cxn>
                  <a:cxn ang="0">
                    <a:pos x="9" y="16"/>
                  </a:cxn>
                  <a:cxn ang="0">
                    <a:pos x="13" y="20"/>
                  </a:cxn>
                  <a:cxn ang="0">
                    <a:pos x="18" y="22"/>
                  </a:cxn>
                  <a:cxn ang="0">
                    <a:pos x="23" y="25"/>
                  </a:cxn>
                  <a:cxn ang="0">
                    <a:pos x="27" y="27"/>
                  </a:cxn>
                  <a:cxn ang="0">
                    <a:pos x="34" y="30"/>
                  </a:cxn>
                  <a:cxn ang="0">
                    <a:pos x="38" y="31"/>
                  </a:cxn>
                  <a:cxn ang="0">
                    <a:pos x="43" y="32"/>
                  </a:cxn>
                  <a:cxn ang="0">
                    <a:pos x="48" y="33"/>
                  </a:cxn>
                  <a:cxn ang="0">
                    <a:pos x="52" y="35"/>
                  </a:cxn>
                  <a:cxn ang="0">
                    <a:pos x="55" y="33"/>
                  </a:cxn>
                  <a:cxn ang="0">
                    <a:pos x="58" y="33"/>
                  </a:cxn>
                  <a:cxn ang="0">
                    <a:pos x="60" y="32"/>
                  </a:cxn>
                  <a:cxn ang="0">
                    <a:pos x="62" y="31"/>
                  </a:cxn>
                </a:cxnLst>
                <a:rect l="0" t="0" r="r" b="b"/>
                <a:pathLst>
                  <a:path w="63" h="36">
                    <a:moveTo>
                      <a:pt x="62" y="30"/>
                    </a:moveTo>
                    <a:lnTo>
                      <a:pt x="62" y="30"/>
                    </a:lnTo>
                    <a:lnTo>
                      <a:pt x="62" y="28"/>
                    </a:lnTo>
                    <a:lnTo>
                      <a:pt x="60" y="27"/>
                    </a:lnTo>
                    <a:lnTo>
                      <a:pt x="60" y="26"/>
                    </a:lnTo>
                    <a:lnTo>
                      <a:pt x="60" y="25"/>
                    </a:lnTo>
                    <a:lnTo>
                      <a:pt x="58" y="24"/>
                    </a:lnTo>
                    <a:lnTo>
                      <a:pt x="58" y="22"/>
                    </a:lnTo>
                    <a:lnTo>
                      <a:pt x="55" y="20"/>
                    </a:lnTo>
                    <a:lnTo>
                      <a:pt x="54" y="19"/>
                    </a:lnTo>
                    <a:lnTo>
                      <a:pt x="53" y="18"/>
                    </a:lnTo>
                    <a:lnTo>
                      <a:pt x="51" y="16"/>
                    </a:lnTo>
                    <a:lnTo>
                      <a:pt x="48" y="15"/>
                    </a:lnTo>
                    <a:lnTo>
                      <a:pt x="47" y="13"/>
                    </a:lnTo>
                    <a:lnTo>
                      <a:pt x="44" y="12"/>
                    </a:lnTo>
                    <a:lnTo>
                      <a:pt x="42" y="10"/>
                    </a:lnTo>
                    <a:lnTo>
                      <a:pt x="40" y="9"/>
                    </a:lnTo>
                    <a:lnTo>
                      <a:pt x="37" y="8"/>
                    </a:lnTo>
                    <a:lnTo>
                      <a:pt x="34" y="7"/>
                    </a:lnTo>
                    <a:lnTo>
                      <a:pt x="31" y="6"/>
                    </a:lnTo>
                    <a:lnTo>
                      <a:pt x="29" y="4"/>
                    </a:lnTo>
                    <a:lnTo>
                      <a:pt x="26" y="3"/>
                    </a:lnTo>
                    <a:lnTo>
                      <a:pt x="24" y="3"/>
                    </a:lnTo>
                    <a:lnTo>
                      <a:pt x="21" y="2"/>
                    </a:lnTo>
                    <a:lnTo>
                      <a:pt x="19" y="1"/>
                    </a:lnTo>
                    <a:lnTo>
                      <a:pt x="17" y="1"/>
                    </a:lnTo>
                    <a:lnTo>
                      <a:pt x="14" y="1"/>
                    </a:lnTo>
                    <a:lnTo>
                      <a:pt x="12" y="0"/>
                    </a:lnTo>
                    <a:lnTo>
                      <a:pt x="9" y="0"/>
                    </a:lnTo>
                    <a:lnTo>
                      <a:pt x="7" y="0"/>
                    </a:lnTo>
                    <a:lnTo>
                      <a:pt x="6" y="0"/>
                    </a:lnTo>
                    <a:lnTo>
                      <a:pt x="4" y="0"/>
                    </a:lnTo>
                    <a:lnTo>
                      <a:pt x="3" y="1"/>
                    </a:lnTo>
                    <a:lnTo>
                      <a:pt x="2" y="1"/>
                    </a:lnTo>
                    <a:lnTo>
                      <a:pt x="1" y="1"/>
                    </a:lnTo>
                    <a:lnTo>
                      <a:pt x="0" y="2"/>
                    </a:lnTo>
                    <a:lnTo>
                      <a:pt x="0" y="3"/>
                    </a:lnTo>
                    <a:lnTo>
                      <a:pt x="0" y="3"/>
                    </a:lnTo>
                    <a:lnTo>
                      <a:pt x="0" y="4"/>
                    </a:lnTo>
                    <a:lnTo>
                      <a:pt x="0" y="6"/>
                    </a:lnTo>
                    <a:lnTo>
                      <a:pt x="0" y="7"/>
                    </a:lnTo>
                    <a:lnTo>
                      <a:pt x="1" y="8"/>
                    </a:lnTo>
                    <a:lnTo>
                      <a:pt x="2" y="9"/>
                    </a:lnTo>
                    <a:lnTo>
                      <a:pt x="2" y="10"/>
                    </a:lnTo>
                    <a:lnTo>
                      <a:pt x="4" y="13"/>
                    </a:lnTo>
                    <a:lnTo>
                      <a:pt x="6" y="14"/>
                    </a:lnTo>
                    <a:lnTo>
                      <a:pt x="7" y="15"/>
                    </a:lnTo>
                    <a:lnTo>
                      <a:pt x="9" y="16"/>
                    </a:lnTo>
                    <a:lnTo>
                      <a:pt x="10" y="18"/>
                    </a:lnTo>
                    <a:lnTo>
                      <a:pt x="13" y="20"/>
                    </a:lnTo>
                    <a:lnTo>
                      <a:pt x="15" y="21"/>
                    </a:lnTo>
                    <a:lnTo>
                      <a:pt x="18" y="22"/>
                    </a:lnTo>
                    <a:lnTo>
                      <a:pt x="20" y="24"/>
                    </a:lnTo>
                    <a:lnTo>
                      <a:pt x="23" y="25"/>
                    </a:lnTo>
                    <a:lnTo>
                      <a:pt x="25" y="26"/>
                    </a:lnTo>
                    <a:lnTo>
                      <a:pt x="27" y="27"/>
                    </a:lnTo>
                    <a:lnTo>
                      <a:pt x="31" y="28"/>
                    </a:lnTo>
                    <a:lnTo>
                      <a:pt x="34" y="30"/>
                    </a:lnTo>
                    <a:lnTo>
                      <a:pt x="36" y="31"/>
                    </a:lnTo>
                    <a:lnTo>
                      <a:pt x="38" y="31"/>
                    </a:lnTo>
                    <a:lnTo>
                      <a:pt x="41" y="32"/>
                    </a:lnTo>
                    <a:lnTo>
                      <a:pt x="43" y="32"/>
                    </a:lnTo>
                    <a:lnTo>
                      <a:pt x="46" y="33"/>
                    </a:lnTo>
                    <a:lnTo>
                      <a:pt x="48" y="33"/>
                    </a:lnTo>
                    <a:lnTo>
                      <a:pt x="51" y="33"/>
                    </a:lnTo>
                    <a:lnTo>
                      <a:pt x="52" y="35"/>
                    </a:lnTo>
                    <a:lnTo>
                      <a:pt x="54" y="35"/>
                    </a:lnTo>
                    <a:lnTo>
                      <a:pt x="55" y="33"/>
                    </a:lnTo>
                    <a:lnTo>
                      <a:pt x="57" y="33"/>
                    </a:lnTo>
                    <a:lnTo>
                      <a:pt x="58" y="33"/>
                    </a:lnTo>
                    <a:lnTo>
                      <a:pt x="59" y="32"/>
                    </a:lnTo>
                    <a:lnTo>
                      <a:pt x="60" y="32"/>
                    </a:lnTo>
                    <a:lnTo>
                      <a:pt x="60" y="31"/>
                    </a:lnTo>
                    <a:lnTo>
                      <a:pt x="62" y="31"/>
                    </a:lnTo>
                  </a:path>
                </a:pathLst>
              </a:custGeom>
              <a:solidFill>
                <a:srgbClr val="00FF00"/>
              </a:solidFill>
              <a:ln w="12699" cap="rnd" cmpd="sng">
                <a:solidFill>
                  <a:srgbClr val="009900"/>
                </a:solidFill>
                <a:prstDash val="solid"/>
                <a:round/>
                <a:headEnd type="none" w="sm" len="sm"/>
                <a:tailEnd type="none" w="sm" len="sm"/>
              </a:ln>
              <a:effectLst/>
            </p:spPr>
            <p:txBody>
              <a:bodyPr/>
              <a:lstStyle/>
              <a:p>
                <a:endParaRPr lang="en-US" b="1" dirty="0"/>
              </a:p>
            </p:txBody>
          </p:sp>
          <p:sp>
            <p:nvSpPr>
              <p:cNvPr id="319" name="Freeform 345"/>
              <p:cNvSpPr>
                <a:spLocks/>
              </p:cNvSpPr>
              <p:nvPr/>
            </p:nvSpPr>
            <p:spPr bwMode="auto">
              <a:xfrm>
                <a:off x="1361" y="1059"/>
                <a:ext cx="62" cy="36"/>
              </a:xfrm>
              <a:custGeom>
                <a:avLst/>
                <a:gdLst/>
                <a:ahLst/>
                <a:cxnLst>
                  <a:cxn ang="0">
                    <a:pos x="61" y="31"/>
                  </a:cxn>
                  <a:cxn ang="0">
                    <a:pos x="61" y="28"/>
                  </a:cxn>
                  <a:cxn ang="0">
                    <a:pos x="59" y="26"/>
                  </a:cxn>
                  <a:cxn ang="0">
                    <a:pos x="58" y="22"/>
                  </a:cxn>
                  <a:cxn ang="0">
                    <a:pos x="54" y="20"/>
                  </a:cxn>
                  <a:cxn ang="0">
                    <a:pos x="51" y="17"/>
                  </a:cxn>
                  <a:cxn ang="0">
                    <a:pos x="46" y="13"/>
                  </a:cxn>
                  <a:cxn ang="0">
                    <a:pos x="41" y="11"/>
                  </a:cxn>
                  <a:cxn ang="0">
                    <a:pos x="36" y="8"/>
                  </a:cxn>
                  <a:cxn ang="0">
                    <a:pos x="31" y="6"/>
                  </a:cxn>
                  <a:cxn ang="0">
                    <a:pos x="26" y="3"/>
                  </a:cxn>
                  <a:cxn ang="0">
                    <a:pos x="20" y="2"/>
                  </a:cxn>
                  <a:cxn ang="0">
                    <a:pos x="15" y="1"/>
                  </a:cxn>
                  <a:cxn ang="0">
                    <a:pos x="12" y="0"/>
                  </a:cxn>
                  <a:cxn ang="0">
                    <a:pos x="7" y="0"/>
                  </a:cxn>
                  <a:cxn ang="0">
                    <a:pos x="4" y="0"/>
                  </a:cxn>
                  <a:cxn ang="0">
                    <a:pos x="2" y="1"/>
                  </a:cxn>
                  <a:cxn ang="0">
                    <a:pos x="0" y="2"/>
                  </a:cxn>
                  <a:cxn ang="0">
                    <a:pos x="0" y="3"/>
                  </a:cxn>
                  <a:cxn ang="0">
                    <a:pos x="0" y="6"/>
                  </a:cxn>
                  <a:cxn ang="0">
                    <a:pos x="1" y="8"/>
                  </a:cxn>
                  <a:cxn ang="0">
                    <a:pos x="2" y="11"/>
                  </a:cxn>
                  <a:cxn ang="0">
                    <a:pos x="4" y="15"/>
                  </a:cxn>
                  <a:cxn ang="0">
                    <a:pos x="8" y="17"/>
                  </a:cxn>
                  <a:cxn ang="0">
                    <a:pos x="13" y="20"/>
                  </a:cxn>
                  <a:cxn ang="0">
                    <a:pos x="18" y="23"/>
                  </a:cxn>
                  <a:cxn ang="0">
                    <a:pos x="23" y="26"/>
                  </a:cxn>
                  <a:cxn ang="0">
                    <a:pos x="28" y="28"/>
                  </a:cxn>
                  <a:cxn ang="0">
                    <a:pos x="34" y="31"/>
                  </a:cxn>
                  <a:cxn ang="0">
                    <a:pos x="39" y="32"/>
                  </a:cxn>
                  <a:cxn ang="0">
                    <a:pos x="43" y="33"/>
                  </a:cxn>
                  <a:cxn ang="0">
                    <a:pos x="48" y="35"/>
                  </a:cxn>
                  <a:cxn ang="0">
                    <a:pos x="52" y="35"/>
                  </a:cxn>
                  <a:cxn ang="0">
                    <a:pos x="56" y="35"/>
                  </a:cxn>
                  <a:cxn ang="0">
                    <a:pos x="58" y="35"/>
                  </a:cxn>
                  <a:cxn ang="0">
                    <a:pos x="61" y="32"/>
                  </a:cxn>
                  <a:cxn ang="0">
                    <a:pos x="61" y="31"/>
                  </a:cxn>
                </a:cxnLst>
                <a:rect l="0" t="0" r="r" b="b"/>
                <a:pathLst>
                  <a:path w="62" h="36">
                    <a:moveTo>
                      <a:pt x="61" y="31"/>
                    </a:moveTo>
                    <a:lnTo>
                      <a:pt x="61" y="31"/>
                    </a:lnTo>
                    <a:lnTo>
                      <a:pt x="61" y="30"/>
                    </a:lnTo>
                    <a:lnTo>
                      <a:pt x="61" y="28"/>
                    </a:lnTo>
                    <a:lnTo>
                      <a:pt x="61" y="27"/>
                    </a:lnTo>
                    <a:lnTo>
                      <a:pt x="59" y="26"/>
                    </a:lnTo>
                    <a:lnTo>
                      <a:pt x="58" y="25"/>
                    </a:lnTo>
                    <a:lnTo>
                      <a:pt x="58" y="22"/>
                    </a:lnTo>
                    <a:lnTo>
                      <a:pt x="56" y="21"/>
                    </a:lnTo>
                    <a:lnTo>
                      <a:pt x="54" y="20"/>
                    </a:lnTo>
                    <a:lnTo>
                      <a:pt x="53" y="18"/>
                    </a:lnTo>
                    <a:lnTo>
                      <a:pt x="51" y="17"/>
                    </a:lnTo>
                    <a:lnTo>
                      <a:pt x="48" y="15"/>
                    </a:lnTo>
                    <a:lnTo>
                      <a:pt x="46" y="13"/>
                    </a:lnTo>
                    <a:lnTo>
                      <a:pt x="45" y="12"/>
                    </a:lnTo>
                    <a:lnTo>
                      <a:pt x="41" y="11"/>
                    </a:lnTo>
                    <a:lnTo>
                      <a:pt x="39" y="10"/>
                    </a:lnTo>
                    <a:lnTo>
                      <a:pt x="36" y="8"/>
                    </a:lnTo>
                    <a:lnTo>
                      <a:pt x="34" y="7"/>
                    </a:lnTo>
                    <a:lnTo>
                      <a:pt x="31" y="6"/>
                    </a:lnTo>
                    <a:lnTo>
                      <a:pt x="29" y="5"/>
                    </a:lnTo>
                    <a:lnTo>
                      <a:pt x="26" y="3"/>
                    </a:lnTo>
                    <a:lnTo>
                      <a:pt x="24" y="2"/>
                    </a:lnTo>
                    <a:lnTo>
                      <a:pt x="20" y="2"/>
                    </a:lnTo>
                    <a:lnTo>
                      <a:pt x="18" y="1"/>
                    </a:lnTo>
                    <a:lnTo>
                      <a:pt x="15" y="1"/>
                    </a:lnTo>
                    <a:lnTo>
                      <a:pt x="13" y="0"/>
                    </a:lnTo>
                    <a:lnTo>
                      <a:pt x="12" y="0"/>
                    </a:lnTo>
                    <a:lnTo>
                      <a:pt x="9" y="0"/>
                    </a:lnTo>
                    <a:lnTo>
                      <a:pt x="7" y="0"/>
                    </a:lnTo>
                    <a:lnTo>
                      <a:pt x="6" y="0"/>
                    </a:lnTo>
                    <a:lnTo>
                      <a:pt x="4" y="0"/>
                    </a:lnTo>
                    <a:lnTo>
                      <a:pt x="2" y="0"/>
                    </a:lnTo>
                    <a:lnTo>
                      <a:pt x="2" y="1"/>
                    </a:lnTo>
                    <a:lnTo>
                      <a:pt x="1" y="1"/>
                    </a:lnTo>
                    <a:lnTo>
                      <a:pt x="0" y="2"/>
                    </a:lnTo>
                    <a:lnTo>
                      <a:pt x="0" y="2"/>
                    </a:lnTo>
                    <a:lnTo>
                      <a:pt x="0" y="3"/>
                    </a:lnTo>
                    <a:lnTo>
                      <a:pt x="0" y="5"/>
                    </a:lnTo>
                    <a:lnTo>
                      <a:pt x="0" y="6"/>
                    </a:lnTo>
                    <a:lnTo>
                      <a:pt x="0" y="7"/>
                    </a:lnTo>
                    <a:lnTo>
                      <a:pt x="1" y="8"/>
                    </a:lnTo>
                    <a:lnTo>
                      <a:pt x="1" y="10"/>
                    </a:lnTo>
                    <a:lnTo>
                      <a:pt x="2" y="11"/>
                    </a:lnTo>
                    <a:lnTo>
                      <a:pt x="3" y="12"/>
                    </a:lnTo>
                    <a:lnTo>
                      <a:pt x="4" y="15"/>
                    </a:lnTo>
                    <a:lnTo>
                      <a:pt x="7" y="16"/>
                    </a:lnTo>
                    <a:lnTo>
                      <a:pt x="8" y="17"/>
                    </a:lnTo>
                    <a:lnTo>
                      <a:pt x="10" y="18"/>
                    </a:lnTo>
                    <a:lnTo>
                      <a:pt x="13" y="20"/>
                    </a:lnTo>
                    <a:lnTo>
                      <a:pt x="14" y="22"/>
                    </a:lnTo>
                    <a:lnTo>
                      <a:pt x="18" y="23"/>
                    </a:lnTo>
                    <a:lnTo>
                      <a:pt x="20" y="25"/>
                    </a:lnTo>
                    <a:lnTo>
                      <a:pt x="23" y="26"/>
                    </a:lnTo>
                    <a:lnTo>
                      <a:pt x="25" y="27"/>
                    </a:lnTo>
                    <a:lnTo>
                      <a:pt x="28" y="28"/>
                    </a:lnTo>
                    <a:lnTo>
                      <a:pt x="30" y="30"/>
                    </a:lnTo>
                    <a:lnTo>
                      <a:pt x="34" y="31"/>
                    </a:lnTo>
                    <a:lnTo>
                      <a:pt x="36" y="32"/>
                    </a:lnTo>
                    <a:lnTo>
                      <a:pt x="39" y="32"/>
                    </a:lnTo>
                    <a:lnTo>
                      <a:pt x="41" y="33"/>
                    </a:lnTo>
                    <a:lnTo>
                      <a:pt x="43" y="33"/>
                    </a:lnTo>
                    <a:lnTo>
                      <a:pt x="46" y="35"/>
                    </a:lnTo>
                    <a:lnTo>
                      <a:pt x="48" y="35"/>
                    </a:lnTo>
                    <a:lnTo>
                      <a:pt x="50" y="35"/>
                    </a:lnTo>
                    <a:lnTo>
                      <a:pt x="52" y="35"/>
                    </a:lnTo>
                    <a:lnTo>
                      <a:pt x="53" y="35"/>
                    </a:lnTo>
                    <a:lnTo>
                      <a:pt x="56" y="35"/>
                    </a:lnTo>
                    <a:lnTo>
                      <a:pt x="57" y="35"/>
                    </a:lnTo>
                    <a:lnTo>
                      <a:pt x="58" y="35"/>
                    </a:lnTo>
                    <a:lnTo>
                      <a:pt x="59" y="33"/>
                    </a:lnTo>
                    <a:lnTo>
                      <a:pt x="61" y="32"/>
                    </a:lnTo>
                    <a:lnTo>
                      <a:pt x="61" y="32"/>
                    </a:lnTo>
                    <a:lnTo>
                      <a:pt x="61" y="31"/>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20" name="Freeform 346"/>
              <p:cNvSpPr>
                <a:spLocks/>
              </p:cNvSpPr>
              <p:nvPr/>
            </p:nvSpPr>
            <p:spPr bwMode="auto">
              <a:xfrm>
                <a:off x="1135" y="941"/>
                <a:ext cx="64" cy="36"/>
              </a:xfrm>
              <a:custGeom>
                <a:avLst/>
                <a:gdLst/>
                <a:ahLst/>
                <a:cxnLst>
                  <a:cxn ang="0">
                    <a:pos x="0" y="31"/>
                  </a:cxn>
                  <a:cxn ang="0">
                    <a:pos x="0" y="28"/>
                  </a:cxn>
                  <a:cxn ang="0">
                    <a:pos x="1" y="26"/>
                  </a:cxn>
                  <a:cxn ang="0">
                    <a:pos x="3" y="23"/>
                  </a:cxn>
                  <a:cxn ang="0">
                    <a:pos x="6" y="20"/>
                  </a:cxn>
                  <a:cxn ang="0">
                    <a:pos x="9" y="17"/>
                  </a:cxn>
                  <a:cxn ang="0">
                    <a:pos x="14" y="15"/>
                  </a:cxn>
                  <a:cxn ang="0">
                    <a:pos x="19" y="11"/>
                  </a:cxn>
                  <a:cxn ang="0">
                    <a:pos x="24" y="8"/>
                  </a:cxn>
                  <a:cxn ang="0">
                    <a:pos x="29" y="6"/>
                  </a:cxn>
                  <a:cxn ang="0">
                    <a:pos x="35" y="5"/>
                  </a:cxn>
                  <a:cxn ang="0">
                    <a:pos x="40" y="2"/>
                  </a:cxn>
                  <a:cxn ang="0">
                    <a:pos x="45" y="1"/>
                  </a:cxn>
                  <a:cxn ang="0">
                    <a:pos x="50" y="0"/>
                  </a:cxn>
                  <a:cxn ang="0">
                    <a:pos x="54" y="0"/>
                  </a:cxn>
                  <a:cxn ang="0">
                    <a:pos x="58" y="0"/>
                  </a:cxn>
                  <a:cxn ang="0">
                    <a:pos x="59" y="1"/>
                  </a:cxn>
                  <a:cxn ang="0">
                    <a:pos x="61" y="2"/>
                  </a:cxn>
                  <a:cxn ang="0">
                    <a:pos x="63" y="5"/>
                  </a:cxn>
                  <a:cxn ang="0">
                    <a:pos x="61" y="6"/>
                  </a:cxn>
                  <a:cxn ang="0">
                    <a:pos x="61" y="8"/>
                  </a:cxn>
                  <a:cxn ang="0">
                    <a:pos x="59" y="12"/>
                  </a:cxn>
                  <a:cxn ang="0">
                    <a:pos x="56" y="15"/>
                  </a:cxn>
                  <a:cxn ang="0">
                    <a:pos x="53" y="17"/>
                  </a:cxn>
                  <a:cxn ang="0">
                    <a:pos x="49" y="21"/>
                  </a:cxn>
                  <a:cxn ang="0">
                    <a:pos x="44" y="23"/>
                  </a:cxn>
                  <a:cxn ang="0">
                    <a:pos x="39" y="26"/>
                  </a:cxn>
                  <a:cxn ang="0">
                    <a:pos x="33" y="28"/>
                  </a:cxn>
                  <a:cxn ang="0">
                    <a:pos x="28" y="31"/>
                  </a:cxn>
                  <a:cxn ang="0">
                    <a:pos x="22" y="32"/>
                  </a:cxn>
                  <a:cxn ang="0">
                    <a:pos x="17" y="35"/>
                  </a:cxn>
                  <a:cxn ang="0">
                    <a:pos x="12" y="35"/>
                  </a:cxn>
                  <a:cxn ang="0">
                    <a:pos x="8" y="35"/>
                  </a:cxn>
                  <a:cxn ang="0">
                    <a:pos x="4" y="35"/>
                  </a:cxn>
                  <a:cxn ang="0">
                    <a:pos x="2" y="35"/>
                  </a:cxn>
                  <a:cxn ang="0">
                    <a:pos x="0" y="33"/>
                  </a:cxn>
                  <a:cxn ang="0">
                    <a:pos x="0" y="32"/>
                  </a:cxn>
                </a:cxnLst>
                <a:rect l="0" t="0" r="r" b="b"/>
                <a:pathLst>
                  <a:path w="64" h="36">
                    <a:moveTo>
                      <a:pt x="0" y="32"/>
                    </a:moveTo>
                    <a:lnTo>
                      <a:pt x="0" y="31"/>
                    </a:lnTo>
                    <a:lnTo>
                      <a:pt x="0" y="30"/>
                    </a:lnTo>
                    <a:lnTo>
                      <a:pt x="0" y="28"/>
                    </a:lnTo>
                    <a:lnTo>
                      <a:pt x="0" y="27"/>
                    </a:lnTo>
                    <a:lnTo>
                      <a:pt x="1" y="26"/>
                    </a:lnTo>
                    <a:lnTo>
                      <a:pt x="2" y="25"/>
                    </a:lnTo>
                    <a:lnTo>
                      <a:pt x="3" y="23"/>
                    </a:lnTo>
                    <a:lnTo>
                      <a:pt x="4" y="22"/>
                    </a:lnTo>
                    <a:lnTo>
                      <a:pt x="6" y="20"/>
                    </a:lnTo>
                    <a:lnTo>
                      <a:pt x="8" y="18"/>
                    </a:lnTo>
                    <a:lnTo>
                      <a:pt x="9" y="17"/>
                    </a:lnTo>
                    <a:lnTo>
                      <a:pt x="12" y="16"/>
                    </a:lnTo>
                    <a:lnTo>
                      <a:pt x="14" y="15"/>
                    </a:lnTo>
                    <a:lnTo>
                      <a:pt x="17" y="12"/>
                    </a:lnTo>
                    <a:lnTo>
                      <a:pt x="19" y="11"/>
                    </a:lnTo>
                    <a:lnTo>
                      <a:pt x="22" y="10"/>
                    </a:lnTo>
                    <a:lnTo>
                      <a:pt x="24" y="8"/>
                    </a:lnTo>
                    <a:lnTo>
                      <a:pt x="27" y="7"/>
                    </a:lnTo>
                    <a:lnTo>
                      <a:pt x="29" y="6"/>
                    </a:lnTo>
                    <a:lnTo>
                      <a:pt x="32" y="5"/>
                    </a:lnTo>
                    <a:lnTo>
                      <a:pt x="35" y="5"/>
                    </a:lnTo>
                    <a:lnTo>
                      <a:pt x="38" y="3"/>
                    </a:lnTo>
                    <a:lnTo>
                      <a:pt x="40" y="2"/>
                    </a:lnTo>
                    <a:lnTo>
                      <a:pt x="43" y="2"/>
                    </a:lnTo>
                    <a:lnTo>
                      <a:pt x="45" y="1"/>
                    </a:lnTo>
                    <a:lnTo>
                      <a:pt x="48" y="1"/>
                    </a:lnTo>
                    <a:lnTo>
                      <a:pt x="50" y="0"/>
                    </a:lnTo>
                    <a:lnTo>
                      <a:pt x="51" y="0"/>
                    </a:lnTo>
                    <a:lnTo>
                      <a:pt x="54" y="0"/>
                    </a:lnTo>
                    <a:lnTo>
                      <a:pt x="55" y="0"/>
                    </a:lnTo>
                    <a:lnTo>
                      <a:pt x="58" y="0"/>
                    </a:lnTo>
                    <a:lnTo>
                      <a:pt x="59" y="1"/>
                    </a:lnTo>
                    <a:lnTo>
                      <a:pt x="59" y="1"/>
                    </a:lnTo>
                    <a:lnTo>
                      <a:pt x="61" y="2"/>
                    </a:lnTo>
                    <a:lnTo>
                      <a:pt x="61" y="2"/>
                    </a:lnTo>
                    <a:lnTo>
                      <a:pt x="61" y="3"/>
                    </a:lnTo>
                    <a:lnTo>
                      <a:pt x="63" y="5"/>
                    </a:lnTo>
                    <a:lnTo>
                      <a:pt x="63" y="5"/>
                    </a:lnTo>
                    <a:lnTo>
                      <a:pt x="61" y="6"/>
                    </a:lnTo>
                    <a:lnTo>
                      <a:pt x="61" y="7"/>
                    </a:lnTo>
                    <a:lnTo>
                      <a:pt x="61" y="8"/>
                    </a:lnTo>
                    <a:lnTo>
                      <a:pt x="60" y="10"/>
                    </a:lnTo>
                    <a:lnTo>
                      <a:pt x="59" y="12"/>
                    </a:lnTo>
                    <a:lnTo>
                      <a:pt x="58" y="13"/>
                    </a:lnTo>
                    <a:lnTo>
                      <a:pt x="56" y="15"/>
                    </a:lnTo>
                    <a:lnTo>
                      <a:pt x="54" y="16"/>
                    </a:lnTo>
                    <a:lnTo>
                      <a:pt x="53" y="17"/>
                    </a:lnTo>
                    <a:lnTo>
                      <a:pt x="50" y="18"/>
                    </a:lnTo>
                    <a:lnTo>
                      <a:pt x="49" y="21"/>
                    </a:lnTo>
                    <a:lnTo>
                      <a:pt x="46" y="22"/>
                    </a:lnTo>
                    <a:lnTo>
                      <a:pt x="44" y="23"/>
                    </a:lnTo>
                    <a:lnTo>
                      <a:pt x="42" y="25"/>
                    </a:lnTo>
                    <a:lnTo>
                      <a:pt x="39" y="26"/>
                    </a:lnTo>
                    <a:lnTo>
                      <a:pt x="35" y="27"/>
                    </a:lnTo>
                    <a:lnTo>
                      <a:pt x="33" y="28"/>
                    </a:lnTo>
                    <a:lnTo>
                      <a:pt x="30" y="30"/>
                    </a:lnTo>
                    <a:lnTo>
                      <a:pt x="28" y="31"/>
                    </a:lnTo>
                    <a:lnTo>
                      <a:pt x="24" y="32"/>
                    </a:lnTo>
                    <a:lnTo>
                      <a:pt x="22" y="32"/>
                    </a:lnTo>
                    <a:lnTo>
                      <a:pt x="19" y="33"/>
                    </a:lnTo>
                    <a:lnTo>
                      <a:pt x="17" y="35"/>
                    </a:lnTo>
                    <a:lnTo>
                      <a:pt x="14" y="35"/>
                    </a:lnTo>
                    <a:lnTo>
                      <a:pt x="12" y="35"/>
                    </a:lnTo>
                    <a:lnTo>
                      <a:pt x="11" y="35"/>
                    </a:lnTo>
                    <a:lnTo>
                      <a:pt x="8" y="35"/>
                    </a:lnTo>
                    <a:lnTo>
                      <a:pt x="7" y="35"/>
                    </a:lnTo>
                    <a:lnTo>
                      <a:pt x="4" y="35"/>
                    </a:lnTo>
                    <a:lnTo>
                      <a:pt x="3" y="35"/>
                    </a:lnTo>
                    <a:lnTo>
                      <a:pt x="2" y="35"/>
                    </a:lnTo>
                    <a:lnTo>
                      <a:pt x="1" y="35"/>
                    </a:lnTo>
                    <a:lnTo>
                      <a:pt x="0" y="33"/>
                    </a:lnTo>
                    <a:lnTo>
                      <a:pt x="0" y="32"/>
                    </a:lnTo>
                    <a:lnTo>
                      <a:pt x="0" y="32"/>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21" name="Freeform 347"/>
              <p:cNvSpPr>
                <a:spLocks/>
              </p:cNvSpPr>
              <p:nvPr/>
            </p:nvSpPr>
            <p:spPr bwMode="auto">
              <a:xfrm>
                <a:off x="1300" y="1114"/>
                <a:ext cx="64" cy="35"/>
              </a:xfrm>
              <a:custGeom>
                <a:avLst/>
                <a:gdLst/>
                <a:ahLst/>
                <a:cxnLst>
                  <a:cxn ang="0">
                    <a:pos x="63" y="29"/>
                  </a:cxn>
                  <a:cxn ang="0">
                    <a:pos x="63" y="26"/>
                  </a:cxn>
                  <a:cxn ang="0">
                    <a:pos x="60" y="25"/>
                  </a:cxn>
                  <a:cxn ang="0">
                    <a:pos x="59" y="21"/>
                  </a:cxn>
                  <a:cxn ang="0">
                    <a:pos x="55" y="19"/>
                  </a:cxn>
                  <a:cxn ang="0">
                    <a:pos x="51" y="15"/>
                  </a:cxn>
                  <a:cxn ang="0">
                    <a:pos x="48" y="13"/>
                  </a:cxn>
                  <a:cxn ang="0">
                    <a:pos x="43" y="10"/>
                  </a:cxn>
                  <a:cxn ang="0">
                    <a:pos x="38" y="7"/>
                  </a:cxn>
                  <a:cxn ang="0">
                    <a:pos x="32" y="6"/>
                  </a:cxn>
                  <a:cxn ang="0">
                    <a:pos x="27" y="3"/>
                  </a:cxn>
                  <a:cxn ang="0">
                    <a:pos x="21" y="1"/>
                  </a:cxn>
                  <a:cxn ang="0">
                    <a:pos x="16" y="0"/>
                  </a:cxn>
                  <a:cxn ang="0">
                    <a:pos x="12" y="0"/>
                  </a:cxn>
                  <a:cxn ang="0">
                    <a:pos x="8" y="0"/>
                  </a:cxn>
                  <a:cxn ang="0">
                    <a:pos x="4" y="0"/>
                  </a:cxn>
                  <a:cxn ang="0">
                    <a:pos x="2" y="0"/>
                  </a:cxn>
                  <a:cxn ang="0">
                    <a:pos x="0" y="1"/>
                  </a:cxn>
                  <a:cxn ang="0">
                    <a:pos x="0" y="3"/>
                  </a:cxn>
                  <a:cxn ang="0">
                    <a:pos x="0" y="6"/>
                  </a:cxn>
                  <a:cxn ang="0">
                    <a:pos x="1" y="8"/>
                  </a:cxn>
                  <a:cxn ang="0">
                    <a:pos x="2" y="10"/>
                  </a:cxn>
                  <a:cxn ang="0">
                    <a:pos x="6" y="13"/>
                  </a:cxn>
                  <a:cxn ang="0">
                    <a:pos x="8" y="15"/>
                  </a:cxn>
                  <a:cxn ang="0">
                    <a:pos x="13" y="19"/>
                  </a:cxn>
                  <a:cxn ang="0">
                    <a:pos x="18" y="21"/>
                  </a:cxn>
                  <a:cxn ang="0">
                    <a:pos x="23" y="25"/>
                  </a:cxn>
                  <a:cxn ang="0">
                    <a:pos x="28" y="27"/>
                  </a:cxn>
                  <a:cxn ang="0">
                    <a:pos x="34" y="29"/>
                  </a:cxn>
                  <a:cxn ang="0">
                    <a:pos x="39" y="31"/>
                  </a:cxn>
                  <a:cxn ang="0">
                    <a:pos x="44" y="32"/>
                  </a:cxn>
                  <a:cxn ang="0">
                    <a:pos x="49" y="34"/>
                  </a:cxn>
                  <a:cxn ang="0">
                    <a:pos x="53" y="34"/>
                  </a:cxn>
                  <a:cxn ang="0">
                    <a:pos x="56" y="34"/>
                  </a:cxn>
                  <a:cxn ang="0">
                    <a:pos x="59" y="32"/>
                  </a:cxn>
                  <a:cxn ang="0">
                    <a:pos x="61" y="31"/>
                  </a:cxn>
                  <a:cxn ang="0">
                    <a:pos x="63" y="30"/>
                  </a:cxn>
                </a:cxnLst>
                <a:rect l="0" t="0" r="r" b="b"/>
                <a:pathLst>
                  <a:path w="64" h="35">
                    <a:moveTo>
                      <a:pt x="63" y="30"/>
                    </a:moveTo>
                    <a:lnTo>
                      <a:pt x="63" y="29"/>
                    </a:lnTo>
                    <a:lnTo>
                      <a:pt x="63" y="27"/>
                    </a:lnTo>
                    <a:lnTo>
                      <a:pt x="63" y="26"/>
                    </a:lnTo>
                    <a:lnTo>
                      <a:pt x="61" y="25"/>
                    </a:lnTo>
                    <a:lnTo>
                      <a:pt x="60" y="25"/>
                    </a:lnTo>
                    <a:lnTo>
                      <a:pt x="60" y="23"/>
                    </a:lnTo>
                    <a:lnTo>
                      <a:pt x="59" y="21"/>
                    </a:lnTo>
                    <a:lnTo>
                      <a:pt x="58" y="20"/>
                    </a:lnTo>
                    <a:lnTo>
                      <a:pt x="55" y="19"/>
                    </a:lnTo>
                    <a:lnTo>
                      <a:pt x="54" y="18"/>
                    </a:lnTo>
                    <a:lnTo>
                      <a:pt x="51" y="15"/>
                    </a:lnTo>
                    <a:lnTo>
                      <a:pt x="50" y="14"/>
                    </a:lnTo>
                    <a:lnTo>
                      <a:pt x="48" y="13"/>
                    </a:lnTo>
                    <a:lnTo>
                      <a:pt x="45" y="12"/>
                    </a:lnTo>
                    <a:lnTo>
                      <a:pt x="43" y="10"/>
                    </a:lnTo>
                    <a:lnTo>
                      <a:pt x="40" y="8"/>
                    </a:lnTo>
                    <a:lnTo>
                      <a:pt x="38" y="7"/>
                    </a:lnTo>
                    <a:lnTo>
                      <a:pt x="34" y="6"/>
                    </a:lnTo>
                    <a:lnTo>
                      <a:pt x="32" y="6"/>
                    </a:lnTo>
                    <a:lnTo>
                      <a:pt x="29" y="3"/>
                    </a:lnTo>
                    <a:lnTo>
                      <a:pt x="27" y="3"/>
                    </a:lnTo>
                    <a:lnTo>
                      <a:pt x="24" y="2"/>
                    </a:lnTo>
                    <a:lnTo>
                      <a:pt x="21" y="1"/>
                    </a:lnTo>
                    <a:lnTo>
                      <a:pt x="18" y="1"/>
                    </a:lnTo>
                    <a:lnTo>
                      <a:pt x="16" y="0"/>
                    </a:lnTo>
                    <a:lnTo>
                      <a:pt x="14" y="0"/>
                    </a:lnTo>
                    <a:lnTo>
                      <a:pt x="12" y="0"/>
                    </a:lnTo>
                    <a:lnTo>
                      <a:pt x="9" y="0"/>
                    </a:lnTo>
                    <a:lnTo>
                      <a:pt x="8" y="0"/>
                    </a:lnTo>
                    <a:lnTo>
                      <a:pt x="6" y="0"/>
                    </a:lnTo>
                    <a:lnTo>
                      <a:pt x="4" y="0"/>
                    </a:lnTo>
                    <a:lnTo>
                      <a:pt x="3" y="0"/>
                    </a:lnTo>
                    <a:lnTo>
                      <a:pt x="2" y="0"/>
                    </a:lnTo>
                    <a:lnTo>
                      <a:pt x="1" y="1"/>
                    </a:lnTo>
                    <a:lnTo>
                      <a:pt x="0" y="1"/>
                    </a:lnTo>
                    <a:lnTo>
                      <a:pt x="0" y="2"/>
                    </a:lnTo>
                    <a:lnTo>
                      <a:pt x="0" y="3"/>
                    </a:lnTo>
                    <a:lnTo>
                      <a:pt x="0" y="4"/>
                    </a:lnTo>
                    <a:lnTo>
                      <a:pt x="0" y="6"/>
                    </a:lnTo>
                    <a:lnTo>
                      <a:pt x="0" y="7"/>
                    </a:lnTo>
                    <a:lnTo>
                      <a:pt x="1" y="8"/>
                    </a:lnTo>
                    <a:lnTo>
                      <a:pt x="1" y="8"/>
                    </a:lnTo>
                    <a:lnTo>
                      <a:pt x="2" y="10"/>
                    </a:lnTo>
                    <a:lnTo>
                      <a:pt x="3" y="12"/>
                    </a:lnTo>
                    <a:lnTo>
                      <a:pt x="6" y="13"/>
                    </a:lnTo>
                    <a:lnTo>
                      <a:pt x="7" y="14"/>
                    </a:lnTo>
                    <a:lnTo>
                      <a:pt x="8" y="15"/>
                    </a:lnTo>
                    <a:lnTo>
                      <a:pt x="11" y="18"/>
                    </a:lnTo>
                    <a:lnTo>
                      <a:pt x="13" y="19"/>
                    </a:lnTo>
                    <a:lnTo>
                      <a:pt x="16" y="20"/>
                    </a:lnTo>
                    <a:lnTo>
                      <a:pt x="18" y="21"/>
                    </a:lnTo>
                    <a:lnTo>
                      <a:pt x="21" y="23"/>
                    </a:lnTo>
                    <a:lnTo>
                      <a:pt x="23" y="25"/>
                    </a:lnTo>
                    <a:lnTo>
                      <a:pt x="25" y="26"/>
                    </a:lnTo>
                    <a:lnTo>
                      <a:pt x="28" y="27"/>
                    </a:lnTo>
                    <a:lnTo>
                      <a:pt x="30" y="27"/>
                    </a:lnTo>
                    <a:lnTo>
                      <a:pt x="34" y="29"/>
                    </a:lnTo>
                    <a:lnTo>
                      <a:pt x="37" y="30"/>
                    </a:lnTo>
                    <a:lnTo>
                      <a:pt x="39" y="31"/>
                    </a:lnTo>
                    <a:lnTo>
                      <a:pt x="42" y="31"/>
                    </a:lnTo>
                    <a:lnTo>
                      <a:pt x="44" y="32"/>
                    </a:lnTo>
                    <a:lnTo>
                      <a:pt x="46" y="32"/>
                    </a:lnTo>
                    <a:lnTo>
                      <a:pt x="49" y="34"/>
                    </a:lnTo>
                    <a:lnTo>
                      <a:pt x="51" y="34"/>
                    </a:lnTo>
                    <a:lnTo>
                      <a:pt x="53" y="34"/>
                    </a:lnTo>
                    <a:lnTo>
                      <a:pt x="55" y="34"/>
                    </a:lnTo>
                    <a:lnTo>
                      <a:pt x="56" y="34"/>
                    </a:lnTo>
                    <a:lnTo>
                      <a:pt x="58" y="34"/>
                    </a:lnTo>
                    <a:lnTo>
                      <a:pt x="59" y="32"/>
                    </a:lnTo>
                    <a:lnTo>
                      <a:pt x="60" y="32"/>
                    </a:lnTo>
                    <a:lnTo>
                      <a:pt x="61" y="31"/>
                    </a:lnTo>
                    <a:lnTo>
                      <a:pt x="61" y="31"/>
                    </a:lnTo>
                    <a:lnTo>
                      <a:pt x="63" y="3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22" name="Freeform 348"/>
              <p:cNvSpPr>
                <a:spLocks/>
              </p:cNvSpPr>
              <p:nvPr/>
            </p:nvSpPr>
            <p:spPr bwMode="auto">
              <a:xfrm>
                <a:off x="1182" y="848"/>
                <a:ext cx="63" cy="35"/>
              </a:xfrm>
              <a:custGeom>
                <a:avLst/>
                <a:gdLst/>
                <a:ahLst/>
                <a:cxnLst>
                  <a:cxn ang="0">
                    <a:pos x="0" y="29"/>
                  </a:cxn>
                  <a:cxn ang="0">
                    <a:pos x="0" y="28"/>
                  </a:cxn>
                  <a:cxn ang="0">
                    <a:pos x="1" y="24"/>
                  </a:cxn>
                  <a:cxn ang="0">
                    <a:pos x="3" y="22"/>
                  </a:cxn>
                  <a:cxn ang="0">
                    <a:pos x="7" y="19"/>
                  </a:cxn>
                  <a:cxn ang="0">
                    <a:pos x="9" y="16"/>
                  </a:cxn>
                  <a:cxn ang="0">
                    <a:pos x="14" y="14"/>
                  </a:cxn>
                  <a:cxn ang="0">
                    <a:pos x="19" y="11"/>
                  </a:cxn>
                  <a:cxn ang="0">
                    <a:pos x="24" y="9"/>
                  </a:cxn>
                  <a:cxn ang="0">
                    <a:pos x="29" y="7"/>
                  </a:cxn>
                  <a:cxn ang="0">
                    <a:pos x="35" y="4"/>
                  </a:cxn>
                  <a:cxn ang="0">
                    <a:pos x="40" y="2"/>
                  </a:cxn>
                  <a:cxn ang="0">
                    <a:pos x="44" y="2"/>
                  </a:cxn>
                  <a:cxn ang="0">
                    <a:pos x="49" y="1"/>
                  </a:cxn>
                  <a:cxn ang="0">
                    <a:pos x="53" y="0"/>
                  </a:cxn>
                  <a:cxn ang="0">
                    <a:pos x="57" y="1"/>
                  </a:cxn>
                  <a:cxn ang="0">
                    <a:pos x="59" y="2"/>
                  </a:cxn>
                  <a:cxn ang="0">
                    <a:pos x="60" y="2"/>
                  </a:cxn>
                  <a:cxn ang="0">
                    <a:pos x="62" y="4"/>
                  </a:cxn>
                  <a:cxn ang="0">
                    <a:pos x="62" y="7"/>
                  </a:cxn>
                  <a:cxn ang="0">
                    <a:pos x="60" y="9"/>
                  </a:cxn>
                  <a:cxn ang="0">
                    <a:pos x="58" y="11"/>
                  </a:cxn>
                  <a:cxn ang="0">
                    <a:pos x="55" y="14"/>
                  </a:cxn>
                  <a:cxn ang="0">
                    <a:pos x="52" y="16"/>
                  </a:cxn>
                  <a:cxn ang="0">
                    <a:pos x="48" y="19"/>
                  </a:cxn>
                  <a:cxn ang="0">
                    <a:pos x="43" y="22"/>
                  </a:cxn>
                  <a:cxn ang="0">
                    <a:pos x="38" y="25"/>
                  </a:cxn>
                  <a:cxn ang="0">
                    <a:pos x="34" y="28"/>
                  </a:cxn>
                  <a:cxn ang="0">
                    <a:pos x="27" y="29"/>
                  </a:cxn>
                  <a:cxn ang="0">
                    <a:pos x="23" y="31"/>
                  </a:cxn>
                  <a:cxn ang="0">
                    <a:pos x="17" y="32"/>
                  </a:cxn>
                  <a:cxn ang="0">
                    <a:pos x="13" y="32"/>
                  </a:cxn>
                  <a:cxn ang="0">
                    <a:pos x="8" y="34"/>
                  </a:cxn>
                  <a:cxn ang="0">
                    <a:pos x="4" y="34"/>
                  </a:cxn>
                  <a:cxn ang="0">
                    <a:pos x="2" y="32"/>
                  </a:cxn>
                  <a:cxn ang="0">
                    <a:pos x="1" y="31"/>
                  </a:cxn>
                  <a:cxn ang="0">
                    <a:pos x="0" y="30"/>
                  </a:cxn>
                </a:cxnLst>
                <a:rect l="0" t="0" r="r" b="b"/>
                <a:pathLst>
                  <a:path w="63" h="35">
                    <a:moveTo>
                      <a:pt x="0" y="30"/>
                    </a:moveTo>
                    <a:lnTo>
                      <a:pt x="0" y="29"/>
                    </a:lnTo>
                    <a:lnTo>
                      <a:pt x="0" y="28"/>
                    </a:lnTo>
                    <a:lnTo>
                      <a:pt x="0" y="28"/>
                    </a:lnTo>
                    <a:lnTo>
                      <a:pt x="1" y="25"/>
                    </a:lnTo>
                    <a:lnTo>
                      <a:pt x="1" y="24"/>
                    </a:lnTo>
                    <a:lnTo>
                      <a:pt x="2" y="23"/>
                    </a:lnTo>
                    <a:lnTo>
                      <a:pt x="3" y="22"/>
                    </a:lnTo>
                    <a:lnTo>
                      <a:pt x="4" y="21"/>
                    </a:lnTo>
                    <a:lnTo>
                      <a:pt x="7" y="19"/>
                    </a:lnTo>
                    <a:lnTo>
                      <a:pt x="8" y="18"/>
                    </a:lnTo>
                    <a:lnTo>
                      <a:pt x="9" y="16"/>
                    </a:lnTo>
                    <a:lnTo>
                      <a:pt x="12" y="15"/>
                    </a:lnTo>
                    <a:lnTo>
                      <a:pt x="14" y="14"/>
                    </a:lnTo>
                    <a:lnTo>
                      <a:pt x="17" y="12"/>
                    </a:lnTo>
                    <a:lnTo>
                      <a:pt x="19" y="11"/>
                    </a:lnTo>
                    <a:lnTo>
                      <a:pt x="21" y="9"/>
                    </a:lnTo>
                    <a:lnTo>
                      <a:pt x="24" y="9"/>
                    </a:lnTo>
                    <a:lnTo>
                      <a:pt x="26" y="7"/>
                    </a:lnTo>
                    <a:lnTo>
                      <a:pt x="29" y="7"/>
                    </a:lnTo>
                    <a:lnTo>
                      <a:pt x="32" y="5"/>
                    </a:lnTo>
                    <a:lnTo>
                      <a:pt x="35" y="4"/>
                    </a:lnTo>
                    <a:lnTo>
                      <a:pt x="37" y="3"/>
                    </a:lnTo>
                    <a:lnTo>
                      <a:pt x="40" y="2"/>
                    </a:lnTo>
                    <a:lnTo>
                      <a:pt x="42" y="2"/>
                    </a:lnTo>
                    <a:lnTo>
                      <a:pt x="44" y="2"/>
                    </a:lnTo>
                    <a:lnTo>
                      <a:pt x="47" y="1"/>
                    </a:lnTo>
                    <a:lnTo>
                      <a:pt x="49" y="1"/>
                    </a:lnTo>
                    <a:lnTo>
                      <a:pt x="51" y="0"/>
                    </a:lnTo>
                    <a:lnTo>
                      <a:pt x="53" y="0"/>
                    </a:lnTo>
                    <a:lnTo>
                      <a:pt x="55" y="0"/>
                    </a:lnTo>
                    <a:lnTo>
                      <a:pt x="57" y="1"/>
                    </a:lnTo>
                    <a:lnTo>
                      <a:pt x="58" y="1"/>
                    </a:lnTo>
                    <a:lnTo>
                      <a:pt x="59" y="2"/>
                    </a:lnTo>
                    <a:lnTo>
                      <a:pt x="60" y="2"/>
                    </a:lnTo>
                    <a:lnTo>
                      <a:pt x="60" y="2"/>
                    </a:lnTo>
                    <a:lnTo>
                      <a:pt x="62" y="3"/>
                    </a:lnTo>
                    <a:lnTo>
                      <a:pt x="62" y="4"/>
                    </a:lnTo>
                    <a:lnTo>
                      <a:pt x="62" y="5"/>
                    </a:lnTo>
                    <a:lnTo>
                      <a:pt x="62" y="7"/>
                    </a:lnTo>
                    <a:lnTo>
                      <a:pt x="60" y="7"/>
                    </a:lnTo>
                    <a:lnTo>
                      <a:pt x="60" y="9"/>
                    </a:lnTo>
                    <a:lnTo>
                      <a:pt x="59" y="10"/>
                    </a:lnTo>
                    <a:lnTo>
                      <a:pt x="58" y="11"/>
                    </a:lnTo>
                    <a:lnTo>
                      <a:pt x="57" y="12"/>
                    </a:lnTo>
                    <a:lnTo>
                      <a:pt x="55" y="14"/>
                    </a:lnTo>
                    <a:lnTo>
                      <a:pt x="54" y="15"/>
                    </a:lnTo>
                    <a:lnTo>
                      <a:pt x="52" y="16"/>
                    </a:lnTo>
                    <a:lnTo>
                      <a:pt x="51" y="18"/>
                    </a:lnTo>
                    <a:lnTo>
                      <a:pt x="48" y="19"/>
                    </a:lnTo>
                    <a:lnTo>
                      <a:pt x="46" y="21"/>
                    </a:lnTo>
                    <a:lnTo>
                      <a:pt x="43" y="22"/>
                    </a:lnTo>
                    <a:lnTo>
                      <a:pt x="41" y="23"/>
                    </a:lnTo>
                    <a:lnTo>
                      <a:pt x="38" y="25"/>
                    </a:lnTo>
                    <a:lnTo>
                      <a:pt x="36" y="25"/>
                    </a:lnTo>
                    <a:lnTo>
                      <a:pt x="34" y="28"/>
                    </a:lnTo>
                    <a:lnTo>
                      <a:pt x="30" y="28"/>
                    </a:lnTo>
                    <a:lnTo>
                      <a:pt x="27" y="29"/>
                    </a:lnTo>
                    <a:lnTo>
                      <a:pt x="25" y="30"/>
                    </a:lnTo>
                    <a:lnTo>
                      <a:pt x="23" y="31"/>
                    </a:lnTo>
                    <a:lnTo>
                      <a:pt x="20" y="31"/>
                    </a:lnTo>
                    <a:lnTo>
                      <a:pt x="17" y="32"/>
                    </a:lnTo>
                    <a:lnTo>
                      <a:pt x="15" y="32"/>
                    </a:lnTo>
                    <a:lnTo>
                      <a:pt x="13" y="32"/>
                    </a:lnTo>
                    <a:lnTo>
                      <a:pt x="10" y="34"/>
                    </a:lnTo>
                    <a:lnTo>
                      <a:pt x="8" y="34"/>
                    </a:lnTo>
                    <a:lnTo>
                      <a:pt x="7" y="34"/>
                    </a:lnTo>
                    <a:lnTo>
                      <a:pt x="4" y="34"/>
                    </a:lnTo>
                    <a:lnTo>
                      <a:pt x="3" y="32"/>
                    </a:lnTo>
                    <a:lnTo>
                      <a:pt x="2" y="32"/>
                    </a:lnTo>
                    <a:lnTo>
                      <a:pt x="2" y="32"/>
                    </a:lnTo>
                    <a:lnTo>
                      <a:pt x="1" y="31"/>
                    </a:lnTo>
                    <a:lnTo>
                      <a:pt x="0" y="30"/>
                    </a:lnTo>
                    <a:lnTo>
                      <a:pt x="0" y="3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23" name="Freeform 349"/>
              <p:cNvSpPr>
                <a:spLocks/>
              </p:cNvSpPr>
              <p:nvPr/>
            </p:nvSpPr>
            <p:spPr bwMode="auto">
              <a:xfrm>
                <a:off x="1202" y="1148"/>
                <a:ext cx="63" cy="34"/>
              </a:xfrm>
              <a:custGeom>
                <a:avLst/>
                <a:gdLst/>
                <a:ahLst/>
                <a:cxnLst>
                  <a:cxn ang="0">
                    <a:pos x="62" y="29"/>
                  </a:cxn>
                  <a:cxn ang="0">
                    <a:pos x="62" y="27"/>
                  </a:cxn>
                  <a:cxn ang="0">
                    <a:pos x="60" y="24"/>
                  </a:cxn>
                  <a:cxn ang="0">
                    <a:pos x="58" y="21"/>
                  </a:cxn>
                  <a:cxn ang="0">
                    <a:pos x="55" y="18"/>
                  </a:cxn>
                  <a:cxn ang="0">
                    <a:pos x="52" y="15"/>
                  </a:cxn>
                  <a:cxn ang="0">
                    <a:pos x="47" y="12"/>
                  </a:cxn>
                  <a:cxn ang="0">
                    <a:pos x="42" y="10"/>
                  </a:cxn>
                  <a:cxn ang="0">
                    <a:pos x="37" y="8"/>
                  </a:cxn>
                  <a:cxn ang="0">
                    <a:pos x="32" y="5"/>
                  </a:cxn>
                  <a:cxn ang="0">
                    <a:pos x="26" y="3"/>
                  </a:cxn>
                  <a:cxn ang="0">
                    <a:pos x="21" y="1"/>
                  </a:cxn>
                  <a:cxn ang="0">
                    <a:pos x="17" y="1"/>
                  </a:cxn>
                  <a:cxn ang="0">
                    <a:pos x="12" y="0"/>
                  </a:cxn>
                  <a:cxn ang="0">
                    <a:pos x="8" y="0"/>
                  </a:cxn>
                  <a:cxn ang="0">
                    <a:pos x="4" y="0"/>
                  </a:cxn>
                  <a:cxn ang="0">
                    <a:pos x="2" y="1"/>
                  </a:cxn>
                  <a:cxn ang="0">
                    <a:pos x="1" y="2"/>
                  </a:cxn>
                  <a:cxn ang="0">
                    <a:pos x="0" y="3"/>
                  </a:cxn>
                  <a:cxn ang="0">
                    <a:pos x="0" y="5"/>
                  </a:cxn>
                  <a:cxn ang="0">
                    <a:pos x="2" y="8"/>
                  </a:cxn>
                  <a:cxn ang="0">
                    <a:pos x="3" y="10"/>
                  </a:cxn>
                  <a:cxn ang="0">
                    <a:pos x="6" y="12"/>
                  </a:cxn>
                  <a:cxn ang="0">
                    <a:pos x="9" y="16"/>
                  </a:cxn>
                  <a:cxn ang="0">
                    <a:pos x="14" y="18"/>
                  </a:cxn>
                  <a:cxn ang="0">
                    <a:pos x="19" y="22"/>
                  </a:cxn>
                  <a:cxn ang="0">
                    <a:pos x="24" y="24"/>
                  </a:cxn>
                  <a:cxn ang="0">
                    <a:pos x="29" y="27"/>
                  </a:cxn>
                  <a:cxn ang="0">
                    <a:pos x="34" y="29"/>
                  </a:cxn>
                  <a:cxn ang="0">
                    <a:pos x="38" y="30"/>
                  </a:cxn>
                  <a:cxn ang="0">
                    <a:pos x="44" y="31"/>
                  </a:cxn>
                  <a:cxn ang="0">
                    <a:pos x="48" y="33"/>
                  </a:cxn>
                  <a:cxn ang="0">
                    <a:pos x="53" y="33"/>
                  </a:cxn>
                  <a:cxn ang="0">
                    <a:pos x="57" y="33"/>
                  </a:cxn>
                  <a:cxn ang="0">
                    <a:pos x="59" y="31"/>
                  </a:cxn>
                  <a:cxn ang="0">
                    <a:pos x="60" y="31"/>
                  </a:cxn>
                  <a:cxn ang="0">
                    <a:pos x="62" y="29"/>
                  </a:cxn>
                </a:cxnLst>
                <a:rect l="0" t="0" r="r" b="b"/>
                <a:pathLst>
                  <a:path w="63" h="34">
                    <a:moveTo>
                      <a:pt x="62" y="29"/>
                    </a:moveTo>
                    <a:lnTo>
                      <a:pt x="62" y="29"/>
                    </a:lnTo>
                    <a:lnTo>
                      <a:pt x="62" y="27"/>
                    </a:lnTo>
                    <a:lnTo>
                      <a:pt x="62" y="27"/>
                    </a:lnTo>
                    <a:lnTo>
                      <a:pt x="62" y="24"/>
                    </a:lnTo>
                    <a:lnTo>
                      <a:pt x="60" y="24"/>
                    </a:lnTo>
                    <a:lnTo>
                      <a:pt x="59" y="22"/>
                    </a:lnTo>
                    <a:lnTo>
                      <a:pt x="58" y="21"/>
                    </a:lnTo>
                    <a:lnTo>
                      <a:pt x="57" y="20"/>
                    </a:lnTo>
                    <a:lnTo>
                      <a:pt x="55" y="18"/>
                    </a:lnTo>
                    <a:lnTo>
                      <a:pt x="53" y="17"/>
                    </a:lnTo>
                    <a:lnTo>
                      <a:pt x="52" y="15"/>
                    </a:lnTo>
                    <a:lnTo>
                      <a:pt x="49" y="14"/>
                    </a:lnTo>
                    <a:lnTo>
                      <a:pt x="47" y="12"/>
                    </a:lnTo>
                    <a:lnTo>
                      <a:pt x="46" y="11"/>
                    </a:lnTo>
                    <a:lnTo>
                      <a:pt x="42" y="10"/>
                    </a:lnTo>
                    <a:lnTo>
                      <a:pt x="40" y="9"/>
                    </a:lnTo>
                    <a:lnTo>
                      <a:pt x="37" y="8"/>
                    </a:lnTo>
                    <a:lnTo>
                      <a:pt x="35" y="7"/>
                    </a:lnTo>
                    <a:lnTo>
                      <a:pt x="32" y="5"/>
                    </a:lnTo>
                    <a:lnTo>
                      <a:pt x="30" y="4"/>
                    </a:lnTo>
                    <a:lnTo>
                      <a:pt x="26" y="3"/>
                    </a:lnTo>
                    <a:lnTo>
                      <a:pt x="24" y="2"/>
                    </a:lnTo>
                    <a:lnTo>
                      <a:pt x="21" y="1"/>
                    </a:lnTo>
                    <a:lnTo>
                      <a:pt x="19" y="1"/>
                    </a:lnTo>
                    <a:lnTo>
                      <a:pt x="17" y="1"/>
                    </a:lnTo>
                    <a:lnTo>
                      <a:pt x="14" y="0"/>
                    </a:lnTo>
                    <a:lnTo>
                      <a:pt x="12" y="0"/>
                    </a:lnTo>
                    <a:lnTo>
                      <a:pt x="10" y="0"/>
                    </a:lnTo>
                    <a:lnTo>
                      <a:pt x="8" y="0"/>
                    </a:lnTo>
                    <a:lnTo>
                      <a:pt x="7" y="0"/>
                    </a:lnTo>
                    <a:lnTo>
                      <a:pt x="4" y="0"/>
                    </a:lnTo>
                    <a:lnTo>
                      <a:pt x="3" y="0"/>
                    </a:lnTo>
                    <a:lnTo>
                      <a:pt x="2" y="1"/>
                    </a:lnTo>
                    <a:lnTo>
                      <a:pt x="2" y="1"/>
                    </a:lnTo>
                    <a:lnTo>
                      <a:pt x="1" y="2"/>
                    </a:lnTo>
                    <a:lnTo>
                      <a:pt x="1" y="2"/>
                    </a:lnTo>
                    <a:lnTo>
                      <a:pt x="0" y="3"/>
                    </a:lnTo>
                    <a:lnTo>
                      <a:pt x="0" y="4"/>
                    </a:lnTo>
                    <a:lnTo>
                      <a:pt x="0" y="5"/>
                    </a:lnTo>
                    <a:lnTo>
                      <a:pt x="1" y="7"/>
                    </a:lnTo>
                    <a:lnTo>
                      <a:pt x="2" y="8"/>
                    </a:lnTo>
                    <a:lnTo>
                      <a:pt x="2" y="9"/>
                    </a:lnTo>
                    <a:lnTo>
                      <a:pt x="3" y="10"/>
                    </a:lnTo>
                    <a:lnTo>
                      <a:pt x="4" y="11"/>
                    </a:lnTo>
                    <a:lnTo>
                      <a:pt x="6" y="12"/>
                    </a:lnTo>
                    <a:lnTo>
                      <a:pt x="8" y="15"/>
                    </a:lnTo>
                    <a:lnTo>
                      <a:pt x="9" y="16"/>
                    </a:lnTo>
                    <a:lnTo>
                      <a:pt x="12" y="17"/>
                    </a:lnTo>
                    <a:lnTo>
                      <a:pt x="14" y="18"/>
                    </a:lnTo>
                    <a:lnTo>
                      <a:pt x="15" y="20"/>
                    </a:lnTo>
                    <a:lnTo>
                      <a:pt x="19" y="22"/>
                    </a:lnTo>
                    <a:lnTo>
                      <a:pt x="21" y="23"/>
                    </a:lnTo>
                    <a:lnTo>
                      <a:pt x="24" y="24"/>
                    </a:lnTo>
                    <a:lnTo>
                      <a:pt x="26" y="25"/>
                    </a:lnTo>
                    <a:lnTo>
                      <a:pt x="29" y="27"/>
                    </a:lnTo>
                    <a:lnTo>
                      <a:pt x="31" y="28"/>
                    </a:lnTo>
                    <a:lnTo>
                      <a:pt x="34" y="29"/>
                    </a:lnTo>
                    <a:lnTo>
                      <a:pt x="36" y="29"/>
                    </a:lnTo>
                    <a:lnTo>
                      <a:pt x="38" y="30"/>
                    </a:lnTo>
                    <a:lnTo>
                      <a:pt x="42" y="31"/>
                    </a:lnTo>
                    <a:lnTo>
                      <a:pt x="44" y="31"/>
                    </a:lnTo>
                    <a:lnTo>
                      <a:pt x="47" y="31"/>
                    </a:lnTo>
                    <a:lnTo>
                      <a:pt x="48" y="33"/>
                    </a:lnTo>
                    <a:lnTo>
                      <a:pt x="51" y="33"/>
                    </a:lnTo>
                    <a:lnTo>
                      <a:pt x="53" y="33"/>
                    </a:lnTo>
                    <a:lnTo>
                      <a:pt x="54" y="33"/>
                    </a:lnTo>
                    <a:lnTo>
                      <a:pt x="57" y="33"/>
                    </a:lnTo>
                    <a:lnTo>
                      <a:pt x="58" y="33"/>
                    </a:lnTo>
                    <a:lnTo>
                      <a:pt x="59" y="31"/>
                    </a:lnTo>
                    <a:lnTo>
                      <a:pt x="60" y="31"/>
                    </a:lnTo>
                    <a:lnTo>
                      <a:pt x="60" y="31"/>
                    </a:lnTo>
                    <a:lnTo>
                      <a:pt x="62" y="30"/>
                    </a:lnTo>
                    <a:lnTo>
                      <a:pt x="62" y="29"/>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24" name="Freeform 350"/>
              <p:cNvSpPr>
                <a:spLocks/>
              </p:cNvSpPr>
              <p:nvPr/>
            </p:nvSpPr>
            <p:spPr bwMode="auto">
              <a:xfrm>
                <a:off x="1103" y="1134"/>
                <a:ext cx="63" cy="34"/>
              </a:xfrm>
              <a:custGeom>
                <a:avLst/>
                <a:gdLst/>
                <a:ahLst/>
                <a:cxnLst>
                  <a:cxn ang="0">
                    <a:pos x="0" y="29"/>
                  </a:cxn>
                  <a:cxn ang="0">
                    <a:pos x="0" y="27"/>
                  </a:cxn>
                  <a:cxn ang="0">
                    <a:pos x="2" y="24"/>
                  </a:cxn>
                  <a:cxn ang="0">
                    <a:pos x="3" y="22"/>
                  </a:cxn>
                  <a:cxn ang="0">
                    <a:pos x="7" y="18"/>
                  </a:cxn>
                  <a:cxn ang="0">
                    <a:pos x="10" y="15"/>
                  </a:cxn>
                  <a:cxn ang="0">
                    <a:pos x="14" y="12"/>
                  </a:cxn>
                  <a:cxn ang="0">
                    <a:pos x="19" y="10"/>
                  </a:cxn>
                  <a:cxn ang="0">
                    <a:pos x="24" y="8"/>
                  </a:cxn>
                  <a:cxn ang="0">
                    <a:pos x="30" y="5"/>
                  </a:cxn>
                  <a:cxn ang="0">
                    <a:pos x="35" y="3"/>
                  </a:cxn>
                  <a:cxn ang="0">
                    <a:pos x="40" y="2"/>
                  </a:cxn>
                  <a:cxn ang="0">
                    <a:pos x="44" y="1"/>
                  </a:cxn>
                  <a:cxn ang="0">
                    <a:pos x="49" y="0"/>
                  </a:cxn>
                  <a:cxn ang="0">
                    <a:pos x="53" y="0"/>
                  </a:cxn>
                  <a:cxn ang="0">
                    <a:pos x="57" y="0"/>
                  </a:cxn>
                  <a:cxn ang="0">
                    <a:pos x="59" y="1"/>
                  </a:cxn>
                  <a:cxn ang="0">
                    <a:pos x="60" y="2"/>
                  </a:cxn>
                  <a:cxn ang="0">
                    <a:pos x="62" y="3"/>
                  </a:cxn>
                  <a:cxn ang="0">
                    <a:pos x="62" y="5"/>
                  </a:cxn>
                  <a:cxn ang="0">
                    <a:pos x="60" y="8"/>
                  </a:cxn>
                  <a:cxn ang="0">
                    <a:pos x="58" y="10"/>
                  </a:cxn>
                  <a:cxn ang="0">
                    <a:pos x="55" y="12"/>
                  </a:cxn>
                  <a:cxn ang="0">
                    <a:pos x="52" y="16"/>
                  </a:cxn>
                  <a:cxn ang="0">
                    <a:pos x="48" y="18"/>
                  </a:cxn>
                  <a:cxn ang="0">
                    <a:pos x="43" y="22"/>
                  </a:cxn>
                  <a:cxn ang="0">
                    <a:pos x="38" y="24"/>
                  </a:cxn>
                  <a:cxn ang="0">
                    <a:pos x="34" y="27"/>
                  </a:cxn>
                  <a:cxn ang="0">
                    <a:pos x="27" y="29"/>
                  </a:cxn>
                  <a:cxn ang="0">
                    <a:pos x="23" y="30"/>
                  </a:cxn>
                  <a:cxn ang="0">
                    <a:pos x="18" y="31"/>
                  </a:cxn>
                  <a:cxn ang="0">
                    <a:pos x="13" y="33"/>
                  </a:cxn>
                  <a:cxn ang="0">
                    <a:pos x="9" y="33"/>
                  </a:cxn>
                  <a:cxn ang="0">
                    <a:pos x="6" y="33"/>
                  </a:cxn>
                  <a:cxn ang="0">
                    <a:pos x="2" y="31"/>
                  </a:cxn>
                  <a:cxn ang="0">
                    <a:pos x="1" y="31"/>
                  </a:cxn>
                  <a:cxn ang="0">
                    <a:pos x="0" y="29"/>
                  </a:cxn>
                </a:cxnLst>
                <a:rect l="0" t="0" r="r" b="b"/>
                <a:pathLst>
                  <a:path w="63" h="34">
                    <a:moveTo>
                      <a:pt x="0" y="29"/>
                    </a:moveTo>
                    <a:lnTo>
                      <a:pt x="0" y="29"/>
                    </a:lnTo>
                    <a:lnTo>
                      <a:pt x="0" y="27"/>
                    </a:lnTo>
                    <a:lnTo>
                      <a:pt x="0" y="27"/>
                    </a:lnTo>
                    <a:lnTo>
                      <a:pt x="1" y="25"/>
                    </a:lnTo>
                    <a:lnTo>
                      <a:pt x="2" y="24"/>
                    </a:lnTo>
                    <a:lnTo>
                      <a:pt x="2" y="22"/>
                    </a:lnTo>
                    <a:lnTo>
                      <a:pt x="3" y="22"/>
                    </a:lnTo>
                    <a:lnTo>
                      <a:pt x="4" y="20"/>
                    </a:lnTo>
                    <a:lnTo>
                      <a:pt x="7" y="18"/>
                    </a:lnTo>
                    <a:lnTo>
                      <a:pt x="8" y="17"/>
                    </a:lnTo>
                    <a:lnTo>
                      <a:pt x="10" y="15"/>
                    </a:lnTo>
                    <a:lnTo>
                      <a:pt x="12" y="15"/>
                    </a:lnTo>
                    <a:lnTo>
                      <a:pt x="14" y="12"/>
                    </a:lnTo>
                    <a:lnTo>
                      <a:pt x="17" y="11"/>
                    </a:lnTo>
                    <a:lnTo>
                      <a:pt x="19" y="10"/>
                    </a:lnTo>
                    <a:lnTo>
                      <a:pt x="21" y="9"/>
                    </a:lnTo>
                    <a:lnTo>
                      <a:pt x="24" y="8"/>
                    </a:lnTo>
                    <a:lnTo>
                      <a:pt x="26" y="7"/>
                    </a:lnTo>
                    <a:lnTo>
                      <a:pt x="30" y="5"/>
                    </a:lnTo>
                    <a:lnTo>
                      <a:pt x="32" y="4"/>
                    </a:lnTo>
                    <a:lnTo>
                      <a:pt x="35" y="3"/>
                    </a:lnTo>
                    <a:lnTo>
                      <a:pt x="37" y="2"/>
                    </a:lnTo>
                    <a:lnTo>
                      <a:pt x="40" y="2"/>
                    </a:lnTo>
                    <a:lnTo>
                      <a:pt x="42" y="1"/>
                    </a:lnTo>
                    <a:lnTo>
                      <a:pt x="44" y="1"/>
                    </a:lnTo>
                    <a:lnTo>
                      <a:pt x="47" y="0"/>
                    </a:lnTo>
                    <a:lnTo>
                      <a:pt x="49" y="0"/>
                    </a:lnTo>
                    <a:lnTo>
                      <a:pt x="52" y="0"/>
                    </a:lnTo>
                    <a:lnTo>
                      <a:pt x="53" y="0"/>
                    </a:lnTo>
                    <a:lnTo>
                      <a:pt x="55" y="0"/>
                    </a:lnTo>
                    <a:lnTo>
                      <a:pt x="57" y="0"/>
                    </a:lnTo>
                    <a:lnTo>
                      <a:pt x="58" y="0"/>
                    </a:lnTo>
                    <a:lnTo>
                      <a:pt x="59" y="1"/>
                    </a:lnTo>
                    <a:lnTo>
                      <a:pt x="60" y="1"/>
                    </a:lnTo>
                    <a:lnTo>
                      <a:pt x="60" y="2"/>
                    </a:lnTo>
                    <a:lnTo>
                      <a:pt x="62" y="3"/>
                    </a:lnTo>
                    <a:lnTo>
                      <a:pt x="62" y="3"/>
                    </a:lnTo>
                    <a:lnTo>
                      <a:pt x="62" y="4"/>
                    </a:lnTo>
                    <a:lnTo>
                      <a:pt x="62" y="5"/>
                    </a:lnTo>
                    <a:lnTo>
                      <a:pt x="60" y="7"/>
                    </a:lnTo>
                    <a:lnTo>
                      <a:pt x="60" y="8"/>
                    </a:lnTo>
                    <a:lnTo>
                      <a:pt x="59" y="9"/>
                    </a:lnTo>
                    <a:lnTo>
                      <a:pt x="58" y="10"/>
                    </a:lnTo>
                    <a:lnTo>
                      <a:pt x="57" y="11"/>
                    </a:lnTo>
                    <a:lnTo>
                      <a:pt x="55" y="12"/>
                    </a:lnTo>
                    <a:lnTo>
                      <a:pt x="54" y="15"/>
                    </a:lnTo>
                    <a:lnTo>
                      <a:pt x="52" y="16"/>
                    </a:lnTo>
                    <a:lnTo>
                      <a:pt x="51" y="17"/>
                    </a:lnTo>
                    <a:lnTo>
                      <a:pt x="48" y="18"/>
                    </a:lnTo>
                    <a:lnTo>
                      <a:pt x="46" y="20"/>
                    </a:lnTo>
                    <a:lnTo>
                      <a:pt x="43" y="22"/>
                    </a:lnTo>
                    <a:lnTo>
                      <a:pt x="41" y="23"/>
                    </a:lnTo>
                    <a:lnTo>
                      <a:pt x="38" y="24"/>
                    </a:lnTo>
                    <a:lnTo>
                      <a:pt x="36" y="25"/>
                    </a:lnTo>
                    <a:lnTo>
                      <a:pt x="34" y="27"/>
                    </a:lnTo>
                    <a:lnTo>
                      <a:pt x="30" y="28"/>
                    </a:lnTo>
                    <a:lnTo>
                      <a:pt x="27" y="29"/>
                    </a:lnTo>
                    <a:lnTo>
                      <a:pt x="25" y="29"/>
                    </a:lnTo>
                    <a:lnTo>
                      <a:pt x="23" y="30"/>
                    </a:lnTo>
                    <a:lnTo>
                      <a:pt x="20" y="31"/>
                    </a:lnTo>
                    <a:lnTo>
                      <a:pt x="18" y="31"/>
                    </a:lnTo>
                    <a:lnTo>
                      <a:pt x="15" y="33"/>
                    </a:lnTo>
                    <a:lnTo>
                      <a:pt x="13" y="33"/>
                    </a:lnTo>
                    <a:lnTo>
                      <a:pt x="10" y="33"/>
                    </a:lnTo>
                    <a:lnTo>
                      <a:pt x="9" y="33"/>
                    </a:lnTo>
                    <a:lnTo>
                      <a:pt x="7" y="33"/>
                    </a:lnTo>
                    <a:lnTo>
                      <a:pt x="6" y="33"/>
                    </a:lnTo>
                    <a:lnTo>
                      <a:pt x="4" y="33"/>
                    </a:lnTo>
                    <a:lnTo>
                      <a:pt x="2" y="31"/>
                    </a:lnTo>
                    <a:lnTo>
                      <a:pt x="2" y="31"/>
                    </a:lnTo>
                    <a:lnTo>
                      <a:pt x="1" y="31"/>
                    </a:lnTo>
                    <a:lnTo>
                      <a:pt x="0" y="30"/>
                    </a:lnTo>
                    <a:lnTo>
                      <a:pt x="0" y="29"/>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25" name="Freeform 351"/>
              <p:cNvSpPr>
                <a:spLocks/>
              </p:cNvSpPr>
              <p:nvPr/>
            </p:nvSpPr>
            <p:spPr bwMode="auto">
              <a:xfrm>
                <a:off x="1289" y="741"/>
                <a:ext cx="53" cy="50"/>
              </a:xfrm>
              <a:custGeom>
                <a:avLst/>
                <a:gdLst/>
                <a:ahLst/>
                <a:cxnLst>
                  <a:cxn ang="0">
                    <a:pos x="52" y="47"/>
                  </a:cxn>
                  <a:cxn ang="0">
                    <a:pos x="52" y="46"/>
                  </a:cxn>
                  <a:cxn ang="0">
                    <a:pos x="52" y="44"/>
                  </a:cxn>
                  <a:cxn ang="0">
                    <a:pos x="50" y="40"/>
                  </a:cxn>
                  <a:cxn ang="0">
                    <a:pos x="48" y="36"/>
                  </a:cxn>
                  <a:cxn ang="0">
                    <a:pos x="45" y="33"/>
                  </a:cxn>
                  <a:cxn ang="0">
                    <a:pos x="42" y="29"/>
                  </a:cxn>
                  <a:cxn ang="0">
                    <a:pos x="38" y="24"/>
                  </a:cxn>
                  <a:cxn ang="0">
                    <a:pos x="33" y="20"/>
                  </a:cxn>
                  <a:cxn ang="0">
                    <a:pos x="30" y="17"/>
                  </a:cxn>
                  <a:cxn ang="0">
                    <a:pos x="25" y="12"/>
                  </a:cxn>
                  <a:cxn ang="0">
                    <a:pos x="20" y="9"/>
                  </a:cxn>
                  <a:cxn ang="0">
                    <a:pos x="16" y="6"/>
                  </a:cxn>
                  <a:cxn ang="0">
                    <a:pos x="12" y="3"/>
                  </a:cxn>
                  <a:cxn ang="0">
                    <a:pos x="8" y="2"/>
                  </a:cxn>
                  <a:cxn ang="0">
                    <a:pos x="6" y="1"/>
                  </a:cxn>
                  <a:cxn ang="0">
                    <a:pos x="3" y="0"/>
                  </a:cxn>
                  <a:cxn ang="0">
                    <a:pos x="1" y="1"/>
                  </a:cxn>
                  <a:cxn ang="0">
                    <a:pos x="0" y="2"/>
                  </a:cxn>
                  <a:cxn ang="0">
                    <a:pos x="0" y="3"/>
                  </a:cxn>
                  <a:cxn ang="0">
                    <a:pos x="0" y="6"/>
                  </a:cxn>
                  <a:cxn ang="0">
                    <a:pos x="1" y="8"/>
                  </a:cxn>
                  <a:cxn ang="0">
                    <a:pos x="3" y="12"/>
                  </a:cxn>
                  <a:cxn ang="0">
                    <a:pos x="6" y="15"/>
                  </a:cxn>
                  <a:cxn ang="0">
                    <a:pos x="9" y="19"/>
                  </a:cxn>
                  <a:cxn ang="0">
                    <a:pos x="13" y="24"/>
                  </a:cxn>
                  <a:cxn ang="0">
                    <a:pos x="16" y="28"/>
                  </a:cxn>
                  <a:cxn ang="0">
                    <a:pos x="21" y="31"/>
                  </a:cxn>
                  <a:cxn ang="0">
                    <a:pos x="25" y="35"/>
                  </a:cxn>
                  <a:cxn ang="0">
                    <a:pos x="30" y="39"/>
                  </a:cxn>
                  <a:cxn ang="0">
                    <a:pos x="35" y="42"/>
                  </a:cxn>
                  <a:cxn ang="0">
                    <a:pos x="38" y="45"/>
                  </a:cxn>
                  <a:cxn ang="0">
                    <a:pos x="42" y="46"/>
                  </a:cxn>
                  <a:cxn ang="0">
                    <a:pos x="45" y="49"/>
                  </a:cxn>
                  <a:cxn ang="0">
                    <a:pos x="48" y="49"/>
                  </a:cxn>
                  <a:cxn ang="0">
                    <a:pos x="50" y="49"/>
                  </a:cxn>
                  <a:cxn ang="0">
                    <a:pos x="52" y="49"/>
                  </a:cxn>
                </a:cxnLst>
                <a:rect l="0" t="0" r="r" b="b"/>
                <a:pathLst>
                  <a:path w="53" h="50">
                    <a:moveTo>
                      <a:pt x="52" y="49"/>
                    </a:moveTo>
                    <a:lnTo>
                      <a:pt x="52" y="47"/>
                    </a:lnTo>
                    <a:lnTo>
                      <a:pt x="52" y="46"/>
                    </a:lnTo>
                    <a:lnTo>
                      <a:pt x="52" y="46"/>
                    </a:lnTo>
                    <a:lnTo>
                      <a:pt x="52" y="44"/>
                    </a:lnTo>
                    <a:lnTo>
                      <a:pt x="52" y="44"/>
                    </a:lnTo>
                    <a:lnTo>
                      <a:pt x="50" y="41"/>
                    </a:lnTo>
                    <a:lnTo>
                      <a:pt x="50" y="40"/>
                    </a:lnTo>
                    <a:lnTo>
                      <a:pt x="49" y="39"/>
                    </a:lnTo>
                    <a:lnTo>
                      <a:pt x="48" y="36"/>
                    </a:lnTo>
                    <a:lnTo>
                      <a:pt x="47" y="35"/>
                    </a:lnTo>
                    <a:lnTo>
                      <a:pt x="45" y="33"/>
                    </a:lnTo>
                    <a:lnTo>
                      <a:pt x="44" y="31"/>
                    </a:lnTo>
                    <a:lnTo>
                      <a:pt x="42" y="29"/>
                    </a:lnTo>
                    <a:lnTo>
                      <a:pt x="39" y="26"/>
                    </a:lnTo>
                    <a:lnTo>
                      <a:pt x="38" y="24"/>
                    </a:lnTo>
                    <a:lnTo>
                      <a:pt x="36" y="23"/>
                    </a:lnTo>
                    <a:lnTo>
                      <a:pt x="33" y="20"/>
                    </a:lnTo>
                    <a:lnTo>
                      <a:pt x="32" y="18"/>
                    </a:lnTo>
                    <a:lnTo>
                      <a:pt x="30" y="17"/>
                    </a:lnTo>
                    <a:lnTo>
                      <a:pt x="27" y="14"/>
                    </a:lnTo>
                    <a:lnTo>
                      <a:pt x="25" y="12"/>
                    </a:lnTo>
                    <a:lnTo>
                      <a:pt x="22" y="11"/>
                    </a:lnTo>
                    <a:lnTo>
                      <a:pt x="20" y="9"/>
                    </a:lnTo>
                    <a:lnTo>
                      <a:pt x="18" y="7"/>
                    </a:lnTo>
                    <a:lnTo>
                      <a:pt x="16" y="6"/>
                    </a:lnTo>
                    <a:lnTo>
                      <a:pt x="14" y="4"/>
                    </a:lnTo>
                    <a:lnTo>
                      <a:pt x="12" y="3"/>
                    </a:lnTo>
                    <a:lnTo>
                      <a:pt x="10" y="2"/>
                    </a:lnTo>
                    <a:lnTo>
                      <a:pt x="8" y="2"/>
                    </a:lnTo>
                    <a:lnTo>
                      <a:pt x="7" y="1"/>
                    </a:lnTo>
                    <a:lnTo>
                      <a:pt x="6" y="1"/>
                    </a:lnTo>
                    <a:lnTo>
                      <a:pt x="4" y="0"/>
                    </a:lnTo>
                    <a:lnTo>
                      <a:pt x="3" y="0"/>
                    </a:lnTo>
                    <a:lnTo>
                      <a:pt x="2" y="0"/>
                    </a:lnTo>
                    <a:lnTo>
                      <a:pt x="1" y="1"/>
                    </a:lnTo>
                    <a:lnTo>
                      <a:pt x="1" y="1"/>
                    </a:lnTo>
                    <a:lnTo>
                      <a:pt x="0" y="2"/>
                    </a:lnTo>
                    <a:lnTo>
                      <a:pt x="0" y="2"/>
                    </a:lnTo>
                    <a:lnTo>
                      <a:pt x="0" y="3"/>
                    </a:lnTo>
                    <a:lnTo>
                      <a:pt x="0" y="4"/>
                    </a:lnTo>
                    <a:lnTo>
                      <a:pt x="0" y="6"/>
                    </a:lnTo>
                    <a:lnTo>
                      <a:pt x="1" y="7"/>
                    </a:lnTo>
                    <a:lnTo>
                      <a:pt x="1" y="8"/>
                    </a:lnTo>
                    <a:lnTo>
                      <a:pt x="2" y="9"/>
                    </a:lnTo>
                    <a:lnTo>
                      <a:pt x="3" y="12"/>
                    </a:lnTo>
                    <a:lnTo>
                      <a:pt x="4" y="13"/>
                    </a:lnTo>
                    <a:lnTo>
                      <a:pt x="6" y="15"/>
                    </a:lnTo>
                    <a:lnTo>
                      <a:pt x="7" y="17"/>
                    </a:lnTo>
                    <a:lnTo>
                      <a:pt x="9" y="19"/>
                    </a:lnTo>
                    <a:lnTo>
                      <a:pt x="10" y="22"/>
                    </a:lnTo>
                    <a:lnTo>
                      <a:pt x="13" y="24"/>
                    </a:lnTo>
                    <a:lnTo>
                      <a:pt x="15" y="25"/>
                    </a:lnTo>
                    <a:lnTo>
                      <a:pt x="16" y="28"/>
                    </a:lnTo>
                    <a:lnTo>
                      <a:pt x="19" y="29"/>
                    </a:lnTo>
                    <a:lnTo>
                      <a:pt x="21" y="31"/>
                    </a:lnTo>
                    <a:lnTo>
                      <a:pt x="24" y="34"/>
                    </a:lnTo>
                    <a:lnTo>
                      <a:pt x="25" y="35"/>
                    </a:lnTo>
                    <a:lnTo>
                      <a:pt x="27" y="37"/>
                    </a:lnTo>
                    <a:lnTo>
                      <a:pt x="30" y="39"/>
                    </a:lnTo>
                    <a:lnTo>
                      <a:pt x="32" y="41"/>
                    </a:lnTo>
                    <a:lnTo>
                      <a:pt x="35" y="42"/>
                    </a:lnTo>
                    <a:lnTo>
                      <a:pt x="37" y="44"/>
                    </a:lnTo>
                    <a:lnTo>
                      <a:pt x="38" y="45"/>
                    </a:lnTo>
                    <a:lnTo>
                      <a:pt x="41" y="46"/>
                    </a:lnTo>
                    <a:lnTo>
                      <a:pt x="42" y="46"/>
                    </a:lnTo>
                    <a:lnTo>
                      <a:pt x="44" y="47"/>
                    </a:lnTo>
                    <a:lnTo>
                      <a:pt x="45" y="49"/>
                    </a:lnTo>
                    <a:lnTo>
                      <a:pt x="47" y="49"/>
                    </a:lnTo>
                    <a:lnTo>
                      <a:pt x="48" y="49"/>
                    </a:lnTo>
                    <a:lnTo>
                      <a:pt x="49" y="49"/>
                    </a:lnTo>
                    <a:lnTo>
                      <a:pt x="50" y="49"/>
                    </a:lnTo>
                    <a:lnTo>
                      <a:pt x="52" y="49"/>
                    </a:lnTo>
                    <a:lnTo>
                      <a:pt x="52" y="49"/>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326" name="Freeform 352"/>
              <p:cNvSpPr>
                <a:spLocks/>
              </p:cNvSpPr>
              <p:nvPr/>
            </p:nvSpPr>
            <p:spPr bwMode="auto">
              <a:xfrm>
                <a:off x="1336" y="777"/>
                <a:ext cx="67" cy="20"/>
              </a:xfrm>
              <a:custGeom>
                <a:avLst/>
                <a:gdLst/>
                <a:ahLst/>
                <a:cxnLst>
                  <a:cxn ang="0">
                    <a:pos x="64" y="5"/>
                  </a:cxn>
                  <a:cxn ang="0">
                    <a:pos x="64" y="4"/>
                  </a:cxn>
                  <a:cxn ang="0">
                    <a:pos x="62" y="3"/>
                  </a:cxn>
                  <a:cxn ang="0">
                    <a:pos x="59" y="2"/>
                  </a:cxn>
                  <a:cxn ang="0">
                    <a:pos x="56" y="1"/>
                  </a:cxn>
                  <a:cxn ang="0">
                    <a:pos x="52" y="1"/>
                  </a:cxn>
                  <a:cxn ang="0">
                    <a:pos x="47" y="0"/>
                  </a:cxn>
                  <a:cxn ang="0">
                    <a:pos x="42" y="0"/>
                  </a:cxn>
                  <a:cxn ang="0">
                    <a:pos x="36" y="0"/>
                  </a:cxn>
                  <a:cxn ang="0">
                    <a:pos x="31" y="0"/>
                  </a:cxn>
                  <a:cxn ang="0">
                    <a:pos x="25" y="1"/>
                  </a:cxn>
                  <a:cxn ang="0">
                    <a:pos x="20" y="1"/>
                  </a:cxn>
                  <a:cxn ang="0">
                    <a:pos x="15" y="3"/>
                  </a:cxn>
                  <a:cxn ang="0">
                    <a:pos x="11" y="4"/>
                  </a:cxn>
                  <a:cxn ang="0">
                    <a:pos x="7" y="5"/>
                  </a:cxn>
                  <a:cxn ang="0">
                    <a:pos x="4" y="7"/>
                  </a:cxn>
                  <a:cxn ang="0">
                    <a:pos x="2" y="8"/>
                  </a:cxn>
                  <a:cxn ang="0">
                    <a:pos x="1" y="10"/>
                  </a:cxn>
                  <a:cxn ang="0">
                    <a:pos x="0" y="11"/>
                  </a:cxn>
                  <a:cxn ang="0">
                    <a:pos x="1" y="13"/>
                  </a:cxn>
                  <a:cxn ang="0">
                    <a:pos x="2" y="15"/>
                  </a:cxn>
                  <a:cxn ang="0">
                    <a:pos x="4" y="15"/>
                  </a:cxn>
                  <a:cxn ang="0">
                    <a:pos x="8" y="17"/>
                  </a:cxn>
                  <a:cxn ang="0">
                    <a:pos x="12" y="17"/>
                  </a:cxn>
                  <a:cxn ang="0">
                    <a:pos x="17" y="17"/>
                  </a:cxn>
                  <a:cxn ang="0">
                    <a:pos x="22" y="19"/>
                  </a:cxn>
                  <a:cxn ang="0">
                    <a:pos x="26" y="19"/>
                  </a:cxn>
                  <a:cxn ang="0">
                    <a:pos x="33" y="17"/>
                  </a:cxn>
                  <a:cxn ang="0">
                    <a:pos x="39" y="17"/>
                  </a:cxn>
                  <a:cxn ang="0">
                    <a:pos x="44" y="16"/>
                  </a:cxn>
                  <a:cxn ang="0">
                    <a:pos x="48" y="15"/>
                  </a:cxn>
                  <a:cxn ang="0">
                    <a:pos x="53" y="14"/>
                  </a:cxn>
                  <a:cxn ang="0">
                    <a:pos x="57" y="13"/>
                  </a:cxn>
                  <a:cxn ang="0">
                    <a:pos x="61" y="11"/>
                  </a:cxn>
                  <a:cxn ang="0">
                    <a:pos x="63" y="10"/>
                  </a:cxn>
                  <a:cxn ang="0">
                    <a:pos x="64" y="8"/>
                  </a:cxn>
                  <a:cxn ang="0">
                    <a:pos x="64" y="7"/>
                  </a:cxn>
                </a:cxnLst>
                <a:rect l="0" t="0" r="r" b="b"/>
                <a:pathLst>
                  <a:path w="67" h="20">
                    <a:moveTo>
                      <a:pt x="66" y="7"/>
                    </a:moveTo>
                    <a:lnTo>
                      <a:pt x="64" y="5"/>
                    </a:lnTo>
                    <a:lnTo>
                      <a:pt x="64" y="5"/>
                    </a:lnTo>
                    <a:lnTo>
                      <a:pt x="64" y="4"/>
                    </a:lnTo>
                    <a:lnTo>
                      <a:pt x="63" y="3"/>
                    </a:lnTo>
                    <a:lnTo>
                      <a:pt x="62" y="3"/>
                    </a:lnTo>
                    <a:lnTo>
                      <a:pt x="61" y="2"/>
                    </a:lnTo>
                    <a:lnTo>
                      <a:pt x="59" y="2"/>
                    </a:lnTo>
                    <a:lnTo>
                      <a:pt x="58" y="1"/>
                    </a:lnTo>
                    <a:lnTo>
                      <a:pt x="56" y="1"/>
                    </a:lnTo>
                    <a:lnTo>
                      <a:pt x="53" y="1"/>
                    </a:lnTo>
                    <a:lnTo>
                      <a:pt x="52" y="1"/>
                    </a:lnTo>
                    <a:lnTo>
                      <a:pt x="50" y="0"/>
                    </a:lnTo>
                    <a:lnTo>
                      <a:pt x="47" y="0"/>
                    </a:lnTo>
                    <a:lnTo>
                      <a:pt x="45" y="0"/>
                    </a:lnTo>
                    <a:lnTo>
                      <a:pt x="42" y="0"/>
                    </a:lnTo>
                    <a:lnTo>
                      <a:pt x="39" y="0"/>
                    </a:lnTo>
                    <a:lnTo>
                      <a:pt x="36" y="0"/>
                    </a:lnTo>
                    <a:lnTo>
                      <a:pt x="34" y="0"/>
                    </a:lnTo>
                    <a:lnTo>
                      <a:pt x="31" y="0"/>
                    </a:lnTo>
                    <a:lnTo>
                      <a:pt x="29" y="1"/>
                    </a:lnTo>
                    <a:lnTo>
                      <a:pt x="25" y="1"/>
                    </a:lnTo>
                    <a:lnTo>
                      <a:pt x="23" y="1"/>
                    </a:lnTo>
                    <a:lnTo>
                      <a:pt x="20" y="1"/>
                    </a:lnTo>
                    <a:lnTo>
                      <a:pt x="18" y="2"/>
                    </a:lnTo>
                    <a:lnTo>
                      <a:pt x="15" y="3"/>
                    </a:lnTo>
                    <a:lnTo>
                      <a:pt x="13" y="3"/>
                    </a:lnTo>
                    <a:lnTo>
                      <a:pt x="11" y="4"/>
                    </a:lnTo>
                    <a:lnTo>
                      <a:pt x="9" y="4"/>
                    </a:lnTo>
                    <a:lnTo>
                      <a:pt x="7" y="5"/>
                    </a:lnTo>
                    <a:lnTo>
                      <a:pt x="6" y="5"/>
                    </a:lnTo>
                    <a:lnTo>
                      <a:pt x="4" y="7"/>
                    </a:lnTo>
                    <a:lnTo>
                      <a:pt x="3" y="8"/>
                    </a:lnTo>
                    <a:lnTo>
                      <a:pt x="2" y="8"/>
                    </a:lnTo>
                    <a:lnTo>
                      <a:pt x="1" y="9"/>
                    </a:lnTo>
                    <a:lnTo>
                      <a:pt x="1" y="10"/>
                    </a:lnTo>
                    <a:lnTo>
                      <a:pt x="0" y="10"/>
                    </a:lnTo>
                    <a:lnTo>
                      <a:pt x="0" y="11"/>
                    </a:lnTo>
                    <a:lnTo>
                      <a:pt x="1" y="13"/>
                    </a:lnTo>
                    <a:lnTo>
                      <a:pt x="1" y="13"/>
                    </a:lnTo>
                    <a:lnTo>
                      <a:pt x="2" y="14"/>
                    </a:lnTo>
                    <a:lnTo>
                      <a:pt x="2" y="15"/>
                    </a:lnTo>
                    <a:lnTo>
                      <a:pt x="3" y="15"/>
                    </a:lnTo>
                    <a:lnTo>
                      <a:pt x="4" y="15"/>
                    </a:lnTo>
                    <a:lnTo>
                      <a:pt x="7" y="16"/>
                    </a:lnTo>
                    <a:lnTo>
                      <a:pt x="8" y="17"/>
                    </a:lnTo>
                    <a:lnTo>
                      <a:pt x="11" y="17"/>
                    </a:lnTo>
                    <a:lnTo>
                      <a:pt x="12" y="17"/>
                    </a:lnTo>
                    <a:lnTo>
                      <a:pt x="14" y="17"/>
                    </a:lnTo>
                    <a:lnTo>
                      <a:pt x="17" y="17"/>
                    </a:lnTo>
                    <a:lnTo>
                      <a:pt x="19" y="19"/>
                    </a:lnTo>
                    <a:lnTo>
                      <a:pt x="22" y="19"/>
                    </a:lnTo>
                    <a:lnTo>
                      <a:pt x="24" y="19"/>
                    </a:lnTo>
                    <a:lnTo>
                      <a:pt x="26" y="19"/>
                    </a:lnTo>
                    <a:lnTo>
                      <a:pt x="30" y="17"/>
                    </a:lnTo>
                    <a:lnTo>
                      <a:pt x="33" y="17"/>
                    </a:lnTo>
                    <a:lnTo>
                      <a:pt x="36" y="17"/>
                    </a:lnTo>
                    <a:lnTo>
                      <a:pt x="39" y="17"/>
                    </a:lnTo>
                    <a:lnTo>
                      <a:pt x="41" y="17"/>
                    </a:lnTo>
                    <a:lnTo>
                      <a:pt x="44" y="16"/>
                    </a:lnTo>
                    <a:lnTo>
                      <a:pt x="46" y="16"/>
                    </a:lnTo>
                    <a:lnTo>
                      <a:pt x="48" y="15"/>
                    </a:lnTo>
                    <a:lnTo>
                      <a:pt x="51" y="15"/>
                    </a:lnTo>
                    <a:lnTo>
                      <a:pt x="53" y="14"/>
                    </a:lnTo>
                    <a:lnTo>
                      <a:pt x="56" y="13"/>
                    </a:lnTo>
                    <a:lnTo>
                      <a:pt x="57" y="13"/>
                    </a:lnTo>
                    <a:lnTo>
                      <a:pt x="58" y="11"/>
                    </a:lnTo>
                    <a:lnTo>
                      <a:pt x="61" y="11"/>
                    </a:lnTo>
                    <a:lnTo>
                      <a:pt x="62" y="10"/>
                    </a:lnTo>
                    <a:lnTo>
                      <a:pt x="63" y="10"/>
                    </a:lnTo>
                    <a:lnTo>
                      <a:pt x="63" y="9"/>
                    </a:lnTo>
                    <a:lnTo>
                      <a:pt x="64" y="8"/>
                    </a:lnTo>
                    <a:lnTo>
                      <a:pt x="64" y="8"/>
                    </a:lnTo>
                    <a:lnTo>
                      <a:pt x="64" y="7"/>
                    </a:lnTo>
                  </a:path>
                </a:pathLst>
              </a:custGeom>
              <a:solidFill>
                <a:srgbClr val="00FF00"/>
              </a:solidFill>
              <a:ln w="12699" cap="rnd" cmpd="sng">
                <a:solidFill>
                  <a:srgbClr val="009900"/>
                </a:solidFill>
                <a:prstDash val="solid"/>
                <a:round/>
                <a:headEnd type="none" w="sm" len="sm"/>
                <a:tailEnd type="none" w="sm" len="sm"/>
              </a:ln>
              <a:effectLst/>
            </p:spPr>
            <p:txBody>
              <a:bodyPr/>
              <a:lstStyle/>
              <a:p>
                <a:endParaRPr lang="en-US" b="1" dirty="0"/>
              </a:p>
            </p:txBody>
          </p:sp>
        </p:grpSp>
        <p:grpSp>
          <p:nvGrpSpPr>
            <p:cNvPr id="17" name="Group 353"/>
            <p:cNvGrpSpPr>
              <a:grpSpLocks/>
            </p:cNvGrpSpPr>
            <p:nvPr/>
          </p:nvGrpSpPr>
          <p:grpSpPr bwMode="auto">
            <a:xfrm>
              <a:off x="2196100" y="2568550"/>
              <a:ext cx="515346" cy="691165"/>
              <a:chOff x="1107" y="824"/>
              <a:chExt cx="484" cy="586"/>
            </a:xfrm>
          </p:grpSpPr>
          <p:sp>
            <p:nvSpPr>
              <p:cNvPr id="259" name="Freeform 354"/>
              <p:cNvSpPr>
                <a:spLocks/>
              </p:cNvSpPr>
              <p:nvPr/>
            </p:nvSpPr>
            <p:spPr bwMode="auto">
              <a:xfrm>
                <a:off x="1230" y="836"/>
                <a:ext cx="217" cy="574"/>
              </a:xfrm>
              <a:custGeom>
                <a:avLst/>
                <a:gdLst/>
                <a:ahLst/>
                <a:cxnLst>
                  <a:cxn ang="0">
                    <a:pos x="11" y="573"/>
                  </a:cxn>
                  <a:cxn ang="0">
                    <a:pos x="20" y="489"/>
                  </a:cxn>
                  <a:cxn ang="0">
                    <a:pos x="36" y="423"/>
                  </a:cxn>
                  <a:cxn ang="0">
                    <a:pos x="83" y="337"/>
                  </a:cxn>
                  <a:cxn ang="0">
                    <a:pos x="117" y="272"/>
                  </a:cxn>
                  <a:cxn ang="0">
                    <a:pos x="169" y="155"/>
                  </a:cxn>
                  <a:cxn ang="0">
                    <a:pos x="208" y="40"/>
                  </a:cxn>
                  <a:cxn ang="0">
                    <a:pos x="216" y="0"/>
                  </a:cxn>
                  <a:cxn ang="0">
                    <a:pos x="157" y="170"/>
                  </a:cxn>
                  <a:cxn ang="0">
                    <a:pos x="112" y="267"/>
                  </a:cxn>
                  <a:cxn ang="0">
                    <a:pos x="29" y="414"/>
                  </a:cxn>
                  <a:cxn ang="0">
                    <a:pos x="7" y="509"/>
                  </a:cxn>
                  <a:cxn ang="0">
                    <a:pos x="0" y="568"/>
                  </a:cxn>
                  <a:cxn ang="0">
                    <a:pos x="8" y="568"/>
                  </a:cxn>
                  <a:cxn ang="0">
                    <a:pos x="11" y="573"/>
                  </a:cxn>
                </a:cxnLst>
                <a:rect l="0" t="0" r="r" b="b"/>
                <a:pathLst>
                  <a:path w="217" h="574">
                    <a:moveTo>
                      <a:pt x="11" y="573"/>
                    </a:moveTo>
                    <a:lnTo>
                      <a:pt x="20" y="489"/>
                    </a:lnTo>
                    <a:lnTo>
                      <a:pt x="36" y="423"/>
                    </a:lnTo>
                    <a:lnTo>
                      <a:pt x="83" y="337"/>
                    </a:lnTo>
                    <a:lnTo>
                      <a:pt x="117" y="272"/>
                    </a:lnTo>
                    <a:lnTo>
                      <a:pt x="169" y="155"/>
                    </a:lnTo>
                    <a:lnTo>
                      <a:pt x="208" y="40"/>
                    </a:lnTo>
                    <a:lnTo>
                      <a:pt x="216" y="0"/>
                    </a:lnTo>
                    <a:lnTo>
                      <a:pt x="157" y="170"/>
                    </a:lnTo>
                    <a:lnTo>
                      <a:pt x="112" y="267"/>
                    </a:lnTo>
                    <a:lnTo>
                      <a:pt x="29" y="414"/>
                    </a:lnTo>
                    <a:lnTo>
                      <a:pt x="7" y="509"/>
                    </a:lnTo>
                    <a:lnTo>
                      <a:pt x="0" y="568"/>
                    </a:lnTo>
                    <a:lnTo>
                      <a:pt x="8" y="568"/>
                    </a:lnTo>
                    <a:lnTo>
                      <a:pt x="11" y="573"/>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60" name="Freeform 355"/>
              <p:cNvSpPr>
                <a:spLocks/>
              </p:cNvSpPr>
              <p:nvPr/>
            </p:nvSpPr>
            <p:spPr bwMode="auto">
              <a:xfrm>
                <a:off x="1377" y="962"/>
                <a:ext cx="163" cy="89"/>
              </a:xfrm>
              <a:custGeom>
                <a:avLst/>
                <a:gdLst/>
                <a:ahLst/>
                <a:cxnLst>
                  <a:cxn ang="0">
                    <a:pos x="0" y="88"/>
                  </a:cxn>
                  <a:cxn ang="0">
                    <a:pos x="68" y="73"/>
                  </a:cxn>
                  <a:cxn ang="0">
                    <a:pos x="117" y="42"/>
                  </a:cxn>
                  <a:cxn ang="0">
                    <a:pos x="158" y="10"/>
                  </a:cxn>
                  <a:cxn ang="0">
                    <a:pos x="162" y="0"/>
                  </a:cxn>
                  <a:cxn ang="0">
                    <a:pos x="103" y="42"/>
                  </a:cxn>
                  <a:cxn ang="0">
                    <a:pos x="55" y="66"/>
                  </a:cxn>
                  <a:cxn ang="0">
                    <a:pos x="2" y="77"/>
                  </a:cxn>
                  <a:cxn ang="0">
                    <a:pos x="0" y="88"/>
                  </a:cxn>
                </a:cxnLst>
                <a:rect l="0" t="0" r="r" b="b"/>
                <a:pathLst>
                  <a:path w="163" h="89">
                    <a:moveTo>
                      <a:pt x="0" y="88"/>
                    </a:moveTo>
                    <a:lnTo>
                      <a:pt x="68" y="73"/>
                    </a:lnTo>
                    <a:lnTo>
                      <a:pt x="117" y="42"/>
                    </a:lnTo>
                    <a:lnTo>
                      <a:pt x="158" y="10"/>
                    </a:lnTo>
                    <a:lnTo>
                      <a:pt x="162" y="0"/>
                    </a:lnTo>
                    <a:lnTo>
                      <a:pt x="103" y="42"/>
                    </a:lnTo>
                    <a:lnTo>
                      <a:pt x="55" y="66"/>
                    </a:lnTo>
                    <a:lnTo>
                      <a:pt x="2" y="77"/>
                    </a:lnTo>
                    <a:lnTo>
                      <a:pt x="0" y="88"/>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61" name="Freeform 356"/>
              <p:cNvSpPr>
                <a:spLocks/>
              </p:cNvSpPr>
              <p:nvPr/>
            </p:nvSpPr>
            <p:spPr bwMode="auto">
              <a:xfrm>
                <a:off x="1255" y="908"/>
                <a:ext cx="86" cy="201"/>
              </a:xfrm>
              <a:custGeom>
                <a:avLst/>
                <a:gdLst/>
                <a:ahLst/>
                <a:cxnLst>
                  <a:cxn ang="0">
                    <a:pos x="80" y="200"/>
                  </a:cxn>
                  <a:cxn ang="0">
                    <a:pos x="36" y="131"/>
                  </a:cxn>
                  <a:cxn ang="0">
                    <a:pos x="11" y="53"/>
                  </a:cxn>
                  <a:cxn ang="0">
                    <a:pos x="0" y="0"/>
                  </a:cxn>
                  <a:cxn ang="0">
                    <a:pos x="35" y="91"/>
                  </a:cxn>
                  <a:cxn ang="0">
                    <a:pos x="46" y="133"/>
                  </a:cxn>
                  <a:cxn ang="0">
                    <a:pos x="85" y="189"/>
                  </a:cxn>
                  <a:cxn ang="0">
                    <a:pos x="80" y="200"/>
                  </a:cxn>
                </a:cxnLst>
                <a:rect l="0" t="0" r="r" b="b"/>
                <a:pathLst>
                  <a:path w="86" h="201">
                    <a:moveTo>
                      <a:pt x="80" y="200"/>
                    </a:moveTo>
                    <a:lnTo>
                      <a:pt x="36" y="131"/>
                    </a:lnTo>
                    <a:lnTo>
                      <a:pt x="11" y="53"/>
                    </a:lnTo>
                    <a:lnTo>
                      <a:pt x="0" y="0"/>
                    </a:lnTo>
                    <a:lnTo>
                      <a:pt x="35" y="91"/>
                    </a:lnTo>
                    <a:lnTo>
                      <a:pt x="46" y="133"/>
                    </a:lnTo>
                    <a:lnTo>
                      <a:pt x="85" y="189"/>
                    </a:lnTo>
                    <a:lnTo>
                      <a:pt x="80" y="20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62" name="Freeform 357"/>
              <p:cNvSpPr>
                <a:spLocks/>
              </p:cNvSpPr>
              <p:nvPr/>
            </p:nvSpPr>
            <p:spPr bwMode="auto">
              <a:xfrm>
                <a:off x="1169" y="1070"/>
                <a:ext cx="73" cy="271"/>
              </a:xfrm>
              <a:custGeom>
                <a:avLst/>
                <a:gdLst/>
                <a:ahLst/>
                <a:cxnLst>
                  <a:cxn ang="0">
                    <a:pos x="69" y="270"/>
                  </a:cxn>
                  <a:cxn ang="0">
                    <a:pos x="23" y="202"/>
                  </a:cxn>
                  <a:cxn ang="0">
                    <a:pos x="2" y="138"/>
                  </a:cxn>
                  <a:cxn ang="0">
                    <a:pos x="0" y="42"/>
                  </a:cxn>
                  <a:cxn ang="0">
                    <a:pos x="1" y="0"/>
                  </a:cxn>
                  <a:cxn ang="0">
                    <a:pos x="12" y="119"/>
                  </a:cxn>
                  <a:cxn ang="0">
                    <a:pos x="24" y="173"/>
                  </a:cxn>
                  <a:cxn ang="0">
                    <a:pos x="72" y="248"/>
                  </a:cxn>
                  <a:cxn ang="0">
                    <a:pos x="69" y="270"/>
                  </a:cxn>
                </a:cxnLst>
                <a:rect l="0" t="0" r="r" b="b"/>
                <a:pathLst>
                  <a:path w="73" h="271">
                    <a:moveTo>
                      <a:pt x="69" y="270"/>
                    </a:moveTo>
                    <a:lnTo>
                      <a:pt x="23" y="202"/>
                    </a:lnTo>
                    <a:lnTo>
                      <a:pt x="2" y="138"/>
                    </a:lnTo>
                    <a:lnTo>
                      <a:pt x="0" y="42"/>
                    </a:lnTo>
                    <a:lnTo>
                      <a:pt x="1" y="0"/>
                    </a:lnTo>
                    <a:lnTo>
                      <a:pt x="12" y="119"/>
                    </a:lnTo>
                    <a:lnTo>
                      <a:pt x="24" y="173"/>
                    </a:lnTo>
                    <a:lnTo>
                      <a:pt x="72" y="248"/>
                    </a:lnTo>
                    <a:lnTo>
                      <a:pt x="69" y="27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63" name="Freeform 358"/>
              <p:cNvSpPr>
                <a:spLocks/>
              </p:cNvSpPr>
              <p:nvPr/>
            </p:nvSpPr>
            <p:spPr bwMode="auto">
              <a:xfrm>
                <a:off x="1281" y="1119"/>
                <a:ext cx="207" cy="123"/>
              </a:xfrm>
              <a:custGeom>
                <a:avLst/>
                <a:gdLst/>
                <a:ahLst/>
                <a:cxnLst>
                  <a:cxn ang="0">
                    <a:pos x="0" y="122"/>
                  </a:cxn>
                  <a:cxn ang="0">
                    <a:pos x="73" y="111"/>
                  </a:cxn>
                  <a:cxn ang="0">
                    <a:pos x="150" y="65"/>
                  </a:cxn>
                  <a:cxn ang="0">
                    <a:pos x="206" y="0"/>
                  </a:cxn>
                  <a:cxn ang="0">
                    <a:pos x="125" y="68"/>
                  </a:cxn>
                  <a:cxn ang="0">
                    <a:pos x="61" y="102"/>
                  </a:cxn>
                  <a:cxn ang="0">
                    <a:pos x="6" y="106"/>
                  </a:cxn>
                  <a:cxn ang="0">
                    <a:pos x="0" y="122"/>
                  </a:cxn>
                </a:cxnLst>
                <a:rect l="0" t="0" r="r" b="b"/>
                <a:pathLst>
                  <a:path w="207" h="123">
                    <a:moveTo>
                      <a:pt x="0" y="122"/>
                    </a:moveTo>
                    <a:lnTo>
                      <a:pt x="73" y="111"/>
                    </a:lnTo>
                    <a:lnTo>
                      <a:pt x="150" y="65"/>
                    </a:lnTo>
                    <a:lnTo>
                      <a:pt x="206" y="0"/>
                    </a:lnTo>
                    <a:lnTo>
                      <a:pt x="125" y="68"/>
                    </a:lnTo>
                    <a:lnTo>
                      <a:pt x="61" y="102"/>
                    </a:lnTo>
                    <a:lnTo>
                      <a:pt x="6" y="106"/>
                    </a:lnTo>
                    <a:lnTo>
                      <a:pt x="0" y="122"/>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64" name="Freeform 359"/>
              <p:cNvSpPr>
                <a:spLocks/>
              </p:cNvSpPr>
              <p:nvPr/>
            </p:nvSpPr>
            <p:spPr bwMode="auto">
              <a:xfrm>
                <a:off x="1454" y="1022"/>
                <a:ext cx="63" cy="35"/>
              </a:xfrm>
              <a:custGeom>
                <a:avLst/>
                <a:gdLst/>
                <a:ahLst/>
                <a:cxnLst>
                  <a:cxn ang="0">
                    <a:pos x="62" y="30"/>
                  </a:cxn>
                  <a:cxn ang="0">
                    <a:pos x="62" y="27"/>
                  </a:cxn>
                  <a:cxn ang="0">
                    <a:pos x="60" y="25"/>
                  </a:cxn>
                  <a:cxn ang="0">
                    <a:pos x="58" y="23"/>
                  </a:cxn>
                  <a:cxn ang="0">
                    <a:pos x="55" y="19"/>
                  </a:cxn>
                  <a:cxn ang="0">
                    <a:pos x="52" y="17"/>
                  </a:cxn>
                  <a:cxn ang="0">
                    <a:pos x="47" y="13"/>
                  </a:cxn>
                  <a:cxn ang="0">
                    <a:pos x="42" y="10"/>
                  </a:cxn>
                  <a:cxn ang="0">
                    <a:pos x="37" y="8"/>
                  </a:cxn>
                  <a:cxn ang="0">
                    <a:pos x="32" y="6"/>
                  </a:cxn>
                  <a:cxn ang="0">
                    <a:pos x="26" y="3"/>
                  </a:cxn>
                  <a:cxn ang="0">
                    <a:pos x="21" y="2"/>
                  </a:cxn>
                  <a:cxn ang="0">
                    <a:pos x="17" y="1"/>
                  </a:cxn>
                  <a:cxn ang="0">
                    <a:pos x="12" y="1"/>
                  </a:cxn>
                  <a:cxn ang="0">
                    <a:pos x="8" y="0"/>
                  </a:cxn>
                  <a:cxn ang="0">
                    <a:pos x="4" y="1"/>
                  </a:cxn>
                  <a:cxn ang="0">
                    <a:pos x="2" y="1"/>
                  </a:cxn>
                  <a:cxn ang="0">
                    <a:pos x="1" y="2"/>
                  </a:cxn>
                  <a:cxn ang="0">
                    <a:pos x="0" y="3"/>
                  </a:cxn>
                  <a:cxn ang="0">
                    <a:pos x="0" y="6"/>
                  </a:cxn>
                  <a:cxn ang="0">
                    <a:pos x="1" y="8"/>
                  </a:cxn>
                  <a:cxn ang="0">
                    <a:pos x="3" y="10"/>
                  </a:cxn>
                  <a:cxn ang="0">
                    <a:pos x="6" y="14"/>
                  </a:cxn>
                  <a:cxn ang="0">
                    <a:pos x="9" y="17"/>
                  </a:cxn>
                  <a:cxn ang="0">
                    <a:pos x="14" y="20"/>
                  </a:cxn>
                  <a:cxn ang="0">
                    <a:pos x="18" y="23"/>
                  </a:cxn>
                  <a:cxn ang="0">
                    <a:pos x="24" y="25"/>
                  </a:cxn>
                  <a:cxn ang="0">
                    <a:pos x="29" y="27"/>
                  </a:cxn>
                  <a:cxn ang="0">
                    <a:pos x="34" y="30"/>
                  </a:cxn>
                  <a:cxn ang="0">
                    <a:pos x="38" y="31"/>
                  </a:cxn>
                  <a:cxn ang="0">
                    <a:pos x="43" y="32"/>
                  </a:cxn>
                  <a:cxn ang="0">
                    <a:pos x="48" y="34"/>
                  </a:cxn>
                  <a:cxn ang="0">
                    <a:pos x="53" y="34"/>
                  </a:cxn>
                  <a:cxn ang="0">
                    <a:pos x="57" y="34"/>
                  </a:cxn>
                  <a:cxn ang="0">
                    <a:pos x="59" y="34"/>
                  </a:cxn>
                  <a:cxn ang="0">
                    <a:pos x="60" y="32"/>
                  </a:cxn>
                  <a:cxn ang="0">
                    <a:pos x="62" y="30"/>
                  </a:cxn>
                </a:cxnLst>
                <a:rect l="0" t="0" r="r" b="b"/>
                <a:pathLst>
                  <a:path w="63" h="35">
                    <a:moveTo>
                      <a:pt x="62" y="30"/>
                    </a:moveTo>
                    <a:lnTo>
                      <a:pt x="62" y="30"/>
                    </a:lnTo>
                    <a:lnTo>
                      <a:pt x="62" y="29"/>
                    </a:lnTo>
                    <a:lnTo>
                      <a:pt x="62" y="27"/>
                    </a:lnTo>
                    <a:lnTo>
                      <a:pt x="62" y="26"/>
                    </a:lnTo>
                    <a:lnTo>
                      <a:pt x="60" y="25"/>
                    </a:lnTo>
                    <a:lnTo>
                      <a:pt x="59" y="24"/>
                    </a:lnTo>
                    <a:lnTo>
                      <a:pt x="58" y="23"/>
                    </a:lnTo>
                    <a:lnTo>
                      <a:pt x="57" y="20"/>
                    </a:lnTo>
                    <a:lnTo>
                      <a:pt x="55" y="19"/>
                    </a:lnTo>
                    <a:lnTo>
                      <a:pt x="53" y="18"/>
                    </a:lnTo>
                    <a:lnTo>
                      <a:pt x="52" y="17"/>
                    </a:lnTo>
                    <a:lnTo>
                      <a:pt x="49" y="15"/>
                    </a:lnTo>
                    <a:lnTo>
                      <a:pt x="47" y="13"/>
                    </a:lnTo>
                    <a:lnTo>
                      <a:pt x="44" y="12"/>
                    </a:lnTo>
                    <a:lnTo>
                      <a:pt x="42" y="10"/>
                    </a:lnTo>
                    <a:lnTo>
                      <a:pt x="40" y="9"/>
                    </a:lnTo>
                    <a:lnTo>
                      <a:pt x="37" y="8"/>
                    </a:lnTo>
                    <a:lnTo>
                      <a:pt x="35" y="7"/>
                    </a:lnTo>
                    <a:lnTo>
                      <a:pt x="32" y="6"/>
                    </a:lnTo>
                    <a:lnTo>
                      <a:pt x="29" y="4"/>
                    </a:lnTo>
                    <a:lnTo>
                      <a:pt x="26" y="3"/>
                    </a:lnTo>
                    <a:lnTo>
                      <a:pt x="24" y="3"/>
                    </a:lnTo>
                    <a:lnTo>
                      <a:pt x="21" y="2"/>
                    </a:lnTo>
                    <a:lnTo>
                      <a:pt x="19" y="1"/>
                    </a:lnTo>
                    <a:lnTo>
                      <a:pt x="17" y="1"/>
                    </a:lnTo>
                    <a:lnTo>
                      <a:pt x="14" y="1"/>
                    </a:lnTo>
                    <a:lnTo>
                      <a:pt x="12" y="1"/>
                    </a:lnTo>
                    <a:lnTo>
                      <a:pt x="10" y="0"/>
                    </a:lnTo>
                    <a:lnTo>
                      <a:pt x="8" y="0"/>
                    </a:lnTo>
                    <a:lnTo>
                      <a:pt x="7" y="0"/>
                    </a:lnTo>
                    <a:lnTo>
                      <a:pt x="4" y="1"/>
                    </a:lnTo>
                    <a:lnTo>
                      <a:pt x="3" y="1"/>
                    </a:lnTo>
                    <a:lnTo>
                      <a:pt x="2" y="1"/>
                    </a:lnTo>
                    <a:lnTo>
                      <a:pt x="2" y="1"/>
                    </a:lnTo>
                    <a:lnTo>
                      <a:pt x="1" y="2"/>
                    </a:lnTo>
                    <a:lnTo>
                      <a:pt x="0" y="3"/>
                    </a:lnTo>
                    <a:lnTo>
                      <a:pt x="0" y="3"/>
                    </a:lnTo>
                    <a:lnTo>
                      <a:pt x="0" y="4"/>
                    </a:lnTo>
                    <a:lnTo>
                      <a:pt x="0" y="6"/>
                    </a:lnTo>
                    <a:lnTo>
                      <a:pt x="1" y="7"/>
                    </a:lnTo>
                    <a:lnTo>
                      <a:pt x="1" y="8"/>
                    </a:lnTo>
                    <a:lnTo>
                      <a:pt x="2" y="9"/>
                    </a:lnTo>
                    <a:lnTo>
                      <a:pt x="3" y="10"/>
                    </a:lnTo>
                    <a:lnTo>
                      <a:pt x="4" y="13"/>
                    </a:lnTo>
                    <a:lnTo>
                      <a:pt x="6" y="14"/>
                    </a:lnTo>
                    <a:lnTo>
                      <a:pt x="7" y="15"/>
                    </a:lnTo>
                    <a:lnTo>
                      <a:pt x="9" y="17"/>
                    </a:lnTo>
                    <a:lnTo>
                      <a:pt x="12" y="18"/>
                    </a:lnTo>
                    <a:lnTo>
                      <a:pt x="14" y="20"/>
                    </a:lnTo>
                    <a:lnTo>
                      <a:pt x="15" y="21"/>
                    </a:lnTo>
                    <a:lnTo>
                      <a:pt x="18" y="23"/>
                    </a:lnTo>
                    <a:lnTo>
                      <a:pt x="21" y="24"/>
                    </a:lnTo>
                    <a:lnTo>
                      <a:pt x="24" y="25"/>
                    </a:lnTo>
                    <a:lnTo>
                      <a:pt x="26" y="26"/>
                    </a:lnTo>
                    <a:lnTo>
                      <a:pt x="29" y="27"/>
                    </a:lnTo>
                    <a:lnTo>
                      <a:pt x="31" y="29"/>
                    </a:lnTo>
                    <a:lnTo>
                      <a:pt x="34" y="30"/>
                    </a:lnTo>
                    <a:lnTo>
                      <a:pt x="36" y="31"/>
                    </a:lnTo>
                    <a:lnTo>
                      <a:pt x="38" y="31"/>
                    </a:lnTo>
                    <a:lnTo>
                      <a:pt x="42" y="32"/>
                    </a:lnTo>
                    <a:lnTo>
                      <a:pt x="43" y="32"/>
                    </a:lnTo>
                    <a:lnTo>
                      <a:pt x="46" y="34"/>
                    </a:lnTo>
                    <a:lnTo>
                      <a:pt x="48" y="34"/>
                    </a:lnTo>
                    <a:lnTo>
                      <a:pt x="51" y="34"/>
                    </a:lnTo>
                    <a:lnTo>
                      <a:pt x="53" y="34"/>
                    </a:lnTo>
                    <a:lnTo>
                      <a:pt x="54" y="34"/>
                    </a:lnTo>
                    <a:lnTo>
                      <a:pt x="57" y="34"/>
                    </a:lnTo>
                    <a:lnTo>
                      <a:pt x="58" y="34"/>
                    </a:lnTo>
                    <a:lnTo>
                      <a:pt x="59" y="34"/>
                    </a:lnTo>
                    <a:lnTo>
                      <a:pt x="60" y="32"/>
                    </a:lnTo>
                    <a:lnTo>
                      <a:pt x="60" y="32"/>
                    </a:lnTo>
                    <a:lnTo>
                      <a:pt x="62" y="31"/>
                    </a:lnTo>
                    <a:lnTo>
                      <a:pt x="62" y="3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65" name="Freeform 360"/>
              <p:cNvSpPr>
                <a:spLocks/>
              </p:cNvSpPr>
              <p:nvPr/>
            </p:nvSpPr>
            <p:spPr bwMode="auto">
              <a:xfrm>
                <a:off x="1521" y="976"/>
                <a:ext cx="64" cy="34"/>
              </a:xfrm>
              <a:custGeom>
                <a:avLst/>
                <a:gdLst/>
                <a:ahLst/>
                <a:cxnLst>
                  <a:cxn ang="0">
                    <a:pos x="63" y="28"/>
                  </a:cxn>
                  <a:cxn ang="0">
                    <a:pos x="61" y="27"/>
                  </a:cxn>
                  <a:cxn ang="0">
                    <a:pos x="60" y="24"/>
                  </a:cxn>
                  <a:cxn ang="0">
                    <a:pos x="59" y="21"/>
                  </a:cxn>
                  <a:cxn ang="0">
                    <a:pos x="55" y="18"/>
                  </a:cxn>
                  <a:cxn ang="0">
                    <a:pos x="51" y="16"/>
                  </a:cxn>
                  <a:cxn ang="0">
                    <a:pos x="46" y="12"/>
                  </a:cxn>
                  <a:cxn ang="0">
                    <a:pos x="43" y="10"/>
                  </a:cxn>
                  <a:cxn ang="0">
                    <a:pos x="37" y="8"/>
                  </a:cxn>
                  <a:cxn ang="0">
                    <a:pos x="32" y="5"/>
                  </a:cxn>
                  <a:cxn ang="0">
                    <a:pos x="27" y="3"/>
                  </a:cxn>
                  <a:cxn ang="0">
                    <a:pos x="21" y="2"/>
                  </a:cxn>
                  <a:cxn ang="0">
                    <a:pos x="16" y="0"/>
                  </a:cxn>
                  <a:cxn ang="0">
                    <a:pos x="12" y="0"/>
                  </a:cxn>
                  <a:cxn ang="0">
                    <a:pos x="7" y="0"/>
                  </a:cxn>
                  <a:cxn ang="0">
                    <a:pos x="4" y="0"/>
                  </a:cxn>
                  <a:cxn ang="0">
                    <a:pos x="2" y="1"/>
                  </a:cxn>
                  <a:cxn ang="0">
                    <a:pos x="0" y="2"/>
                  </a:cxn>
                  <a:cxn ang="0">
                    <a:pos x="0" y="3"/>
                  </a:cxn>
                  <a:cxn ang="0">
                    <a:pos x="0" y="5"/>
                  </a:cxn>
                  <a:cxn ang="0">
                    <a:pos x="0" y="8"/>
                  </a:cxn>
                  <a:cxn ang="0">
                    <a:pos x="2" y="10"/>
                  </a:cxn>
                  <a:cxn ang="0">
                    <a:pos x="4" y="12"/>
                  </a:cxn>
                  <a:cxn ang="0">
                    <a:pos x="8" y="16"/>
                  </a:cxn>
                  <a:cxn ang="0">
                    <a:pos x="13" y="18"/>
                  </a:cxn>
                  <a:cxn ang="0">
                    <a:pos x="17" y="21"/>
                  </a:cxn>
                  <a:cxn ang="0">
                    <a:pos x="23" y="24"/>
                  </a:cxn>
                  <a:cxn ang="0">
                    <a:pos x="28" y="27"/>
                  </a:cxn>
                  <a:cxn ang="0">
                    <a:pos x="34" y="29"/>
                  </a:cxn>
                  <a:cxn ang="0">
                    <a:pos x="39" y="30"/>
                  </a:cxn>
                  <a:cxn ang="0">
                    <a:pos x="44" y="31"/>
                  </a:cxn>
                  <a:cxn ang="0">
                    <a:pos x="49" y="33"/>
                  </a:cxn>
                  <a:cxn ang="0">
                    <a:pos x="53" y="33"/>
                  </a:cxn>
                  <a:cxn ang="0">
                    <a:pos x="56" y="33"/>
                  </a:cxn>
                  <a:cxn ang="0">
                    <a:pos x="59" y="33"/>
                  </a:cxn>
                  <a:cxn ang="0">
                    <a:pos x="61" y="31"/>
                  </a:cxn>
                  <a:cxn ang="0">
                    <a:pos x="61" y="29"/>
                  </a:cxn>
                </a:cxnLst>
                <a:rect l="0" t="0" r="r" b="b"/>
                <a:pathLst>
                  <a:path w="64" h="34">
                    <a:moveTo>
                      <a:pt x="61" y="29"/>
                    </a:moveTo>
                    <a:lnTo>
                      <a:pt x="63" y="28"/>
                    </a:lnTo>
                    <a:lnTo>
                      <a:pt x="63" y="28"/>
                    </a:lnTo>
                    <a:lnTo>
                      <a:pt x="61" y="27"/>
                    </a:lnTo>
                    <a:lnTo>
                      <a:pt x="61" y="25"/>
                    </a:lnTo>
                    <a:lnTo>
                      <a:pt x="60" y="24"/>
                    </a:lnTo>
                    <a:lnTo>
                      <a:pt x="59" y="23"/>
                    </a:lnTo>
                    <a:lnTo>
                      <a:pt x="59" y="21"/>
                    </a:lnTo>
                    <a:lnTo>
                      <a:pt x="56" y="20"/>
                    </a:lnTo>
                    <a:lnTo>
                      <a:pt x="55" y="18"/>
                    </a:lnTo>
                    <a:lnTo>
                      <a:pt x="54" y="17"/>
                    </a:lnTo>
                    <a:lnTo>
                      <a:pt x="51" y="16"/>
                    </a:lnTo>
                    <a:lnTo>
                      <a:pt x="49" y="14"/>
                    </a:lnTo>
                    <a:lnTo>
                      <a:pt x="46" y="12"/>
                    </a:lnTo>
                    <a:lnTo>
                      <a:pt x="44" y="11"/>
                    </a:lnTo>
                    <a:lnTo>
                      <a:pt x="43" y="10"/>
                    </a:lnTo>
                    <a:lnTo>
                      <a:pt x="39" y="9"/>
                    </a:lnTo>
                    <a:lnTo>
                      <a:pt x="37" y="8"/>
                    </a:lnTo>
                    <a:lnTo>
                      <a:pt x="34" y="7"/>
                    </a:lnTo>
                    <a:lnTo>
                      <a:pt x="32" y="5"/>
                    </a:lnTo>
                    <a:lnTo>
                      <a:pt x="29" y="4"/>
                    </a:lnTo>
                    <a:lnTo>
                      <a:pt x="27" y="3"/>
                    </a:lnTo>
                    <a:lnTo>
                      <a:pt x="24" y="2"/>
                    </a:lnTo>
                    <a:lnTo>
                      <a:pt x="21" y="2"/>
                    </a:lnTo>
                    <a:lnTo>
                      <a:pt x="18" y="1"/>
                    </a:lnTo>
                    <a:lnTo>
                      <a:pt x="16" y="0"/>
                    </a:lnTo>
                    <a:lnTo>
                      <a:pt x="14" y="0"/>
                    </a:lnTo>
                    <a:lnTo>
                      <a:pt x="12" y="0"/>
                    </a:lnTo>
                    <a:lnTo>
                      <a:pt x="9" y="0"/>
                    </a:lnTo>
                    <a:lnTo>
                      <a:pt x="7" y="0"/>
                    </a:lnTo>
                    <a:lnTo>
                      <a:pt x="6" y="0"/>
                    </a:lnTo>
                    <a:lnTo>
                      <a:pt x="4" y="0"/>
                    </a:lnTo>
                    <a:lnTo>
                      <a:pt x="3" y="0"/>
                    </a:lnTo>
                    <a:lnTo>
                      <a:pt x="2" y="1"/>
                    </a:lnTo>
                    <a:lnTo>
                      <a:pt x="1" y="1"/>
                    </a:lnTo>
                    <a:lnTo>
                      <a:pt x="0" y="2"/>
                    </a:lnTo>
                    <a:lnTo>
                      <a:pt x="0" y="2"/>
                    </a:lnTo>
                    <a:lnTo>
                      <a:pt x="0" y="3"/>
                    </a:lnTo>
                    <a:lnTo>
                      <a:pt x="0" y="4"/>
                    </a:lnTo>
                    <a:lnTo>
                      <a:pt x="0" y="5"/>
                    </a:lnTo>
                    <a:lnTo>
                      <a:pt x="0" y="7"/>
                    </a:lnTo>
                    <a:lnTo>
                      <a:pt x="0" y="8"/>
                    </a:lnTo>
                    <a:lnTo>
                      <a:pt x="2" y="9"/>
                    </a:lnTo>
                    <a:lnTo>
                      <a:pt x="2" y="10"/>
                    </a:lnTo>
                    <a:lnTo>
                      <a:pt x="3" y="11"/>
                    </a:lnTo>
                    <a:lnTo>
                      <a:pt x="4" y="12"/>
                    </a:lnTo>
                    <a:lnTo>
                      <a:pt x="7" y="14"/>
                    </a:lnTo>
                    <a:lnTo>
                      <a:pt x="8" y="16"/>
                    </a:lnTo>
                    <a:lnTo>
                      <a:pt x="11" y="17"/>
                    </a:lnTo>
                    <a:lnTo>
                      <a:pt x="13" y="18"/>
                    </a:lnTo>
                    <a:lnTo>
                      <a:pt x="16" y="21"/>
                    </a:lnTo>
                    <a:lnTo>
                      <a:pt x="17" y="21"/>
                    </a:lnTo>
                    <a:lnTo>
                      <a:pt x="21" y="23"/>
                    </a:lnTo>
                    <a:lnTo>
                      <a:pt x="23" y="24"/>
                    </a:lnTo>
                    <a:lnTo>
                      <a:pt x="25" y="25"/>
                    </a:lnTo>
                    <a:lnTo>
                      <a:pt x="28" y="27"/>
                    </a:lnTo>
                    <a:lnTo>
                      <a:pt x="30" y="28"/>
                    </a:lnTo>
                    <a:lnTo>
                      <a:pt x="34" y="29"/>
                    </a:lnTo>
                    <a:lnTo>
                      <a:pt x="37" y="29"/>
                    </a:lnTo>
                    <a:lnTo>
                      <a:pt x="39" y="30"/>
                    </a:lnTo>
                    <a:lnTo>
                      <a:pt x="42" y="31"/>
                    </a:lnTo>
                    <a:lnTo>
                      <a:pt x="44" y="31"/>
                    </a:lnTo>
                    <a:lnTo>
                      <a:pt x="46" y="33"/>
                    </a:lnTo>
                    <a:lnTo>
                      <a:pt x="49" y="33"/>
                    </a:lnTo>
                    <a:lnTo>
                      <a:pt x="51" y="33"/>
                    </a:lnTo>
                    <a:lnTo>
                      <a:pt x="53" y="33"/>
                    </a:lnTo>
                    <a:lnTo>
                      <a:pt x="54" y="33"/>
                    </a:lnTo>
                    <a:lnTo>
                      <a:pt x="56" y="33"/>
                    </a:lnTo>
                    <a:lnTo>
                      <a:pt x="58" y="33"/>
                    </a:lnTo>
                    <a:lnTo>
                      <a:pt x="59" y="33"/>
                    </a:lnTo>
                    <a:lnTo>
                      <a:pt x="60" y="31"/>
                    </a:lnTo>
                    <a:lnTo>
                      <a:pt x="61" y="31"/>
                    </a:lnTo>
                    <a:lnTo>
                      <a:pt x="61" y="30"/>
                    </a:lnTo>
                    <a:lnTo>
                      <a:pt x="61" y="29"/>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66" name="Freeform 361"/>
              <p:cNvSpPr>
                <a:spLocks/>
              </p:cNvSpPr>
              <p:nvPr/>
            </p:nvSpPr>
            <p:spPr bwMode="auto">
              <a:xfrm>
                <a:off x="1529" y="952"/>
                <a:ext cx="62" cy="28"/>
              </a:xfrm>
              <a:custGeom>
                <a:avLst/>
                <a:gdLst/>
                <a:ahLst/>
                <a:cxnLst>
                  <a:cxn ang="0">
                    <a:pos x="61" y="2"/>
                  </a:cxn>
                  <a:cxn ang="0">
                    <a:pos x="59" y="1"/>
                  </a:cxn>
                  <a:cxn ang="0">
                    <a:pos x="58" y="0"/>
                  </a:cxn>
                  <a:cxn ang="0">
                    <a:pos x="54" y="0"/>
                  </a:cxn>
                  <a:cxn ang="0">
                    <a:pos x="52" y="0"/>
                  </a:cxn>
                  <a:cxn ang="0">
                    <a:pos x="47" y="0"/>
                  </a:cxn>
                  <a:cxn ang="0">
                    <a:pos x="42" y="1"/>
                  </a:cxn>
                  <a:cxn ang="0">
                    <a:pos x="37" y="2"/>
                  </a:cxn>
                  <a:cxn ang="0">
                    <a:pos x="32" y="3"/>
                  </a:cxn>
                  <a:cxn ang="0">
                    <a:pos x="28" y="6"/>
                  </a:cxn>
                  <a:cxn ang="0">
                    <a:pos x="23" y="7"/>
                  </a:cxn>
                  <a:cxn ang="0">
                    <a:pos x="18" y="9"/>
                  </a:cxn>
                  <a:cxn ang="0">
                    <a:pos x="13" y="12"/>
                  </a:cxn>
                  <a:cxn ang="0">
                    <a:pos x="8" y="14"/>
                  </a:cxn>
                  <a:cxn ang="0">
                    <a:pos x="6" y="17"/>
                  </a:cxn>
                  <a:cxn ang="0">
                    <a:pos x="2" y="18"/>
                  </a:cxn>
                  <a:cxn ang="0">
                    <a:pos x="1" y="20"/>
                  </a:cxn>
                  <a:cxn ang="0">
                    <a:pos x="0" y="23"/>
                  </a:cxn>
                  <a:cxn ang="0">
                    <a:pos x="0" y="24"/>
                  </a:cxn>
                  <a:cxn ang="0">
                    <a:pos x="0" y="25"/>
                  </a:cxn>
                  <a:cxn ang="0">
                    <a:pos x="2" y="25"/>
                  </a:cxn>
                  <a:cxn ang="0">
                    <a:pos x="3" y="27"/>
                  </a:cxn>
                  <a:cxn ang="0">
                    <a:pos x="7" y="27"/>
                  </a:cxn>
                  <a:cxn ang="0">
                    <a:pos x="10" y="25"/>
                  </a:cxn>
                  <a:cxn ang="0">
                    <a:pos x="15" y="25"/>
                  </a:cxn>
                  <a:cxn ang="0">
                    <a:pos x="20" y="24"/>
                  </a:cxn>
                  <a:cxn ang="0">
                    <a:pos x="25" y="23"/>
                  </a:cxn>
                  <a:cxn ang="0">
                    <a:pos x="30" y="20"/>
                  </a:cxn>
                  <a:cxn ang="0">
                    <a:pos x="36" y="19"/>
                  </a:cxn>
                  <a:cxn ang="0">
                    <a:pos x="41" y="17"/>
                  </a:cxn>
                  <a:cxn ang="0">
                    <a:pos x="46" y="14"/>
                  </a:cxn>
                  <a:cxn ang="0">
                    <a:pos x="50" y="12"/>
                  </a:cxn>
                  <a:cxn ang="0">
                    <a:pos x="53" y="9"/>
                  </a:cxn>
                  <a:cxn ang="0">
                    <a:pos x="57" y="8"/>
                  </a:cxn>
                  <a:cxn ang="0">
                    <a:pos x="59" y="6"/>
                  </a:cxn>
                  <a:cxn ang="0">
                    <a:pos x="59" y="3"/>
                  </a:cxn>
                  <a:cxn ang="0">
                    <a:pos x="61" y="2"/>
                  </a:cxn>
                </a:cxnLst>
                <a:rect l="0" t="0" r="r" b="b"/>
                <a:pathLst>
                  <a:path w="62" h="28">
                    <a:moveTo>
                      <a:pt x="61" y="2"/>
                    </a:moveTo>
                    <a:lnTo>
                      <a:pt x="61" y="2"/>
                    </a:lnTo>
                    <a:lnTo>
                      <a:pt x="59" y="1"/>
                    </a:lnTo>
                    <a:lnTo>
                      <a:pt x="59" y="1"/>
                    </a:lnTo>
                    <a:lnTo>
                      <a:pt x="58" y="1"/>
                    </a:lnTo>
                    <a:lnTo>
                      <a:pt x="58" y="0"/>
                    </a:lnTo>
                    <a:lnTo>
                      <a:pt x="57" y="0"/>
                    </a:lnTo>
                    <a:lnTo>
                      <a:pt x="54" y="0"/>
                    </a:lnTo>
                    <a:lnTo>
                      <a:pt x="53" y="0"/>
                    </a:lnTo>
                    <a:lnTo>
                      <a:pt x="52" y="0"/>
                    </a:lnTo>
                    <a:lnTo>
                      <a:pt x="50" y="0"/>
                    </a:lnTo>
                    <a:lnTo>
                      <a:pt x="47" y="0"/>
                    </a:lnTo>
                    <a:lnTo>
                      <a:pt x="45" y="1"/>
                    </a:lnTo>
                    <a:lnTo>
                      <a:pt x="42" y="1"/>
                    </a:lnTo>
                    <a:lnTo>
                      <a:pt x="41" y="1"/>
                    </a:lnTo>
                    <a:lnTo>
                      <a:pt x="37" y="2"/>
                    </a:lnTo>
                    <a:lnTo>
                      <a:pt x="35" y="3"/>
                    </a:lnTo>
                    <a:lnTo>
                      <a:pt x="32" y="3"/>
                    </a:lnTo>
                    <a:lnTo>
                      <a:pt x="30" y="4"/>
                    </a:lnTo>
                    <a:lnTo>
                      <a:pt x="28" y="6"/>
                    </a:lnTo>
                    <a:lnTo>
                      <a:pt x="25" y="6"/>
                    </a:lnTo>
                    <a:lnTo>
                      <a:pt x="23" y="7"/>
                    </a:lnTo>
                    <a:lnTo>
                      <a:pt x="20" y="8"/>
                    </a:lnTo>
                    <a:lnTo>
                      <a:pt x="18" y="9"/>
                    </a:lnTo>
                    <a:lnTo>
                      <a:pt x="15" y="11"/>
                    </a:lnTo>
                    <a:lnTo>
                      <a:pt x="13" y="12"/>
                    </a:lnTo>
                    <a:lnTo>
                      <a:pt x="10" y="13"/>
                    </a:lnTo>
                    <a:lnTo>
                      <a:pt x="8" y="14"/>
                    </a:lnTo>
                    <a:lnTo>
                      <a:pt x="7" y="15"/>
                    </a:lnTo>
                    <a:lnTo>
                      <a:pt x="6" y="17"/>
                    </a:lnTo>
                    <a:lnTo>
                      <a:pt x="3" y="18"/>
                    </a:lnTo>
                    <a:lnTo>
                      <a:pt x="2" y="18"/>
                    </a:lnTo>
                    <a:lnTo>
                      <a:pt x="1" y="20"/>
                    </a:lnTo>
                    <a:lnTo>
                      <a:pt x="1" y="20"/>
                    </a:lnTo>
                    <a:lnTo>
                      <a:pt x="0" y="22"/>
                    </a:lnTo>
                    <a:lnTo>
                      <a:pt x="0" y="23"/>
                    </a:lnTo>
                    <a:lnTo>
                      <a:pt x="0" y="23"/>
                    </a:lnTo>
                    <a:lnTo>
                      <a:pt x="0" y="24"/>
                    </a:lnTo>
                    <a:lnTo>
                      <a:pt x="0" y="24"/>
                    </a:lnTo>
                    <a:lnTo>
                      <a:pt x="0" y="25"/>
                    </a:lnTo>
                    <a:lnTo>
                      <a:pt x="1" y="25"/>
                    </a:lnTo>
                    <a:lnTo>
                      <a:pt x="2" y="25"/>
                    </a:lnTo>
                    <a:lnTo>
                      <a:pt x="3" y="27"/>
                    </a:lnTo>
                    <a:lnTo>
                      <a:pt x="3" y="27"/>
                    </a:lnTo>
                    <a:lnTo>
                      <a:pt x="6" y="27"/>
                    </a:lnTo>
                    <a:lnTo>
                      <a:pt x="7" y="27"/>
                    </a:lnTo>
                    <a:lnTo>
                      <a:pt x="9" y="27"/>
                    </a:lnTo>
                    <a:lnTo>
                      <a:pt x="10" y="25"/>
                    </a:lnTo>
                    <a:lnTo>
                      <a:pt x="13" y="25"/>
                    </a:lnTo>
                    <a:lnTo>
                      <a:pt x="15" y="25"/>
                    </a:lnTo>
                    <a:lnTo>
                      <a:pt x="18" y="25"/>
                    </a:lnTo>
                    <a:lnTo>
                      <a:pt x="20" y="24"/>
                    </a:lnTo>
                    <a:lnTo>
                      <a:pt x="23" y="23"/>
                    </a:lnTo>
                    <a:lnTo>
                      <a:pt x="25" y="23"/>
                    </a:lnTo>
                    <a:lnTo>
                      <a:pt x="28" y="22"/>
                    </a:lnTo>
                    <a:lnTo>
                      <a:pt x="30" y="20"/>
                    </a:lnTo>
                    <a:lnTo>
                      <a:pt x="34" y="20"/>
                    </a:lnTo>
                    <a:lnTo>
                      <a:pt x="36" y="19"/>
                    </a:lnTo>
                    <a:lnTo>
                      <a:pt x="39" y="18"/>
                    </a:lnTo>
                    <a:lnTo>
                      <a:pt x="41" y="17"/>
                    </a:lnTo>
                    <a:lnTo>
                      <a:pt x="43" y="15"/>
                    </a:lnTo>
                    <a:lnTo>
                      <a:pt x="46" y="14"/>
                    </a:lnTo>
                    <a:lnTo>
                      <a:pt x="48" y="13"/>
                    </a:lnTo>
                    <a:lnTo>
                      <a:pt x="50" y="12"/>
                    </a:lnTo>
                    <a:lnTo>
                      <a:pt x="52" y="11"/>
                    </a:lnTo>
                    <a:lnTo>
                      <a:pt x="53" y="9"/>
                    </a:lnTo>
                    <a:lnTo>
                      <a:pt x="56" y="8"/>
                    </a:lnTo>
                    <a:lnTo>
                      <a:pt x="57" y="8"/>
                    </a:lnTo>
                    <a:lnTo>
                      <a:pt x="58" y="7"/>
                    </a:lnTo>
                    <a:lnTo>
                      <a:pt x="59" y="6"/>
                    </a:lnTo>
                    <a:lnTo>
                      <a:pt x="59" y="4"/>
                    </a:lnTo>
                    <a:lnTo>
                      <a:pt x="59" y="3"/>
                    </a:lnTo>
                    <a:lnTo>
                      <a:pt x="61" y="3"/>
                    </a:lnTo>
                    <a:lnTo>
                      <a:pt x="61" y="2"/>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67" name="Freeform 362"/>
              <p:cNvSpPr>
                <a:spLocks/>
              </p:cNvSpPr>
              <p:nvPr/>
            </p:nvSpPr>
            <p:spPr bwMode="auto">
              <a:xfrm>
                <a:off x="1444" y="1131"/>
                <a:ext cx="63" cy="28"/>
              </a:xfrm>
              <a:custGeom>
                <a:avLst/>
                <a:gdLst/>
                <a:ahLst/>
                <a:cxnLst>
                  <a:cxn ang="0">
                    <a:pos x="62" y="1"/>
                  </a:cxn>
                  <a:cxn ang="0">
                    <a:pos x="62" y="0"/>
                  </a:cxn>
                  <a:cxn ang="0">
                    <a:pos x="59" y="0"/>
                  </a:cxn>
                  <a:cxn ang="0">
                    <a:pos x="57" y="0"/>
                  </a:cxn>
                  <a:cxn ang="0">
                    <a:pos x="53" y="0"/>
                  </a:cxn>
                  <a:cxn ang="0">
                    <a:pos x="49" y="0"/>
                  </a:cxn>
                  <a:cxn ang="0">
                    <a:pos x="44" y="1"/>
                  </a:cxn>
                  <a:cxn ang="0">
                    <a:pos x="39" y="2"/>
                  </a:cxn>
                  <a:cxn ang="0">
                    <a:pos x="34" y="3"/>
                  </a:cxn>
                  <a:cxn ang="0">
                    <a:pos x="29" y="4"/>
                  </a:cxn>
                  <a:cxn ang="0">
                    <a:pos x="23" y="7"/>
                  </a:cxn>
                  <a:cxn ang="0">
                    <a:pos x="18" y="9"/>
                  </a:cxn>
                  <a:cxn ang="0">
                    <a:pos x="13" y="12"/>
                  </a:cxn>
                  <a:cxn ang="0">
                    <a:pos x="9" y="14"/>
                  </a:cxn>
                  <a:cxn ang="0">
                    <a:pos x="6" y="17"/>
                  </a:cxn>
                  <a:cxn ang="0">
                    <a:pos x="3" y="18"/>
                  </a:cxn>
                  <a:cxn ang="0">
                    <a:pos x="1" y="20"/>
                  </a:cxn>
                  <a:cxn ang="0">
                    <a:pos x="0" y="22"/>
                  </a:cxn>
                  <a:cxn ang="0">
                    <a:pos x="0" y="24"/>
                  </a:cxn>
                  <a:cxn ang="0">
                    <a:pos x="1" y="24"/>
                  </a:cxn>
                  <a:cxn ang="0">
                    <a:pos x="2" y="25"/>
                  </a:cxn>
                  <a:cxn ang="0">
                    <a:pos x="4" y="27"/>
                  </a:cxn>
                  <a:cxn ang="0">
                    <a:pos x="8" y="27"/>
                  </a:cxn>
                  <a:cxn ang="0">
                    <a:pos x="12" y="25"/>
                  </a:cxn>
                  <a:cxn ang="0">
                    <a:pos x="17" y="24"/>
                  </a:cxn>
                  <a:cxn ang="0">
                    <a:pos x="22" y="24"/>
                  </a:cxn>
                  <a:cxn ang="0">
                    <a:pos x="27" y="22"/>
                  </a:cxn>
                  <a:cxn ang="0">
                    <a:pos x="32" y="20"/>
                  </a:cxn>
                  <a:cxn ang="0">
                    <a:pos x="37" y="19"/>
                  </a:cxn>
                  <a:cxn ang="0">
                    <a:pos x="43" y="17"/>
                  </a:cxn>
                  <a:cxn ang="0">
                    <a:pos x="48" y="14"/>
                  </a:cxn>
                  <a:cxn ang="0">
                    <a:pos x="52" y="12"/>
                  </a:cxn>
                  <a:cxn ang="0">
                    <a:pos x="55" y="9"/>
                  </a:cxn>
                  <a:cxn ang="0">
                    <a:pos x="59" y="7"/>
                  </a:cxn>
                  <a:cxn ang="0">
                    <a:pos x="60" y="4"/>
                  </a:cxn>
                  <a:cxn ang="0">
                    <a:pos x="62" y="3"/>
                  </a:cxn>
                  <a:cxn ang="0">
                    <a:pos x="62" y="2"/>
                  </a:cxn>
                </a:cxnLst>
                <a:rect l="0" t="0" r="r" b="b"/>
                <a:pathLst>
                  <a:path w="63" h="28">
                    <a:moveTo>
                      <a:pt x="62" y="2"/>
                    </a:moveTo>
                    <a:lnTo>
                      <a:pt x="62" y="1"/>
                    </a:lnTo>
                    <a:lnTo>
                      <a:pt x="62" y="1"/>
                    </a:lnTo>
                    <a:lnTo>
                      <a:pt x="62" y="0"/>
                    </a:lnTo>
                    <a:lnTo>
                      <a:pt x="60" y="0"/>
                    </a:lnTo>
                    <a:lnTo>
                      <a:pt x="59" y="0"/>
                    </a:lnTo>
                    <a:lnTo>
                      <a:pt x="58" y="0"/>
                    </a:lnTo>
                    <a:lnTo>
                      <a:pt x="57" y="0"/>
                    </a:lnTo>
                    <a:lnTo>
                      <a:pt x="55" y="0"/>
                    </a:lnTo>
                    <a:lnTo>
                      <a:pt x="53" y="0"/>
                    </a:lnTo>
                    <a:lnTo>
                      <a:pt x="52" y="0"/>
                    </a:lnTo>
                    <a:lnTo>
                      <a:pt x="49" y="0"/>
                    </a:lnTo>
                    <a:lnTo>
                      <a:pt x="47" y="0"/>
                    </a:lnTo>
                    <a:lnTo>
                      <a:pt x="44" y="1"/>
                    </a:lnTo>
                    <a:lnTo>
                      <a:pt x="42" y="1"/>
                    </a:lnTo>
                    <a:lnTo>
                      <a:pt x="39" y="2"/>
                    </a:lnTo>
                    <a:lnTo>
                      <a:pt x="37" y="2"/>
                    </a:lnTo>
                    <a:lnTo>
                      <a:pt x="34" y="3"/>
                    </a:lnTo>
                    <a:lnTo>
                      <a:pt x="32" y="4"/>
                    </a:lnTo>
                    <a:lnTo>
                      <a:pt x="29" y="4"/>
                    </a:lnTo>
                    <a:lnTo>
                      <a:pt x="26" y="6"/>
                    </a:lnTo>
                    <a:lnTo>
                      <a:pt x="23" y="7"/>
                    </a:lnTo>
                    <a:lnTo>
                      <a:pt x="21" y="8"/>
                    </a:lnTo>
                    <a:lnTo>
                      <a:pt x="18" y="9"/>
                    </a:lnTo>
                    <a:lnTo>
                      <a:pt x="16" y="11"/>
                    </a:lnTo>
                    <a:lnTo>
                      <a:pt x="13" y="12"/>
                    </a:lnTo>
                    <a:lnTo>
                      <a:pt x="12" y="13"/>
                    </a:lnTo>
                    <a:lnTo>
                      <a:pt x="9" y="14"/>
                    </a:lnTo>
                    <a:lnTo>
                      <a:pt x="8" y="15"/>
                    </a:lnTo>
                    <a:lnTo>
                      <a:pt x="6" y="17"/>
                    </a:lnTo>
                    <a:lnTo>
                      <a:pt x="4" y="17"/>
                    </a:lnTo>
                    <a:lnTo>
                      <a:pt x="3" y="18"/>
                    </a:lnTo>
                    <a:lnTo>
                      <a:pt x="2" y="19"/>
                    </a:lnTo>
                    <a:lnTo>
                      <a:pt x="1" y="20"/>
                    </a:lnTo>
                    <a:lnTo>
                      <a:pt x="1" y="22"/>
                    </a:lnTo>
                    <a:lnTo>
                      <a:pt x="0" y="22"/>
                    </a:lnTo>
                    <a:lnTo>
                      <a:pt x="0" y="23"/>
                    </a:lnTo>
                    <a:lnTo>
                      <a:pt x="0" y="24"/>
                    </a:lnTo>
                    <a:lnTo>
                      <a:pt x="0" y="24"/>
                    </a:lnTo>
                    <a:lnTo>
                      <a:pt x="1" y="24"/>
                    </a:lnTo>
                    <a:lnTo>
                      <a:pt x="2" y="25"/>
                    </a:lnTo>
                    <a:lnTo>
                      <a:pt x="2" y="25"/>
                    </a:lnTo>
                    <a:lnTo>
                      <a:pt x="3" y="27"/>
                    </a:lnTo>
                    <a:lnTo>
                      <a:pt x="4" y="27"/>
                    </a:lnTo>
                    <a:lnTo>
                      <a:pt x="7" y="27"/>
                    </a:lnTo>
                    <a:lnTo>
                      <a:pt x="8" y="27"/>
                    </a:lnTo>
                    <a:lnTo>
                      <a:pt x="9" y="27"/>
                    </a:lnTo>
                    <a:lnTo>
                      <a:pt x="12" y="25"/>
                    </a:lnTo>
                    <a:lnTo>
                      <a:pt x="14" y="25"/>
                    </a:lnTo>
                    <a:lnTo>
                      <a:pt x="17" y="24"/>
                    </a:lnTo>
                    <a:lnTo>
                      <a:pt x="19" y="24"/>
                    </a:lnTo>
                    <a:lnTo>
                      <a:pt x="22" y="24"/>
                    </a:lnTo>
                    <a:lnTo>
                      <a:pt x="24" y="23"/>
                    </a:lnTo>
                    <a:lnTo>
                      <a:pt x="27" y="22"/>
                    </a:lnTo>
                    <a:lnTo>
                      <a:pt x="29" y="22"/>
                    </a:lnTo>
                    <a:lnTo>
                      <a:pt x="32" y="20"/>
                    </a:lnTo>
                    <a:lnTo>
                      <a:pt x="34" y="19"/>
                    </a:lnTo>
                    <a:lnTo>
                      <a:pt x="37" y="19"/>
                    </a:lnTo>
                    <a:lnTo>
                      <a:pt x="40" y="17"/>
                    </a:lnTo>
                    <a:lnTo>
                      <a:pt x="43" y="17"/>
                    </a:lnTo>
                    <a:lnTo>
                      <a:pt x="45" y="15"/>
                    </a:lnTo>
                    <a:lnTo>
                      <a:pt x="48" y="14"/>
                    </a:lnTo>
                    <a:lnTo>
                      <a:pt x="49" y="13"/>
                    </a:lnTo>
                    <a:lnTo>
                      <a:pt x="52" y="12"/>
                    </a:lnTo>
                    <a:lnTo>
                      <a:pt x="54" y="11"/>
                    </a:lnTo>
                    <a:lnTo>
                      <a:pt x="55" y="9"/>
                    </a:lnTo>
                    <a:lnTo>
                      <a:pt x="57" y="8"/>
                    </a:lnTo>
                    <a:lnTo>
                      <a:pt x="59" y="7"/>
                    </a:lnTo>
                    <a:lnTo>
                      <a:pt x="59" y="7"/>
                    </a:lnTo>
                    <a:lnTo>
                      <a:pt x="60" y="4"/>
                    </a:lnTo>
                    <a:lnTo>
                      <a:pt x="62" y="4"/>
                    </a:lnTo>
                    <a:lnTo>
                      <a:pt x="62" y="3"/>
                    </a:lnTo>
                    <a:lnTo>
                      <a:pt x="62" y="2"/>
                    </a:lnTo>
                    <a:lnTo>
                      <a:pt x="62" y="2"/>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68" name="Freeform 363"/>
              <p:cNvSpPr>
                <a:spLocks/>
              </p:cNvSpPr>
              <p:nvPr/>
            </p:nvSpPr>
            <p:spPr bwMode="auto">
              <a:xfrm>
                <a:off x="1107" y="1156"/>
                <a:ext cx="63" cy="27"/>
              </a:xfrm>
              <a:custGeom>
                <a:avLst/>
                <a:gdLst/>
                <a:ahLst/>
                <a:cxnLst>
                  <a:cxn ang="0">
                    <a:pos x="0" y="2"/>
                  </a:cxn>
                  <a:cxn ang="0">
                    <a:pos x="1" y="2"/>
                  </a:cxn>
                  <a:cxn ang="0">
                    <a:pos x="2" y="1"/>
                  </a:cxn>
                  <a:cxn ang="0">
                    <a:pos x="6" y="0"/>
                  </a:cxn>
                  <a:cxn ang="0">
                    <a:pos x="9" y="0"/>
                  </a:cxn>
                  <a:cxn ang="0">
                    <a:pos x="13" y="1"/>
                  </a:cxn>
                  <a:cxn ang="0">
                    <a:pos x="17" y="2"/>
                  </a:cxn>
                  <a:cxn ang="0">
                    <a:pos x="23" y="3"/>
                  </a:cxn>
                  <a:cxn ang="0">
                    <a:pos x="28" y="4"/>
                  </a:cxn>
                  <a:cxn ang="0">
                    <a:pos x="33" y="7"/>
                  </a:cxn>
                  <a:cxn ang="0">
                    <a:pos x="39" y="8"/>
                  </a:cxn>
                  <a:cxn ang="0">
                    <a:pos x="44" y="10"/>
                  </a:cxn>
                  <a:cxn ang="0">
                    <a:pos x="49" y="13"/>
                  </a:cxn>
                  <a:cxn ang="0">
                    <a:pos x="53" y="15"/>
                  </a:cxn>
                  <a:cxn ang="0">
                    <a:pos x="57" y="16"/>
                  </a:cxn>
                  <a:cxn ang="0">
                    <a:pos x="59" y="18"/>
                  </a:cxn>
                  <a:cxn ang="0">
                    <a:pos x="62" y="21"/>
                  </a:cxn>
                  <a:cxn ang="0">
                    <a:pos x="62" y="22"/>
                  </a:cxn>
                  <a:cxn ang="0">
                    <a:pos x="62" y="23"/>
                  </a:cxn>
                  <a:cxn ang="0">
                    <a:pos x="62" y="26"/>
                  </a:cxn>
                  <a:cxn ang="0">
                    <a:pos x="59" y="26"/>
                  </a:cxn>
                  <a:cxn ang="0">
                    <a:pos x="58" y="26"/>
                  </a:cxn>
                  <a:cxn ang="0">
                    <a:pos x="54" y="26"/>
                  </a:cxn>
                  <a:cxn ang="0">
                    <a:pos x="50" y="26"/>
                  </a:cxn>
                  <a:cxn ang="0">
                    <a:pos x="45" y="26"/>
                  </a:cxn>
                  <a:cxn ang="0">
                    <a:pos x="40" y="23"/>
                  </a:cxn>
                  <a:cxn ang="0">
                    <a:pos x="35" y="23"/>
                  </a:cxn>
                  <a:cxn ang="0">
                    <a:pos x="31" y="21"/>
                  </a:cxn>
                  <a:cxn ang="0">
                    <a:pos x="24" y="18"/>
                  </a:cxn>
                  <a:cxn ang="0">
                    <a:pos x="19" y="16"/>
                  </a:cxn>
                  <a:cxn ang="0">
                    <a:pos x="14" y="15"/>
                  </a:cxn>
                  <a:cxn ang="0">
                    <a:pos x="11" y="13"/>
                  </a:cxn>
                  <a:cxn ang="0">
                    <a:pos x="7" y="10"/>
                  </a:cxn>
                  <a:cxn ang="0">
                    <a:pos x="3" y="8"/>
                  </a:cxn>
                  <a:cxn ang="0">
                    <a:pos x="2" y="7"/>
                  </a:cxn>
                  <a:cxn ang="0">
                    <a:pos x="0" y="4"/>
                  </a:cxn>
                  <a:cxn ang="0">
                    <a:pos x="0" y="3"/>
                  </a:cxn>
                </a:cxnLst>
                <a:rect l="0" t="0" r="r" b="b"/>
                <a:pathLst>
                  <a:path w="63" h="27">
                    <a:moveTo>
                      <a:pt x="0" y="3"/>
                    </a:moveTo>
                    <a:lnTo>
                      <a:pt x="0" y="2"/>
                    </a:lnTo>
                    <a:lnTo>
                      <a:pt x="0" y="2"/>
                    </a:lnTo>
                    <a:lnTo>
                      <a:pt x="1" y="2"/>
                    </a:lnTo>
                    <a:lnTo>
                      <a:pt x="2" y="1"/>
                    </a:lnTo>
                    <a:lnTo>
                      <a:pt x="2" y="1"/>
                    </a:lnTo>
                    <a:lnTo>
                      <a:pt x="4" y="1"/>
                    </a:lnTo>
                    <a:lnTo>
                      <a:pt x="6" y="0"/>
                    </a:lnTo>
                    <a:lnTo>
                      <a:pt x="7" y="0"/>
                    </a:lnTo>
                    <a:lnTo>
                      <a:pt x="9" y="0"/>
                    </a:lnTo>
                    <a:lnTo>
                      <a:pt x="11" y="1"/>
                    </a:lnTo>
                    <a:lnTo>
                      <a:pt x="13" y="1"/>
                    </a:lnTo>
                    <a:lnTo>
                      <a:pt x="16" y="1"/>
                    </a:lnTo>
                    <a:lnTo>
                      <a:pt x="17" y="2"/>
                    </a:lnTo>
                    <a:lnTo>
                      <a:pt x="19" y="2"/>
                    </a:lnTo>
                    <a:lnTo>
                      <a:pt x="23" y="3"/>
                    </a:lnTo>
                    <a:lnTo>
                      <a:pt x="26" y="3"/>
                    </a:lnTo>
                    <a:lnTo>
                      <a:pt x="28" y="4"/>
                    </a:lnTo>
                    <a:lnTo>
                      <a:pt x="31" y="4"/>
                    </a:lnTo>
                    <a:lnTo>
                      <a:pt x="33" y="7"/>
                    </a:lnTo>
                    <a:lnTo>
                      <a:pt x="37" y="7"/>
                    </a:lnTo>
                    <a:lnTo>
                      <a:pt x="39" y="8"/>
                    </a:lnTo>
                    <a:lnTo>
                      <a:pt x="42" y="9"/>
                    </a:lnTo>
                    <a:lnTo>
                      <a:pt x="44" y="10"/>
                    </a:lnTo>
                    <a:lnTo>
                      <a:pt x="47" y="11"/>
                    </a:lnTo>
                    <a:lnTo>
                      <a:pt x="49" y="13"/>
                    </a:lnTo>
                    <a:lnTo>
                      <a:pt x="50" y="14"/>
                    </a:lnTo>
                    <a:lnTo>
                      <a:pt x="53" y="15"/>
                    </a:lnTo>
                    <a:lnTo>
                      <a:pt x="54" y="16"/>
                    </a:lnTo>
                    <a:lnTo>
                      <a:pt x="57" y="16"/>
                    </a:lnTo>
                    <a:lnTo>
                      <a:pt x="58" y="17"/>
                    </a:lnTo>
                    <a:lnTo>
                      <a:pt x="59" y="18"/>
                    </a:lnTo>
                    <a:lnTo>
                      <a:pt x="60" y="20"/>
                    </a:lnTo>
                    <a:lnTo>
                      <a:pt x="62" y="21"/>
                    </a:lnTo>
                    <a:lnTo>
                      <a:pt x="62" y="22"/>
                    </a:lnTo>
                    <a:lnTo>
                      <a:pt x="62" y="22"/>
                    </a:lnTo>
                    <a:lnTo>
                      <a:pt x="62" y="23"/>
                    </a:lnTo>
                    <a:lnTo>
                      <a:pt x="62" y="23"/>
                    </a:lnTo>
                    <a:lnTo>
                      <a:pt x="62" y="24"/>
                    </a:lnTo>
                    <a:lnTo>
                      <a:pt x="62" y="26"/>
                    </a:lnTo>
                    <a:lnTo>
                      <a:pt x="60" y="26"/>
                    </a:lnTo>
                    <a:lnTo>
                      <a:pt x="59" y="26"/>
                    </a:lnTo>
                    <a:lnTo>
                      <a:pt x="59" y="26"/>
                    </a:lnTo>
                    <a:lnTo>
                      <a:pt x="58" y="26"/>
                    </a:lnTo>
                    <a:lnTo>
                      <a:pt x="57" y="26"/>
                    </a:lnTo>
                    <a:lnTo>
                      <a:pt x="54" y="26"/>
                    </a:lnTo>
                    <a:lnTo>
                      <a:pt x="52" y="26"/>
                    </a:lnTo>
                    <a:lnTo>
                      <a:pt x="50" y="26"/>
                    </a:lnTo>
                    <a:lnTo>
                      <a:pt x="48" y="26"/>
                    </a:lnTo>
                    <a:lnTo>
                      <a:pt x="45" y="26"/>
                    </a:lnTo>
                    <a:lnTo>
                      <a:pt x="43" y="24"/>
                    </a:lnTo>
                    <a:lnTo>
                      <a:pt x="40" y="23"/>
                    </a:lnTo>
                    <a:lnTo>
                      <a:pt x="38" y="23"/>
                    </a:lnTo>
                    <a:lnTo>
                      <a:pt x="35" y="23"/>
                    </a:lnTo>
                    <a:lnTo>
                      <a:pt x="33" y="22"/>
                    </a:lnTo>
                    <a:lnTo>
                      <a:pt x="31" y="21"/>
                    </a:lnTo>
                    <a:lnTo>
                      <a:pt x="27" y="20"/>
                    </a:lnTo>
                    <a:lnTo>
                      <a:pt x="24" y="18"/>
                    </a:lnTo>
                    <a:lnTo>
                      <a:pt x="22" y="18"/>
                    </a:lnTo>
                    <a:lnTo>
                      <a:pt x="19" y="16"/>
                    </a:lnTo>
                    <a:lnTo>
                      <a:pt x="17" y="16"/>
                    </a:lnTo>
                    <a:lnTo>
                      <a:pt x="14" y="15"/>
                    </a:lnTo>
                    <a:lnTo>
                      <a:pt x="12" y="14"/>
                    </a:lnTo>
                    <a:lnTo>
                      <a:pt x="11" y="13"/>
                    </a:lnTo>
                    <a:lnTo>
                      <a:pt x="8" y="11"/>
                    </a:lnTo>
                    <a:lnTo>
                      <a:pt x="7" y="10"/>
                    </a:lnTo>
                    <a:lnTo>
                      <a:pt x="4" y="9"/>
                    </a:lnTo>
                    <a:lnTo>
                      <a:pt x="3" y="8"/>
                    </a:lnTo>
                    <a:lnTo>
                      <a:pt x="2" y="7"/>
                    </a:lnTo>
                    <a:lnTo>
                      <a:pt x="2" y="7"/>
                    </a:lnTo>
                    <a:lnTo>
                      <a:pt x="1" y="5"/>
                    </a:lnTo>
                    <a:lnTo>
                      <a:pt x="0" y="4"/>
                    </a:lnTo>
                    <a:lnTo>
                      <a:pt x="0" y="3"/>
                    </a:lnTo>
                    <a:lnTo>
                      <a:pt x="0" y="3"/>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69" name="Freeform 364"/>
              <p:cNvSpPr>
                <a:spLocks/>
              </p:cNvSpPr>
              <p:nvPr/>
            </p:nvSpPr>
            <p:spPr bwMode="auto">
              <a:xfrm>
                <a:off x="1510" y="899"/>
                <a:ext cx="22" cy="80"/>
              </a:xfrm>
              <a:custGeom>
                <a:avLst/>
                <a:gdLst/>
                <a:ahLst/>
                <a:cxnLst>
                  <a:cxn ang="0">
                    <a:pos x="4" y="79"/>
                  </a:cxn>
                  <a:cxn ang="0">
                    <a:pos x="7" y="77"/>
                  </a:cxn>
                  <a:cxn ang="0">
                    <a:pos x="8" y="75"/>
                  </a:cxn>
                  <a:cxn ang="0">
                    <a:pos x="9" y="72"/>
                  </a:cxn>
                  <a:cxn ang="0">
                    <a:pos x="12" y="69"/>
                  </a:cxn>
                  <a:cxn ang="0">
                    <a:pos x="14" y="64"/>
                  </a:cxn>
                  <a:cxn ang="0">
                    <a:pos x="16" y="58"/>
                  </a:cxn>
                  <a:cxn ang="0">
                    <a:pos x="17" y="52"/>
                  </a:cxn>
                  <a:cxn ang="0">
                    <a:pos x="18" y="44"/>
                  </a:cxn>
                  <a:cxn ang="0">
                    <a:pos x="19" y="38"/>
                  </a:cxn>
                  <a:cxn ang="0">
                    <a:pos x="21" y="31"/>
                  </a:cxn>
                  <a:cxn ang="0">
                    <a:pos x="21" y="25"/>
                  </a:cxn>
                  <a:cxn ang="0">
                    <a:pos x="21" y="19"/>
                  </a:cxn>
                  <a:cxn ang="0">
                    <a:pos x="21" y="13"/>
                  </a:cxn>
                  <a:cxn ang="0">
                    <a:pos x="19" y="8"/>
                  </a:cxn>
                  <a:cxn ang="0">
                    <a:pos x="19" y="4"/>
                  </a:cxn>
                  <a:cxn ang="0">
                    <a:pos x="18" y="2"/>
                  </a:cxn>
                  <a:cxn ang="0">
                    <a:pos x="17" y="1"/>
                  </a:cxn>
                  <a:cxn ang="0">
                    <a:pos x="14" y="0"/>
                  </a:cxn>
                  <a:cxn ang="0">
                    <a:pos x="13" y="0"/>
                  </a:cxn>
                  <a:cxn ang="0">
                    <a:pos x="12" y="2"/>
                  </a:cxn>
                  <a:cxn ang="0">
                    <a:pos x="9" y="4"/>
                  </a:cxn>
                  <a:cxn ang="0">
                    <a:pos x="8" y="8"/>
                  </a:cxn>
                  <a:cxn ang="0">
                    <a:pos x="6" y="13"/>
                  </a:cxn>
                  <a:cxn ang="0">
                    <a:pos x="4" y="18"/>
                  </a:cxn>
                  <a:cxn ang="0">
                    <a:pos x="3" y="25"/>
                  </a:cxn>
                  <a:cxn ang="0">
                    <a:pos x="2" y="31"/>
                  </a:cxn>
                  <a:cxn ang="0">
                    <a:pos x="1" y="37"/>
                  </a:cxn>
                  <a:cxn ang="0">
                    <a:pos x="0" y="44"/>
                  </a:cxn>
                  <a:cxn ang="0">
                    <a:pos x="0" y="51"/>
                  </a:cxn>
                  <a:cxn ang="0">
                    <a:pos x="0" y="57"/>
                  </a:cxn>
                  <a:cxn ang="0">
                    <a:pos x="0" y="63"/>
                  </a:cxn>
                  <a:cxn ang="0">
                    <a:pos x="0" y="68"/>
                  </a:cxn>
                  <a:cxn ang="0">
                    <a:pos x="1" y="72"/>
                  </a:cxn>
                  <a:cxn ang="0">
                    <a:pos x="1" y="75"/>
                  </a:cxn>
                  <a:cxn ang="0">
                    <a:pos x="2" y="77"/>
                  </a:cxn>
                  <a:cxn ang="0">
                    <a:pos x="4" y="79"/>
                  </a:cxn>
                </a:cxnLst>
                <a:rect l="0" t="0" r="r" b="b"/>
                <a:pathLst>
                  <a:path w="22" h="80">
                    <a:moveTo>
                      <a:pt x="4" y="79"/>
                    </a:moveTo>
                    <a:lnTo>
                      <a:pt x="4" y="79"/>
                    </a:lnTo>
                    <a:lnTo>
                      <a:pt x="6" y="79"/>
                    </a:lnTo>
                    <a:lnTo>
                      <a:pt x="7" y="77"/>
                    </a:lnTo>
                    <a:lnTo>
                      <a:pt x="7" y="76"/>
                    </a:lnTo>
                    <a:lnTo>
                      <a:pt x="8" y="75"/>
                    </a:lnTo>
                    <a:lnTo>
                      <a:pt x="9" y="74"/>
                    </a:lnTo>
                    <a:lnTo>
                      <a:pt x="9" y="72"/>
                    </a:lnTo>
                    <a:lnTo>
                      <a:pt x="12" y="70"/>
                    </a:lnTo>
                    <a:lnTo>
                      <a:pt x="12" y="69"/>
                    </a:lnTo>
                    <a:lnTo>
                      <a:pt x="13" y="66"/>
                    </a:lnTo>
                    <a:lnTo>
                      <a:pt x="14" y="64"/>
                    </a:lnTo>
                    <a:lnTo>
                      <a:pt x="14" y="60"/>
                    </a:lnTo>
                    <a:lnTo>
                      <a:pt x="16" y="58"/>
                    </a:lnTo>
                    <a:lnTo>
                      <a:pt x="17" y="54"/>
                    </a:lnTo>
                    <a:lnTo>
                      <a:pt x="17" y="52"/>
                    </a:lnTo>
                    <a:lnTo>
                      <a:pt x="18" y="48"/>
                    </a:lnTo>
                    <a:lnTo>
                      <a:pt x="18" y="44"/>
                    </a:lnTo>
                    <a:lnTo>
                      <a:pt x="19" y="42"/>
                    </a:lnTo>
                    <a:lnTo>
                      <a:pt x="19" y="38"/>
                    </a:lnTo>
                    <a:lnTo>
                      <a:pt x="19" y="35"/>
                    </a:lnTo>
                    <a:lnTo>
                      <a:pt x="21" y="31"/>
                    </a:lnTo>
                    <a:lnTo>
                      <a:pt x="21" y="27"/>
                    </a:lnTo>
                    <a:lnTo>
                      <a:pt x="21" y="25"/>
                    </a:lnTo>
                    <a:lnTo>
                      <a:pt x="21" y="21"/>
                    </a:lnTo>
                    <a:lnTo>
                      <a:pt x="21" y="19"/>
                    </a:lnTo>
                    <a:lnTo>
                      <a:pt x="21" y="15"/>
                    </a:lnTo>
                    <a:lnTo>
                      <a:pt x="21" y="13"/>
                    </a:lnTo>
                    <a:lnTo>
                      <a:pt x="21" y="10"/>
                    </a:lnTo>
                    <a:lnTo>
                      <a:pt x="19" y="8"/>
                    </a:lnTo>
                    <a:lnTo>
                      <a:pt x="19" y="7"/>
                    </a:lnTo>
                    <a:lnTo>
                      <a:pt x="19" y="4"/>
                    </a:lnTo>
                    <a:lnTo>
                      <a:pt x="18" y="3"/>
                    </a:lnTo>
                    <a:lnTo>
                      <a:pt x="18" y="2"/>
                    </a:lnTo>
                    <a:lnTo>
                      <a:pt x="17" y="1"/>
                    </a:lnTo>
                    <a:lnTo>
                      <a:pt x="17" y="1"/>
                    </a:lnTo>
                    <a:lnTo>
                      <a:pt x="16" y="0"/>
                    </a:lnTo>
                    <a:lnTo>
                      <a:pt x="14" y="0"/>
                    </a:lnTo>
                    <a:lnTo>
                      <a:pt x="14" y="0"/>
                    </a:lnTo>
                    <a:lnTo>
                      <a:pt x="13" y="0"/>
                    </a:lnTo>
                    <a:lnTo>
                      <a:pt x="13" y="1"/>
                    </a:lnTo>
                    <a:lnTo>
                      <a:pt x="12" y="2"/>
                    </a:lnTo>
                    <a:lnTo>
                      <a:pt x="11" y="3"/>
                    </a:lnTo>
                    <a:lnTo>
                      <a:pt x="9" y="4"/>
                    </a:lnTo>
                    <a:lnTo>
                      <a:pt x="9" y="6"/>
                    </a:lnTo>
                    <a:lnTo>
                      <a:pt x="8" y="8"/>
                    </a:lnTo>
                    <a:lnTo>
                      <a:pt x="7" y="10"/>
                    </a:lnTo>
                    <a:lnTo>
                      <a:pt x="6" y="13"/>
                    </a:lnTo>
                    <a:lnTo>
                      <a:pt x="6" y="15"/>
                    </a:lnTo>
                    <a:lnTo>
                      <a:pt x="4" y="18"/>
                    </a:lnTo>
                    <a:lnTo>
                      <a:pt x="4" y="21"/>
                    </a:lnTo>
                    <a:lnTo>
                      <a:pt x="3" y="25"/>
                    </a:lnTo>
                    <a:lnTo>
                      <a:pt x="2" y="27"/>
                    </a:lnTo>
                    <a:lnTo>
                      <a:pt x="2" y="31"/>
                    </a:lnTo>
                    <a:lnTo>
                      <a:pt x="1" y="35"/>
                    </a:lnTo>
                    <a:lnTo>
                      <a:pt x="1" y="37"/>
                    </a:lnTo>
                    <a:lnTo>
                      <a:pt x="0" y="41"/>
                    </a:lnTo>
                    <a:lnTo>
                      <a:pt x="0" y="44"/>
                    </a:lnTo>
                    <a:lnTo>
                      <a:pt x="0" y="48"/>
                    </a:lnTo>
                    <a:lnTo>
                      <a:pt x="0" y="51"/>
                    </a:lnTo>
                    <a:lnTo>
                      <a:pt x="0" y="54"/>
                    </a:lnTo>
                    <a:lnTo>
                      <a:pt x="0" y="57"/>
                    </a:lnTo>
                    <a:lnTo>
                      <a:pt x="0" y="60"/>
                    </a:lnTo>
                    <a:lnTo>
                      <a:pt x="0" y="63"/>
                    </a:lnTo>
                    <a:lnTo>
                      <a:pt x="0" y="65"/>
                    </a:lnTo>
                    <a:lnTo>
                      <a:pt x="0" y="68"/>
                    </a:lnTo>
                    <a:lnTo>
                      <a:pt x="0" y="70"/>
                    </a:lnTo>
                    <a:lnTo>
                      <a:pt x="1" y="72"/>
                    </a:lnTo>
                    <a:lnTo>
                      <a:pt x="1" y="74"/>
                    </a:lnTo>
                    <a:lnTo>
                      <a:pt x="1" y="75"/>
                    </a:lnTo>
                    <a:lnTo>
                      <a:pt x="2" y="76"/>
                    </a:lnTo>
                    <a:lnTo>
                      <a:pt x="2" y="77"/>
                    </a:lnTo>
                    <a:lnTo>
                      <a:pt x="3" y="79"/>
                    </a:lnTo>
                    <a:lnTo>
                      <a:pt x="4" y="79"/>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70" name="Freeform 365"/>
              <p:cNvSpPr>
                <a:spLocks/>
              </p:cNvSpPr>
              <p:nvPr/>
            </p:nvSpPr>
            <p:spPr bwMode="auto">
              <a:xfrm>
                <a:off x="1448" y="941"/>
                <a:ext cx="23" cy="80"/>
              </a:xfrm>
              <a:custGeom>
                <a:avLst/>
                <a:gdLst/>
                <a:ahLst/>
                <a:cxnLst>
                  <a:cxn ang="0">
                    <a:pos x="6" y="79"/>
                  </a:cxn>
                  <a:cxn ang="0">
                    <a:pos x="7" y="79"/>
                  </a:cxn>
                  <a:cxn ang="0">
                    <a:pos x="9" y="76"/>
                  </a:cxn>
                  <a:cxn ang="0">
                    <a:pos x="11" y="72"/>
                  </a:cxn>
                  <a:cxn ang="0">
                    <a:pos x="13" y="69"/>
                  </a:cxn>
                  <a:cxn ang="0">
                    <a:pos x="14" y="64"/>
                  </a:cxn>
                  <a:cxn ang="0">
                    <a:pos x="15" y="58"/>
                  </a:cxn>
                  <a:cxn ang="0">
                    <a:pos x="18" y="52"/>
                  </a:cxn>
                  <a:cxn ang="0">
                    <a:pos x="19" y="46"/>
                  </a:cxn>
                  <a:cxn ang="0">
                    <a:pos x="20" y="38"/>
                  </a:cxn>
                  <a:cxn ang="0">
                    <a:pos x="20" y="32"/>
                  </a:cxn>
                  <a:cxn ang="0">
                    <a:pos x="20" y="25"/>
                  </a:cxn>
                  <a:cxn ang="0">
                    <a:pos x="22" y="19"/>
                  </a:cxn>
                  <a:cxn ang="0">
                    <a:pos x="20" y="14"/>
                  </a:cxn>
                  <a:cxn ang="0">
                    <a:pos x="20" y="9"/>
                  </a:cxn>
                  <a:cxn ang="0">
                    <a:pos x="20" y="6"/>
                  </a:cxn>
                  <a:cxn ang="0">
                    <a:pos x="18" y="2"/>
                  </a:cxn>
                  <a:cxn ang="0">
                    <a:pos x="18" y="1"/>
                  </a:cxn>
                  <a:cxn ang="0">
                    <a:pos x="15" y="0"/>
                  </a:cxn>
                  <a:cxn ang="0">
                    <a:pos x="14" y="1"/>
                  </a:cxn>
                  <a:cxn ang="0">
                    <a:pos x="13" y="2"/>
                  </a:cxn>
                  <a:cxn ang="0">
                    <a:pos x="11" y="4"/>
                  </a:cxn>
                  <a:cxn ang="0">
                    <a:pos x="8" y="9"/>
                  </a:cxn>
                  <a:cxn ang="0">
                    <a:pos x="7" y="14"/>
                  </a:cxn>
                  <a:cxn ang="0">
                    <a:pos x="6" y="19"/>
                  </a:cxn>
                  <a:cxn ang="0">
                    <a:pos x="3" y="25"/>
                  </a:cxn>
                  <a:cxn ang="0">
                    <a:pos x="2" y="31"/>
                  </a:cxn>
                  <a:cxn ang="0">
                    <a:pos x="1" y="38"/>
                  </a:cxn>
                  <a:cxn ang="0">
                    <a:pos x="1" y="46"/>
                  </a:cxn>
                  <a:cxn ang="0">
                    <a:pos x="0" y="52"/>
                  </a:cxn>
                  <a:cxn ang="0">
                    <a:pos x="0" y="58"/>
                  </a:cxn>
                  <a:cxn ang="0">
                    <a:pos x="0" y="64"/>
                  </a:cxn>
                  <a:cxn ang="0">
                    <a:pos x="1" y="69"/>
                  </a:cxn>
                  <a:cxn ang="0">
                    <a:pos x="1" y="72"/>
                  </a:cxn>
                  <a:cxn ang="0">
                    <a:pos x="2" y="76"/>
                  </a:cxn>
                  <a:cxn ang="0">
                    <a:pos x="3" y="77"/>
                  </a:cxn>
                  <a:cxn ang="0">
                    <a:pos x="4" y="79"/>
                  </a:cxn>
                </a:cxnLst>
                <a:rect l="0" t="0" r="r" b="b"/>
                <a:pathLst>
                  <a:path w="23" h="80">
                    <a:moveTo>
                      <a:pt x="4" y="79"/>
                    </a:moveTo>
                    <a:lnTo>
                      <a:pt x="6" y="79"/>
                    </a:lnTo>
                    <a:lnTo>
                      <a:pt x="6" y="79"/>
                    </a:lnTo>
                    <a:lnTo>
                      <a:pt x="7" y="79"/>
                    </a:lnTo>
                    <a:lnTo>
                      <a:pt x="8" y="77"/>
                    </a:lnTo>
                    <a:lnTo>
                      <a:pt x="9" y="76"/>
                    </a:lnTo>
                    <a:lnTo>
                      <a:pt x="11" y="75"/>
                    </a:lnTo>
                    <a:lnTo>
                      <a:pt x="11" y="72"/>
                    </a:lnTo>
                    <a:lnTo>
                      <a:pt x="12" y="71"/>
                    </a:lnTo>
                    <a:lnTo>
                      <a:pt x="13" y="69"/>
                    </a:lnTo>
                    <a:lnTo>
                      <a:pt x="13" y="66"/>
                    </a:lnTo>
                    <a:lnTo>
                      <a:pt x="14" y="64"/>
                    </a:lnTo>
                    <a:lnTo>
                      <a:pt x="15" y="61"/>
                    </a:lnTo>
                    <a:lnTo>
                      <a:pt x="15" y="58"/>
                    </a:lnTo>
                    <a:lnTo>
                      <a:pt x="17" y="55"/>
                    </a:lnTo>
                    <a:lnTo>
                      <a:pt x="18" y="52"/>
                    </a:lnTo>
                    <a:lnTo>
                      <a:pt x="18" y="49"/>
                    </a:lnTo>
                    <a:lnTo>
                      <a:pt x="19" y="46"/>
                    </a:lnTo>
                    <a:lnTo>
                      <a:pt x="19" y="42"/>
                    </a:lnTo>
                    <a:lnTo>
                      <a:pt x="20" y="38"/>
                    </a:lnTo>
                    <a:lnTo>
                      <a:pt x="20" y="36"/>
                    </a:lnTo>
                    <a:lnTo>
                      <a:pt x="20" y="32"/>
                    </a:lnTo>
                    <a:lnTo>
                      <a:pt x="20" y="29"/>
                    </a:lnTo>
                    <a:lnTo>
                      <a:pt x="20" y="25"/>
                    </a:lnTo>
                    <a:lnTo>
                      <a:pt x="22" y="23"/>
                    </a:lnTo>
                    <a:lnTo>
                      <a:pt x="22" y="19"/>
                    </a:lnTo>
                    <a:lnTo>
                      <a:pt x="22" y="17"/>
                    </a:lnTo>
                    <a:lnTo>
                      <a:pt x="20" y="14"/>
                    </a:lnTo>
                    <a:lnTo>
                      <a:pt x="20" y="12"/>
                    </a:lnTo>
                    <a:lnTo>
                      <a:pt x="20" y="9"/>
                    </a:lnTo>
                    <a:lnTo>
                      <a:pt x="20" y="7"/>
                    </a:lnTo>
                    <a:lnTo>
                      <a:pt x="20" y="6"/>
                    </a:lnTo>
                    <a:lnTo>
                      <a:pt x="19" y="4"/>
                    </a:lnTo>
                    <a:lnTo>
                      <a:pt x="18" y="2"/>
                    </a:lnTo>
                    <a:lnTo>
                      <a:pt x="18" y="2"/>
                    </a:lnTo>
                    <a:lnTo>
                      <a:pt x="18" y="1"/>
                    </a:lnTo>
                    <a:lnTo>
                      <a:pt x="17" y="1"/>
                    </a:lnTo>
                    <a:lnTo>
                      <a:pt x="15" y="0"/>
                    </a:lnTo>
                    <a:lnTo>
                      <a:pt x="15" y="1"/>
                    </a:lnTo>
                    <a:lnTo>
                      <a:pt x="14" y="1"/>
                    </a:lnTo>
                    <a:lnTo>
                      <a:pt x="13" y="2"/>
                    </a:lnTo>
                    <a:lnTo>
                      <a:pt x="13" y="2"/>
                    </a:lnTo>
                    <a:lnTo>
                      <a:pt x="12" y="3"/>
                    </a:lnTo>
                    <a:lnTo>
                      <a:pt x="11" y="4"/>
                    </a:lnTo>
                    <a:lnTo>
                      <a:pt x="9" y="7"/>
                    </a:lnTo>
                    <a:lnTo>
                      <a:pt x="8" y="9"/>
                    </a:lnTo>
                    <a:lnTo>
                      <a:pt x="8" y="12"/>
                    </a:lnTo>
                    <a:lnTo>
                      <a:pt x="7" y="14"/>
                    </a:lnTo>
                    <a:lnTo>
                      <a:pt x="6" y="17"/>
                    </a:lnTo>
                    <a:lnTo>
                      <a:pt x="6" y="19"/>
                    </a:lnTo>
                    <a:lnTo>
                      <a:pt x="4" y="21"/>
                    </a:lnTo>
                    <a:lnTo>
                      <a:pt x="3" y="25"/>
                    </a:lnTo>
                    <a:lnTo>
                      <a:pt x="3" y="29"/>
                    </a:lnTo>
                    <a:lnTo>
                      <a:pt x="2" y="31"/>
                    </a:lnTo>
                    <a:lnTo>
                      <a:pt x="2" y="35"/>
                    </a:lnTo>
                    <a:lnTo>
                      <a:pt x="1" y="38"/>
                    </a:lnTo>
                    <a:lnTo>
                      <a:pt x="1" y="42"/>
                    </a:lnTo>
                    <a:lnTo>
                      <a:pt x="1" y="46"/>
                    </a:lnTo>
                    <a:lnTo>
                      <a:pt x="1" y="48"/>
                    </a:lnTo>
                    <a:lnTo>
                      <a:pt x="0" y="52"/>
                    </a:lnTo>
                    <a:lnTo>
                      <a:pt x="0" y="55"/>
                    </a:lnTo>
                    <a:lnTo>
                      <a:pt x="0" y="58"/>
                    </a:lnTo>
                    <a:lnTo>
                      <a:pt x="0" y="60"/>
                    </a:lnTo>
                    <a:lnTo>
                      <a:pt x="0" y="64"/>
                    </a:lnTo>
                    <a:lnTo>
                      <a:pt x="1" y="66"/>
                    </a:lnTo>
                    <a:lnTo>
                      <a:pt x="1" y="69"/>
                    </a:lnTo>
                    <a:lnTo>
                      <a:pt x="1" y="71"/>
                    </a:lnTo>
                    <a:lnTo>
                      <a:pt x="1" y="72"/>
                    </a:lnTo>
                    <a:lnTo>
                      <a:pt x="1" y="75"/>
                    </a:lnTo>
                    <a:lnTo>
                      <a:pt x="2" y="76"/>
                    </a:lnTo>
                    <a:lnTo>
                      <a:pt x="3" y="77"/>
                    </a:lnTo>
                    <a:lnTo>
                      <a:pt x="3" y="77"/>
                    </a:lnTo>
                    <a:lnTo>
                      <a:pt x="4" y="79"/>
                    </a:lnTo>
                    <a:lnTo>
                      <a:pt x="4" y="79"/>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71" name="Freeform 366"/>
              <p:cNvSpPr>
                <a:spLocks/>
              </p:cNvSpPr>
              <p:nvPr/>
            </p:nvSpPr>
            <p:spPr bwMode="auto">
              <a:xfrm>
                <a:off x="1444" y="1072"/>
                <a:ext cx="23" cy="80"/>
              </a:xfrm>
              <a:custGeom>
                <a:avLst/>
                <a:gdLst/>
                <a:ahLst/>
                <a:cxnLst>
                  <a:cxn ang="0">
                    <a:pos x="5" y="79"/>
                  </a:cxn>
                  <a:cxn ang="0">
                    <a:pos x="6" y="77"/>
                  </a:cxn>
                  <a:cxn ang="0">
                    <a:pos x="9" y="76"/>
                  </a:cxn>
                  <a:cxn ang="0">
                    <a:pos x="10" y="72"/>
                  </a:cxn>
                  <a:cxn ang="0">
                    <a:pos x="12" y="69"/>
                  </a:cxn>
                  <a:cxn ang="0">
                    <a:pos x="14" y="64"/>
                  </a:cxn>
                  <a:cxn ang="0">
                    <a:pos x="16" y="58"/>
                  </a:cxn>
                  <a:cxn ang="0">
                    <a:pos x="18" y="52"/>
                  </a:cxn>
                  <a:cxn ang="0">
                    <a:pos x="19" y="44"/>
                  </a:cxn>
                  <a:cxn ang="0">
                    <a:pos x="20" y="38"/>
                  </a:cxn>
                  <a:cxn ang="0">
                    <a:pos x="20" y="31"/>
                  </a:cxn>
                  <a:cxn ang="0">
                    <a:pos x="22" y="25"/>
                  </a:cxn>
                  <a:cxn ang="0">
                    <a:pos x="22" y="19"/>
                  </a:cxn>
                  <a:cxn ang="0">
                    <a:pos x="22" y="13"/>
                  </a:cxn>
                  <a:cxn ang="0">
                    <a:pos x="20" y="8"/>
                  </a:cxn>
                  <a:cxn ang="0">
                    <a:pos x="20" y="4"/>
                  </a:cxn>
                  <a:cxn ang="0">
                    <a:pos x="19" y="2"/>
                  </a:cxn>
                  <a:cxn ang="0">
                    <a:pos x="18" y="1"/>
                  </a:cxn>
                  <a:cxn ang="0">
                    <a:pos x="15" y="0"/>
                  </a:cxn>
                  <a:cxn ang="0">
                    <a:pos x="14" y="1"/>
                  </a:cxn>
                  <a:cxn ang="0">
                    <a:pos x="12" y="2"/>
                  </a:cxn>
                  <a:cxn ang="0">
                    <a:pos x="10" y="4"/>
                  </a:cxn>
                  <a:cxn ang="0">
                    <a:pos x="9" y="8"/>
                  </a:cxn>
                  <a:cxn ang="0">
                    <a:pos x="6" y="13"/>
                  </a:cxn>
                  <a:cxn ang="0">
                    <a:pos x="5" y="18"/>
                  </a:cxn>
                  <a:cxn ang="0">
                    <a:pos x="2" y="25"/>
                  </a:cxn>
                  <a:cxn ang="0">
                    <a:pos x="2" y="31"/>
                  </a:cxn>
                  <a:cxn ang="0">
                    <a:pos x="1" y="37"/>
                  </a:cxn>
                  <a:cxn ang="0">
                    <a:pos x="0" y="44"/>
                  </a:cxn>
                  <a:cxn ang="0">
                    <a:pos x="0" y="52"/>
                  </a:cxn>
                  <a:cxn ang="0">
                    <a:pos x="0" y="58"/>
                  </a:cxn>
                  <a:cxn ang="0">
                    <a:pos x="0" y="63"/>
                  </a:cxn>
                  <a:cxn ang="0">
                    <a:pos x="0" y="68"/>
                  </a:cxn>
                  <a:cxn ang="0">
                    <a:pos x="0" y="72"/>
                  </a:cxn>
                  <a:cxn ang="0">
                    <a:pos x="1" y="75"/>
                  </a:cxn>
                  <a:cxn ang="0">
                    <a:pos x="2" y="77"/>
                  </a:cxn>
                  <a:cxn ang="0">
                    <a:pos x="5" y="79"/>
                  </a:cxn>
                </a:cxnLst>
                <a:rect l="0" t="0" r="r" b="b"/>
                <a:pathLst>
                  <a:path w="23" h="80">
                    <a:moveTo>
                      <a:pt x="5" y="79"/>
                    </a:moveTo>
                    <a:lnTo>
                      <a:pt x="5" y="79"/>
                    </a:lnTo>
                    <a:lnTo>
                      <a:pt x="6" y="79"/>
                    </a:lnTo>
                    <a:lnTo>
                      <a:pt x="6" y="77"/>
                    </a:lnTo>
                    <a:lnTo>
                      <a:pt x="7" y="76"/>
                    </a:lnTo>
                    <a:lnTo>
                      <a:pt x="9" y="76"/>
                    </a:lnTo>
                    <a:lnTo>
                      <a:pt x="10" y="74"/>
                    </a:lnTo>
                    <a:lnTo>
                      <a:pt x="10" y="72"/>
                    </a:lnTo>
                    <a:lnTo>
                      <a:pt x="11" y="71"/>
                    </a:lnTo>
                    <a:lnTo>
                      <a:pt x="12" y="69"/>
                    </a:lnTo>
                    <a:lnTo>
                      <a:pt x="14" y="66"/>
                    </a:lnTo>
                    <a:lnTo>
                      <a:pt x="14" y="64"/>
                    </a:lnTo>
                    <a:lnTo>
                      <a:pt x="15" y="60"/>
                    </a:lnTo>
                    <a:lnTo>
                      <a:pt x="16" y="58"/>
                    </a:lnTo>
                    <a:lnTo>
                      <a:pt x="16" y="54"/>
                    </a:lnTo>
                    <a:lnTo>
                      <a:pt x="18" y="52"/>
                    </a:lnTo>
                    <a:lnTo>
                      <a:pt x="18" y="48"/>
                    </a:lnTo>
                    <a:lnTo>
                      <a:pt x="19" y="44"/>
                    </a:lnTo>
                    <a:lnTo>
                      <a:pt x="20" y="42"/>
                    </a:lnTo>
                    <a:lnTo>
                      <a:pt x="20" y="38"/>
                    </a:lnTo>
                    <a:lnTo>
                      <a:pt x="20" y="35"/>
                    </a:lnTo>
                    <a:lnTo>
                      <a:pt x="20" y="31"/>
                    </a:lnTo>
                    <a:lnTo>
                      <a:pt x="22" y="29"/>
                    </a:lnTo>
                    <a:lnTo>
                      <a:pt x="22" y="25"/>
                    </a:lnTo>
                    <a:lnTo>
                      <a:pt x="22" y="21"/>
                    </a:lnTo>
                    <a:lnTo>
                      <a:pt x="22" y="19"/>
                    </a:lnTo>
                    <a:lnTo>
                      <a:pt x="22" y="17"/>
                    </a:lnTo>
                    <a:lnTo>
                      <a:pt x="22" y="13"/>
                    </a:lnTo>
                    <a:lnTo>
                      <a:pt x="22" y="10"/>
                    </a:lnTo>
                    <a:lnTo>
                      <a:pt x="20" y="8"/>
                    </a:lnTo>
                    <a:lnTo>
                      <a:pt x="20" y="7"/>
                    </a:lnTo>
                    <a:lnTo>
                      <a:pt x="20" y="4"/>
                    </a:lnTo>
                    <a:lnTo>
                      <a:pt x="19" y="3"/>
                    </a:lnTo>
                    <a:lnTo>
                      <a:pt x="19" y="2"/>
                    </a:lnTo>
                    <a:lnTo>
                      <a:pt x="18" y="1"/>
                    </a:lnTo>
                    <a:lnTo>
                      <a:pt x="18" y="1"/>
                    </a:lnTo>
                    <a:lnTo>
                      <a:pt x="16" y="0"/>
                    </a:lnTo>
                    <a:lnTo>
                      <a:pt x="15" y="0"/>
                    </a:lnTo>
                    <a:lnTo>
                      <a:pt x="15" y="0"/>
                    </a:lnTo>
                    <a:lnTo>
                      <a:pt x="14" y="1"/>
                    </a:lnTo>
                    <a:lnTo>
                      <a:pt x="12" y="1"/>
                    </a:lnTo>
                    <a:lnTo>
                      <a:pt x="12" y="2"/>
                    </a:lnTo>
                    <a:lnTo>
                      <a:pt x="11" y="3"/>
                    </a:lnTo>
                    <a:lnTo>
                      <a:pt x="10" y="4"/>
                    </a:lnTo>
                    <a:lnTo>
                      <a:pt x="10" y="6"/>
                    </a:lnTo>
                    <a:lnTo>
                      <a:pt x="9" y="8"/>
                    </a:lnTo>
                    <a:lnTo>
                      <a:pt x="7" y="10"/>
                    </a:lnTo>
                    <a:lnTo>
                      <a:pt x="6" y="13"/>
                    </a:lnTo>
                    <a:lnTo>
                      <a:pt x="5" y="15"/>
                    </a:lnTo>
                    <a:lnTo>
                      <a:pt x="5" y="18"/>
                    </a:lnTo>
                    <a:lnTo>
                      <a:pt x="3" y="21"/>
                    </a:lnTo>
                    <a:lnTo>
                      <a:pt x="2" y="25"/>
                    </a:lnTo>
                    <a:lnTo>
                      <a:pt x="2" y="27"/>
                    </a:lnTo>
                    <a:lnTo>
                      <a:pt x="2" y="31"/>
                    </a:lnTo>
                    <a:lnTo>
                      <a:pt x="1" y="35"/>
                    </a:lnTo>
                    <a:lnTo>
                      <a:pt x="1" y="37"/>
                    </a:lnTo>
                    <a:lnTo>
                      <a:pt x="0" y="41"/>
                    </a:lnTo>
                    <a:lnTo>
                      <a:pt x="0" y="44"/>
                    </a:lnTo>
                    <a:lnTo>
                      <a:pt x="0" y="48"/>
                    </a:lnTo>
                    <a:lnTo>
                      <a:pt x="0" y="52"/>
                    </a:lnTo>
                    <a:lnTo>
                      <a:pt x="0" y="54"/>
                    </a:lnTo>
                    <a:lnTo>
                      <a:pt x="0" y="58"/>
                    </a:lnTo>
                    <a:lnTo>
                      <a:pt x="0" y="60"/>
                    </a:lnTo>
                    <a:lnTo>
                      <a:pt x="0" y="63"/>
                    </a:lnTo>
                    <a:lnTo>
                      <a:pt x="0" y="66"/>
                    </a:lnTo>
                    <a:lnTo>
                      <a:pt x="0" y="68"/>
                    </a:lnTo>
                    <a:lnTo>
                      <a:pt x="0" y="70"/>
                    </a:lnTo>
                    <a:lnTo>
                      <a:pt x="0" y="72"/>
                    </a:lnTo>
                    <a:lnTo>
                      <a:pt x="1" y="74"/>
                    </a:lnTo>
                    <a:lnTo>
                      <a:pt x="1" y="75"/>
                    </a:lnTo>
                    <a:lnTo>
                      <a:pt x="2" y="76"/>
                    </a:lnTo>
                    <a:lnTo>
                      <a:pt x="2" y="77"/>
                    </a:lnTo>
                    <a:lnTo>
                      <a:pt x="3" y="79"/>
                    </a:lnTo>
                    <a:lnTo>
                      <a:pt x="5" y="79"/>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72" name="Freeform 367"/>
              <p:cNvSpPr>
                <a:spLocks/>
              </p:cNvSpPr>
              <p:nvPr/>
            </p:nvSpPr>
            <p:spPr bwMode="auto">
              <a:xfrm>
                <a:off x="1164" y="1021"/>
                <a:ext cx="22" cy="79"/>
              </a:xfrm>
              <a:custGeom>
                <a:avLst/>
                <a:gdLst/>
                <a:ahLst/>
                <a:cxnLst>
                  <a:cxn ang="0">
                    <a:pos x="4" y="78"/>
                  </a:cxn>
                  <a:cxn ang="0">
                    <a:pos x="7" y="76"/>
                  </a:cxn>
                  <a:cxn ang="0">
                    <a:pos x="8" y="75"/>
                  </a:cxn>
                  <a:cxn ang="0">
                    <a:pos x="11" y="72"/>
                  </a:cxn>
                  <a:cxn ang="0">
                    <a:pos x="12" y="68"/>
                  </a:cxn>
                  <a:cxn ang="0">
                    <a:pos x="14" y="63"/>
                  </a:cxn>
                  <a:cxn ang="0">
                    <a:pos x="16" y="57"/>
                  </a:cxn>
                  <a:cxn ang="0">
                    <a:pos x="17" y="51"/>
                  </a:cxn>
                  <a:cxn ang="0">
                    <a:pos x="19" y="45"/>
                  </a:cxn>
                  <a:cxn ang="0">
                    <a:pos x="19" y="38"/>
                  </a:cxn>
                  <a:cxn ang="0">
                    <a:pos x="21" y="31"/>
                  </a:cxn>
                  <a:cxn ang="0">
                    <a:pos x="21" y="25"/>
                  </a:cxn>
                  <a:cxn ang="0">
                    <a:pos x="21" y="19"/>
                  </a:cxn>
                  <a:cxn ang="0">
                    <a:pos x="21" y="14"/>
                  </a:cxn>
                  <a:cxn ang="0">
                    <a:pos x="21" y="9"/>
                  </a:cxn>
                  <a:cxn ang="0">
                    <a:pos x="19" y="4"/>
                  </a:cxn>
                  <a:cxn ang="0">
                    <a:pos x="18" y="2"/>
                  </a:cxn>
                  <a:cxn ang="0">
                    <a:pos x="17" y="0"/>
                  </a:cxn>
                  <a:cxn ang="0">
                    <a:pos x="16" y="0"/>
                  </a:cxn>
                  <a:cxn ang="0">
                    <a:pos x="14" y="0"/>
                  </a:cxn>
                  <a:cxn ang="0">
                    <a:pos x="12" y="2"/>
                  </a:cxn>
                  <a:cxn ang="0">
                    <a:pos x="9" y="4"/>
                  </a:cxn>
                  <a:cxn ang="0">
                    <a:pos x="8" y="9"/>
                  </a:cxn>
                  <a:cxn ang="0">
                    <a:pos x="7" y="13"/>
                  </a:cxn>
                  <a:cxn ang="0">
                    <a:pos x="4" y="19"/>
                  </a:cxn>
                  <a:cxn ang="0">
                    <a:pos x="3" y="25"/>
                  </a:cxn>
                  <a:cxn ang="0">
                    <a:pos x="2" y="31"/>
                  </a:cxn>
                  <a:cxn ang="0">
                    <a:pos x="1" y="38"/>
                  </a:cxn>
                  <a:cxn ang="0">
                    <a:pos x="0" y="44"/>
                  </a:cxn>
                  <a:cxn ang="0">
                    <a:pos x="0" y="50"/>
                  </a:cxn>
                  <a:cxn ang="0">
                    <a:pos x="0" y="57"/>
                  </a:cxn>
                  <a:cxn ang="0">
                    <a:pos x="0" y="62"/>
                  </a:cxn>
                  <a:cxn ang="0">
                    <a:pos x="0" y="67"/>
                  </a:cxn>
                  <a:cxn ang="0">
                    <a:pos x="1" y="72"/>
                  </a:cxn>
                  <a:cxn ang="0">
                    <a:pos x="2" y="74"/>
                  </a:cxn>
                  <a:cxn ang="0">
                    <a:pos x="3" y="76"/>
                  </a:cxn>
                  <a:cxn ang="0">
                    <a:pos x="4" y="78"/>
                  </a:cxn>
                </a:cxnLst>
                <a:rect l="0" t="0" r="r" b="b"/>
                <a:pathLst>
                  <a:path w="22" h="79">
                    <a:moveTo>
                      <a:pt x="4" y="78"/>
                    </a:moveTo>
                    <a:lnTo>
                      <a:pt x="4" y="78"/>
                    </a:lnTo>
                    <a:lnTo>
                      <a:pt x="6" y="78"/>
                    </a:lnTo>
                    <a:lnTo>
                      <a:pt x="7" y="76"/>
                    </a:lnTo>
                    <a:lnTo>
                      <a:pt x="8" y="76"/>
                    </a:lnTo>
                    <a:lnTo>
                      <a:pt x="8" y="75"/>
                    </a:lnTo>
                    <a:lnTo>
                      <a:pt x="9" y="73"/>
                    </a:lnTo>
                    <a:lnTo>
                      <a:pt x="11" y="72"/>
                    </a:lnTo>
                    <a:lnTo>
                      <a:pt x="12" y="69"/>
                    </a:lnTo>
                    <a:lnTo>
                      <a:pt x="12" y="68"/>
                    </a:lnTo>
                    <a:lnTo>
                      <a:pt x="13" y="66"/>
                    </a:lnTo>
                    <a:lnTo>
                      <a:pt x="14" y="63"/>
                    </a:lnTo>
                    <a:lnTo>
                      <a:pt x="14" y="60"/>
                    </a:lnTo>
                    <a:lnTo>
                      <a:pt x="16" y="57"/>
                    </a:lnTo>
                    <a:lnTo>
                      <a:pt x="17" y="55"/>
                    </a:lnTo>
                    <a:lnTo>
                      <a:pt x="17" y="51"/>
                    </a:lnTo>
                    <a:lnTo>
                      <a:pt x="18" y="48"/>
                    </a:lnTo>
                    <a:lnTo>
                      <a:pt x="19" y="45"/>
                    </a:lnTo>
                    <a:lnTo>
                      <a:pt x="19" y="42"/>
                    </a:lnTo>
                    <a:lnTo>
                      <a:pt x="19" y="38"/>
                    </a:lnTo>
                    <a:lnTo>
                      <a:pt x="21" y="34"/>
                    </a:lnTo>
                    <a:lnTo>
                      <a:pt x="21" y="31"/>
                    </a:lnTo>
                    <a:lnTo>
                      <a:pt x="21" y="28"/>
                    </a:lnTo>
                    <a:lnTo>
                      <a:pt x="21" y="25"/>
                    </a:lnTo>
                    <a:lnTo>
                      <a:pt x="21" y="21"/>
                    </a:lnTo>
                    <a:lnTo>
                      <a:pt x="21" y="19"/>
                    </a:lnTo>
                    <a:lnTo>
                      <a:pt x="21" y="16"/>
                    </a:lnTo>
                    <a:lnTo>
                      <a:pt x="21" y="14"/>
                    </a:lnTo>
                    <a:lnTo>
                      <a:pt x="21" y="12"/>
                    </a:lnTo>
                    <a:lnTo>
                      <a:pt x="21" y="9"/>
                    </a:lnTo>
                    <a:lnTo>
                      <a:pt x="19" y="7"/>
                    </a:lnTo>
                    <a:lnTo>
                      <a:pt x="19" y="4"/>
                    </a:lnTo>
                    <a:lnTo>
                      <a:pt x="19" y="3"/>
                    </a:lnTo>
                    <a:lnTo>
                      <a:pt x="18" y="2"/>
                    </a:lnTo>
                    <a:lnTo>
                      <a:pt x="18" y="1"/>
                    </a:lnTo>
                    <a:lnTo>
                      <a:pt x="17" y="0"/>
                    </a:lnTo>
                    <a:lnTo>
                      <a:pt x="17" y="0"/>
                    </a:lnTo>
                    <a:lnTo>
                      <a:pt x="16" y="0"/>
                    </a:lnTo>
                    <a:lnTo>
                      <a:pt x="14" y="0"/>
                    </a:lnTo>
                    <a:lnTo>
                      <a:pt x="14" y="0"/>
                    </a:lnTo>
                    <a:lnTo>
                      <a:pt x="13" y="1"/>
                    </a:lnTo>
                    <a:lnTo>
                      <a:pt x="12" y="2"/>
                    </a:lnTo>
                    <a:lnTo>
                      <a:pt x="12" y="3"/>
                    </a:lnTo>
                    <a:lnTo>
                      <a:pt x="9" y="4"/>
                    </a:lnTo>
                    <a:lnTo>
                      <a:pt x="9" y="7"/>
                    </a:lnTo>
                    <a:lnTo>
                      <a:pt x="8" y="9"/>
                    </a:lnTo>
                    <a:lnTo>
                      <a:pt x="7" y="10"/>
                    </a:lnTo>
                    <a:lnTo>
                      <a:pt x="7" y="13"/>
                    </a:lnTo>
                    <a:lnTo>
                      <a:pt x="6" y="15"/>
                    </a:lnTo>
                    <a:lnTo>
                      <a:pt x="4" y="19"/>
                    </a:lnTo>
                    <a:lnTo>
                      <a:pt x="4" y="21"/>
                    </a:lnTo>
                    <a:lnTo>
                      <a:pt x="3" y="25"/>
                    </a:lnTo>
                    <a:lnTo>
                      <a:pt x="2" y="28"/>
                    </a:lnTo>
                    <a:lnTo>
                      <a:pt x="2" y="31"/>
                    </a:lnTo>
                    <a:lnTo>
                      <a:pt x="2" y="34"/>
                    </a:lnTo>
                    <a:lnTo>
                      <a:pt x="1" y="38"/>
                    </a:lnTo>
                    <a:lnTo>
                      <a:pt x="1" y="40"/>
                    </a:lnTo>
                    <a:lnTo>
                      <a:pt x="0" y="44"/>
                    </a:lnTo>
                    <a:lnTo>
                      <a:pt x="0" y="48"/>
                    </a:lnTo>
                    <a:lnTo>
                      <a:pt x="0" y="50"/>
                    </a:lnTo>
                    <a:lnTo>
                      <a:pt x="0" y="54"/>
                    </a:lnTo>
                    <a:lnTo>
                      <a:pt x="0" y="57"/>
                    </a:lnTo>
                    <a:lnTo>
                      <a:pt x="0" y="60"/>
                    </a:lnTo>
                    <a:lnTo>
                      <a:pt x="0" y="62"/>
                    </a:lnTo>
                    <a:lnTo>
                      <a:pt x="0" y="64"/>
                    </a:lnTo>
                    <a:lnTo>
                      <a:pt x="0" y="67"/>
                    </a:lnTo>
                    <a:lnTo>
                      <a:pt x="0" y="69"/>
                    </a:lnTo>
                    <a:lnTo>
                      <a:pt x="1" y="72"/>
                    </a:lnTo>
                    <a:lnTo>
                      <a:pt x="1" y="73"/>
                    </a:lnTo>
                    <a:lnTo>
                      <a:pt x="2" y="74"/>
                    </a:lnTo>
                    <a:lnTo>
                      <a:pt x="2" y="75"/>
                    </a:lnTo>
                    <a:lnTo>
                      <a:pt x="3" y="76"/>
                    </a:lnTo>
                    <a:lnTo>
                      <a:pt x="3" y="76"/>
                    </a:lnTo>
                    <a:lnTo>
                      <a:pt x="4" y="78"/>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73" name="Freeform 368"/>
              <p:cNvSpPr>
                <a:spLocks/>
              </p:cNvSpPr>
              <p:nvPr/>
            </p:nvSpPr>
            <p:spPr bwMode="auto">
              <a:xfrm>
                <a:off x="1264" y="891"/>
                <a:ext cx="22" cy="79"/>
              </a:xfrm>
              <a:custGeom>
                <a:avLst/>
                <a:gdLst/>
                <a:ahLst/>
                <a:cxnLst>
                  <a:cxn ang="0">
                    <a:pos x="16" y="78"/>
                  </a:cxn>
                  <a:cxn ang="0">
                    <a:pos x="13" y="76"/>
                  </a:cxn>
                  <a:cxn ang="0">
                    <a:pos x="12" y="75"/>
                  </a:cxn>
                  <a:cxn ang="0">
                    <a:pos x="11" y="72"/>
                  </a:cxn>
                  <a:cxn ang="0">
                    <a:pos x="8" y="68"/>
                  </a:cxn>
                  <a:cxn ang="0">
                    <a:pos x="6" y="63"/>
                  </a:cxn>
                  <a:cxn ang="0">
                    <a:pos x="4" y="57"/>
                  </a:cxn>
                  <a:cxn ang="0">
                    <a:pos x="3" y="51"/>
                  </a:cxn>
                  <a:cxn ang="0">
                    <a:pos x="2" y="45"/>
                  </a:cxn>
                  <a:cxn ang="0">
                    <a:pos x="1" y="38"/>
                  </a:cxn>
                  <a:cxn ang="0">
                    <a:pos x="0" y="32"/>
                  </a:cxn>
                  <a:cxn ang="0">
                    <a:pos x="0" y="25"/>
                  </a:cxn>
                  <a:cxn ang="0">
                    <a:pos x="0" y="19"/>
                  </a:cxn>
                  <a:cxn ang="0">
                    <a:pos x="0" y="14"/>
                  </a:cxn>
                  <a:cxn ang="0">
                    <a:pos x="1" y="9"/>
                  </a:cxn>
                  <a:cxn ang="0">
                    <a:pos x="1" y="6"/>
                  </a:cxn>
                  <a:cxn ang="0">
                    <a:pos x="2" y="2"/>
                  </a:cxn>
                  <a:cxn ang="0">
                    <a:pos x="3" y="1"/>
                  </a:cxn>
                  <a:cxn ang="0">
                    <a:pos x="4" y="0"/>
                  </a:cxn>
                  <a:cxn ang="0">
                    <a:pos x="7" y="1"/>
                  </a:cxn>
                  <a:cxn ang="0">
                    <a:pos x="8" y="2"/>
                  </a:cxn>
                  <a:cxn ang="0">
                    <a:pos x="11" y="4"/>
                  </a:cxn>
                  <a:cxn ang="0">
                    <a:pos x="12" y="9"/>
                  </a:cxn>
                  <a:cxn ang="0">
                    <a:pos x="13" y="14"/>
                  </a:cxn>
                  <a:cxn ang="0">
                    <a:pos x="16" y="19"/>
                  </a:cxn>
                  <a:cxn ang="0">
                    <a:pos x="17" y="25"/>
                  </a:cxn>
                  <a:cxn ang="0">
                    <a:pos x="18" y="31"/>
                  </a:cxn>
                  <a:cxn ang="0">
                    <a:pos x="19" y="38"/>
                  </a:cxn>
                  <a:cxn ang="0">
                    <a:pos x="21" y="45"/>
                  </a:cxn>
                  <a:cxn ang="0">
                    <a:pos x="21" y="51"/>
                  </a:cxn>
                  <a:cxn ang="0">
                    <a:pos x="21" y="57"/>
                  </a:cxn>
                  <a:cxn ang="0">
                    <a:pos x="21" y="63"/>
                  </a:cxn>
                  <a:cxn ang="0">
                    <a:pos x="21" y="68"/>
                  </a:cxn>
                  <a:cxn ang="0">
                    <a:pos x="19" y="72"/>
                  </a:cxn>
                  <a:cxn ang="0">
                    <a:pos x="19" y="75"/>
                  </a:cxn>
                  <a:cxn ang="0">
                    <a:pos x="18" y="76"/>
                  </a:cxn>
                  <a:cxn ang="0">
                    <a:pos x="16" y="78"/>
                  </a:cxn>
                </a:cxnLst>
                <a:rect l="0" t="0" r="r" b="b"/>
                <a:pathLst>
                  <a:path w="22" h="79">
                    <a:moveTo>
                      <a:pt x="16" y="78"/>
                    </a:moveTo>
                    <a:lnTo>
                      <a:pt x="16" y="78"/>
                    </a:lnTo>
                    <a:lnTo>
                      <a:pt x="14" y="78"/>
                    </a:lnTo>
                    <a:lnTo>
                      <a:pt x="13" y="76"/>
                    </a:lnTo>
                    <a:lnTo>
                      <a:pt x="13" y="76"/>
                    </a:lnTo>
                    <a:lnTo>
                      <a:pt x="12" y="75"/>
                    </a:lnTo>
                    <a:lnTo>
                      <a:pt x="11" y="74"/>
                    </a:lnTo>
                    <a:lnTo>
                      <a:pt x="11" y="72"/>
                    </a:lnTo>
                    <a:lnTo>
                      <a:pt x="8" y="70"/>
                    </a:lnTo>
                    <a:lnTo>
                      <a:pt x="8" y="68"/>
                    </a:lnTo>
                    <a:lnTo>
                      <a:pt x="7" y="66"/>
                    </a:lnTo>
                    <a:lnTo>
                      <a:pt x="6" y="63"/>
                    </a:lnTo>
                    <a:lnTo>
                      <a:pt x="6" y="61"/>
                    </a:lnTo>
                    <a:lnTo>
                      <a:pt x="4" y="57"/>
                    </a:lnTo>
                    <a:lnTo>
                      <a:pt x="3" y="55"/>
                    </a:lnTo>
                    <a:lnTo>
                      <a:pt x="3" y="51"/>
                    </a:lnTo>
                    <a:lnTo>
                      <a:pt x="3" y="48"/>
                    </a:lnTo>
                    <a:lnTo>
                      <a:pt x="2" y="45"/>
                    </a:lnTo>
                    <a:lnTo>
                      <a:pt x="1" y="42"/>
                    </a:lnTo>
                    <a:lnTo>
                      <a:pt x="1" y="38"/>
                    </a:lnTo>
                    <a:lnTo>
                      <a:pt x="1" y="36"/>
                    </a:lnTo>
                    <a:lnTo>
                      <a:pt x="0" y="32"/>
                    </a:lnTo>
                    <a:lnTo>
                      <a:pt x="0" y="28"/>
                    </a:lnTo>
                    <a:lnTo>
                      <a:pt x="0" y="25"/>
                    </a:lnTo>
                    <a:lnTo>
                      <a:pt x="0" y="22"/>
                    </a:lnTo>
                    <a:lnTo>
                      <a:pt x="0" y="19"/>
                    </a:lnTo>
                    <a:lnTo>
                      <a:pt x="0" y="16"/>
                    </a:lnTo>
                    <a:lnTo>
                      <a:pt x="0" y="14"/>
                    </a:lnTo>
                    <a:lnTo>
                      <a:pt x="0" y="12"/>
                    </a:lnTo>
                    <a:lnTo>
                      <a:pt x="1" y="9"/>
                    </a:lnTo>
                    <a:lnTo>
                      <a:pt x="1" y="7"/>
                    </a:lnTo>
                    <a:lnTo>
                      <a:pt x="1" y="6"/>
                    </a:lnTo>
                    <a:lnTo>
                      <a:pt x="1" y="4"/>
                    </a:lnTo>
                    <a:lnTo>
                      <a:pt x="2" y="2"/>
                    </a:lnTo>
                    <a:lnTo>
                      <a:pt x="3" y="2"/>
                    </a:lnTo>
                    <a:lnTo>
                      <a:pt x="3" y="1"/>
                    </a:lnTo>
                    <a:lnTo>
                      <a:pt x="4" y="1"/>
                    </a:lnTo>
                    <a:lnTo>
                      <a:pt x="4" y="0"/>
                    </a:lnTo>
                    <a:lnTo>
                      <a:pt x="6" y="0"/>
                    </a:lnTo>
                    <a:lnTo>
                      <a:pt x="7" y="1"/>
                    </a:lnTo>
                    <a:lnTo>
                      <a:pt x="8" y="2"/>
                    </a:lnTo>
                    <a:lnTo>
                      <a:pt x="8" y="2"/>
                    </a:lnTo>
                    <a:lnTo>
                      <a:pt x="9" y="3"/>
                    </a:lnTo>
                    <a:lnTo>
                      <a:pt x="11" y="4"/>
                    </a:lnTo>
                    <a:lnTo>
                      <a:pt x="11" y="7"/>
                    </a:lnTo>
                    <a:lnTo>
                      <a:pt x="12" y="9"/>
                    </a:lnTo>
                    <a:lnTo>
                      <a:pt x="13" y="12"/>
                    </a:lnTo>
                    <a:lnTo>
                      <a:pt x="13" y="14"/>
                    </a:lnTo>
                    <a:lnTo>
                      <a:pt x="14" y="16"/>
                    </a:lnTo>
                    <a:lnTo>
                      <a:pt x="16" y="19"/>
                    </a:lnTo>
                    <a:lnTo>
                      <a:pt x="17" y="21"/>
                    </a:lnTo>
                    <a:lnTo>
                      <a:pt x="17" y="25"/>
                    </a:lnTo>
                    <a:lnTo>
                      <a:pt x="18" y="28"/>
                    </a:lnTo>
                    <a:lnTo>
                      <a:pt x="18" y="31"/>
                    </a:lnTo>
                    <a:lnTo>
                      <a:pt x="19" y="34"/>
                    </a:lnTo>
                    <a:lnTo>
                      <a:pt x="19" y="38"/>
                    </a:lnTo>
                    <a:lnTo>
                      <a:pt x="21" y="42"/>
                    </a:lnTo>
                    <a:lnTo>
                      <a:pt x="21" y="45"/>
                    </a:lnTo>
                    <a:lnTo>
                      <a:pt x="21" y="48"/>
                    </a:lnTo>
                    <a:lnTo>
                      <a:pt x="21" y="51"/>
                    </a:lnTo>
                    <a:lnTo>
                      <a:pt x="21" y="55"/>
                    </a:lnTo>
                    <a:lnTo>
                      <a:pt x="21" y="57"/>
                    </a:lnTo>
                    <a:lnTo>
                      <a:pt x="21" y="60"/>
                    </a:lnTo>
                    <a:lnTo>
                      <a:pt x="21" y="63"/>
                    </a:lnTo>
                    <a:lnTo>
                      <a:pt x="21" y="66"/>
                    </a:lnTo>
                    <a:lnTo>
                      <a:pt x="21" y="68"/>
                    </a:lnTo>
                    <a:lnTo>
                      <a:pt x="21" y="70"/>
                    </a:lnTo>
                    <a:lnTo>
                      <a:pt x="19" y="72"/>
                    </a:lnTo>
                    <a:lnTo>
                      <a:pt x="19" y="74"/>
                    </a:lnTo>
                    <a:lnTo>
                      <a:pt x="19" y="75"/>
                    </a:lnTo>
                    <a:lnTo>
                      <a:pt x="18" y="76"/>
                    </a:lnTo>
                    <a:lnTo>
                      <a:pt x="18" y="76"/>
                    </a:lnTo>
                    <a:lnTo>
                      <a:pt x="17" y="78"/>
                    </a:lnTo>
                    <a:lnTo>
                      <a:pt x="16" y="78"/>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74" name="Freeform 369"/>
              <p:cNvSpPr>
                <a:spLocks/>
              </p:cNvSpPr>
              <p:nvPr/>
            </p:nvSpPr>
            <p:spPr bwMode="auto">
              <a:xfrm>
                <a:off x="1381" y="1120"/>
                <a:ext cx="22" cy="79"/>
              </a:xfrm>
              <a:custGeom>
                <a:avLst/>
                <a:gdLst/>
                <a:ahLst/>
                <a:cxnLst>
                  <a:cxn ang="0">
                    <a:pos x="6" y="78"/>
                  </a:cxn>
                  <a:cxn ang="0">
                    <a:pos x="7" y="76"/>
                  </a:cxn>
                  <a:cxn ang="0">
                    <a:pos x="8" y="75"/>
                  </a:cxn>
                  <a:cxn ang="0">
                    <a:pos x="11" y="72"/>
                  </a:cxn>
                  <a:cxn ang="0">
                    <a:pos x="13" y="68"/>
                  </a:cxn>
                  <a:cxn ang="0">
                    <a:pos x="14" y="63"/>
                  </a:cxn>
                  <a:cxn ang="0">
                    <a:pos x="16" y="57"/>
                  </a:cxn>
                  <a:cxn ang="0">
                    <a:pos x="18" y="51"/>
                  </a:cxn>
                  <a:cxn ang="0">
                    <a:pos x="19" y="45"/>
                  </a:cxn>
                  <a:cxn ang="0">
                    <a:pos x="21" y="38"/>
                  </a:cxn>
                  <a:cxn ang="0">
                    <a:pos x="21" y="31"/>
                  </a:cxn>
                  <a:cxn ang="0">
                    <a:pos x="21" y="25"/>
                  </a:cxn>
                  <a:cxn ang="0">
                    <a:pos x="21" y="19"/>
                  </a:cxn>
                  <a:cxn ang="0">
                    <a:pos x="21" y="14"/>
                  </a:cxn>
                  <a:cxn ang="0">
                    <a:pos x="21" y="9"/>
                  </a:cxn>
                  <a:cxn ang="0">
                    <a:pos x="19" y="4"/>
                  </a:cxn>
                  <a:cxn ang="0">
                    <a:pos x="18" y="2"/>
                  </a:cxn>
                  <a:cxn ang="0">
                    <a:pos x="17" y="1"/>
                  </a:cxn>
                  <a:cxn ang="0">
                    <a:pos x="16" y="0"/>
                  </a:cxn>
                  <a:cxn ang="0">
                    <a:pos x="14" y="1"/>
                  </a:cxn>
                  <a:cxn ang="0">
                    <a:pos x="12" y="2"/>
                  </a:cxn>
                  <a:cxn ang="0">
                    <a:pos x="11" y="4"/>
                  </a:cxn>
                  <a:cxn ang="0">
                    <a:pos x="8" y="9"/>
                  </a:cxn>
                  <a:cxn ang="0">
                    <a:pos x="7" y="13"/>
                  </a:cxn>
                  <a:cxn ang="0">
                    <a:pos x="6" y="19"/>
                  </a:cxn>
                  <a:cxn ang="0">
                    <a:pos x="3" y="25"/>
                  </a:cxn>
                  <a:cxn ang="0">
                    <a:pos x="2" y="31"/>
                  </a:cxn>
                  <a:cxn ang="0">
                    <a:pos x="1" y="38"/>
                  </a:cxn>
                  <a:cxn ang="0">
                    <a:pos x="1" y="44"/>
                  </a:cxn>
                  <a:cxn ang="0">
                    <a:pos x="0" y="51"/>
                  </a:cxn>
                  <a:cxn ang="0">
                    <a:pos x="0" y="57"/>
                  </a:cxn>
                  <a:cxn ang="0">
                    <a:pos x="0" y="62"/>
                  </a:cxn>
                  <a:cxn ang="0">
                    <a:pos x="1" y="67"/>
                  </a:cxn>
                  <a:cxn ang="0">
                    <a:pos x="1" y="72"/>
                  </a:cxn>
                  <a:cxn ang="0">
                    <a:pos x="2" y="74"/>
                  </a:cxn>
                  <a:cxn ang="0">
                    <a:pos x="3" y="76"/>
                  </a:cxn>
                  <a:cxn ang="0">
                    <a:pos x="4" y="78"/>
                  </a:cxn>
                </a:cxnLst>
                <a:rect l="0" t="0" r="r" b="b"/>
                <a:pathLst>
                  <a:path w="22" h="79">
                    <a:moveTo>
                      <a:pt x="4" y="78"/>
                    </a:moveTo>
                    <a:lnTo>
                      <a:pt x="6" y="78"/>
                    </a:lnTo>
                    <a:lnTo>
                      <a:pt x="6" y="78"/>
                    </a:lnTo>
                    <a:lnTo>
                      <a:pt x="7" y="76"/>
                    </a:lnTo>
                    <a:lnTo>
                      <a:pt x="8" y="76"/>
                    </a:lnTo>
                    <a:lnTo>
                      <a:pt x="8" y="75"/>
                    </a:lnTo>
                    <a:lnTo>
                      <a:pt x="9" y="74"/>
                    </a:lnTo>
                    <a:lnTo>
                      <a:pt x="11" y="72"/>
                    </a:lnTo>
                    <a:lnTo>
                      <a:pt x="12" y="70"/>
                    </a:lnTo>
                    <a:lnTo>
                      <a:pt x="13" y="68"/>
                    </a:lnTo>
                    <a:lnTo>
                      <a:pt x="13" y="66"/>
                    </a:lnTo>
                    <a:lnTo>
                      <a:pt x="14" y="63"/>
                    </a:lnTo>
                    <a:lnTo>
                      <a:pt x="16" y="60"/>
                    </a:lnTo>
                    <a:lnTo>
                      <a:pt x="16" y="57"/>
                    </a:lnTo>
                    <a:lnTo>
                      <a:pt x="17" y="55"/>
                    </a:lnTo>
                    <a:lnTo>
                      <a:pt x="18" y="51"/>
                    </a:lnTo>
                    <a:lnTo>
                      <a:pt x="18" y="48"/>
                    </a:lnTo>
                    <a:lnTo>
                      <a:pt x="19" y="45"/>
                    </a:lnTo>
                    <a:lnTo>
                      <a:pt x="19" y="42"/>
                    </a:lnTo>
                    <a:lnTo>
                      <a:pt x="21" y="38"/>
                    </a:lnTo>
                    <a:lnTo>
                      <a:pt x="21" y="34"/>
                    </a:lnTo>
                    <a:lnTo>
                      <a:pt x="21" y="31"/>
                    </a:lnTo>
                    <a:lnTo>
                      <a:pt x="21" y="28"/>
                    </a:lnTo>
                    <a:lnTo>
                      <a:pt x="21" y="25"/>
                    </a:lnTo>
                    <a:lnTo>
                      <a:pt x="21" y="21"/>
                    </a:lnTo>
                    <a:lnTo>
                      <a:pt x="21" y="19"/>
                    </a:lnTo>
                    <a:lnTo>
                      <a:pt x="21" y="16"/>
                    </a:lnTo>
                    <a:lnTo>
                      <a:pt x="21" y="14"/>
                    </a:lnTo>
                    <a:lnTo>
                      <a:pt x="21" y="12"/>
                    </a:lnTo>
                    <a:lnTo>
                      <a:pt x="21" y="9"/>
                    </a:lnTo>
                    <a:lnTo>
                      <a:pt x="21" y="7"/>
                    </a:lnTo>
                    <a:lnTo>
                      <a:pt x="19" y="4"/>
                    </a:lnTo>
                    <a:lnTo>
                      <a:pt x="19" y="3"/>
                    </a:lnTo>
                    <a:lnTo>
                      <a:pt x="18" y="2"/>
                    </a:lnTo>
                    <a:lnTo>
                      <a:pt x="18" y="1"/>
                    </a:lnTo>
                    <a:lnTo>
                      <a:pt x="17" y="1"/>
                    </a:lnTo>
                    <a:lnTo>
                      <a:pt x="17" y="0"/>
                    </a:lnTo>
                    <a:lnTo>
                      <a:pt x="16" y="0"/>
                    </a:lnTo>
                    <a:lnTo>
                      <a:pt x="16" y="0"/>
                    </a:lnTo>
                    <a:lnTo>
                      <a:pt x="14" y="1"/>
                    </a:lnTo>
                    <a:lnTo>
                      <a:pt x="13" y="1"/>
                    </a:lnTo>
                    <a:lnTo>
                      <a:pt x="12" y="2"/>
                    </a:lnTo>
                    <a:lnTo>
                      <a:pt x="12" y="3"/>
                    </a:lnTo>
                    <a:lnTo>
                      <a:pt x="11" y="4"/>
                    </a:lnTo>
                    <a:lnTo>
                      <a:pt x="9" y="7"/>
                    </a:lnTo>
                    <a:lnTo>
                      <a:pt x="8" y="9"/>
                    </a:lnTo>
                    <a:lnTo>
                      <a:pt x="8" y="10"/>
                    </a:lnTo>
                    <a:lnTo>
                      <a:pt x="7" y="13"/>
                    </a:lnTo>
                    <a:lnTo>
                      <a:pt x="6" y="16"/>
                    </a:lnTo>
                    <a:lnTo>
                      <a:pt x="6" y="19"/>
                    </a:lnTo>
                    <a:lnTo>
                      <a:pt x="4" y="21"/>
                    </a:lnTo>
                    <a:lnTo>
                      <a:pt x="3" y="25"/>
                    </a:lnTo>
                    <a:lnTo>
                      <a:pt x="3" y="28"/>
                    </a:lnTo>
                    <a:lnTo>
                      <a:pt x="2" y="31"/>
                    </a:lnTo>
                    <a:lnTo>
                      <a:pt x="2" y="34"/>
                    </a:lnTo>
                    <a:lnTo>
                      <a:pt x="1" y="38"/>
                    </a:lnTo>
                    <a:lnTo>
                      <a:pt x="1" y="40"/>
                    </a:lnTo>
                    <a:lnTo>
                      <a:pt x="1" y="44"/>
                    </a:lnTo>
                    <a:lnTo>
                      <a:pt x="0" y="48"/>
                    </a:lnTo>
                    <a:lnTo>
                      <a:pt x="0" y="51"/>
                    </a:lnTo>
                    <a:lnTo>
                      <a:pt x="0" y="54"/>
                    </a:lnTo>
                    <a:lnTo>
                      <a:pt x="0" y="57"/>
                    </a:lnTo>
                    <a:lnTo>
                      <a:pt x="0" y="60"/>
                    </a:lnTo>
                    <a:lnTo>
                      <a:pt x="0" y="62"/>
                    </a:lnTo>
                    <a:lnTo>
                      <a:pt x="0" y="66"/>
                    </a:lnTo>
                    <a:lnTo>
                      <a:pt x="1" y="67"/>
                    </a:lnTo>
                    <a:lnTo>
                      <a:pt x="1" y="69"/>
                    </a:lnTo>
                    <a:lnTo>
                      <a:pt x="1" y="72"/>
                    </a:lnTo>
                    <a:lnTo>
                      <a:pt x="1" y="73"/>
                    </a:lnTo>
                    <a:lnTo>
                      <a:pt x="2" y="74"/>
                    </a:lnTo>
                    <a:lnTo>
                      <a:pt x="3" y="76"/>
                    </a:lnTo>
                    <a:lnTo>
                      <a:pt x="3" y="76"/>
                    </a:lnTo>
                    <a:lnTo>
                      <a:pt x="3" y="78"/>
                    </a:lnTo>
                    <a:lnTo>
                      <a:pt x="4" y="78"/>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75" name="Freeform 370"/>
              <p:cNvSpPr>
                <a:spLocks/>
              </p:cNvSpPr>
              <p:nvPr/>
            </p:nvSpPr>
            <p:spPr bwMode="auto">
              <a:xfrm>
                <a:off x="1175" y="1134"/>
                <a:ext cx="52" cy="54"/>
              </a:xfrm>
              <a:custGeom>
                <a:avLst/>
                <a:gdLst/>
                <a:ahLst/>
                <a:cxnLst>
                  <a:cxn ang="0">
                    <a:pos x="51" y="2"/>
                  </a:cxn>
                  <a:cxn ang="0">
                    <a:pos x="51" y="4"/>
                  </a:cxn>
                  <a:cxn ang="0">
                    <a:pos x="51" y="7"/>
                  </a:cxn>
                  <a:cxn ang="0">
                    <a:pos x="49" y="10"/>
                  </a:cxn>
                  <a:cxn ang="0">
                    <a:pos x="47" y="14"/>
                  </a:cxn>
                  <a:cxn ang="0">
                    <a:pos x="44" y="18"/>
                  </a:cxn>
                  <a:cxn ang="0">
                    <a:pos x="41" y="22"/>
                  </a:cxn>
                  <a:cxn ang="0">
                    <a:pos x="37" y="27"/>
                  </a:cxn>
                  <a:cxn ang="0">
                    <a:pos x="34" y="31"/>
                  </a:cxn>
                  <a:cxn ang="0">
                    <a:pos x="29" y="36"/>
                  </a:cxn>
                  <a:cxn ang="0">
                    <a:pos x="24" y="40"/>
                  </a:cxn>
                  <a:cxn ang="0">
                    <a:pos x="20" y="43"/>
                  </a:cxn>
                  <a:cxn ang="0">
                    <a:pos x="17" y="47"/>
                  </a:cxn>
                  <a:cxn ang="0">
                    <a:pos x="12" y="49"/>
                  </a:cxn>
                  <a:cxn ang="0">
                    <a:pos x="8" y="51"/>
                  </a:cxn>
                  <a:cxn ang="0">
                    <a:pos x="4" y="53"/>
                  </a:cxn>
                  <a:cxn ang="0">
                    <a:pos x="2" y="53"/>
                  </a:cxn>
                  <a:cxn ang="0">
                    <a:pos x="1" y="51"/>
                  </a:cxn>
                  <a:cxn ang="0">
                    <a:pos x="0" y="50"/>
                  </a:cxn>
                  <a:cxn ang="0">
                    <a:pos x="0" y="49"/>
                  </a:cxn>
                  <a:cxn ang="0">
                    <a:pos x="0" y="45"/>
                  </a:cxn>
                  <a:cxn ang="0">
                    <a:pos x="1" y="43"/>
                  </a:cxn>
                  <a:cxn ang="0">
                    <a:pos x="2" y="38"/>
                  </a:cxn>
                  <a:cxn ang="0">
                    <a:pos x="4" y="35"/>
                  </a:cxn>
                  <a:cxn ang="0">
                    <a:pos x="8" y="30"/>
                  </a:cxn>
                  <a:cxn ang="0">
                    <a:pos x="12" y="27"/>
                  </a:cxn>
                  <a:cxn ang="0">
                    <a:pos x="15" y="22"/>
                  </a:cxn>
                  <a:cxn ang="0">
                    <a:pos x="19" y="17"/>
                  </a:cxn>
                  <a:cxn ang="0">
                    <a:pos x="24" y="14"/>
                  </a:cxn>
                  <a:cxn ang="0">
                    <a:pos x="29" y="10"/>
                  </a:cxn>
                  <a:cxn ang="0">
                    <a:pos x="32" y="7"/>
                  </a:cxn>
                  <a:cxn ang="0">
                    <a:pos x="37" y="3"/>
                  </a:cxn>
                  <a:cxn ang="0">
                    <a:pos x="41" y="2"/>
                  </a:cxn>
                  <a:cxn ang="0">
                    <a:pos x="43" y="1"/>
                  </a:cxn>
                  <a:cxn ang="0">
                    <a:pos x="47" y="0"/>
                  </a:cxn>
                  <a:cxn ang="0">
                    <a:pos x="48" y="1"/>
                  </a:cxn>
                  <a:cxn ang="0">
                    <a:pos x="51" y="1"/>
                  </a:cxn>
                </a:cxnLst>
                <a:rect l="0" t="0" r="r" b="b"/>
                <a:pathLst>
                  <a:path w="52" h="54">
                    <a:moveTo>
                      <a:pt x="51" y="1"/>
                    </a:moveTo>
                    <a:lnTo>
                      <a:pt x="51" y="2"/>
                    </a:lnTo>
                    <a:lnTo>
                      <a:pt x="51" y="3"/>
                    </a:lnTo>
                    <a:lnTo>
                      <a:pt x="51" y="4"/>
                    </a:lnTo>
                    <a:lnTo>
                      <a:pt x="51" y="5"/>
                    </a:lnTo>
                    <a:lnTo>
                      <a:pt x="51" y="7"/>
                    </a:lnTo>
                    <a:lnTo>
                      <a:pt x="49" y="8"/>
                    </a:lnTo>
                    <a:lnTo>
                      <a:pt x="49" y="10"/>
                    </a:lnTo>
                    <a:lnTo>
                      <a:pt x="48" y="12"/>
                    </a:lnTo>
                    <a:lnTo>
                      <a:pt x="47" y="14"/>
                    </a:lnTo>
                    <a:lnTo>
                      <a:pt x="46" y="16"/>
                    </a:lnTo>
                    <a:lnTo>
                      <a:pt x="44" y="18"/>
                    </a:lnTo>
                    <a:lnTo>
                      <a:pt x="43" y="21"/>
                    </a:lnTo>
                    <a:lnTo>
                      <a:pt x="41" y="22"/>
                    </a:lnTo>
                    <a:lnTo>
                      <a:pt x="40" y="24"/>
                    </a:lnTo>
                    <a:lnTo>
                      <a:pt x="37" y="27"/>
                    </a:lnTo>
                    <a:lnTo>
                      <a:pt x="36" y="29"/>
                    </a:lnTo>
                    <a:lnTo>
                      <a:pt x="34" y="31"/>
                    </a:lnTo>
                    <a:lnTo>
                      <a:pt x="31" y="34"/>
                    </a:lnTo>
                    <a:lnTo>
                      <a:pt x="29" y="36"/>
                    </a:lnTo>
                    <a:lnTo>
                      <a:pt x="26" y="38"/>
                    </a:lnTo>
                    <a:lnTo>
                      <a:pt x="24" y="40"/>
                    </a:lnTo>
                    <a:lnTo>
                      <a:pt x="23" y="42"/>
                    </a:lnTo>
                    <a:lnTo>
                      <a:pt x="20" y="43"/>
                    </a:lnTo>
                    <a:lnTo>
                      <a:pt x="18" y="45"/>
                    </a:lnTo>
                    <a:lnTo>
                      <a:pt x="17" y="47"/>
                    </a:lnTo>
                    <a:lnTo>
                      <a:pt x="14" y="48"/>
                    </a:lnTo>
                    <a:lnTo>
                      <a:pt x="12" y="49"/>
                    </a:lnTo>
                    <a:lnTo>
                      <a:pt x="10" y="50"/>
                    </a:lnTo>
                    <a:lnTo>
                      <a:pt x="8" y="51"/>
                    </a:lnTo>
                    <a:lnTo>
                      <a:pt x="7" y="51"/>
                    </a:lnTo>
                    <a:lnTo>
                      <a:pt x="4" y="53"/>
                    </a:lnTo>
                    <a:lnTo>
                      <a:pt x="4" y="53"/>
                    </a:lnTo>
                    <a:lnTo>
                      <a:pt x="2" y="53"/>
                    </a:lnTo>
                    <a:lnTo>
                      <a:pt x="2" y="53"/>
                    </a:lnTo>
                    <a:lnTo>
                      <a:pt x="1" y="51"/>
                    </a:lnTo>
                    <a:lnTo>
                      <a:pt x="0" y="51"/>
                    </a:lnTo>
                    <a:lnTo>
                      <a:pt x="0" y="50"/>
                    </a:lnTo>
                    <a:lnTo>
                      <a:pt x="0" y="50"/>
                    </a:lnTo>
                    <a:lnTo>
                      <a:pt x="0" y="49"/>
                    </a:lnTo>
                    <a:lnTo>
                      <a:pt x="0" y="48"/>
                    </a:lnTo>
                    <a:lnTo>
                      <a:pt x="0" y="45"/>
                    </a:lnTo>
                    <a:lnTo>
                      <a:pt x="0" y="44"/>
                    </a:lnTo>
                    <a:lnTo>
                      <a:pt x="1" y="43"/>
                    </a:lnTo>
                    <a:lnTo>
                      <a:pt x="2" y="41"/>
                    </a:lnTo>
                    <a:lnTo>
                      <a:pt x="2" y="38"/>
                    </a:lnTo>
                    <a:lnTo>
                      <a:pt x="3" y="37"/>
                    </a:lnTo>
                    <a:lnTo>
                      <a:pt x="4" y="35"/>
                    </a:lnTo>
                    <a:lnTo>
                      <a:pt x="7" y="32"/>
                    </a:lnTo>
                    <a:lnTo>
                      <a:pt x="8" y="30"/>
                    </a:lnTo>
                    <a:lnTo>
                      <a:pt x="9" y="29"/>
                    </a:lnTo>
                    <a:lnTo>
                      <a:pt x="12" y="27"/>
                    </a:lnTo>
                    <a:lnTo>
                      <a:pt x="13" y="24"/>
                    </a:lnTo>
                    <a:lnTo>
                      <a:pt x="15" y="22"/>
                    </a:lnTo>
                    <a:lnTo>
                      <a:pt x="18" y="20"/>
                    </a:lnTo>
                    <a:lnTo>
                      <a:pt x="19" y="17"/>
                    </a:lnTo>
                    <a:lnTo>
                      <a:pt x="21" y="15"/>
                    </a:lnTo>
                    <a:lnTo>
                      <a:pt x="24" y="14"/>
                    </a:lnTo>
                    <a:lnTo>
                      <a:pt x="26" y="11"/>
                    </a:lnTo>
                    <a:lnTo>
                      <a:pt x="29" y="10"/>
                    </a:lnTo>
                    <a:lnTo>
                      <a:pt x="31" y="8"/>
                    </a:lnTo>
                    <a:lnTo>
                      <a:pt x="32" y="7"/>
                    </a:lnTo>
                    <a:lnTo>
                      <a:pt x="35" y="5"/>
                    </a:lnTo>
                    <a:lnTo>
                      <a:pt x="37" y="3"/>
                    </a:lnTo>
                    <a:lnTo>
                      <a:pt x="38" y="3"/>
                    </a:lnTo>
                    <a:lnTo>
                      <a:pt x="41" y="2"/>
                    </a:lnTo>
                    <a:lnTo>
                      <a:pt x="42" y="1"/>
                    </a:lnTo>
                    <a:lnTo>
                      <a:pt x="43" y="1"/>
                    </a:lnTo>
                    <a:lnTo>
                      <a:pt x="46" y="0"/>
                    </a:lnTo>
                    <a:lnTo>
                      <a:pt x="47" y="0"/>
                    </a:lnTo>
                    <a:lnTo>
                      <a:pt x="48" y="0"/>
                    </a:lnTo>
                    <a:lnTo>
                      <a:pt x="48" y="1"/>
                    </a:lnTo>
                    <a:lnTo>
                      <a:pt x="49" y="1"/>
                    </a:lnTo>
                    <a:lnTo>
                      <a:pt x="51" y="1"/>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76" name="Freeform 371"/>
              <p:cNvSpPr>
                <a:spLocks/>
              </p:cNvSpPr>
              <p:nvPr/>
            </p:nvSpPr>
            <p:spPr bwMode="auto">
              <a:xfrm>
                <a:off x="1295" y="985"/>
                <a:ext cx="55" cy="54"/>
              </a:xfrm>
              <a:custGeom>
                <a:avLst/>
                <a:gdLst/>
                <a:ahLst/>
                <a:cxnLst>
                  <a:cxn ang="0">
                    <a:pos x="54" y="2"/>
                  </a:cxn>
                  <a:cxn ang="0">
                    <a:pos x="54" y="4"/>
                  </a:cxn>
                  <a:cxn ang="0">
                    <a:pos x="54" y="7"/>
                  </a:cxn>
                  <a:cxn ang="0">
                    <a:pos x="51" y="10"/>
                  </a:cxn>
                  <a:cxn ang="0">
                    <a:pos x="50" y="14"/>
                  </a:cxn>
                  <a:cxn ang="0">
                    <a:pos x="47" y="19"/>
                  </a:cxn>
                  <a:cxn ang="0">
                    <a:pos x="43" y="22"/>
                  </a:cxn>
                  <a:cxn ang="0">
                    <a:pos x="40" y="27"/>
                  </a:cxn>
                  <a:cxn ang="0">
                    <a:pos x="36" y="32"/>
                  </a:cxn>
                  <a:cxn ang="0">
                    <a:pos x="31" y="36"/>
                  </a:cxn>
                  <a:cxn ang="0">
                    <a:pos x="26" y="40"/>
                  </a:cxn>
                  <a:cxn ang="0">
                    <a:pos x="22" y="44"/>
                  </a:cxn>
                  <a:cxn ang="0">
                    <a:pos x="18" y="48"/>
                  </a:cxn>
                  <a:cxn ang="0">
                    <a:pos x="13" y="50"/>
                  </a:cxn>
                  <a:cxn ang="0">
                    <a:pos x="10" y="51"/>
                  </a:cxn>
                  <a:cxn ang="0">
                    <a:pos x="6" y="53"/>
                  </a:cxn>
                  <a:cxn ang="0">
                    <a:pos x="3" y="53"/>
                  </a:cxn>
                  <a:cxn ang="0">
                    <a:pos x="2" y="53"/>
                  </a:cxn>
                  <a:cxn ang="0">
                    <a:pos x="1" y="51"/>
                  </a:cxn>
                  <a:cxn ang="0">
                    <a:pos x="0" y="50"/>
                  </a:cxn>
                  <a:cxn ang="0">
                    <a:pos x="1" y="46"/>
                  </a:cxn>
                  <a:cxn ang="0">
                    <a:pos x="1" y="43"/>
                  </a:cxn>
                  <a:cxn ang="0">
                    <a:pos x="3" y="39"/>
                  </a:cxn>
                  <a:cxn ang="0">
                    <a:pos x="6" y="36"/>
                  </a:cxn>
                  <a:cxn ang="0">
                    <a:pos x="8" y="31"/>
                  </a:cxn>
                  <a:cxn ang="0">
                    <a:pos x="13" y="26"/>
                  </a:cxn>
                  <a:cxn ang="0">
                    <a:pos x="17" y="21"/>
                  </a:cxn>
                  <a:cxn ang="0">
                    <a:pos x="21" y="18"/>
                  </a:cxn>
                  <a:cxn ang="0">
                    <a:pos x="26" y="13"/>
                  </a:cxn>
                  <a:cxn ang="0">
                    <a:pos x="31" y="9"/>
                  </a:cxn>
                  <a:cxn ang="0">
                    <a:pos x="35" y="7"/>
                  </a:cxn>
                  <a:cxn ang="0">
                    <a:pos x="38" y="3"/>
                  </a:cxn>
                  <a:cxn ang="0">
                    <a:pos x="43" y="2"/>
                  </a:cxn>
                  <a:cxn ang="0">
                    <a:pos x="46" y="0"/>
                  </a:cxn>
                  <a:cxn ang="0">
                    <a:pos x="48" y="0"/>
                  </a:cxn>
                  <a:cxn ang="0">
                    <a:pos x="51" y="0"/>
                  </a:cxn>
                  <a:cxn ang="0">
                    <a:pos x="52" y="1"/>
                  </a:cxn>
                </a:cxnLst>
                <a:rect l="0" t="0" r="r" b="b"/>
                <a:pathLst>
                  <a:path w="55" h="54">
                    <a:moveTo>
                      <a:pt x="52" y="1"/>
                    </a:moveTo>
                    <a:lnTo>
                      <a:pt x="54" y="2"/>
                    </a:lnTo>
                    <a:lnTo>
                      <a:pt x="54" y="3"/>
                    </a:lnTo>
                    <a:lnTo>
                      <a:pt x="54" y="4"/>
                    </a:lnTo>
                    <a:lnTo>
                      <a:pt x="54" y="6"/>
                    </a:lnTo>
                    <a:lnTo>
                      <a:pt x="54" y="7"/>
                    </a:lnTo>
                    <a:lnTo>
                      <a:pt x="52" y="8"/>
                    </a:lnTo>
                    <a:lnTo>
                      <a:pt x="51" y="10"/>
                    </a:lnTo>
                    <a:lnTo>
                      <a:pt x="51" y="12"/>
                    </a:lnTo>
                    <a:lnTo>
                      <a:pt x="50" y="14"/>
                    </a:lnTo>
                    <a:lnTo>
                      <a:pt x="48" y="16"/>
                    </a:lnTo>
                    <a:lnTo>
                      <a:pt x="47" y="19"/>
                    </a:lnTo>
                    <a:lnTo>
                      <a:pt x="45" y="20"/>
                    </a:lnTo>
                    <a:lnTo>
                      <a:pt x="43" y="22"/>
                    </a:lnTo>
                    <a:lnTo>
                      <a:pt x="41" y="25"/>
                    </a:lnTo>
                    <a:lnTo>
                      <a:pt x="40" y="27"/>
                    </a:lnTo>
                    <a:lnTo>
                      <a:pt x="38" y="30"/>
                    </a:lnTo>
                    <a:lnTo>
                      <a:pt x="36" y="32"/>
                    </a:lnTo>
                    <a:lnTo>
                      <a:pt x="33" y="34"/>
                    </a:lnTo>
                    <a:lnTo>
                      <a:pt x="31" y="36"/>
                    </a:lnTo>
                    <a:lnTo>
                      <a:pt x="28" y="38"/>
                    </a:lnTo>
                    <a:lnTo>
                      <a:pt x="26" y="40"/>
                    </a:lnTo>
                    <a:lnTo>
                      <a:pt x="25" y="43"/>
                    </a:lnTo>
                    <a:lnTo>
                      <a:pt x="22" y="44"/>
                    </a:lnTo>
                    <a:lnTo>
                      <a:pt x="20" y="45"/>
                    </a:lnTo>
                    <a:lnTo>
                      <a:pt x="18" y="48"/>
                    </a:lnTo>
                    <a:lnTo>
                      <a:pt x="16" y="49"/>
                    </a:lnTo>
                    <a:lnTo>
                      <a:pt x="13" y="50"/>
                    </a:lnTo>
                    <a:lnTo>
                      <a:pt x="11" y="51"/>
                    </a:lnTo>
                    <a:lnTo>
                      <a:pt x="10" y="51"/>
                    </a:lnTo>
                    <a:lnTo>
                      <a:pt x="8" y="53"/>
                    </a:lnTo>
                    <a:lnTo>
                      <a:pt x="6" y="53"/>
                    </a:lnTo>
                    <a:lnTo>
                      <a:pt x="5" y="53"/>
                    </a:lnTo>
                    <a:lnTo>
                      <a:pt x="3" y="53"/>
                    </a:lnTo>
                    <a:lnTo>
                      <a:pt x="3" y="53"/>
                    </a:lnTo>
                    <a:lnTo>
                      <a:pt x="2" y="53"/>
                    </a:lnTo>
                    <a:lnTo>
                      <a:pt x="1" y="53"/>
                    </a:lnTo>
                    <a:lnTo>
                      <a:pt x="1" y="51"/>
                    </a:lnTo>
                    <a:lnTo>
                      <a:pt x="1" y="50"/>
                    </a:lnTo>
                    <a:lnTo>
                      <a:pt x="0" y="50"/>
                    </a:lnTo>
                    <a:lnTo>
                      <a:pt x="1" y="48"/>
                    </a:lnTo>
                    <a:lnTo>
                      <a:pt x="1" y="46"/>
                    </a:lnTo>
                    <a:lnTo>
                      <a:pt x="1" y="45"/>
                    </a:lnTo>
                    <a:lnTo>
                      <a:pt x="1" y="43"/>
                    </a:lnTo>
                    <a:lnTo>
                      <a:pt x="2" y="42"/>
                    </a:lnTo>
                    <a:lnTo>
                      <a:pt x="3" y="39"/>
                    </a:lnTo>
                    <a:lnTo>
                      <a:pt x="5" y="38"/>
                    </a:lnTo>
                    <a:lnTo>
                      <a:pt x="6" y="36"/>
                    </a:lnTo>
                    <a:lnTo>
                      <a:pt x="7" y="33"/>
                    </a:lnTo>
                    <a:lnTo>
                      <a:pt x="8" y="31"/>
                    </a:lnTo>
                    <a:lnTo>
                      <a:pt x="11" y="28"/>
                    </a:lnTo>
                    <a:lnTo>
                      <a:pt x="13" y="26"/>
                    </a:lnTo>
                    <a:lnTo>
                      <a:pt x="15" y="24"/>
                    </a:lnTo>
                    <a:lnTo>
                      <a:pt x="17" y="21"/>
                    </a:lnTo>
                    <a:lnTo>
                      <a:pt x="18" y="20"/>
                    </a:lnTo>
                    <a:lnTo>
                      <a:pt x="21" y="18"/>
                    </a:lnTo>
                    <a:lnTo>
                      <a:pt x="23" y="15"/>
                    </a:lnTo>
                    <a:lnTo>
                      <a:pt x="26" y="13"/>
                    </a:lnTo>
                    <a:lnTo>
                      <a:pt x="28" y="12"/>
                    </a:lnTo>
                    <a:lnTo>
                      <a:pt x="31" y="9"/>
                    </a:lnTo>
                    <a:lnTo>
                      <a:pt x="32" y="8"/>
                    </a:lnTo>
                    <a:lnTo>
                      <a:pt x="35" y="7"/>
                    </a:lnTo>
                    <a:lnTo>
                      <a:pt x="37" y="4"/>
                    </a:lnTo>
                    <a:lnTo>
                      <a:pt x="38" y="3"/>
                    </a:lnTo>
                    <a:lnTo>
                      <a:pt x="41" y="2"/>
                    </a:lnTo>
                    <a:lnTo>
                      <a:pt x="43" y="2"/>
                    </a:lnTo>
                    <a:lnTo>
                      <a:pt x="45" y="1"/>
                    </a:lnTo>
                    <a:lnTo>
                      <a:pt x="46" y="0"/>
                    </a:lnTo>
                    <a:lnTo>
                      <a:pt x="48" y="0"/>
                    </a:lnTo>
                    <a:lnTo>
                      <a:pt x="48" y="0"/>
                    </a:lnTo>
                    <a:lnTo>
                      <a:pt x="51" y="0"/>
                    </a:lnTo>
                    <a:lnTo>
                      <a:pt x="51" y="0"/>
                    </a:lnTo>
                    <a:lnTo>
                      <a:pt x="52" y="1"/>
                    </a:lnTo>
                    <a:lnTo>
                      <a:pt x="52" y="1"/>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77" name="Freeform 372"/>
              <p:cNvSpPr>
                <a:spLocks/>
              </p:cNvSpPr>
              <p:nvPr/>
            </p:nvSpPr>
            <p:spPr bwMode="auto">
              <a:xfrm>
                <a:off x="1436" y="824"/>
                <a:ext cx="52" cy="54"/>
              </a:xfrm>
              <a:custGeom>
                <a:avLst/>
                <a:gdLst/>
                <a:ahLst/>
                <a:cxnLst>
                  <a:cxn ang="0">
                    <a:pos x="51" y="2"/>
                  </a:cxn>
                  <a:cxn ang="0">
                    <a:pos x="51" y="3"/>
                  </a:cxn>
                  <a:cxn ang="0">
                    <a:pos x="51" y="7"/>
                  </a:cxn>
                  <a:cxn ang="0">
                    <a:pos x="49" y="10"/>
                  </a:cxn>
                  <a:cxn ang="0">
                    <a:pos x="47" y="14"/>
                  </a:cxn>
                  <a:cxn ang="0">
                    <a:pos x="44" y="19"/>
                  </a:cxn>
                  <a:cxn ang="0">
                    <a:pos x="41" y="22"/>
                  </a:cxn>
                  <a:cxn ang="0">
                    <a:pos x="37" y="27"/>
                  </a:cxn>
                  <a:cxn ang="0">
                    <a:pos x="34" y="32"/>
                  </a:cxn>
                  <a:cxn ang="0">
                    <a:pos x="30" y="36"/>
                  </a:cxn>
                  <a:cxn ang="0">
                    <a:pos x="25" y="40"/>
                  </a:cxn>
                  <a:cxn ang="0">
                    <a:pos x="20" y="44"/>
                  </a:cxn>
                  <a:cxn ang="0">
                    <a:pos x="17" y="48"/>
                  </a:cxn>
                  <a:cxn ang="0">
                    <a:pos x="12" y="50"/>
                  </a:cxn>
                  <a:cxn ang="0">
                    <a:pos x="8" y="51"/>
                  </a:cxn>
                  <a:cxn ang="0">
                    <a:pos x="6" y="53"/>
                  </a:cxn>
                  <a:cxn ang="0">
                    <a:pos x="3" y="53"/>
                  </a:cxn>
                  <a:cxn ang="0">
                    <a:pos x="1" y="53"/>
                  </a:cxn>
                  <a:cxn ang="0">
                    <a:pos x="0" y="51"/>
                  </a:cxn>
                  <a:cxn ang="0">
                    <a:pos x="0" y="49"/>
                  </a:cxn>
                  <a:cxn ang="0">
                    <a:pos x="0" y="46"/>
                  </a:cxn>
                  <a:cxn ang="0">
                    <a:pos x="1" y="43"/>
                  </a:cxn>
                  <a:cxn ang="0">
                    <a:pos x="2" y="39"/>
                  </a:cxn>
                  <a:cxn ang="0">
                    <a:pos x="6" y="36"/>
                  </a:cxn>
                  <a:cxn ang="0">
                    <a:pos x="8" y="31"/>
                  </a:cxn>
                  <a:cxn ang="0">
                    <a:pos x="12" y="26"/>
                  </a:cxn>
                  <a:cxn ang="0">
                    <a:pos x="15" y="21"/>
                  </a:cxn>
                  <a:cxn ang="0">
                    <a:pos x="20" y="18"/>
                  </a:cxn>
                  <a:cxn ang="0">
                    <a:pos x="24" y="13"/>
                  </a:cxn>
                  <a:cxn ang="0">
                    <a:pos x="29" y="9"/>
                  </a:cxn>
                  <a:cxn ang="0">
                    <a:pos x="32" y="6"/>
                  </a:cxn>
                  <a:cxn ang="0">
                    <a:pos x="37" y="3"/>
                  </a:cxn>
                  <a:cxn ang="0">
                    <a:pos x="41" y="1"/>
                  </a:cxn>
                  <a:cxn ang="0">
                    <a:pos x="44" y="0"/>
                  </a:cxn>
                  <a:cxn ang="0">
                    <a:pos x="47" y="0"/>
                  </a:cxn>
                  <a:cxn ang="0">
                    <a:pos x="49" y="0"/>
                  </a:cxn>
                  <a:cxn ang="0">
                    <a:pos x="51" y="1"/>
                  </a:cxn>
                </a:cxnLst>
                <a:rect l="0" t="0" r="r" b="b"/>
                <a:pathLst>
                  <a:path w="52" h="54">
                    <a:moveTo>
                      <a:pt x="51" y="1"/>
                    </a:moveTo>
                    <a:lnTo>
                      <a:pt x="51" y="2"/>
                    </a:lnTo>
                    <a:lnTo>
                      <a:pt x="51" y="2"/>
                    </a:lnTo>
                    <a:lnTo>
                      <a:pt x="51" y="3"/>
                    </a:lnTo>
                    <a:lnTo>
                      <a:pt x="51" y="4"/>
                    </a:lnTo>
                    <a:lnTo>
                      <a:pt x="51" y="7"/>
                    </a:lnTo>
                    <a:lnTo>
                      <a:pt x="49" y="8"/>
                    </a:lnTo>
                    <a:lnTo>
                      <a:pt x="49" y="10"/>
                    </a:lnTo>
                    <a:lnTo>
                      <a:pt x="48" y="12"/>
                    </a:lnTo>
                    <a:lnTo>
                      <a:pt x="47" y="14"/>
                    </a:lnTo>
                    <a:lnTo>
                      <a:pt x="46" y="16"/>
                    </a:lnTo>
                    <a:lnTo>
                      <a:pt x="44" y="19"/>
                    </a:lnTo>
                    <a:lnTo>
                      <a:pt x="43" y="20"/>
                    </a:lnTo>
                    <a:lnTo>
                      <a:pt x="41" y="22"/>
                    </a:lnTo>
                    <a:lnTo>
                      <a:pt x="40" y="25"/>
                    </a:lnTo>
                    <a:lnTo>
                      <a:pt x="37" y="27"/>
                    </a:lnTo>
                    <a:lnTo>
                      <a:pt x="36" y="30"/>
                    </a:lnTo>
                    <a:lnTo>
                      <a:pt x="34" y="32"/>
                    </a:lnTo>
                    <a:lnTo>
                      <a:pt x="31" y="34"/>
                    </a:lnTo>
                    <a:lnTo>
                      <a:pt x="30" y="36"/>
                    </a:lnTo>
                    <a:lnTo>
                      <a:pt x="27" y="38"/>
                    </a:lnTo>
                    <a:lnTo>
                      <a:pt x="25" y="40"/>
                    </a:lnTo>
                    <a:lnTo>
                      <a:pt x="23" y="42"/>
                    </a:lnTo>
                    <a:lnTo>
                      <a:pt x="20" y="44"/>
                    </a:lnTo>
                    <a:lnTo>
                      <a:pt x="18" y="45"/>
                    </a:lnTo>
                    <a:lnTo>
                      <a:pt x="17" y="48"/>
                    </a:lnTo>
                    <a:lnTo>
                      <a:pt x="14" y="49"/>
                    </a:lnTo>
                    <a:lnTo>
                      <a:pt x="12" y="50"/>
                    </a:lnTo>
                    <a:lnTo>
                      <a:pt x="10" y="50"/>
                    </a:lnTo>
                    <a:lnTo>
                      <a:pt x="8" y="51"/>
                    </a:lnTo>
                    <a:lnTo>
                      <a:pt x="7" y="53"/>
                    </a:lnTo>
                    <a:lnTo>
                      <a:pt x="6" y="53"/>
                    </a:lnTo>
                    <a:lnTo>
                      <a:pt x="3" y="53"/>
                    </a:lnTo>
                    <a:lnTo>
                      <a:pt x="3" y="53"/>
                    </a:lnTo>
                    <a:lnTo>
                      <a:pt x="2" y="53"/>
                    </a:lnTo>
                    <a:lnTo>
                      <a:pt x="1" y="53"/>
                    </a:lnTo>
                    <a:lnTo>
                      <a:pt x="1" y="53"/>
                    </a:lnTo>
                    <a:lnTo>
                      <a:pt x="0" y="51"/>
                    </a:lnTo>
                    <a:lnTo>
                      <a:pt x="0" y="50"/>
                    </a:lnTo>
                    <a:lnTo>
                      <a:pt x="0" y="49"/>
                    </a:lnTo>
                    <a:lnTo>
                      <a:pt x="0" y="48"/>
                    </a:lnTo>
                    <a:lnTo>
                      <a:pt x="0" y="46"/>
                    </a:lnTo>
                    <a:lnTo>
                      <a:pt x="1" y="45"/>
                    </a:lnTo>
                    <a:lnTo>
                      <a:pt x="1" y="43"/>
                    </a:lnTo>
                    <a:lnTo>
                      <a:pt x="2" y="42"/>
                    </a:lnTo>
                    <a:lnTo>
                      <a:pt x="2" y="39"/>
                    </a:lnTo>
                    <a:lnTo>
                      <a:pt x="3" y="38"/>
                    </a:lnTo>
                    <a:lnTo>
                      <a:pt x="6" y="36"/>
                    </a:lnTo>
                    <a:lnTo>
                      <a:pt x="6" y="33"/>
                    </a:lnTo>
                    <a:lnTo>
                      <a:pt x="8" y="31"/>
                    </a:lnTo>
                    <a:lnTo>
                      <a:pt x="9" y="28"/>
                    </a:lnTo>
                    <a:lnTo>
                      <a:pt x="12" y="26"/>
                    </a:lnTo>
                    <a:lnTo>
                      <a:pt x="13" y="24"/>
                    </a:lnTo>
                    <a:lnTo>
                      <a:pt x="15" y="21"/>
                    </a:lnTo>
                    <a:lnTo>
                      <a:pt x="18" y="19"/>
                    </a:lnTo>
                    <a:lnTo>
                      <a:pt x="20" y="18"/>
                    </a:lnTo>
                    <a:lnTo>
                      <a:pt x="21" y="15"/>
                    </a:lnTo>
                    <a:lnTo>
                      <a:pt x="24" y="13"/>
                    </a:lnTo>
                    <a:lnTo>
                      <a:pt x="26" y="12"/>
                    </a:lnTo>
                    <a:lnTo>
                      <a:pt x="29" y="9"/>
                    </a:lnTo>
                    <a:lnTo>
                      <a:pt x="31" y="7"/>
                    </a:lnTo>
                    <a:lnTo>
                      <a:pt x="32" y="6"/>
                    </a:lnTo>
                    <a:lnTo>
                      <a:pt x="35" y="4"/>
                    </a:lnTo>
                    <a:lnTo>
                      <a:pt x="37" y="3"/>
                    </a:lnTo>
                    <a:lnTo>
                      <a:pt x="40" y="2"/>
                    </a:lnTo>
                    <a:lnTo>
                      <a:pt x="41" y="1"/>
                    </a:lnTo>
                    <a:lnTo>
                      <a:pt x="42" y="1"/>
                    </a:lnTo>
                    <a:lnTo>
                      <a:pt x="44" y="0"/>
                    </a:lnTo>
                    <a:lnTo>
                      <a:pt x="46" y="0"/>
                    </a:lnTo>
                    <a:lnTo>
                      <a:pt x="47" y="0"/>
                    </a:lnTo>
                    <a:lnTo>
                      <a:pt x="48" y="0"/>
                    </a:lnTo>
                    <a:lnTo>
                      <a:pt x="49" y="0"/>
                    </a:lnTo>
                    <a:lnTo>
                      <a:pt x="49" y="0"/>
                    </a:lnTo>
                    <a:lnTo>
                      <a:pt x="51" y="1"/>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78" name="Freeform 373"/>
              <p:cNvSpPr>
                <a:spLocks/>
              </p:cNvSpPr>
              <p:nvPr/>
            </p:nvSpPr>
            <p:spPr bwMode="auto">
              <a:xfrm>
                <a:off x="1169" y="1055"/>
                <a:ext cx="53" cy="55"/>
              </a:xfrm>
              <a:custGeom>
                <a:avLst/>
                <a:gdLst/>
                <a:ahLst/>
                <a:cxnLst>
                  <a:cxn ang="0">
                    <a:pos x="52" y="2"/>
                  </a:cxn>
                  <a:cxn ang="0">
                    <a:pos x="52" y="4"/>
                  </a:cxn>
                  <a:cxn ang="0">
                    <a:pos x="52" y="7"/>
                  </a:cxn>
                  <a:cxn ang="0">
                    <a:pos x="50" y="10"/>
                  </a:cxn>
                  <a:cxn ang="0">
                    <a:pos x="48" y="14"/>
                  </a:cxn>
                  <a:cxn ang="0">
                    <a:pos x="45" y="19"/>
                  </a:cxn>
                  <a:cxn ang="0">
                    <a:pos x="42" y="24"/>
                  </a:cxn>
                  <a:cxn ang="0">
                    <a:pos x="38" y="28"/>
                  </a:cxn>
                  <a:cxn ang="0">
                    <a:pos x="34" y="32"/>
                  </a:cxn>
                  <a:cxn ang="0">
                    <a:pos x="29" y="37"/>
                  </a:cxn>
                  <a:cxn ang="0">
                    <a:pos x="26" y="40"/>
                  </a:cxn>
                  <a:cxn ang="0">
                    <a:pos x="21" y="45"/>
                  </a:cxn>
                  <a:cxn ang="0">
                    <a:pos x="17" y="48"/>
                  </a:cxn>
                  <a:cxn ang="0">
                    <a:pos x="12" y="50"/>
                  </a:cxn>
                  <a:cxn ang="0">
                    <a:pos x="8" y="52"/>
                  </a:cxn>
                  <a:cxn ang="0">
                    <a:pos x="6" y="54"/>
                  </a:cxn>
                  <a:cxn ang="0">
                    <a:pos x="3" y="54"/>
                  </a:cxn>
                  <a:cxn ang="0">
                    <a:pos x="1" y="52"/>
                  </a:cxn>
                  <a:cxn ang="0">
                    <a:pos x="0" y="51"/>
                  </a:cxn>
                  <a:cxn ang="0">
                    <a:pos x="0" y="50"/>
                  </a:cxn>
                  <a:cxn ang="0">
                    <a:pos x="0" y="48"/>
                  </a:cxn>
                  <a:cxn ang="0">
                    <a:pos x="1" y="44"/>
                  </a:cxn>
                  <a:cxn ang="0">
                    <a:pos x="2" y="40"/>
                  </a:cxn>
                  <a:cxn ang="0">
                    <a:pos x="4" y="36"/>
                  </a:cxn>
                  <a:cxn ang="0">
                    <a:pos x="8" y="31"/>
                  </a:cxn>
                  <a:cxn ang="0">
                    <a:pos x="12" y="27"/>
                  </a:cxn>
                  <a:cxn ang="0">
                    <a:pos x="16" y="22"/>
                  </a:cxn>
                  <a:cxn ang="0">
                    <a:pos x="19" y="18"/>
                  </a:cxn>
                  <a:cxn ang="0">
                    <a:pos x="24" y="14"/>
                  </a:cxn>
                  <a:cxn ang="0">
                    <a:pos x="29" y="9"/>
                  </a:cxn>
                  <a:cxn ang="0">
                    <a:pos x="34" y="7"/>
                  </a:cxn>
                  <a:cxn ang="0">
                    <a:pos x="38" y="4"/>
                  </a:cxn>
                  <a:cxn ang="0">
                    <a:pos x="42" y="2"/>
                  </a:cxn>
                  <a:cxn ang="0">
                    <a:pos x="44" y="1"/>
                  </a:cxn>
                  <a:cxn ang="0">
                    <a:pos x="48" y="0"/>
                  </a:cxn>
                  <a:cxn ang="0">
                    <a:pos x="49" y="0"/>
                  </a:cxn>
                  <a:cxn ang="0">
                    <a:pos x="52" y="1"/>
                  </a:cxn>
                </a:cxnLst>
                <a:rect l="0" t="0" r="r" b="b"/>
                <a:pathLst>
                  <a:path w="53" h="55">
                    <a:moveTo>
                      <a:pt x="52" y="1"/>
                    </a:moveTo>
                    <a:lnTo>
                      <a:pt x="52" y="2"/>
                    </a:lnTo>
                    <a:lnTo>
                      <a:pt x="52" y="3"/>
                    </a:lnTo>
                    <a:lnTo>
                      <a:pt x="52" y="4"/>
                    </a:lnTo>
                    <a:lnTo>
                      <a:pt x="52" y="6"/>
                    </a:lnTo>
                    <a:lnTo>
                      <a:pt x="52" y="7"/>
                    </a:lnTo>
                    <a:lnTo>
                      <a:pt x="50" y="9"/>
                    </a:lnTo>
                    <a:lnTo>
                      <a:pt x="50" y="10"/>
                    </a:lnTo>
                    <a:lnTo>
                      <a:pt x="49" y="13"/>
                    </a:lnTo>
                    <a:lnTo>
                      <a:pt x="48" y="14"/>
                    </a:lnTo>
                    <a:lnTo>
                      <a:pt x="47" y="16"/>
                    </a:lnTo>
                    <a:lnTo>
                      <a:pt x="45" y="19"/>
                    </a:lnTo>
                    <a:lnTo>
                      <a:pt x="44" y="21"/>
                    </a:lnTo>
                    <a:lnTo>
                      <a:pt x="42" y="24"/>
                    </a:lnTo>
                    <a:lnTo>
                      <a:pt x="40" y="26"/>
                    </a:lnTo>
                    <a:lnTo>
                      <a:pt x="38" y="28"/>
                    </a:lnTo>
                    <a:lnTo>
                      <a:pt x="37" y="31"/>
                    </a:lnTo>
                    <a:lnTo>
                      <a:pt x="34" y="32"/>
                    </a:lnTo>
                    <a:lnTo>
                      <a:pt x="32" y="34"/>
                    </a:lnTo>
                    <a:lnTo>
                      <a:pt x="29" y="37"/>
                    </a:lnTo>
                    <a:lnTo>
                      <a:pt x="28" y="39"/>
                    </a:lnTo>
                    <a:lnTo>
                      <a:pt x="26" y="40"/>
                    </a:lnTo>
                    <a:lnTo>
                      <a:pt x="23" y="43"/>
                    </a:lnTo>
                    <a:lnTo>
                      <a:pt x="21" y="45"/>
                    </a:lnTo>
                    <a:lnTo>
                      <a:pt x="19" y="46"/>
                    </a:lnTo>
                    <a:lnTo>
                      <a:pt x="17" y="48"/>
                    </a:lnTo>
                    <a:lnTo>
                      <a:pt x="14" y="49"/>
                    </a:lnTo>
                    <a:lnTo>
                      <a:pt x="12" y="50"/>
                    </a:lnTo>
                    <a:lnTo>
                      <a:pt x="11" y="51"/>
                    </a:lnTo>
                    <a:lnTo>
                      <a:pt x="8" y="52"/>
                    </a:lnTo>
                    <a:lnTo>
                      <a:pt x="7" y="52"/>
                    </a:lnTo>
                    <a:lnTo>
                      <a:pt x="6" y="54"/>
                    </a:lnTo>
                    <a:lnTo>
                      <a:pt x="4" y="54"/>
                    </a:lnTo>
                    <a:lnTo>
                      <a:pt x="3" y="54"/>
                    </a:lnTo>
                    <a:lnTo>
                      <a:pt x="2" y="54"/>
                    </a:lnTo>
                    <a:lnTo>
                      <a:pt x="1" y="52"/>
                    </a:lnTo>
                    <a:lnTo>
                      <a:pt x="0" y="52"/>
                    </a:lnTo>
                    <a:lnTo>
                      <a:pt x="0" y="51"/>
                    </a:lnTo>
                    <a:lnTo>
                      <a:pt x="0" y="51"/>
                    </a:lnTo>
                    <a:lnTo>
                      <a:pt x="0" y="50"/>
                    </a:lnTo>
                    <a:lnTo>
                      <a:pt x="0" y="49"/>
                    </a:lnTo>
                    <a:lnTo>
                      <a:pt x="0" y="48"/>
                    </a:lnTo>
                    <a:lnTo>
                      <a:pt x="0" y="45"/>
                    </a:lnTo>
                    <a:lnTo>
                      <a:pt x="1" y="44"/>
                    </a:lnTo>
                    <a:lnTo>
                      <a:pt x="2" y="42"/>
                    </a:lnTo>
                    <a:lnTo>
                      <a:pt x="2" y="40"/>
                    </a:lnTo>
                    <a:lnTo>
                      <a:pt x="3" y="38"/>
                    </a:lnTo>
                    <a:lnTo>
                      <a:pt x="4" y="36"/>
                    </a:lnTo>
                    <a:lnTo>
                      <a:pt x="7" y="33"/>
                    </a:lnTo>
                    <a:lnTo>
                      <a:pt x="8" y="31"/>
                    </a:lnTo>
                    <a:lnTo>
                      <a:pt x="9" y="28"/>
                    </a:lnTo>
                    <a:lnTo>
                      <a:pt x="12" y="27"/>
                    </a:lnTo>
                    <a:lnTo>
                      <a:pt x="14" y="25"/>
                    </a:lnTo>
                    <a:lnTo>
                      <a:pt x="16" y="22"/>
                    </a:lnTo>
                    <a:lnTo>
                      <a:pt x="18" y="20"/>
                    </a:lnTo>
                    <a:lnTo>
                      <a:pt x="19" y="18"/>
                    </a:lnTo>
                    <a:lnTo>
                      <a:pt x="22" y="15"/>
                    </a:lnTo>
                    <a:lnTo>
                      <a:pt x="24" y="14"/>
                    </a:lnTo>
                    <a:lnTo>
                      <a:pt x="27" y="12"/>
                    </a:lnTo>
                    <a:lnTo>
                      <a:pt x="29" y="9"/>
                    </a:lnTo>
                    <a:lnTo>
                      <a:pt x="32" y="8"/>
                    </a:lnTo>
                    <a:lnTo>
                      <a:pt x="34" y="7"/>
                    </a:lnTo>
                    <a:lnTo>
                      <a:pt x="35" y="4"/>
                    </a:lnTo>
                    <a:lnTo>
                      <a:pt x="38" y="4"/>
                    </a:lnTo>
                    <a:lnTo>
                      <a:pt x="39" y="3"/>
                    </a:lnTo>
                    <a:lnTo>
                      <a:pt x="42" y="2"/>
                    </a:lnTo>
                    <a:lnTo>
                      <a:pt x="43" y="1"/>
                    </a:lnTo>
                    <a:lnTo>
                      <a:pt x="44" y="1"/>
                    </a:lnTo>
                    <a:lnTo>
                      <a:pt x="47" y="0"/>
                    </a:lnTo>
                    <a:lnTo>
                      <a:pt x="48" y="0"/>
                    </a:lnTo>
                    <a:lnTo>
                      <a:pt x="49" y="0"/>
                    </a:lnTo>
                    <a:lnTo>
                      <a:pt x="49" y="0"/>
                    </a:lnTo>
                    <a:lnTo>
                      <a:pt x="50" y="1"/>
                    </a:lnTo>
                    <a:lnTo>
                      <a:pt x="52" y="1"/>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79" name="Oval 374"/>
              <p:cNvSpPr>
                <a:spLocks noChangeArrowheads="1"/>
              </p:cNvSpPr>
              <p:nvPr/>
            </p:nvSpPr>
            <p:spPr bwMode="auto">
              <a:xfrm rot="5996250">
                <a:off x="1276" y="1191"/>
                <a:ext cx="73" cy="14"/>
              </a:xfrm>
              <a:prstGeom prst="ellipse">
                <a:avLst/>
              </a:prstGeom>
              <a:solidFill>
                <a:srgbClr val="00FF00"/>
              </a:solidFill>
              <a:ln w="12699">
                <a:solidFill>
                  <a:srgbClr val="009900"/>
                </a:solidFill>
                <a:round/>
                <a:headEnd/>
                <a:tailEnd/>
              </a:ln>
              <a:effectLst/>
            </p:spPr>
            <p:txBody>
              <a:bodyPr wrap="none" anchor="ctr"/>
              <a:lstStyle/>
              <a:p>
                <a:endParaRPr lang="en-US" b="1" dirty="0"/>
              </a:p>
            </p:txBody>
          </p:sp>
          <p:sp>
            <p:nvSpPr>
              <p:cNvPr id="280" name="Freeform 375"/>
              <p:cNvSpPr>
                <a:spLocks/>
              </p:cNvSpPr>
              <p:nvPr/>
            </p:nvSpPr>
            <p:spPr bwMode="auto">
              <a:xfrm>
                <a:off x="1227" y="922"/>
                <a:ext cx="48" cy="61"/>
              </a:xfrm>
              <a:custGeom>
                <a:avLst/>
                <a:gdLst/>
                <a:ahLst/>
                <a:cxnLst>
                  <a:cxn ang="0">
                    <a:pos x="44" y="60"/>
                  </a:cxn>
                  <a:cxn ang="0">
                    <a:pos x="42" y="60"/>
                  </a:cxn>
                  <a:cxn ang="0">
                    <a:pos x="39" y="60"/>
                  </a:cxn>
                  <a:cxn ang="0">
                    <a:pos x="36" y="58"/>
                  </a:cxn>
                  <a:cxn ang="0">
                    <a:pos x="32" y="56"/>
                  </a:cxn>
                  <a:cxn ang="0">
                    <a:pos x="28" y="54"/>
                  </a:cxn>
                  <a:cxn ang="0">
                    <a:pos x="25" y="50"/>
                  </a:cxn>
                  <a:cxn ang="0">
                    <a:pos x="21" y="45"/>
                  </a:cxn>
                  <a:cxn ang="0">
                    <a:pos x="16" y="40"/>
                  </a:cxn>
                  <a:cxn ang="0">
                    <a:pos x="13" y="36"/>
                  </a:cxn>
                  <a:cxn ang="0">
                    <a:pos x="9" y="31"/>
                  </a:cxn>
                  <a:cxn ang="0">
                    <a:pos x="7" y="25"/>
                  </a:cxn>
                  <a:cxn ang="0">
                    <a:pos x="3" y="20"/>
                  </a:cxn>
                  <a:cxn ang="0">
                    <a:pos x="2" y="15"/>
                  </a:cxn>
                  <a:cxn ang="0">
                    <a:pos x="1" y="12"/>
                  </a:cxn>
                  <a:cxn ang="0">
                    <a:pos x="0" y="7"/>
                  </a:cxn>
                  <a:cxn ang="0">
                    <a:pos x="0" y="4"/>
                  </a:cxn>
                  <a:cxn ang="0">
                    <a:pos x="1" y="2"/>
                  </a:cxn>
                  <a:cxn ang="0">
                    <a:pos x="1" y="0"/>
                  </a:cxn>
                  <a:cxn ang="0">
                    <a:pos x="3" y="0"/>
                  </a:cxn>
                  <a:cxn ang="0">
                    <a:pos x="6" y="0"/>
                  </a:cxn>
                  <a:cxn ang="0">
                    <a:pos x="9" y="0"/>
                  </a:cxn>
                  <a:cxn ang="0">
                    <a:pos x="13" y="2"/>
                  </a:cxn>
                  <a:cxn ang="0">
                    <a:pos x="16" y="4"/>
                  </a:cxn>
                  <a:cxn ang="0">
                    <a:pos x="20" y="8"/>
                  </a:cxn>
                  <a:cxn ang="0">
                    <a:pos x="24" y="13"/>
                  </a:cxn>
                  <a:cxn ang="0">
                    <a:pos x="28" y="16"/>
                  </a:cxn>
                  <a:cxn ang="0">
                    <a:pos x="32" y="21"/>
                  </a:cxn>
                  <a:cxn ang="0">
                    <a:pos x="36" y="27"/>
                  </a:cxn>
                  <a:cxn ang="0">
                    <a:pos x="39" y="32"/>
                  </a:cxn>
                  <a:cxn ang="0">
                    <a:pos x="42" y="38"/>
                  </a:cxn>
                  <a:cxn ang="0">
                    <a:pos x="44" y="43"/>
                  </a:cxn>
                  <a:cxn ang="0">
                    <a:pos x="45" y="48"/>
                  </a:cxn>
                  <a:cxn ang="0">
                    <a:pos x="47" y="51"/>
                  </a:cxn>
                  <a:cxn ang="0">
                    <a:pos x="47" y="55"/>
                  </a:cxn>
                  <a:cxn ang="0">
                    <a:pos x="47" y="57"/>
                  </a:cxn>
                  <a:cxn ang="0">
                    <a:pos x="45" y="60"/>
                  </a:cxn>
                </a:cxnLst>
                <a:rect l="0" t="0" r="r" b="b"/>
                <a:pathLst>
                  <a:path w="48" h="61">
                    <a:moveTo>
                      <a:pt x="45" y="60"/>
                    </a:moveTo>
                    <a:lnTo>
                      <a:pt x="44" y="60"/>
                    </a:lnTo>
                    <a:lnTo>
                      <a:pt x="43" y="60"/>
                    </a:lnTo>
                    <a:lnTo>
                      <a:pt x="42" y="60"/>
                    </a:lnTo>
                    <a:lnTo>
                      <a:pt x="40" y="60"/>
                    </a:lnTo>
                    <a:lnTo>
                      <a:pt x="39" y="60"/>
                    </a:lnTo>
                    <a:lnTo>
                      <a:pt x="38" y="60"/>
                    </a:lnTo>
                    <a:lnTo>
                      <a:pt x="36" y="58"/>
                    </a:lnTo>
                    <a:lnTo>
                      <a:pt x="34" y="57"/>
                    </a:lnTo>
                    <a:lnTo>
                      <a:pt x="32" y="56"/>
                    </a:lnTo>
                    <a:lnTo>
                      <a:pt x="31" y="55"/>
                    </a:lnTo>
                    <a:lnTo>
                      <a:pt x="28" y="54"/>
                    </a:lnTo>
                    <a:lnTo>
                      <a:pt x="27" y="51"/>
                    </a:lnTo>
                    <a:lnTo>
                      <a:pt x="25" y="50"/>
                    </a:lnTo>
                    <a:lnTo>
                      <a:pt x="22" y="48"/>
                    </a:lnTo>
                    <a:lnTo>
                      <a:pt x="21" y="45"/>
                    </a:lnTo>
                    <a:lnTo>
                      <a:pt x="19" y="43"/>
                    </a:lnTo>
                    <a:lnTo>
                      <a:pt x="16" y="40"/>
                    </a:lnTo>
                    <a:lnTo>
                      <a:pt x="15" y="38"/>
                    </a:lnTo>
                    <a:lnTo>
                      <a:pt x="13" y="36"/>
                    </a:lnTo>
                    <a:lnTo>
                      <a:pt x="10" y="33"/>
                    </a:lnTo>
                    <a:lnTo>
                      <a:pt x="9" y="31"/>
                    </a:lnTo>
                    <a:lnTo>
                      <a:pt x="8" y="28"/>
                    </a:lnTo>
                    <a:lnTo>
                      <a:pt x="7" y="25"/>
                    </a:lnTo>
                    <a:lnTo>
                      <a:pt x="6" y="22"/>
                    </a:lnTo>
                    <a:lnTo>
                      <a:pt x="3" y="20"/>
                    </a:lnTo>
                    <a:lnTo>
                      <a:pt x="3" y="18"/>
                    </a:lnTo>
                    <a:lnTo>
                      <a:pt x="2" y="15"/>
                    </a:lnTo>
                    <a:lnTo>
                      <a:pt x="1" y="13"/>
                    </a:lnTo>
                    <a:lnTo>
                      <a:pt x="1" y="12"/>
                    </a:lnTo>
                    <a:lnTo>
                      <a:pt x="0" y="9"/>
                    </a:lnTo>
                    <a:lnTo>
                      <a:pt x="0" y="7"/>
                    </a:lnTo>
                    <a:lnTo>
                      <a:pt x="0" y="6"/>
                    </a:lnTo>
                    <a:lnTo>
                      <a:pt x="0" y="4"/>
                    </a:lnTo>
                    <a:lnTo>
                      <a:pt x="0" y="2"/>
                    </a:lnTo>
                    <a:lnTo>
                      <a:pt x="1" y="2"/>
                    </a:lnTo>
                    <a:lnTo>
                      <a:pt x="1" y="1"/>
                    </a:lnTo>
                    <a:lnTo>
                      <a:pt x="1" y="0"/>
                    </a:lnTo>
                    <a:lnTo>
                      <a:pt x="2" y="0"/>
                    </a:lnTo>
                    <a:lnTo>
                      <a:pt x="3" y="0"/>
                    </a:lnTo>
                    <a:lnTo>
                      <a:pt x="4" y="0"/>
                    </a:lnTo>
                    <a:lnTo>
                      <a:pt x="6" y="0"/>
                    </a:lnTo>
                    <a:lnTo>
                      <a:pt x="8" y="0"/>
                    </a:lnTo>
                    <a:lnTo>
                      <a:pt x="9" y="0"/>
                    </a:lnTo>
                    <a:lnTo>
                      <a:pt x="10" y="1"/>
                    </a:lnTo>
                    <a:lnTo>
                      <a:pt x="13" y="2"/>
                    </a:lnTo>
                    <a:lnTo>
                      <a:pt x="14" y="3"/>
                    </a:lnTo>
                    <a:lnTo>
                      <a:pt x="16" y="4"/>
                    </a:lnTo>
                    <a:lnTo>
                      <a:pt x="18" y="7"/>
                    </a:lnTo>
                    <a:lnTo>
                      <a:pt x="20" y="8"/>
                    </a:lnTo>
                    <a:lnTo>
                      <a:pt x="22" y="10"/>
                    </a:lnTo>
                    <a:lnTo>
                      <a:pt x="24" y="13"/>
                    </a:lnTo>
                    <a:lnTo>
                      <a:pt x="26" y="14"/>
                    </a:lnTo>
                    <a:lnTo>
                      <a:pt x="28" y="16"/>
                    </a:lnTo>
                    <a:lnTo>
                      <a:pt x="30" y="19"/>
                    </a:lnTo>
                    <a:lnTo>
                      <a:pt x="32" y="21"/>
                    </a:lnTo>
                    <a:lnTo>
                      <a:pt x="33" y="25"/>
                    </a:lnTo>
                    <a:lnTo>
                      <a:pt x="36" y="27"/>
                    </a:lnTo>
                    <a:lnTo>
                      <a:pt x="37" y="30"/>
                    </a:lnTo>
                    <a:lnTo>
                      <a:pt x="39" y="32"/>
                    </a:lnTo>
                    <a:lnTo>
                      <a:pt x="40" y="36"/>
                    </a:lnTo>
                    <a:lnTo>
                      <a:pt x="42" y="38"/>
                    </a:lnTo>
                    <a:lnTo>
                      <a:pt x="43" y="40"/>
                    </a:lnTo>
                    <a:lnTo>
                      <a:pt x="44" y="43"/>
                    </a:lnTo>
                    <a:lnTo>
                      <a:pt x="44" y="45"/>
                    </a:lnTo>
                    <a:lnTo>
                      <a:pt x="45" y="48"/>
                    </a:lnTo>
                    <a:lnTo>
                      <a:pt x="47" y="49"/>
                    </a:lnTo>
                    <a:lnTo>
                      <a:pt x="47" y="51"/>
                    </a:lnTo>
                    <a:lnTo>
                      <a:pt x="47" y="52"/>
                    </a:lnTo>
                    <a:lnTo>
                      <a:pt x="47" y="55"/>
                    </a:lnTo>
                    <a:lnTo>
                      <a:pt x="47" y="56"/>
                    </a:lnTo>
                    <a:lnTo>
                      <a:pt x="47" y="57"/>
                    </a:lnTo>
                    <a:lnTo>
                      <a:pt x="45" y="58"/>
                    </a:lnTo>
                    <a:lnTo>
                      <a:pt x="45" y="6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81" name="Freeform 376"/>
              <p:cNvSpPr>
                <a:spLocks/>
              </p:cNvSpPr>
              <p:nvPr/>
            </p:nvSpPr>
            <p:spPr bwMode="auto">
              <a:xfrm>
                <a:off x="1132" y="1052"/>
                <a:ext cx="38" cy="51"/>
              </a:xfrm>
              <a:custGeom>
                <a:avLst/>
                <a:gdLst/>
                <a:ahLst/>
                <a:cxnLst>
                  <a:cxn ang="0">
                    <a:pos x="34" y="50"/>
                  </a:cxn>
                  <a:cxn ang="0">
                    <a:pos x="33" y="50"/>
                  </a:cxn>
                  <a:cxn ang="0">
                    <a:pos x="31" y="50"/>
                  </a:cxn>
                  <a:cxn ang="0">
                    <a:pos x="28" y="48"/>
                  </a:cxn>
                  <a:cxn ang="0">
                    <a:pos x="26" y="47"/>
                  </a:cxn>
                  <a:cxn ang="0">
                    <a:pos x="22" y="45"/>
                  </a:cxn>
                  <a:cxn ang="0">
                    <a:pos x="20" y="41"/>
                  </a:cxn>
                  <a:cxn ang="0">
                    <a:pos x="16" y="38"/>
                  </a:cxn>
                  <a:cxn ang="0">
                    <a:pos x="14" y="34"/>
                  </a:cxn>
                  <a:cxn ang="0">
                    <a:pos x="10" y="30"/>
                  </a:cxn>
                  <a:cxn ang="0">
                    <a:pos x="8" y="26"/>
                  </a:cxn>
                  <a:cxn ang="0">
                    <a:pos x="5" y="21"/>
                  </a:cxn>
                  <a:cxn ang="0">
                    <a:pos x="3" y="17"/>
                  </a:cxn>
                  <a:cxn ang="0">
                    <a:pos x="2" y="13"/>
                  </a:cxn>
                  <a:cxn ang="0">
                    <a:pos x="1" y="9"/>
                  </a:cxn>
                  <a:cxn ang="0">
                    <a:pos x="1" y="7"/>
                  </a:cxn>
                  <a:cxn ang="0">
                    <a:pos x="1" y="3"/>
                  </a:cxn>
                  <a:cxn ang="0">
                    <a:pos x="1" y="2"/>
                  </a:cxn>
                  <a:cxn ang="0">
                    <a:pos x="2" y="0"/>
                  </a:cxn>
                  <a:cxn ang="0">
                    <a:pos x="3" y="0"/>
                  </a:cxn>
                  <a:cxn ang="0">
                    <a:pos x="5" y="0"/>
                  </a:cxn>
                  <a:cxn ang="0">
                    <a:pos x="8" y="1"/>
                  </a:cxn>
                  <a:cxn ang="0">
                    <a:pos x="10" y="2"/>
                  </a:cxn>
                  <a:cxn ang="0">
                    <a:pos x="13" y="4"/>
                  </a:cxn>
                  <a:cxn ang="0">
                    <a:pos x="16" y="7"/>
                  </a:cxn>
                  <a:cxn ang="0">
                    <a:pos x="19" y="10"/>
                  </a:cxn>
                  <a:cxn ang="0">
                    <a:pos x="22" y="14"/>
                  </a:cxn>
                  <a:cxn ang="0">
                    <a:pos x="25" y="19"/>
                  </a:cxn>
                  <a:cxn ang="0">
                    <a:pos x="27" y="23"/>
                  </a:cxn>
                  <a:cxn ang="0">
                    <a:pos x="31" y="27"/>
                  </a:cxn>
                  <a:cxn ang="0">
                    <a:pos x="32" y="32"/>
                  </a:cxn>
                  <a:cxn ang="0">
                    <a:pos x="34" y="35"/>
                  </a:cxn>
                  <a:cxn ang="0">
                    <a:pos x="35" y="39"/>
                  </a:cxn>
                  <a:cxn ang="0">
                    <a:pos x="37" y="42"/>
                  </a:cxn>
                  <a:cxn ang="0">
                    <a:pos x="37" y="45"/>
                  </a:cxn>
                  <a:cxn ang="0">
                    <a:pos x="35" y="47"/>
                  </a:cxn>
                  <a:cxn ang="0">
                    <a:pos x="34" y="50"/>
                  </a:cxn>
                </a:cxnLst>
                <a:rect l="0" t="0" r="r" b="b"/>
                <a:pathLst>
                  <a:path w="38" h="51">
                    <a:moveTo>
                      <a:pt x="34" y="50"/>
                    </a:moveTo>
                    <a:lnTo>
                      <a:pt x="34" y="50"/>
                    </a:lnTo>
                    <a:lnTo>
                      <a:pt x="33" y="50"/>
                    </a:lnTo>
                    <a:lnTo>
                      <a:pt x="33" y="50"/>
                    </a:lnTo>
                    <a:lnTo>
                      <a:pt x="32" y="50"/>
                    </a:lnTo>
                    <a:lnTo>
                      <a:pt x="31" y="50"/>
                    </a:lnTo>
                    <a:lnTo>
                      <a:pt x="29" y="50"/>
                    </a:lnTo>
                    <a:lnTo>
                      <a:pt x="28" y="48"/>
                    </a:lnTo>
                    <a:lnTo>
                      <a:pt x="27" y="47"/>
                    </a:lnTo>
                    <a:lnTo>
                      <a:pt x="26" y="47"/>
                    </a:lnTo>
                    <a:lnTo>
                      <a:pt x="25" y="46"/>
                    </a:lnTo>
                    <a:lnTo>
                      <a:pt x="22" y="45"/>
                    </a:lnTo>
                    <a:lnTo>
                      <a:pt x="21" y="42"/>
                    </a:lnTo>
                    <a:lnTo>
                      <a:pt x="20" y="41"/>
                    </a:lnTo>
                    <a:lnTo>
                      <a:pt x="17" y="40"/>
                    </a:lnTo>
                    <a:lnTo>
                      <a:pt x="16" y="38"/>
                    </a:lnTo>
                    <a:lnTo>
                      <a:pt x="15" y="36"/>
                    </a:lnTo>
                    <a:lnTo>
                      <a:pt x="14" y="34"/>
                    </a:lnTo>
                    <a:lnTo>
                      <a:pt x="13" y="32"/>
                    </a:lnTo>
                    <a:lnTo>
                      <a:pt x="10" y="30"/>
                    </a:lnTo>
                    <a:lnTo>
                      <a:pt x="9" y="28"/>
                    </a:lnTo>
                    <a:lnTo>
                      <a:pt x="8" y="26"/>
                    </a:lnTo>
                    <a:lnTo>
                      <a:pt x="7" y="23"/>
                    </a:lnTo>
                    <a:lnTo>
                      <a:pt x="5" y="21"/>
                    </a:lnTo>
                    <a:lnTo>
                      <a:pt x="4" y="19"/>
                    </a:lnTo>
                    <a:lnTo>
                      <a:pt x="3" y="17"/>
                    </a:lnTo>
                    <a:lnTo>
                      <a:pt x="3" y="15"/>
                    </a:lnTo>
                    <a:lnTo>
                      <a:pt x="2" y="13"/>
                    </a:lnTo>
                    <a:lnTo>
                      <a:pt x="1" y="11"/>
                    </a:lnTo>
                    <a:lnTo>
                      <a:pt x="1" y="9"/>
                    </a:lnTo>
                    <a:lnTo>
                      <a:pt x="1" y="8"/>
                    </a:lnTo>
                    <a:lnTo>
                      <a:pt x="1" y="7"/>
                    </a:lnTo>
                    <a:lnTo>
                      <a:pt x="0" y="4"/>
                    </a:lnTo>
                    <a:lnTo>
                      <a:pt x="1" y="3"/>
                    </a:lnTo>
                    <a:lnTo>
                      <a:pt x="1" y="2"/>
                    </a:lnTo>
                    <a:lnTo>
                      <a:pt x="1" y="2"/>
                    </a:lnTo>
                    <a:lnTo>
                      <a:pt x="1" y="1"/>
                    </a:lnTo>
                    <a:lnTo>
                      <a:pt x="2" y="0"/>
                    </a:lnTo>
                    <a:lnTo>
                      <a:pt x="2" y="0"/>
                    </a:lnTo>
                    <a:lnTo>
                      <a:pt x="3" y="0"/>
                    </a:lnTo>
                    <a:lnTo>
                      <a:pt x="4" y="0"/>
                    </a:lnTo>
                    <a:lnTo>
                      <a:pt x="5" y="0"/>
                    </a:lnTo>
                    <a:lnTo>
                      <a:pt x="5" y="0"/>
                    </a:lnTo>
                    <a:lnTo>
                      <a:pt x="8" y="1"/>
                    </a:lnTo>
                    <a:lnTo>
                      <a:pt x="9" y="2"/>
                    </a:lnTo>
                    <a:lnTo>
                      <a:pt x="10" y="2"/>
                    </a:lnTo>
                    <a:lnTo>
                      <a:pt x="11" y="3"/>
                    </a:lnTo>
                    <a:lnTo>
                      <a:pt x="13" y="4"/>
                    </a:lnTo>
                    <a:lnTo>
                      <a:pt x="14" y="5"/>
                    </a:lnTo>
                    <a:lnTo>
                      <a:pt x="16" y="7"/>
                    </a:lnTo>
                    <a:lnTo>
                      <a:pt x="17" y="9"/>
                    </a:lnTo>
                    <a:lnTo>
                      <a:pt x="19" y="10"/>
                    </a:lnTo>
                    <a:lnTo>
                      <a:pt x="21" y="13"/>
                    </a:lnTo>
                    <a:lnTo>
                      <a:pt x="22" y="14"/>
                    </a:lnTo>
                    <a:lnTo>
                      <a:pt x="23" y="16"/>
                    </a:lnTo>
                    <a:lnTo>
                      <a:pt x="25" y="19"/>
                    </a:lnTo>
                    <a:lnTo>
                      <a:pt x="27" y="21"/>
                    </a:lnTo>
                    <a:lnTo>
                      <a:pt x="27" y="23"/>
                    </a:lnTo>
                    <a:lnTo>
                      <a:pt x="29" y="25"/>
                    </a:lnTo>
                    <a:lnTo>
                      <a:pt x="31" y="27"/>
                    </a:lnTo>
                    <a:lnTo>
                      <a:pt x="32" y="29"/>
                    </a:lnTo>
                    <a:lnTo>
                      <a:pt x="32" y="32"/>
                    </a:lnTo>
                    <a:lnTo>
                      <a:pt x="33" y="33"/>
                    </a:lnTo>
                    <a:lnTo>
                      <a:pt x="34" y="35"/>
                    </a:lnTo>
                    <a:lnTo>
                      <a:pt x="34" y="38"/>
                    </a:lnTo>
                    <a:lnTo>
                      <a:pt x="35" y="39"/>
                    </a:lnTo>
                    <a:lnTo>
                      <a:pt x="35" y="41"/>
                    </a:lnTo>
                    <a:lnTo>
                      <a:pt x="37" y="42"/>
                    </a:lnTo>
                    <a:lnTo>
                      <a:pt x="37" y="44"/>
                    </a:lnTo>
                    <a:lnTo>
                      <a:pt x="37" y="45"/>
                    </a:lnTo>
                    <a:lnTo>
                      <a:pt x="37" y="47"/>
                    </a:lnTo>
                    <a:lnTo>
                      <a:pt x="35" y="47"/>
                    </a:lnTo>
                    <a:lnTo>
                      <a:pt x="35" y="48"/>
                    </a:lnTo>
                    <a:lnTo>
                      <a:pt x="34" y="5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82" name="Freeform 377"/>
              <p:cNvSpPr>
                <a:spLocks/>
              </p:cNvSpPr>
              <p:nvPr/>
            </p:nvSpPr>
            <p:spPr bwMode="auto">
              <a:xfrm>
                <a:off x="1139" y="1201"/>
                <a:ext cx="48" cy="63"/>
              </a:xfrm>
              <a:custGeom>
                <a:avLst/>
                <a:gdLst/>
                <a:ahLst/>
                <a:cxnLst>
                  <a:cxn ang="0">
                    <a:pos x="45" y="62"/>
                  </a:cxn>
                  <a:cxn ang="0">
                    <a:pos x="43" y="62"/>
                  </a:cxn>
                  <a:cxn ang="0">
                    <a:pos x="39" y="62"/>
                  </a:cxn>
                  <a:cxn ang="0">
                    <a:pos x="37" y="60"/>
                  </a:cxn>
                  <a:cxn ang="0">
                    <a:pos x="33" y="58"/>
                  </a:cxn>
                  <a:cxn ang="0">
                    <a:pos x="29" y="55"/>
                  </a:cxn>
                  <a:cxn ang="0">
                    <a:pos x="25" y="51"/>
                  </a:cxn>
                  <a:cxn ang="0">
                    <a:pos x="21" y="47"/>
                  </a:cxn>
                  <a:cxn ang="0">
                    <a:pos x="17" y="42"/>
                  </a:cxn>
                  <a:cxn ang="0">
                    <a:pos x="13" y="37"/>
                  </a:cxn>
                  <a:cxn ang="0">
                    <a:pos x="9" y="31"/>
                  </a:cxn>
                  <a:cxn ang="0">
                    <a:pos x="6" y="26"/>
                  </a:cxn>
                  <a:cxn ang="0">
                    <a:pos x="3" y="21"/>
                  </a:cxn>
                  <a:cxn ang="0">
                    <a:pos x="2" y="17"/>
                  </a:cxn>
                  <a:cxn ang="0">
                    <a:pos x="0" y="12"/>
                  </a:cxn>
                  <a:cxn ang="0">
                    <a:pos x="0" y="8"/>
                  </a:cxn>
                  <a:cxn ang="0">
                    <a:pos x="0" y="4"/>
                  </a:cxn>
                  <a:cxn ang="0">
                    <a:pos x="0" y="2"/>
                  </a:cxn>
                  <a:cxn ang="0">
                    <a:pos x="1" y="1"/>
                  </a:cxn>
                  <a:cxn ang="0">
                    <a:pos x="3" y="0"/>
                  </a:cxn>
                  <a:cxn ang="0">
                    <a:pos x="6" y="0"/>
                  </a:cxn>
                  <a:cxn ang="0">
                    <a:pos x="9" y="1"/>
                  </a:cxn>
                  <a:cxn ang="0">
                    <a:pos x="12" y="3"/>
                  </a:cxn>
                  <a:cxn ang="0">
                    <a:pos x="17" y="6"/>
                  </a:cxn>
                  <a:cxn ang="0">
                    <a:pos x="19" y="9"/>
                  </a:cxn>
                  <a:cxn ang="0">
                    <a:pos x="24" y="14"/>
                  </a:cxn>
                  <a:cxn ang="0">
                    <a:pos x="28" y="18"/>
                  </a:cxn>
                  <a:cxn ang="0">
                    <a:pos x="33" y="23"/>
                  </a:cxn>
                  <a:cxn ang="0">
                    <a:pos x="37" y="29"/>
                  </a:cxn>
                  <a:cxn ang="0">
                    <a:pos x="39" y="34"/>
                  </a:cxn>
                  <a:cxn ang="0">
                    <a:pos x="42" y="38"/>
                  </a:cxn>
                  <a:cxn ang="0">
                    <a:pos x="44" y="43"/>
                  </a:cxn>
                  <a:cxn ang="0">
                    <a:pos x="47" y="48"/>
                  </a:cxn>
                  <a:cxn ang="0">
                    <a:pos x="47" y="53"/>
                  </a:cxn>
                  <a:cxn ang="0">
                    <a:pos x="47" y="55"/>
                  </a:cxn>
                  <a:cxn ang="0">
                    <a:pos x="47" y="59"/>
                  </a:cxn>
                  <a:cxn ang="0">
                    <a:pos x="45" y="60"/>
                  </a:cxn>
                </a:cxnLst>
                <a:rect l="0" t="0" r="r" b="b"/>
                <a:pathLst>
                  <a:path w="48" h="63">
                    <a:moveTo>
                      <a:pt x="45" y="60"/>
                    </a:moveTo>
                    <a:lnTo>
                      <a:pt x="45" y="62"/>
                    </a:lnTo>
                    <a:lnTo>
                      <a:pt x="44" y="62"/>
                    </a:lnTo>
                    <a:lnTo>
                      <a:pt x="43" y="62"/>
                    </a:lnTo>
                    <a:lnTo>
                      <a:pt x="42" y="62"/>
                    </a:lnTo>
                    <a:lnTo>
                      <a:pt x="39" y="62"/>
                    </a:lnTo>
                    <a:lnTo>
                      <a:pt x="38" y="60"/>
                    </a:lnTo>
                    <a:lnTo>
                      <a:pt x="37" y="60"/>
                    </a:lnTo>
                    <a:lnTo>
                      <a:pt x="34" y="59"/>
                    </a:lnTo>
                    <a:lnTo>
                      <a:pt x="33" y="58"/>
                    </a:lnTo>
                    <a:lnTo>
                      <a:pt x="32" y="57"/>
                    </a:lnTo>
                    <a:lnTo>
                      <a:pt x="29" y="55"/>
                    </a:lnTo>
                    <a:lnTo>
                      <a:pt x="27" y="53"/>
                    </a:lnTo>
                    <a:lnTo>
                      <a:pt x="25" y="51"/>
                    </a:lnTo>
                    <a:lnTo>
                      <a:pt x="23" y="49"/>
                    </a:lnTo>
                    <a:lnTo>
                      <a:pt x="21" y="47"/>
                    </a:lnTo>
                    <a:lnTo>
                      <a:pt x="19" y="44"/>
                    </a:lnTo>
                    <a:lnTo>
                      <a:pt x="17" y="42"/>
                    </a:lnTo>
                    <a:lnTo>
                      <a:pt x="14" y="40"/>
                    </a:lnTo>
                    <a:lnTo>
                      <a:pt x="13" y="37"/>
                    </a:lnTo>
                    <a:lnTo>
                      <a:pt x="11" y="35"/>
                    </a:lnTo>
                    <a:lnTo>
                      <a:pt x="9" y="31"/>
                    </a:lnTo>
                    <a:lnTo>
                      <a:pt x="7" y="29"/>
                    </a:lnTo>
                    <a:lnTo>
                      <a:pt x="6" y="26"/>
                    </a:lnTo>
                    <a:lnTo>
                      <a:pt x="4" y="24"/>
                    </a:lnTo>
                    <a:lnTo>
                      <a:pt x="3" y="21"/>
                    </a:lnTo>
                    <a:lnTo>
                      <a:pt x="2" y="19"/>
                    </a:lnTo>
                    <a:lnTo>
                      <a:pt x="2" y="17"/>
                    </a:lnTo>
                    <a:lnTo>
                      <a:pt x="1" y="14"/>
                    </a:lnTo>
                    <a:lnTo>
                      <a:pt x="0" y="12"/>
                    </a:lnTo>
                    <a:lnTo>
                      <a:pt x="0" y="9"/>
                    </a:lnTo>
                    <a:lnTo>
                      <a:pt x="0" y="8"/>
                    </a:lnTo>
                    <a:lnTo>
                      <a:pt x="0" y="7"/>
                    </a:lnTo>
                    <a:lnTo>
                      <a:pt x="0" y="4"/>
                    </a:lnTo>
                    <a:lnTo>
                      <a:pt x="0" y="3"/>
                    </a:lnTo>
                    <a:lnTo>
                      <a:pt x="0" y="2"/>
                    </a:lnTo>
                    <a:lnTo>
                      <a:pt x="1" y="1"/>
                    </a:lnTo>
                    <a:lnTo>
                      <a:pt x="1" y="1"/>
                    </a:lnTo>
                    <a:lnTo>
                      <a:pt x="2" y="0"/>
                    </a:lnTo>
                    <a:lnTo>
                      <a:pt x="3" y="0"/>
                    </a:lnTo>
                    <a:lnTo>
                      <a:pt x="4" y="0"/>
                    </a:lnTo>
                    <a:lnTo>
                      <a:pt x="6" y="0"/>
                    </a:lnTo>
                    <a:lnTo>
                      <a:pt x="7" y="1"/>
                    </a:lnTo>
                    <a:lnTo>
                      <a:pt x="9" y="1"/>
                    </a:lnTo>
                    <a:lnTo>
                      <a:pt x="11" y="2"/>
                    </a:lnTo>
                    <a:lnTo>
                      <a:pt x="12" y="3"/>
                    </a:lnTo>
                    <a:lnTo>
                      <a:pt x="14" y="4"/>
                    </a:lnTo>
                    <a:lnTo>
                      <a:pt x="17" y="6"/>
                    </a:lnTo>
                    <a:lnTo>
                      <a:pt x="18" y="7"/>
                    </a:lnTo>
                    <a:lnTo>
                      <a:pt x="19" y="9"/>
                    </a:lnTo>
                    <a:lnTo>
                      <a:pt x="22" y="12"/>
                    </a:lnTo>
                    <a:lnTo>
                      <a:pt x="24" y="14"/>
                    </a:lnTo>
                    <a:lnTo>
                      <a:pt x="27" y="15"/>
                    </a:lnTo>
                    <a:lnTo>
                      <a:pt x="28" y="18"/>
                    </a:lnTo>
                    <a:lnTo>
                      <a:pt x="30" y="20"/>
                    </a:lnTo>
                    <a:lnTo>
                      <a:pt x="33" y="23"/>
                    </a:lnTo>
                    <a:lnTo>
                      <a:pt x="34" y="26"/>
                    </a:lnTo>
                    <a:lnTo>
                      <a:pt x="37" y="29"/>
                    </a:lnTo>
                    <a:lnTo>
                      <a:pt x="38" y="31"/>
                    </a:lnTo>
                    <a:lnTo>
                      <a:pt x="39" y="34"/>
                    </a:lnTo>
                    <a:lnTo>
                      <a:pt x="42" y="36"/>
                    </a:lnTo>
                    <a:lnTo>
                      <a:pt x="42" y="38"/>
                    </a:lnTo>
                    <a:lnTo>
                      <a:pt x="44" y="41"/>
                    </a:lnTo>
                    <a:lnTo>
                      <a:pt x="44" y="43"/>
                    </a:lnTo>
                    <a:lnTo>
                      <a:pt x="45" y="46"/>
                    </a:lnTo>
                    <a:lnTo>
                      <a:pt x="47" y="48"/>
                    </a:lnTo>
                    <a:lnTo>
                      <a:pt x="47" y="51"/>
                    </a:lnTo>
                    <a:lnTo>
                      <a:pt x="47" y="53"/>
                    </a:lnTo>
                    <a:lnTo>
                      <a:pt x="47" y="54"/>
                    </a:lnTo>
                    <a:lnTo>
                      <a:pt x="47" y="55"/>
                    </a:lnTo>
                    <a:lnTo>
                      <a:pt x="47" y="58"/>
                    </a:lnTo>
                    <a:lnTo>
                      <a:pt x="47" y="59"/>
                    </a:lnTo>
                    <a:lnTo>
                      <a:pt x="47" y="60"/>
                    </a:lnTo>
                    <a:lnTo>
                      <a:pt x="45" y="6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83" name="Freeform 378"/>
              <p:cNvSpPr>
                <a:spLocks/>
              </p:cNvSpPr>
              <p:nvPr/>
            </p:nvSpPr>
            <p:spPr bwMode="auto">
              <a:xfrm>
                <a:off x="1382" y="966"/>
                <a:ext cx="23" cy="77"/>
              </a:xfrm>
              <a:custGeom>
                <a:avLst/>
                <a:gdLst/>
                <a:ahLst/>
                <a:cxnLst>
                  <a:cxn ang="0">
                    <a:pos x="4" y="76"/>
                  </a:cxn>
                  <a:cxn ang="0">
                    <a:pos x="7" y="76"/>
                  </a:cxn>
                  <a:cxn ang="0">
                    <a:pos x="8" y="73"/>
                  </a:cxn>
                  <a:cxn ang="0">
                    <a:pos x="11" y="71"/>
                  </a:cxn>
                  <a:cxn ang="0">
                    <a:pos x="12" y="66"/>
                  </a:cxn>
                  <a:cxn ang="0">
                    <a:pos x="14" y="61"/>
                  </a:cxn>
                  <a:cxn ang="0">
                    <a:pos x="15" y="57"/>
                  </a:cxn>
                  <a:cxn ang="0">
                    <a:pos x="17" y="49"/>
                  </a:cxn>
                  <a:cxn ang="0">
                    <a:pos x="19" y="43"/>
                  </a:cxn>
                  <a:cxn ang="0">
                    <a:pos x="19" y="38"/>
                  </a:cxn>
                  <a:cxn ang="0">
                    <a:pos x="20" y="30"/>
                  </a:cxn>
                  <a:cxn ang="0">
                    <a:pos x="20" y="23"/>
                  </a:cxn>
                  <a:cxn ang="0">
                    <a:pos x="22" y="19"/>
                  </a:cxn>
                  <a:cxn ang="0">
                    <a:pos x="20" y="13"/>
                  </a:cxn>
                  <a:cxn ang="0">
                    <a:pos x="20" y="8"/>
                  </a:cxn>
                  <a:cxn ang="0">
                    <a:pos x="19" y="4"/>
                  </a:cxn>
                  <a:cxn ang="0">
                    <a:pos x="18" y="2"/>
                  </a:cxn>
                  <a:cxn ang="0">
                    <a:pos x="17" y="0"/>
                  </a:cxn>
                  <a:cxn ang="0">
                    <a:pos x="15" y="0"/>
                  </a:cxn>
                  <a:cxn ang="0">
                    <a:pos x="14" y="0"/>
                  </a:cxn>
                  <a:cxn ang="0">
                    <a:pos x="12" y="1"/>
                  </a:cxn>
                  <a:cxn ang="0">
                    <a:pos x="11" y="4"/>
                  </a:cxn>
                  <a:cxn ang="0">
                    <a:pos x="8" y="8"/>
                  </a:cxn>
                  <a:cxn ang="0">
                    <a:pos x="7" y="13"/>
                  </a:cxn>
                  <a:cxn ang="0">
                    <a:pos x="4" y="17"/>
                  </a:cxn>
                  <a:cxn ang="0">
                    <a:pos x="3" y="23"/>
                  </a:cxn>
                  <a:cxn ang="0">
                    <a:pos x="2" y="30"/>
                  </a:cxn>
                  <a:cxn ang="0">
                    <a:pos x="1" y="36"/>
                  </a:cxn>
                  <a:cxn ang="0">
                    <a:pos x="0" y="43"/>
                  </a:cxn>
                  <a:cxn ang="0">
                    <a:pos x="0" y="49"/>
                  </a:cxn>
                  <a:cxn ang="0">
                    <a:pos x="0" y="55"/>
                  </a:cxn>
                  <a:cxn ang="0">
                    <a:pos x="0" y="61"/>
                  </a:cxn>
                  <a:cxn ang="0">
                    <a:pos x="0" y="66"/>
                  </a:cxn>
                  <a:cxn ang="0">
                    <a:pos x="1" y="70"/>
                  </a:cxn>
                  <a:cxn ang="0">
                    <a:pos x="2" y="73"/>
                  </a:cxn>
                  <a:cxn ang="0">
                    <a:pos x="3" y="76"/>
                  </a:cxn>
                  <a:cxn ang="0">
                    <a:pos x="4" y="76"/>
                  </a:cxn>
                </a:cxnLst>
                <a:rect l="0" t="0" r="r" b="b"/>
                <a:pathLst>
                  <a:path w="23" h="77">
                    <a:moveTo>
                      <a:pt x="4" y="76"/>
                    </a:moveTo>
                    <a:lnTo>
                      <a:pt x="4" y="76"/>
                    </a:lnTo>
                    <a:lnTo>
                      <a:pt x="6" y="76"/>
                    </a:lnTo>
                    <a:lnTo>
                      <a:pt x="7" y="76"/>
                    </a:lnTo>
                    <a:lnTo>
                      <a:pt x="8" y="74"/>
                    </a:lnTo>
                    <a:lnTo>
                      <a:pt x="8" y="73"/>
                    </a:lnTo>
                    <a:lnTo>
                      <a:pt x="9" y="72"/>
                    </a:lnTo>
                    <a:lnTo>
                      <a:pt x="11" y="71"/>
                    </a:lnTo>
                    <a:lnTo>
                      <a:pt x="12" y="68"/>
                    </a:lnTo>
                    <a:lnTo>
                      <a:pt x="12" y="66"/>
                    </a:lnTo>
                    <a:lnTo>
                      <a:pt x="13" y="64"/>
                    </a:lnTo>
                    <a:lnTo>
                      <a:pt x="14" y="61"/>
                    </a:lnTo>
                    <a:lnTo>
                      <a:pt x="14" y="59"/>
                    </a:lnTo>
                    <a:lnTo>
                      <a:pt x="15" y="57"/>
                    </a:lnTo>
                    <a:lnTo>
                      <a:pt x="17" y="53"/>
                    </a:lnTo>
                    <a:lnTo>
                      <a:pt x="17" y="49"/>
                    </a:lnTo>
                    <a:lnTo>
                      <a:pt x="18" y="47"/>
                    </a:lnTo>
                    <a:lnTo>
                      <a:pt x="19" y="43"/>
                    </a:lnTo>
                    <a:lnTo>
                      <a:pt x="19" y="40"/>
                    </a:lnTo>
                    <a:lnTo>
                      <a:pt x="19" y="38"/>
                    </a:lnTo>
                    <a:lnTo>
                      <a:pt x="19" y="34"/>
                    </a:lnTo>
                    <a:lnTo>
                      <a:pt x="20" y="30"/>
                    </a:lnTo>
                    <a:lnTo>
                      <a:pt x="20" y="27"/>
                    </a:lnTo>
                    <a:lnTo>
                      <a:pt x="20" y="23"/>
                    </a:lnTo>
                    <a:lnTo>
                      <a:pt x="20" y="21"/>
                    </a:lnTo>
                    <a:lnTo>
                      <a:pt x="22" y="19"/>
                    </a:lnTo>
                    <a:lnTo>
                      <a:pt x="20" y="15"/>
                    </a:lnTo>
                    <a:lnTo>
                      <a:pt x="20" y="13"/>
                    </a:lnTo>
                    <a:lnTo>
                      <a:pt x="20" y="10"/>
                    </a:lnTo>
                    <a:lnTo>
                      <a:pt x="20" y="8"/>
                    </a:lnTo>
                    <a:lnTo>
                      <a:pt x="19" y="7"/>
                    </a:lnTo>
                    <a:lnTo>
                      <a:pt x="19" y="4"/>
                    </a:lnTo>
                    <a:lnTo>
                      <a:pt x="19" y="3"/>
                    </a:lnTo>
                    <a:lnTo>
                      <a:pt x="18" y="2"/>
                    </a:lnTo>
                    <a:lnTo>
                      <a:pt x="18" y="1"/>
                    </a:lnTo>
                    <a:lnTo>
                      <a:pt x="17" y="0"/>
                    </a:lnTo>
                    <a:lnTo>
                      <a:pt x="17" y="0"/>
                    </a:lnTo>
                    <a:lnTo>
                      <a:pt x="15" y="0"/>
                    </a:lnTo>
                    <a:lnTo>
                      <a:pt x="14" y="0"/>
                    </a:lnTo>
                    <a:lnTo>
                      <a:pt x="14" y="0"/>
                    </a:lnTo>
                    <a:lnTo>
                      <a:pt x="13" y="1"/>
                    </a:lnTo>
                    <a:lnTo>
                      <a:pt x="12" y="1"/>
                    </a:lnTo>
                    <a:lnTo>
                      <a:pt x="11" y="2"/>
                    </a:lnTo>
                    <a:lnTo>
                      <a:pt x="11" y="4"/>
                    </a:lnTo>
                    <a:lnTo>
                      <a:pt x="9" y="5"/>
                    </a:lnTo>
                    <a:lnTo>
                      <a:pt x="8" y="8"/>
                    </a:lnTo>
                    <a:lnTo>
                      <a:pt x="7" y="10"/>
                    </a:lnTo>
                    <a:lnTo>
                      <a:pt x="7" y="13"/>
                    </a:lnTo>
                    <a:lnTo>
                      <a:pt x="6" y="15"/>
                    </a:lnTo>
                    <a:lnTo>
                      <a:pt x="4" y="17"/>
                    </a:lnTo>
                    <a:lnTo>
                      <a:pt x="4" y="21"/>
                    </a:lnTo>
                    <a:lnTo>
                      <a:pt x="3" y="23"/>
                    </a:lnTo>
                    <a:lnTo>
                      <a:pt x="2" y="27"/>
                    </a:lnTo>
                    <a:lnTo>
                      <a:pt x="2" y="30"/>
                    </a:lnTo>
                    <a:lnTo>
                      <a:pt x="2" y="33"/>
                    </a:lnTo>
                    <a:lnTo>
                      <a:pt x="1" y="36"/>
                    </a:lnTo>
                    <a:lnTo>
                      <a:pt x="1" y="40"/>
                    </a:lnTo>
                    <a:lnTo>
                      <a:pt x="0" y="43"/>
                    </a:lnTo>
                    <a:lnTo>
                      <a:pt x="0" y="46"/>
                    </a:lnTo>
                    <a:lnTo>
                      <a:pt x="0" y="49"/>
                    </a:lnTo>
                    <a:lnTo>
                      <a:pt x="0" y="53"/>
                    </a:lnTo>
                    <a:lnTo>
                      <a:pt x="0" y="55"/>
                    </a:lnTo>
                    <a:lnTo>
                      <a:pt x="0" y="59"/>
                    </a:lnTo>
                    <a:lnTo>
                      <a:pt x="0" y="61"/>
                    </a:lnTo>
                    <a:lnTo>
                      <a:pt x="0" y="64"/>
                    </a:lnTo>
                    <a:lnTo>
                      <a:pt x="0" y="66"/>
                    </a:lnTo>
                    <a:lnTo>
                      <a:pt x="0" y="68"/>
                    </a:lnTo>
                    <a:lnTo>
                      <a:pt x="1" y="70"/>
                    </a:lnTo>
                    <a:lnTo>
                      <a:pt x="1" y="72"/>
                    </a:lnTo>
                    <a:lnTo>
                      <a:pt x="2" y="73"/>
                    </a:lnTo>
                    <a:lnTo>
                      <a:pt x="2" y="74"/>
                    </a:lnTo>
                    <a:lnTo>
                      <a:pt x="3" y="76"/>
                    </a:lnTo>
                    <a:lnTo>
                      <a:pt x="3" y="76"/>
                    </a:lnTo>
                    <a:lnTo>
                      <a:pt x="4" y="76"/>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84" name="Freeform 379"/>
              <p:cNvSpPr>
                <a:spLocks/>
              </p:cNvSpPr>
              <p:nvPr/>
            </p:nvSpPr>
            <p:spPr bwMode="auto">
              <a:xfrm>
                <a:off x="1382" y="1049"/>
                <a:ext cx="65" cy="34"/>
              </a:xfrm>
              <a:custGeom>
                <a:avLst/>
                <a:gdLst/>
                <a:ahLst/>
                <a:cxnLst>
                  <a:cxn ang="0">
                    <a:pos x="64" y="29"/>
                  </a:cxn>
                  <a:cxn ang="0">
                    <a:pos x="62" y="27"/>
                  </a:cxn>
                  <a:cxn ang="0">
                    <a:pos x="61" y="24"/>
                  </a:cxn>
                  <a:cxn ang="0">
                    <a:pos x="60" y="22"/>
                  </a:cxn>
                  <a:cxn ang="0">
                    <a:pos x="56" y="18"/>
                  </a:cxn>
                  <a:cxn ang="0">
                    <a:pos x="52" y="16"/>
                  </a:cxn>
                  <a:cxn ang="0">
                    <a:pos x="47" y="12"/>
                  </a:cxn>
                  <a:cxn ang="0">
                    <a:pos x="43" y="10"/>
                  </a:cxn>
                  <a:cxn ang="0">
                    <a:pos x="37" y="8"/>
                  </a:cxn>
                  <a:cxn ang="0">
                    <a:pos x="32" y="5"/>
                  </a:cxn>
                  <a:cxn ang="0">
                    <a:pos x="27" y="3"/>
                  </a:cxn>
                  <a:cxn ang="0">
                    <a:pos x="22" y="2"/>
                  </a:cxn>
                  <a:cxn ang="0">
                    <a:pos x="16" y="1"/>
                  </a:cxn>
                  <a:cxn ang="0">
                    <a:pos x="12" y="0"/>
                  </a:cxn>
                  <a:cxn ang="0">
                    <a:pos x="7" y="0"/>
                  </a:cxn>
                  <a:cxn ang="0">
                    <a:pos x="5" y="0"/>
                  </a:cxn>
                  <a:cxn ang="0">
                    <a:pos x="2" y="1"/>
                  </a:cxn>
                  <a:cxn ang="0">
                    <a:pos x="0" y="2"/>
                  </a:cxn>
                  <a:cxn ang="0">
                    <a:pos x="0" y="3"/>
                  </a:cxn>
                  <a:cxn ang="0">
                    <a:pos x="0" y="5"/>
                  </a:cxn>
                  <a:cxn ang="0">
                    <a:pos x="1" y="8"/>
                  </a:cxn>
                  <a:cxn ang="0">
                    <a:pos x="2" y="10"/>
                  </a:cxn>
                  <a:cxn ang="0">
                    <a:pos x="5" y="12"/>
                  </a:cxn>
                  <a:cxn ang="0">
                    <a:pos x="8" y="16"/>
                  </a:cxn>
                  <a:cxn ang="0">
                    <a:pos x="13" y="18"/>
                  </a:cxn>
                  <a:cxn ang="0">
                    <a:pos x="18" y="22"/>
                  </a:cxn>
                  <a:cxn ang="0">
                    <a:pos x="23" y="24"/>
                  </a:cxn>
                  <a:cxn ang="0">
                    <a:pos x="28" y="27"/>
                  </a:cxn>
                  <a:cxn ang="0">
                    <a:pos x="35" y="29"/>
                  </a:cxn>
                  <a:cxn ang="0">
                    <a:pos x="40" y="30"/>
                  </a:cxn>
                  <a:cxn ang="0">
                    <a:pos x="45" y="31"/>
                  </a:cxn>
                  <a:cxn ang="0">
                    <a:pos x="50" y="33"/>
                  </a:cxn>
                  <a:cxn ang="0">
                    <a:pos x="53" y="33"/>
                  </a:cxn>
                  <a:cxn ang="0">
                    <a:pos x="57" y="33"/>
                  </a:cxn>
                  <a:cxn ang="0">
                    <a:pos x="60" y="33"/>
                  </a:cxn>
                  <a:cxn ang="0">
                    <a:pos x="62" y="31"/>
                  </a:cxn>
                  <a:cxn ang="0">
                    <a:pos x="62" y="29"/>
                  </a:cxn>
                </a:cxnLst>
                <a:rect l="0" t="0" r="r" b="b"/>
                <a:pathLst>
                  <a:path w="65" h="34">
                    <a:moveTo>
                      <a:pt x="62" y="29"/>
                    </a:moveTo>
                    <a:lnTo>
                      <a:pt x="64" y="29"/>
                    </a:lnTo>
                    <a:lnTo>
                      <a:pt x="64" y="28"/>
                    </a:lnTo>
                    <a:lnTo>
                      <a:pt x="62" y="27"/>
                    </a:lnTo>
                    <a:lnTo>
                      <a:pt x="62" y="25"/>
                    </a:lnTo>
                    <a:lnTo>
                      <a:pt x="61" y="24"/>
                    </a:lnTo>
                    <a:lnTo>
                      <a:pt x="60" y="23"/>
                    </a:lnTo>
                    <a:lnTo>
                      <a:pt x="60" y="22"/>
                    </a:lnTo>
                    <a:lnTo>
                      <a:pt x="57" y="20"/>
                    </a:lnTo>
                    <a:lnTo>
                      <a:pt x="56" y="18"/>
                    </a:lnTo>
                    <a:lnTo>
                      <a:pt x="55" y="17"/>
                    </a:lnTo>
                    <a:lnTo>
                      <a:pt x="52" y="16"/>
                    </a:lnTo>
                    <a:lnTo>
                      <a:pt x="50" y="15"/>
                    </a:lnTo>
                    <a:lnTo>
                      <a:pt x="47" y="12"/>
                    </a:lnTo>
                    <a:lnTo>
                      <a:pt x="45" y="11"/>
                    </a:lnTo>
                    <a:lnTo>
                      <a:pt x="43" y="10"/>
                    </a:lnTo>
                    <a:lnTo>
                      <a:pt x="40" y="9"/>
                    </a:lnTo>
                    <a:lnTo>
                      <a:pt x="37" y="8"/>
                    </a:lnTo>
                    <a:lnTo>
                      <a:pt x="35" y="7"/>
                    </a:lnTo>
                    <a:lnTo>
                      <a:pt x="32" y="5"/>
                    </a:lnTo>
                    <a:lnTo>
                      <a:pt x="30" y="4"/>
                    </a:lnTo>
                    <a:lnTo>
                      <a:pt x="27" y="3"/>
                    </a:lnTo>
                    <a:lnTo>
                      <a:pt x="25" y="2"/>
                    </a:lnTo>
                    <a:lnTo>
                      <a:pt x="22" y="2"/>
                    </a:lnTo>
                    <a:lnTo>
                      <a:pt x="18" y="1"/>
                    </a:lnTo>
                    <a:lnTo>
                      <a:pt x="16" y="1"/>
                    </a:lnTo>
                    <a:lnTo>
                      <a:pt x="15" y="1"/>
                    </a:lnTo>
                    <a:lnTo>
                      <a:pt x="12" y="0"/>
                    </a:lnTo>
                    <a:lnTo>
                      <a:pt x="10" y="0"/>
                    </a:lnTo>
                    <a:lnTo>
                      <a:pt x="7" y="0"/>
                    </a:lnTo>
                    <a:lnTo>
                      <a:pt x="6" y="0"/>
                    </a:lnTo>
                    <a:lnTo>
                      <a:pt x="5" y="0"/>
                    </a:lnTo>
                    <a:lnTo>
                      <a:pt x="3" y="1"/>
                    </a:lnTo>
                    <a:lnTo>
                      <a:pt x="2" y="1"/>
                    </a:lnTo>
                    <a:lnTo>
                      <a:pt x="1" y="1"/>
                    </a:lnTo>
                    <a:lnTo>
                      <a:pt x="0" y="2"/>
                    </a:lnTo>
                    <a:lnTo>
                      <a:pt x="0" y="3"/>
                    </a:lnTo>
                    <a:lnTo>
                      <a:pt x="0" y="3"/>
                    </a:lnTo>
                    <a:lnTo>
                      <a:pt x="0" y="4"/>
                    </a:lnTo>
                    <a:lnTo>
                      <a:pt x="0" y="5"/>
                    </a:lnTo>
                    <a:lnTo>
                      <a:pt x="0" y="7"/>
                    </a:lnTo>
                    <a:lnTo>
                      <a:pt x="1" y="8"/>
                    </a:lnTo>
                    <a:lnTo>
                      <a:pt x="2" y="9"/>
                    </a:lnTo>
                    <a:lnTo>
                      <a:pt x="2" y="10"/>
                    </a:lnTo>
                    <a:lnTo>
                      <a:pt x="3" y="11"/>
                    </a:lnTo>
                    <a:lnTo>
                      <a:pt x="5" y="12"/>
                    </a:lnTo>
                    <a:lnTo>
                      <a:pt x="7" y="15"/>
                    </a:lnTo>
                    <a:lnTo>
                      <a:pt x="8" y="16"/>
                    </a:lnTo>
                    <a:lnTo>
                      <a:pt x="11" y="17"/>
                    </a:lnTo>
                    <a:lnTo>
                      <a:pt x="13" y="18"/>
                    </a:lnTo>
                    <a:lnTo>
                      <a:pt x="16" y="20"/>
                    </a:lnTo>
                    <a:lnTo>
                      <a:pt x="18" y="22"/>
                    </a:lnTo>
                    <a:lnTo>
                      <a:pt x="21" y="23"/>
                    </a:lnTo>
                    <a:lnTo>
                      <a:pt x="23" y="24"/>
                    </a:lnTo>
                    <a:lnTo>
                      <a:pt x="26" y="25"/>
                    </a:lnTo>
                    <a:lnTo>
                      <a:pt x="28" y="27"/>
                    </a:lnTo>
                    <a:lnTo>
                      <a:pt x="31" y="28"/>
                    </a:lnTo>
                    <a:lnTo>
                      <a:pt x="35" y="29"/>
                    </a:lnTo>
                    <a:lnTo>
                      <a:pt x="37" y="29"/>
                    </a:lnTo>
                    <a:lnTo>
                      <a:pt x="40" y="30"/>
                    </a:lnTo>
                    <a:lnTo>
                      <a:pt x="42" y="31"/>
                    </a:lnTo>
                    <a:lnTo>
                      <a:pt x="45" y="31"/>
                    </a:lnTo>
                    <a:lnTo>
                      <a:pt x="47" y="33"/>
                    </a:lnTo>
                    <a:lnTo>
                      <a:pt x="50" y="33"/>
                    </a:lnTo>
                    <a:lnTo>
                      <a:pt x="52" y="33"/>
                    </a:lnTo>
                    <a:lnTo>
                      <a:pt x="53" y="33"/>
                    </a:lnTo>
                    <a:lnTo>
                      <a:pt x="56" y="33"/>
                    </a:lnTo>
                    <a:lnTo>
                      <a:pt x="57" y="33"/>
                    </a:lnTo>
                    <a:lnTo>
                      <a:pt x="58" y="33"/>
                    </a:lnTo>
                    <a:lnTo>
                      <a:pt x="60" y="33"/>
                    </a:lnTo>
                    <a:lnTo>
                      <a:pt x="61" y="31"/>
                    </a:lnTo>
                    <a:lnTo>
                      <a:pt x="62" y="31"/>
                    </a:lnTo>
                    <a:lnTo>
                      <a:pt x="62" y="30"/>
                    </a:lnTo>
                    <a:lnTo>
                      <a:pt x="62" y="29"/>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85" name="Freeform 380"/>
              <p:cNvSpPr>
                <a:spLocks/>
              </p:cNvSpPr>
              <p:nvPr/>
            </p:nvSpPr>
            <p:spPr bwMode="auto">
              <a:xfrm>
                <a:off x="1454" y="1151"/>
                <a:ext cx="62" cy="35"/>
              </a:xfrm>
              <a:custGeom>
                <a:avLst/>
                <a:gdLst/>
                <a:ahLst/>
                <a:cxnLst>
                  <a:cxn ang="0">
                    <a:pos x="61" y="29"/>
                  </a:cxn>
                  <a:cxn ang="0">
                    <a:pos x="61" y="27"/>
                  </a:cxn>
                  <a:cxn ang="0">
                    <a:pos x="59" y="24"/>
                  </a:cxn>
                  <a:cxn ang="0">
                    <a:pos x="57" y="21"/>
                  </a:cxn>
                  <a:cxn ang="0">
                    <a:pos x="54" y="19"/>
                  </a:cxn>
                  <a:cxn ang="0">
                    <a:pos x="51" y="17"/>
                  </a:cxn>
                  <a:cxn ang="0">
                    <a:pos x="46" y="13"/>
                  </a:cxn>
                  <a:cxn ang="0">
                    <a:pos x="41" y="10"/>
                  </a:cxn>
                  <a:cxn ang="0">
                    <a:pos x="36" y="8"/>
                  </a:cxn>
                  <a:cxn ang="0">
                    <a:pos x="31" y="6"/>
                  </a:cxn>
                  <a:cxn ang="0">
                    <a:pos x="26" y="3"/>
                  </a:cxn>
                  <a:cxn ang="0">
                    <a:pos x="20" y="2"/>
                  </a:cxn>
                  <a:cxn ang="0">
                    <a:pos x="15" y="1"/>
                  </a:cxn>
                  <a:cxn ang="0">
                    <a:pos x="12" y="0"/>
                  </a:cxn>
                  <a:cxn ang="0">
                    <a:pos x="7" y="0"/>
                  </a:cxn>
                  <a:cxn ang="0">
                    <a:pos x="4" y="0"/>
                  </a:cxn>
                  <a:cxn ang="0">
                    <a:pos x="2" y="1"/>
                  </a:cxn>
                  <a:cxn ang="0">
                    <a:pos x="0" y="2"/>
                  </a:cxn>
                  <a:cxn ang="0">
                    <a:pos x="0" y="3"/>
                  </a:cxn>
                  <a:cxn ang="0">
                    <a:pos x="0" y="6"/>
                  </a:cxn>
                  <a:cxn ang="0">
                    <a:pos x="0" y="8"/>
                  </a:cxn>
                  <a:cxn ang="0">
                    <a:pos x="2" y="10"/>
                  </a:cxn>
                  <a:cxn ang="0">
                    <a:pos x="4" y="13"/>
                  </a:cxn>
                  <a:cxn ang="0">
                    <a:pos x="8" y="17"/>
                  </a:cxn>
                  <a:cxn ang="0">
                    <a:pos x="12" y="19"/>
                  </a:cxn>
                  <a:cxn ang="0">
                    <a:pos x="17" y="21"/>
                  </a:cxn>
                  <a:cxn ang="0">
                    <a:pos x="23" y="25"/>
                  </a:cxn>
                  <a:cxn ang="0">
                    <a:pos x="28" y="27"/>
                  </a:cxn>
                  <a:cxn ang="0">
                    <a:pos x="32" y="29"/>
                  </a:cxn>
                  <a:cxn ang="0">
                    <a:pos x="39" y="31"/>
                  </a:cxn>
                  <a:cxn ang="0">
                    <a:pos x="43" y="32"/>
                  </a:cxn>
                  <a:cxn ang="0">
                    <a:pos x="48" y="34"/>
                  </a:cxn>
                  <a:cxn ang="0">
                    <a:pos x="52" y="34"/>
                  </a:cxn>
                  <a:cxn ang="0">
                    <a:pos x="56" y="34"/>
                  </a:cxn>
                  <a:cxn ang="0">
                    <a:pos x="58" y="32"/>
                  </a:cxn>
                  <a:cxn ang="0">
                    <a:pos x="61" y="31"/>
                  </a:cxn>
                  <a:cxn ang="0">
                    <a:pos x="61" y="30"/>
                  </a:cxn>
                </a:cxnLst>
                <a:rect l="0" t="0" r="r" b="b"/>
                <a:pathLst>
                  <a:path w="62" h="35">
                    <a:moveTo>
                      <a:pt x="61" y="30"/>
                    </a:moveTo>
                    <a:lnTo>
                      <a:pt x="61" y="29"/>
                    </a:lnTo>
                    <a:lnTo>
                      <a:pt x="61" y="29"/>
                    </a:lnTo>
                    <a:lnTo>
                      <a:pt x="61" y="27"/>
                    </a:lnTo>
                    <a:lnTo>
                      <a:pt x="61" y="26"/>
                    </a:lnTo>
                    <a:lnTo>
                      <a:pt x="59" y="24"/>
                    </a:lnTo>
                    <a:lnTo>
                      <a:pt x="58" y="24"/>
                    </a:lnTo>
                    <a:lnTo>
                      <a:pt x="57" y="21"/>
                    </a:lnTo>
                    <a:lnTo>
                      <a:pt x="56" y="20"/>
                    </a:lnTo>
                    <a:lnTo>
                      <a:pt x="54" y="19"/>
                    </a:lnTo>
                    <a:lnTo>
                      <a:pt x="53" y="18"/>
                    </a:lnTo>
                    <a:lnTo>
                      <a:pt x="51" y="17"/>
                    </a:lnTo>
                    <a:lnTo>
                      <a:pt x="48" y="14"/>
                    </a:lnTo>
                    <a:lnTo>
                      <a:pt x="46" y="13"/>
                    </a:lnTo>
                    <a:lnTo>
                      <a:pt x="43" y="12"/>
                    </a:lnTo>
                    <a:lnTo>
                      <a:pt x="41" y="10"/>
                    </a:lnTo>
                    <a:lnTo>
                      <a:pt x="39" y="9"/>
                    </a:lnTo>
                    <a:lnTo>
                      <a:pt x="36" y="8"/>
                    </a:lnTo>
                    <a:lnTo>
                      <a:pt x="34" y="7"/>
                    </a:lnTo>
                    <a:lnTo>
                      <a:pt x="31" y="6"/>
                    </a:lnTo>
                    <a:lnTo>
                      <a:pt x="29" y="4"/>
                    </a:lnTo>
                    <a:lnTo>
                      <a:pt x="26" y="3"/>
                    </a:lnTo>
                    <a:lnTo>
                      <a:pt x="23" y="2"/>
                    </a:lnTo>
                    <a:lnTo>
                      <a:pt x="20" y="2"/>
                    </a:lnTo>
                    <a:lnTo>
                      <a:pt x="18" y="1"/>
                    </a:lnTo>
                    <a:lnTo>
                      <a:pt x="15" y="1"/>
                    </a:lnTo>
                    <a:lnTo>
                      <a:pt x="13" y="0"/>
                    </a:lnTo>
                    <a:lnTo>
                      <a:pt x="12" y="0"/>
                    </a:lnTo>
                    <a:lnTo>
                      <a:pt x="9" y="0"/>
                    </a:lnTo>
                    <a:lnTo>
                      <a:pt x="7" y="0"/>
                    </a:lnTo>
                    <a:lnTo>
                      <a:pt x="6" y="0"/>
                    </a:lnTo>
                    <a:lnTo>
                      <a:pt x="4" y="0"/>
                    </a:lnTo>
                    <a:lnTo>
                      <a:pt x="2" y="0"/>
                    </a:lnTo>
                    <a:lnTo>
                      <a:pt x="2" y="1"/>
                    </a:lnTo>
                    <a:lnTo>
                      <a:pt x="1" y="1"/>
                    </a:lnTo>
                    <a:lnTo>
                      <a:pt x="0" y="2"/>
                    </a:lnTo>
                    <a:lnTo>
                      <a:pt x="0" y="2"/>
                    </a:lnTo>
                    <a:lnTo>
                      <a:pt x="0" y="3"/>
                    </a:lnTo>
                    <a:lnTo>
                      <a:pt x="0" y="4"/>
                    </a:lnTo>
                    <a:lnTo>
                      <a:pt x="0" y="6"/>
                    </a:lnTo>
                    <a:lnTo>
                      <a:pt x="0" y="7"/>
                    </a:lnTo>
                    <a:lnTo>
                      <a:pt x="0" y="8"/>
                    </a:lnTo>
                    <a:lnTo>
                      <a:pt x="1" y="9"/>
                    </a:lnTo>
                    <a:lnTo>
                      <a:pt x="2" y="10"/>
                    </a:lnTo>
                    <a:lnTo>
                      <a:pt x="3" y="12"/>
                    </a:lnTo>
                    <a:lnTo>
                      <a:pt x="4" y="13"/>
                    </a:lnTo>
                    <a:lnTo>
                      <a:pt x="7" y="14"/>
                    </a:lnTo>
                    <a:lnTo>
                      <a:pt x="8" y="17"/>
                    </a:lnTo>
                    <a:lnTo>
                      <a:pt x="10" y="18"/>
                    </a:lnTo>
                    <a:lnTo>
                      <a:pt x="12" y="19"/>
                    </a:lnTo>
                    <a:lnTo>
                      <a:pt x="14" y="20"/>
                    </a:lnTo>
                    <a:lnTo>
                      <a:pt x="17" y="21"/>
                    </a:lnTo>
                    <a:lnTo>
                      <a:pt x="19" y="24"/>
                    </a:lnTo>
                    <a:lnTo>
                      <a:pt x="23" y="25"/>
                    </a:lnTo>
                    <a:lnTo>
                      <a:pt x="25" y="26"/>
                    </a:lnTo>
                    <a:lnTo>
                      <a:pt x="28" y="27"/>
                    </a:lnTo>
                    <a:lnTo>
                      <a:pt x="30" y="29"/>
                    </a:lnTo>
                    <a:lnTo>
                      <a:pt x="32" y="29"/>
                    </a:lnTo>
                    <a:lnTo>
                      <a:pt x="36" y="30"/>
                    </a:lnTo>
                    <a:lnTo>
                      <a:pt x="39" y="31"/>
                    </a:lnTo>
                    <a:lnTo>
                      <a:pt x="41" y="31"/>
                    </a:lnTo>
                    <a:lnTo>
                      <a:pt x="43" y="32"/>
                    </a:lnTo>
                    <a:lnTo>
                      <a:pt x="46" y="32"/>
                    </a:lnTo>
                    <a:lnTo>
                      <a:pt x="48" y="34"/>
                    </a:lnTo>
                    <a:lnTo>
                      <a:pt x="50" y="34"/>
                    </a:lnTo>
                    <a:lnTo>
                      <a:pt x="52" y="34"/>
                    </a:lnTo>
                    <a:lnTo>
                      <a:pt x="53" y="34"/>
                    </a:lnTo>
                    <a:lnTo>
                      <a:pt x="56" y="34"/>
                    </a:lnTo>
                    <a:lnTo>
                      <a:pt x="57" y="34"/>
                    </a:lnTo>
                    <a:lnTo>
                      <a:pt x="58" y="32"/>
                    </a:lnTo>
                    <a:lnTo>
                      <a:pt x="59" y="32"/>
                    </a:lnTo>
                    <a:lnTo>
                      <a:pt x="61" y="31"/>
                    </a:lnTo>
                    <a:lnTo>
                      <a:pt x="61" y="31"/>
                    </a:lnTo>
                    <a:lnTo>
                      <a:pt x="61" y="3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86" name="Freeform 381"/>
              <p:cNvSpPr>
                <a:spLocks/>
              </p:cNvSpPr>
              <p:nvPr/>
            </p:nvSpPr>
            <p:spPr bwMode="auto">
              <a:xfrm>
                <a:off x="1228" y="1034"/>
                <a:ext cx="63" cy="34"/>
              </a:xfrm>
              <a:custGeom>
                <a:avLst/>
                <a:gdLst/>
                <a:ahLst/>
                <a:cxnLst>
                  <a:cxn ang="0">
                    <a:pos x="0" y="29"/>
                  </a:cxn>
                  <a:cxn ang="0">
                    <a:pos x="0" y="27"/>
                  </a:cxn>
                  <a:cxn ang="0">
                    <a:pos x="1" y="24"/>
                  </a:cxn>
                  <a:cxn ang="0">
                    <a:pos x="3" y="22"/>
                  </a:cxn>
                  <a:cxn ang="0">
                    <a:pos x="6" y="18"/>
                  </a:cxn>
                  <a:cxn ang="0">
                    <a:pos x="9" y="16"/>
                  </a:cxn>
                  <a:cxn ang="0">
                    <a:pos x="14" y="14"/>
                  </a:cxn>
                  <a:cxn ang="0">
                    <a:pos x="19" y="10"/>
                  </a:cxn>
                  <a:cxn ang="0">
                    <a:pos x="24" y="8"/>
                  </a:cxn>
                  <a:cxn ang="0">
                    <a:pos x="29" y="5"/>
                  </a:cxn>
                  <a:cxn ang="0">
                    <a:pos x="34" y="3"/>
                  </a:cxn>
                  <a:cxn ang="0">
                    <a:pos x="40" y="2"/>
                  </a:cxn>
                  <a:cxn ang="0">
                    <a:pos x="45" y="1"/>
                  </a:cxn>
                  <a:cxn ang="0">
                    <a:pos x="49" y="0"/>
                  </a:cxn>
                  <a:cxn ang="0">
                    <a:pos x="54" y="0"/>
                  </a:cxn>
                  <a:cxn ang="0">
                    <a:pos x="57" y="0"/>
                  </a:cxn>
                  <a:cxn ang="0">
                    <a:pos x="59" y="1"/>
                  </a:cxn>
                  <a:cxn ang="0">
                    <a:pos x="62" y="2"/>
                  </a:cxn>
                  <a:cxn ang="0">
                    <a:pos x="62" y="3"/>
                  </a:cxn>
                  <a:cxn ang="0">
                    <a:pos x="62" y="5"/>
                  </a:cxn>
                  <a:cxn ang="0">
                    <a:pos x="60" y="8"/>
                  </a:cxn>
                  <a:cxn ang="0">
                    <a:pos x="59" y="10"/>
                  </a:cxn>
                  <a:cxn ang="0">
                    <a:pos x="57" y="14"/>
                  </a:cxn>
                  <a:cxn ang="0">
                    <a:pos x="53" y="16"/>
                  </a:cxn>
                  <a:cxn ang="0">
                    <a:pos x="48" y="18"/>
                  </a:cxn>
                  <a:cxn ang="0">
                    <a:pos x="44" y="22"/>
                  </a:cxn>
                  <a:cxn ang="0">
                    <a:pos x="38" y="24"/>
                  </a:cxn>
                  <a:cxn ang="0">
                    <a:pos x="33" y="27"/>
                  </a:cxn>
                  <a:cxn ang="0">
                    <a:pos x="28" y="29"/>
                  </a:cxn>
                  <a:cxn ang="0">
                    <a:pos x="22" y="30"/>
                  </a:cxn>
                  <a:cxn ang="0">
                    <a:pos x="17" y="33"/>
                  </a:cxn>
                  <a:cxn ang="0">
                    <a:pos x="12" y="33"/>
                  </a:cxn>
                  <a:cxn ang="0">
                    <a:pos x="8" y="33"/>
                  </a:cxn>
                  <a:cxn ang="0">
                    <a:pos x="4" y="33"/>
                  </a:cxn>
                  <a:cxn ang="0">
                    <a:pos x="2" y="33"/>
                  </a:cxn>
                  <a:cxn ang="0">
                    <a:pos x="0" y="31"/>
                  </a:cxn>
                  <a:cxn ang="0">
                    <a:pos x="0" y="30"/>
                  </a:cxn>
                </a:cxnLst>
                <a:rect l="0" t="0" r="r" b="b"/>
                <a:pathLst>
                  <a:path w="63" h="34">
                    <a:moveTo>
                      <a:pt x="0" y="30"/>
                    </a:moveTo>
                    <a:lnTo>
                      <a:pt x="0" y="29"/>
                    </a:lnTo>
                    <a:lnTo>
                      <a:pt x="0" y="28"/>
                    </a:lnTo>
                    <a:lnTo>
                      <a:pt x="0" y="27"/>
                    </a:lnTo>
                    <a:lnTo>
                      <a:pt x="0" y="25"/>
                    </a:lnTo>
                    <a:lnTo>
                      <a:pt x="1" y="24"/>
                    </a:lnTo>
                    <a:lnTo>
                      <a:pt x="2" y="23"/>
                    </a:lnTo>
                    <a:lnTo>
                      <a:pt x="3" y="22"/>
                    </a:lnTo>
                    <a:lnTo>
                      <a:pt x="4" y="21"/>
                    </a:lnTo>
                    <a:lnTo>
                      <a:pt x="6" y="18"/>
                    </a:lnTo>
                    <a:lnTo>
                      <a:pt x="7" y="17"/>
                    </a:lnTo>
                    <a:lnTo>
                      <a:pt x="9" y="16"/>
                    </a:lnTo>
                    <a:lnTo>
                      <a:pt x="12" y="15"/>
                    </a:lnTo>
                    <a:lnTo>
                      <a:pt x="14" y="14"/>
                    </a:lnTo>
                    <a:lnTo>
                      <a:pt x="17" y="11"/>
                    </a:lnTo>
                    <a:lnTo>
                      <a:pt x="19" y="10"/>
                    </a:lnTo>
                    <a:lnTo>
                      <a:pt x="22" y="9"/>
                    </a:lnTo>
                    <a:lnTo>
                      <a:pt x="24" y="8"/>
                    </a:lnTo>
                    <a:lnTo>
                      <a:pt x="27" y="7"/>
                    </a:lnTo>
                    <a:lnTo>
                      <a:pt x="29" y="5"/>
                    </a:lnTo>
                    <a:lnTo>
                      <a:pt x="32" y="4"/>
                    </a:lnTo>
                    <a:lnTo>
                      <a:pt x="34" y="3"/>
                    </a:lnTo>
                    <a:lnTo>
                      <a:pt x="37" y="2"/>
                    </a:lnTo>
                    <a:lnTo>
                      <a:pt x="40" y="2"/>
                    </a:lnTo>
                    <a:lnTo>
                      <a:pt x="43" y="2"/>
                    </a:lnTo>
                    <a:lnTo>
                      <a:pt x="45" y="1"/>
                    </a:lnTo>
                    <a:lnTo>
                      <a:pt x="48" y="0"/>
                    </a:lnTo>
                    <a:lnTo>
                      <a:pt x="49" y="0"/>
                    </a:lnTo>
                    <a:lnTo>
                      <a:pt x="52" y="0"/>
                    </a:lnTo>
                    <a:lnTo>
                      <a:pt x="54" y="0"/>
                    </a:lnTo>
                    <a:lnTo>
                      <a:pt x="55" y="0"/>
                    </a:lnTo>
                    <a:lnTo>
                      <a:pt x="57" y="0"/>
                    </a:lnTo>
                    <a:lnTo>
                      <a:pt x="59" y="0"/>
                    </a:lnTo>
                    <a:lnTo>
                      <a:pt x="59" y="1"/>
                    </a:lnTo>
                    <a:lnTo>
                      <a:pt x="60" y="2"/>
                    </a:lnTo>
                    <a:lnTo>
                      <a:pt x="62" y="2"/>
                    </a:lnTo>
                    <a:lnTo>
                      <a:pt x="62" y="3"/>
                    </a:lnTo>
                    <a:lnTo>
                      <a:pt x="62" y="3"/>
                    </a:lnTo>
                    <a:lnTo>
                      <a:pt x="62" y="4"/>
                    </a:lnTo>
                    <a:lnTo>
                      <a:pt x="62" y="5"/>
                    </a:lnTo>
                    <a:lnTo>
                      <a:pt x="62" y="7"/>
                    </a:lnTo>
                    <a:lnTo>
                      <a:pt x="60" y="8"/>
                    </a:lnTo>
                    <a:lnTo>
                      <a:pt x="60" y="9"/>
                    </a:lnTo>
                    <a:lnTo>
                      <a:pt x="59" y="10"/>
                    </a:lnTo>
                    <a:lnTo>
                      <a:pt x="58" y="11"/>
                    </a:lnTo>
                    <a:lnTo>
                      <a:pt x="57" y="14"/>
                    </a:lnTo>
                    <a:lnTo>
                      <a:pt x="54" y="15"/>
                    </a:lnTo>
                    <a:lnTo>
                      <a:pt x="53" y="16"/>
                    </a:lnTo>
                    <a:lnTo>
                      <a:pt x="50" y="17"/>
                    </a:lnTo>
                    <a:lnTo>
                      <a:pt x="48" y="18"/>
                    </a:lnTo>
                    <a:lnTo>
                      <a:pt x="47" y="21"/>
                    </a:lnTo>
                    <a:lnTo>
                      <a:pt x="44" y="22"/>
                    </a:lnTo>
                    <a:lnTo>
                      <a:pt x="40" y="23"/>
                    </a:lnTo>
                    <a:lnTo>
                      <a:pt x="38" y="24"/>
                    </a:lnTo>
                    <a:lnTo>
                      <a:pt x="35" y="25"/>
                    </a:lnTo>
                    <a:lnTo>
                      <a:pt x="33" y="27"/>
                    </a:lnTo>
                    <a:lnTo>
                      <a:pt x="31" y="28"/>
                    </a:lnTo>
                    <a:lnTo>
                      <a:pt x="28" y="29"/>
                    </a:lnTo>
                    <a:lnTo>
                      <a:pt x="24" y="30"/>
                    </a:lnTo>
                    <a:lnTo>
                      <a:pt x="22" y="30"/>
                    </a:lnTo>
                    <a:lnTo>
                      <a:pt x="19" y="31"/>
                    </a:lnTo>
                    <a:lnTo>
                      <a:pt x="17" y="33"/>
                    </a:lnTo>
                    <a:lnTo>
                      <a:pt x="14" y="33"/>
                    </a:lnTo>
                    <a:lnTo>
                      <a:pt x="12" y="33"/>
                    </a:lnTo>
                    <a:lnTo>
                      <a:pt x="9" y="33"/>
                    </a:lnTo>
                    <a:lnTo>
                      <a:pt x="8" y="33"/>
                    </a:lnTo>
                    <a:lnTo>
                      <a:pt x="7" y="33"/>
                    </a:lnTo>
                    <a:lnTo>
                      <a:pt x="4" y="33"/>
                    </a:lnTo>
                    <a:lnTo>
                      <a:pt x="3" y="33"/>
                    </a:lnTo>
                    <a:lnTo>
                      <a:pt x="2" y="33"/>
                    </a:lnTo>
                    <a:lnTo>
                      <a:pt x="1" y="31"/>
                    </a:lnTo>
                    <a:lnTo>
                      <a:pt x="0" y="31"/>
                    </a:lnTo>
                    <a:lnTo>
                      <a:pt x="0" y="30"/>
                    </a:lnTo>
                    <a:lnTo>
                      <a:pt x="0" y="3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87" name="Freeform 382"/>
              <p:cNvSpPr>
                <a:spLocks/>
              </p:cNvSpPr>
              <p:nvPr/>
            </p:nvSpPr>
            <p:spPr bwMode="auto">
              <a:xfrm>
                <a:off x="1394" y="1205"/>
                <a:ext cx="64" cy="35"/>
              </a:xfrm>
              <a:custGeom>
                <a:avLst/>
                <a:gdLst/>
                <a:ahLst/>
                <a:cxnLst>
                  <a:cxn ang="0">
                    <a:pos x="63" y="29"/>
                  </a:cxn>
                  <a:cxn ang="0">
                    <a:pos x="61" y="26"/>
                  </a:cxn>
                  <a:cxn ang="0">
                    <a:pos x="60" y="24"/>
                  </a:cxn>
                  <a:cxn ang="0">
                    <a:pos x="58" y="22"/>
                  </a:cxn>
                  <a:cxn ang="0">
                    <a:pos x="55" y="19"/>
                  </a:cxn>
                  <a:cxn ang="0">
                    <a:pos x="51" y="16"/>
                  </a:cxn>
                  <a:cxn ang="0">
                    <a:pos x="48" y="14"/>
                  </a:cxn>
                  <a:cxn ang="0">
                    <a:pos x="43" y="11"/>
                  </a:cxn>
                  <a:cxn ang="0">
                    <a:pos x="37" y="8"/>
                  </a:cxn>
                  <a:cxn ang="0">
                    <a:pos x="32" y="5"/>
                  </a:cxn>
                  <a:cxn ang="0">
                    <a:pos x="27" y="4"/>
                  </a:cxn>
                  <a:cxn ang="0">
                    <a:pos x="21" y="2"/>
                  </a:cxn>
                  <a:cxn ang="0">
                    <a:pos x="16" y="1"/>
                  </a:cxn>
                  <a:cxn ang="0">
                    <a:pos x="12" y="1"/>
                  </a:cxn>
                  <a:cxn ang="0">
                    <a:pos x="7" y="0"/>
                  </a:cxn>
                  <a:cxn ang="0">
                    <a:pos x="4" y="1"/>
                  </a:cxn>
                  <a:cxn ang="0">
                    <a:pos x="1" y="1"/>
                  </a:cxn>
                  <a:cxn ang="0">
                    <a:pos x="0" y="2"/>
                  </a:cxn>
                  <a:cxn ang="0">
                    <a:pos x="0" y="4"/>
                  </a:cxn>
                  <a:cxn ang="0">
                    <a:pos x="0" y="5"/>
                  </a:cxn>
                  <a:cxn ang="0">
                    <a:pos x="1" y="9"/>
                  </a:cxn>
                  <a:cxn ang="0">
                    <a:pos x="2" y="11"/>
                  </a:cxn>
                  <a:cxn ang="0">
                    <a:pos x="6" y="14"/>
                  </a:cxn>
                  <a:cxn ang="0">
                    <a:pos x="8" y="16"/>
                  </a:cxn>
                  <a:cxn ang="0">
                    <a:pos x="13" y="19"/>
                  </a:cxn>
                  <a:cxn ang="0">
                    <a:pos x="18" y="22"/>
                  </a:cxn>
                  <a:cxn ang="0">
                    <a:pos x="23" y="24"/>
                  </a:cxn>
                  <a:cxn ang="0">
                    <a:pos x="28" y="28"/>
                  </a:cxn>
                  <a:cxn ang="0">
                    <a:pos x="33" y="29"/>
                  </a:cxn>
                  <a:cxn ang="0">
                    <a:pos x="39" y="31"/>
                  </a:cxn>
                  <a:cxn ang="0">
                    <a:pos x="44" y="32"/>
                  </a:cxn>
                  <a:cxn ang="0">
                    <a:pos x="49" y="32"/>
                  </a:cxn>
                  <a:cxn ang="0">
                    <a:pos x="53" y="34"/>
                  </a:cxn>
                  <a:cxn ang="0">
                    <a:pos x="56" y="32"/>
                  </a:cxn>
                  <a:cxn ang="0">
                    <a:pos x="59" y="32"/>
                  </a:cxn>
                  <a:cxn ang="0">
                    <a:pos x="61" y="31"/>
                  </a:cxn>
                  <a:cxn ang="0">
                    <a:pos x="63" y="30"/>
                  </a:cxn>
                </a:cxnLst>
                <a:rect l="0" t="0" r="r" b="b"/>
                <a:pathLst>
                  <a:path w="64" h="35">
                    <a:moveTo>
                      <a:pt x="63" y="30"/>
                    </a:moveTo>
                    <a:lnTo>
                      <a:pt x="63" y="29"/>
                    </a:lnTo>
                    <a:lnTo>
                      <a:pt x="63" y="28"/>
                    </a:lnTo>
                    <a:lnTo>
                      <a:pt x="61" y="26"/>
                    </a:lnTo>
                    <a:lnTo>
                      <a:pt x="61" y="25"/>
                    </a:lnTo>
                    <a:lnTo>
                      <a:pt x="60" y="24"/>
                    </a:lnTo>
                    <a:lnTo>
                      <a:pt x="60" y="23"/>
                    </a:lnTo>
                    <a:lnTo>
                      <a:pt x="58" y="22"/>
                    </a:lnTo>
                    <a:lnTo>
                      <a:pt x="56" y="21"/>
                    </a:lnTo>
                    <a:lnTo>
                      <a:pt x="55" y="19"/>
                    </a:lnTo>
                    <a:lnTo>
                      <a:pt x="53" y="17"/>
                    </a:lnTo>
                    <a:lnTo>
                      <a:pt x="51" y="16"/>
                    </a:lnTo>
                    <a:lnTo>
                      <a:pt x="49" y="15"/>
                    </a:lnTo>
                    <a:lnTo>
                      <a:pt x="48" y="14"/>
                    </a:lnTo>
                    <a:lnTo>
                      <a:pt x="45" y="12"/>
                    </a:lnTo>
                    <a:lnTo>
                      <a:pt x="43" y="11"/>
                    </a:lnTo>
                    <a:lnTo>
                      <a:pt x="40" y="9"/>
                    </a:lnTo>
                    <a:lnTo>
                      <a:pt x="37" y="8"/>
                    </a:lnTo>
                    <a:lnTo>
                      <a:pt x="34" y="7"/>
                    </a:lnTo>
                    <a:lnTo>
                      <a:pt x="32" y="5"/>
                    </a:lnTo>
                    <a:lnTo>
                      <a:pt x="29" y="4"/>
                    </a:lnTo>
                    <a:lnTo>
                      <a:pt x="27" y="4"/>
                    </a:lnTo>
                    <a:lnTo>
                      <a:pt x="23" y="3"/>
                    </a:lnTo>
                    <a:lnTo>
                      <a:pt x="21" y="2"/>
                    </a:lnTo>
                    <a:lnTo>
                      <a:pt x="18" y="2"/>
                    </a:lnTo>
                    <a:lnTo>
                      <a:pt x="16" y="1"/>
                    </a:lnTo>
                    <a:lnTo>
                      <a:pt x="13" y="1"/>
                    </a:lnTo>
                    <a:lnTo>
                      <a:pt x="12" y="1"/>
                    </a:lnTo>
                    <a:lnTo>
                      <a:pt x="9" y="0"/>
                    </a:lnTo>
                    <a:lnTo>
                      <a:pt x="7" y="0"/>
                    </a:lnTo>
                    <a:lnTo>
                      <a:pt x="6" y="0"/>
                    </a:lnTo>
                    <a:lnTo>
                      <a:pt x="4" y="1"/>
                    </a:lnTo>
                    <a:lnTo>
                      <a:pt x="3" y="1"/>
                    </a:lnTo>
                    <a:lnTo>
                      <a:pt x="1" y="1"/>
                    </a:lnTo>
                    <a:lnTo>
                      <a:pt x="1" y="2"/>
                    </a:lnTo>
                    <a:lnTo>
                      <a:pt x="0" y="2"/>
                    </a:lnTo>
                    <a:lnTo>
                      <a:pt x="0" y="3"/>
                    </a:lnTo>
                    <a:lnTo>
                      <a:pt x="0" y="4"/>
                    </a:lnTo>
                    <a:lnTo>
                      <a:pt x="0" y="4"/>
                    </a:lnTo>
                    <a:lnTo>
                      <a:pt x="0" y="5"/>
                    </a:lnTo>
                    <a:lnTo>
                      <a:pt x="0" y="7"/>
                    </a:lnTo>
                    <a:lnTo>
                      <a:pt x="1" y="9"/>
                    </a:lnTo>
                    <a:lnTo>
                      <a:pt x="1" y="9"/>
                    </a:lnTo>
                    <a:lnTo>
                      <a:pt x="2" y="11"/>
                    </a:lnTo>
                    <a:lnTo>
                      <a:pt x="3" y="12"/>
                    </a:lnTo>
                    <a:lnTo>
                      <a:pt x="6" y="14"/>
                    </a:lnTo>
                    <a:lnTo>
                      <a:pt x="7" y="15"/>
                    </a:lnTo>
                    <a:lnTo>
                      <a:pt x="8" y="16"/>
                    </a:lnTo>
                    <a:lnTo>
                      <a:pt x="11" y="18"/>
                    </a:lnTo>
                    <a:lnTo>
                      <a:pt x="13" y="19"/>
                    </a:lnTo>
                    <a:lnTo>
                      <a:pt x="16" y="21"/>
                    </a:lnTo>
                    <a:lnTo>
                      <a:pt x="18" y="22"/>
                    </a:lnTo>
                    <a:lnTo>
                      <a:pt x="21" y="23"/>
                    </a:lnTo>
                    <a:lnTo>
                      <a:pt x="23" y="24"/>
                    </a:lnTo>
                    <a:lnTo>
                      <a:pt x="25" y="25"/>
                    </a:lnTo>
                    <a:lnTo>
                      <a:pt x="28" y="28"/>
                    </a:lnTo>
                    <a:lnTo>
                      <a:pt x="30" y="28"/>
                    </a:lnTo>
                    <a:lnTo>
                      <a:pt x="33" y="29"/>
                    </a:lnTo>
                    <a:lnTo>
                      <a:pt x="37" y="30"/>
                    </a:lnTo>
                    <a:lnTo>
                      <a:pt x="39" y="31"/>
                    </a:lnTo>
                    <a:lnTo>
                      <a:pt x="42" y="31"/>
                    </a:lnTo>
                    <a:lnTo>
                      <a:pt x="44" y="32"/>
                    </a:lnTo>
                    <a:lnTo>
                      <a:pt x="46" y="32"/>
                    </a:lnTo>
                    <a:lnTo>
                      <a:pt x="49" y="32"/>
                    </a:lnTo>
                    <a:lnTo>
                      <a:pt x="50" y="32"/>
                    </a:lnTo>
                    <a:lnTo>
                      <a:pt x="53" y="34"/>
                    </a:lnTo>
                    <a:lnTo>
                      <a:pt x="55" y="34"/>
                    </a:lnTo>
                    <a:lnTo>
                      <a:pt x="56" y="32"/>
                    </a:lnTo>
                    <a:lnTo>
                      <a:pt x="58" y="32"/>
                    </a:lnTo>
                    <a:lnTo>
                      <a:pt x="59" y="32"/>
                    </a:lnTo>
                    <a:lnTo>
                      <a:pt x="60" y="32"/>
                    </a:lnTo>
                    <a:lnTo>
                      <a:pt x="61" y="31"/>
                    </a:lnTo>
                    <a:lnTo>
                      <a:pt x="61" y="30"/>
                    </a:lnTo>
                    <a:lnTo>
                      <a:pt x="63" y="3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88" name="Freeform 383"/>
              <p:cNvSpPr>
                <a:spLocks/>
              </p:cNvSpPr>
              <p:nvPr/>
            </p:nvSpPr>
            <p:spPr bwMode="auto">
              <a:xfrm>
                <a:off x="1274" y="939"/>
                <a:ext cx="65" cy="36"/>
              </a:xfrm>
              <a:custGeom>
                <a:avLst/>
                <a:gdLst/>
                <a:ahLst/>
                <a:cxnLst>
                  <a:cxn ang="0">
                    <a:pos x="0" y="30"/>
                  </a:cxn>
                  <a:cxn ang="0">
                    <a:pos x="0" y="27"/>
                  </a:cxn>
                  <a:cxn ang="0">
                    <a:pos x="1" y="25"/>
                  </a:cxn>
                  <a:cxn ang="0">
                    <a:pos x="3" y="22"/>
                  </a:cxn>
                  <a:cxn ang="0">
                    <a:pos x="6" y="20"/>
                  </a:cxn>
                  <a:cxn ang="0">
                    <a:pos x="10" y="16"/>
                  </a:cxn>
                  <a:cxn ang="0">
                    <a:pos x="15" y="14"/>
                  </a:cxn>
                  <a:cxn ang="0">
                    <a:pos x="20" y="12"/>
                  </a:cxn>
                  <a:cxn ang="0">
                    <a:pos x="25" y="8"/>
                  </a:cxn>
                  <a:cxn ang="0">
                    <a:pos x="30" y="6"/>
                  </a:cxn>
                  <a:cxn ang="0">
                    <a:pos x="36" y="4"/>
                  </a:cxn>
                  <a:cxn ang="0">
                    <a:pos x="41" y="2"/>
                  </a:cxn>
                  <a:cxn ang="0">
                    <a:pos x="46" y="1"/>
                  </a:cxn>
                  <a:cxn ang="0">
                    <a:pos x="51" y="1"/>
                  </a:cxn>
                  <a:cxn ang="0">
                    <a:pos x="55" y="0"/>
                  </a:cxn>
                  <a:cxn ang="0">
                    <a:pos x="58" y="1"/>
                  </a:cxn>
                  <a:cxn ang="0">
                    <a:pos x="61" y="1"/>
                  </a:cxn>
                  <a:cxn ang="0">
                    <a:pos x="62" y="2"/>
                  </a:cxn>
                  <a:cxn ang="0">
                    <a:pos x="64" y="4"/>
                  </a:cxn>
                  <a:cxn ang="0">
                    <a:pos x="62" y="7"/>
                  </a:cxn>
                  <a:cxn ang="0">
                    <a:pos x="62" y="8"/>
                  </a:cxn>
                  <a:cxn ang="0">
                    <a:pos x="60" y="12"/>
                  </a:cxn>
                  <a:cxn ang="0">
                    <a:pos x="57" y="14"/>
                  </a:cxn>
                  <a:cxn ang="0">
                    <a:pos x="53" y="16"/>
                  </a:cxn>
                  <a:cxn ang="0">
                    <a:pos x="50" y="20"/>
                  </a:cxn>
                  <a:cxn ang="0">
                    <a:pos x="45" y="22"/>
                  </a:cxn>
                  <a:cxn ang="0">
                    <a:pos x="40" y="26"/>
                  </a:cxn>
                  <a:cxn ang="0">
                    <a:pos x="33" y="27"/>
                  </a:cxn>
                  <a:cxn ang="0">
                    <a:pos x="28" y="30"/>
                  </a:cxn>
                  <a:cxn ang="0">
                    <a:pos x="22" y="31"/>
                  </a:cxn>
                  <a:cxn ang="0">
                    <a:pos x="17" y="33"/>
                  </a:cxn>
                  <a:cxn ang="0">
                    <a:pos x="13" y="33"/>
                  </a:cxn>
                  <a:cxn ang="0">
                    <a:pos x="8" y="35"/>
                  </a:cxn>
                  <a:cxn ang="0">
                    <a:pos x="5" y="35"/>
                  </a:cxn>
                  <a:cxn ang="0">
                    <a:pos x="2" y="33"/>
                  </a:cxn>
                  <a:cxn ang="0">
                    <a:pos x="1" y="32"/>
                  </a:cxn>
                  <a:cxn ang="0">
                    <a:pos x="0" y="31"/>
                  </a:cxn>
                </a:cxnLst>
                <a:rect l="0" t="0" r="r" b="b"/>
                <a:pathLst>
                  <a:path w="65" h="36">
                    <a:moveTo>
                      <a:pt x="0" y="31"/>
                    </a:moveTo>
                    <a:lnTo>
                      <a:pt x="0" y="30"/>
                    </a:lnTo>
                    <a:lnTo>
                      <a:pt x="0" y="28"/>
                    </a:lnTo>
                    <a:lnTo>
                      <a:pt x="0" y="27"/>
                    </a:lnTo>
                    <a:lnTo>
                      <a:pt x="0" y="26"/>
                    </a:lnTo>
                    <a:lnTo>
                      <a:pt x="1" y="25"/>
                    </a:lnTo>
                    <a:lnTo>
                      <a:pt x="2" y="24"/>
                    </a:lnTo>
                    <a:lnTo>
                      <a:pt x="3" y="22"/>
                    </a:lnTo>
                    <a:lnTo>
                      <a:pt x="5" y="21"/>
                    </a:lnTo>
                    <a:lnTo>
                      <a:pt x="6" y="20"/>
                    </a:lnTo>
                    <a:lnTo>
                      <a:pt x="8" y="19"/>
                    </a:lnTo>
                    <a:lnTo>
                      <a:pt x="10" y="16"/>
                    </a:lnTo>
                    <a:lnTo>
                      <a:pt x="12" y="15"/>
                    </a:lnTo>
                    <a:lnTo>
                      <a:pt x="15" y="14"/>
                    </a:lnTo>
                    <a:lnTo>
                      <a:pt x="17" y="12"/>
                    </a:lnTo>
                    <a:lnTo>
                      <a:pt x="20" y="12"/>
                    </a:lnTo>
                    <a:lnTo>
                      <a:pt x="22" y="9"/>
                    </a:lnTo>
                    <a:lnTo>
                      <a:pt x="25" y="8"/>
                    </a:lnTo>
                    <a:lnTo>
                      <a:pt x="27" y="7"/>
                    </a:lnTo>
                    <a:lnTo>
                      <a:pt x="30" y="6"/>
                    </a:lnTo>
                    <a:lnTo>
                      <a:pt x="32" y="4"/>
                    </a:lnTo>
                    <a:lnTo>
                      <a:pt x="36" y="4"/>
                    </a:lnTo>
                    <a:lnTo>
                      <a:pt x="38" y="3"/>
                    </a:lnTo>
                    <a:lnTo>
                      <a:pt x="41" y="2"/>
                    </a:lnTo>
                    <a:lnTo>
                      <a:pt x="43" y="2"/>
                    </a:lnTo>
                    <a:lnTo>
                      <a:pt x="46" y="1"/>
                    </a:lnTo>
                    <a:lnTo>
                      <a:pt x="48" y="1"/>
                    </a:lnTo>
                    <a:lnTo>
                      <a:pt x="51" y="1"/>
                    </a:lnTo>
                    <a:lnTo>
                      <a:pt x="52" y="0"/>
                    </a:lnTo>
                    <a:lnTo>
                      <a:pt x="55" y="0"/>
                    </a:lnTo>
                    <a:lnTo>
                      <a:pt x="57" y="0"/>
                    </a:lnTo>
                    <a:lnTo>
                      <a:pt x="58" y="1"/>
                    </a:lnTo>
                    <a:lnTo>
                      <a:pt x="60" y="1"/>
                    </a:lnTo>
                    <a:lnTo>
                      <a:pt x="61" y="1"/>
                    </a:lnTo>
                    <a:lnTo>
                      <a:pt x="62" y="2"/>
                    </a:lnTo>
                    <a:lnTo>
                      <a:pt x="62" y="2"/>
                    </a:lnTo>
                    <a:lnTo>
                      <a:pt x="62" y="3"/>
                    </a:lnTo>
                    <a:lnTo>
                      <a:pt x="64" y="4"/>
                    </a:lnTo>
                    <a:lnTo>
                      <a:pt x="64" y="4"/>
                    </a:lnTo>
                    <a:lnTo>
                      <a:pt x="62" y="7"/>
                    </a:lnTo>
                    <a:lnTo>
                      <a:pt x="62" y="7"/>
                    </a:lnTo>
                    <a:lnTo>
                      <a:pt x="62" y="8"/>
                    </a:lnTo>
                    <a:lnTo>
                      <a:pt x="61" y="9"/>
                    </a:lnTo>
                    <a:lnTo>
                      <a:pt x="60" y="12"/>
                    </a:lnTo>
                    <a:lnTo>
                      <a:pt x="58" y="13"/>
                    </a:lnTo>
                    <a:lnTo>
                      <a:pt x="57" y="14"/>
                    </a:lnTo>
                    <a:lnTo>
                      <a:pt x="55" y="15"/>
                    </a:lnTo>
                    <a:lnTo>
                      <a:pt x="53" y="16"/>
                    </a:lnTo>
                    <a:lnTo>
                      <a:pt x="51" y="19"/>
                    </a:lnTo>
                    <a:lnTo>
                      <a:pt x="50" y="20"/>
                    </a:lnTo>
                    <a:lnTo>
                      <a:pt x="47" y="21"/>
                    </a:lnTo>
                    <a:lnTo>
                      <a:pt x="45" y="22"/>
                    </a:lnTo>
                    <a:lnTo>
                      <a:pt x="42" y="24"/>
                    </a:lnTo>
                    <a:lnTo>
                      <a:pt x="40" y="26"/>
                    </a:lnTo>
                    <a:lnTo>
                      <a:pt x="37" y="26"/>
                    </a:lnTo>
                    <a:lnTo>
                      <a:pt x="33" y="27"/>
                    </a:lnTo>
                    <a:lnTo>
                      <a:pt x="31" y="28"/>
                    </a:lnTo>
                    <a:lnTo>
                      <a:pt x="28" y="30"/>
                    </a:lnTo>
                    <a:lnTo>
                      <a:pt x="26" y="31"/>
                    </a:lnTo>
                    <a:lnTo>
                      <a:pt x="22" y="31"/>
                    </a:lnTo>
                    <a:lnTo>
                      <a:pt x="20" y="32"/>
                    </a:lnTo>
                    <a:lnTo>
                      <a:pt x="17" y="33"/>
                    </a:lnTo>
                    <a:lnTo>
                      <a:pt x="16" y="33"/>
                    </a:lnTo>
                    <a:lnTo>
                      <a:pt x="13" y="33"/>
                    </a:lnTo>
                    <a:lnTo>
                      <a:pt x="11" y="35"/>
                    </a:lnTo>
                    <a:lnTo>
                      <a:pt x="8" y="35"/>
                    </a:lnTo>
                    <a:lnTo>
                      <a:pt x="7" y="35"/>
                    </a:lnTo>
                    <a:lnTo>
                      <a:pt x="5" y="35"/>
                    </a:lnTo>
                    <a:lnTo>
                      <a:pt x="3" y="33"/>
                    </a:lnTo>
                    <a:lnTo>
                      <a:pt x="2" y="33"/>
                    </a:lnTo>
                    <a:lnTo>
                      <a:pt x="1" y="33"/>
                    </a:lnTo>
                    <a:lnTo>
                      <a:pt x="1" y="32"/>
                    </a:lnTo>
                    <a:lnTo>
                      <a:pt x="0" y="31"/>
                    </a:lnTo>
                    <a:lnTo>
                      <a:pt x="0" y="31"/>
                    </a:lnTo>
                  </a:path>
                </a:pathLst>
              </a:custGeom>
              <a:solidFill>
                <a:srgbClr val="00FF00"/>
              </a:solidFill>
              <a:ln w="12699" cap="rnd" cmpd="sng">
                <a:solidFill>
                  <a:srgbClr val="009900"/>
                </a:solidFill>
                <a:prstDash val="solid"/>
                <a:round/>
                <a:headEnd type="none" w="sm" len="sm"/>
                <a:tailEnd type="none" w="sm" len="sm"/>
              </a:ln>
              <a:effectLst/>
            </p:spPr>
            <p:txBody>
              <a:bodyPr/>
              <a:lstStyle/>
              <a:p>
                <a:endParaRPr lang="en-US" b="1" dirty="0"/>
              </a:p>
            </p:txBody>
          </p:sp>
          <p:sp>
            <p:nvSpPr>
              <p:cNvPr id="289" name="Freeform 384"/>
              <p:cNvSpPr>
                <a:spLocks/>
              </p:cNvSpPr>
              <p:nvPr/>
            </p:nvSpPr>
            <p:spPr bwMode="auto">
              <a:xfrm>
                <a:off x="1294" y="1238"/>
                <a:ext cx="65" cy="35"/>
              </a:xfrm>
              <a:custGeom>
                <a:avLst/>
                <a:gdLst/>
                <a:ahLst/>
                <a:cxnLst>
                  <a:cxn ang="0">
                    <a:pos x="64" y="29"/>
                  </a:cxn>
                  <a:cxn ang="0">
                    <a:pos x="64" y="28"/>
                  </a:cxn>
                  <a:cxn ang="0">
                    <a:pos x="62" y="24"/>
                  </a:cxn>
                  <a:cxn ang="0">
                    <a:pos x="60" y="22"/>
                  </a:cxn>
                  <a:cxn ang="0">
                    <a:pos x="57" y="19"/>
                  </a:cxn>
                  <a:cxn ang="0">
                    <a:pos x="53" y="16"/>
                  </a:cxn>
                  <a:cxn ang="0">
                    <a:pos x="48" y="14"/>
                  </a:cxn>
                  <a:cxn ang="0">
                    <a:pos x="43" y="11"/>
                  </a:cxn>
                  <a:cxn ang="0">
                    <a:pos x="38" y="9"/>
                  </a:cxn>
                  <a:cxn ang="0">
                    <a:pos x="33" y="7"/>
                  </a:cxn>
                  <a:cxn ang="0">
                    <a:pos x="27" y="4"/>
                  </a:cxn>
                  <a:cxn ang="0">
                    <a:pos x="22" y="2"/>
                  </a:cxn>
                  <a:cxn ang="0">
                    <a:pos x="17" y="2"/>
                  </a:cxn>
                  <a:cxn ang="0">
                    <a:pos x="12" y="1"/>
                  </a:cxn>
                  <a:cxn ang="0">
                    <a:pos x="8" y="0"/>
                  </a:cxn>
                  <a:cxn ang="0">
                    <a:pos x="5" y="1"/>
                  </a:cxn>
                  <a:cxn ang="0">
                    <a:pos x="2" y="2"/>
                  </a:cxn>
                  <a:cxn ang="0">
                    <a:pos x="1" y="2"/>
                  </a:cxn>
                  <a:cxn ang="0">
                    <a:pos x="0" y="4"/>
                  </a:cxn>
                  <a:cxn ang="0">
                    <a:pos x="0" y="7"/>
                  </a:cxn>
                  <a:cxn ang="0">
                    <a:pos x="1" y="9"/>
                  </a:cxn>
                  <a:cxn ang="0">
                    <a:pos x="3" y="11"/>
                  </a:cxn>
                  <a:cxn ang="0">
                    <a:pos x="6" y="14"/>
                  </a:cxn>
                  <a:cxn ang="0">
                    <a:pos x="10" y="16"/>
                  </a:cxn>
                  <a:cxn ang="0">
                    <a:pos x="13" y="19"/>
                  </a:cxn>
                  <a:cxn ang="0">
                    <a:pos x="18" y="22"/>
                  </a:cxn>
                  <a:cxn ang="0">
                    <a:pos x="25" y="25"/>
                  </a:cxn>
                  <a:cxn ang="0">
                    <a:pos x="30" y="28"/>
                  </a:cxn>
                  <a:cxn ang="0">
                    <a:pos x="35" y="29"/>
                  </a:cxn>
                  <a:cxn ang="0">
                    <a:pos x="40" y="31"/>
                  </a:cxn>
                  <a:cxn ang="0">
                    <a:pos x="45" y="32"/>
                  </a:cxn>
                  <a:cxn ang="0">
                    <a:pos x="50" y="32"/>
                  </a:cxn>
                  <a:cxn ang="0">
                    <a:pos x="55" y="34"/>
                  </a:cxn>
                  <a:cxn ang="0">
                    <a:pos x="57" y="34"/>
                  </a:cxn>
                  <a:cxn ang="0">
                    <a:pos x="61" y="32"/>
                  </a:cxn>
                  <a:cxn ang="0">
                    <a:pos x="62" y="31"/>
                  </a:cxn>
                  <a:cxn ang="0">
                    <a:pos x="64" y="30"/>
                  </a:cxn>
                </a:cxnLst>
                <a:rect l="0" t="0" r="r" b="b"/>
                <a:pathLst>
                  <a:path w="65" h="35">
                    <a:moveTo>
                      <a:pt x="64" y="30"/>
                    </a:moveTo>
                    <a:lnTo>
                      <a:pt x="64" y="29"/>
                    </a:lnTo>
                    <a:lnTo>
                      <a:pt x="64" y="28"/>
                    </a:lnTo>
                    <a:lnTo>
                      <a:pt x="64" y="28"/>
                    </a:lnTo>
                    <a:lnTo>
                      <a:pt x="62" y="25"/>
                    </a:lnTo>
                    <a:lnTo>
                      <a:pt x="62" y="24"/>
                    </a:lnTo>
                    <a:lnTo>
                      <a:pt x="61" y="23"/>
                    </a:lnTo>
                    <a:lnTo>
                      <a:pt x="60" y="22"/>
                    </a:lnTo>
                    <a:lnTo>
                      <a:pt x="58" y="21"/>
                    </a:lnTo>
                    <a:lnTo>
                      <a:pt x="57" y="19"/>
                    </a:lnTo>
                    <a:lnTo>
                      <a:pt x="55" y="18"/>
                    </a:lnTo>
                    <a:lnTo>
                      <a:pt x="53" y="16"/>
                    </a:lnTo>
                    <a:lnTo>
                      <a:pt x="51" y="15"/>
                    </a:lnTo>
                    <a:lnTo>
                      <a:pt x="48" y="14"/>
                    </a:lnTo>
                    <a:lnTo>
                      <a:pt x="46" y="12"/>
                    </a:lnTo>
                    <a:lnTo>
                      <a:pt x="43" y="11"/>
                    </a:lnTo>
                    <a:lnTo>
                      <a:pt x="41" y="9"/>
                    </a:lnTo>
                    <a:lnTo>
                      <a:pt x="38" y="9"/>
                    </a:lnTo>
                    <a:lnTo>
                      <a:pt x="36" y="7"/>
                    </a:lnTo>
                    <a:lnTo>
                      <a:pt x="33" y="7"/>
                    </a:lnTo>
                    <a:lnTo>
                      <a:pt x="30" y="5"/>
                    </a:lnTo>
                    <a:lnTo>
                      <a:pt x="27" y="4"/>
                    </a:lnTo>
                    <a:lnTo>
                      <a:pt x="25" y="3"/>
                    </a:lnTo>
                    <a:lnTo>
                      <a:pt x="22" y="2"/>
                    </a:lnTo>
                    <a:lnTo>
                      <a:pt x="20" y="2"/>
                    </a:lnTo>
                    <a:lnTo>
                      <a:pt x="17" y="2"/>
                    </a:lnTo>
                    <a:lnTo>
                      <a:pt x="15" y="1"/>
                    </a:lnTo>
                    <a:lnTo>
                      <a:pt x="12" y="1"/>
                    </a:lnTo>
                    <a:lnTo>
                      <a:pt x="10" y="0"/>
                    </a:lnTo>
                    <a:lnTo>
                      <a:pt x="8" y="0"/>
                    </a:lnTo>
                    <a:lnTo>
                      <a:pt x="7" y="1"/>
                    </a:lnTo>
                    <a:lnTo>
                      <a:pt x="5" y="1"/>
                    </a:lnTo>
                    <a:lnTo>
                      <a:pt x="3" y="1"/>
                    </a:lnTo>
                    <a:lnTo>
                      <a:pt x="2" y="2"/>
                    </a:lnTo>
                    <a:lnTo>
                      <a:pt x="2" y="2"/>
                    </a:lnTo>
                    <a:lnTo>
                      <a:pt x="1" y="2"/>
                    </a:lnTo>
                    <a:lnTo>
                      <a:pt x="0" y="3"/>
                    </a:lnTo>
                    <a:lnTo>
                      <a:pt x="0" y="4"/>
                    </a:lnTo>
                    <a:lnTo>
                      <a:pt x="0" y="5"/>
                    </a:lnTo>
                    <a:lnTo>
                      <a:pt x="0" y="7"/>
                    </a:lnTo>
                    <a:lnTo>
                      <a:pt x="1" y="7"/>
                    </a:lnTo>
                    <a:lnTo>
                      <a:pt x="1" y="9"/>
                    </a:lnTo>
                    <a:lnTo>
                      <a:pt x="2" y="10"/>
                    </a:lnTo>
                    <a:lnTo>
                      <a:pt x="3" y="11"/>
                    </a:lnTo>
                    <a:lnTo>
                      <a:pt x="5" y="12"/>
                    </a:lnTo>
                    <a:lnTo>
                      <a:pt x="6" y="14"/>
                    </a:lnTo>
                    <a:lnTo>
                      <a:pt x="7" y="15"/>
                    </a:lnTo>
                    <a:lnTo>
                      <a:pt x="10" y="16"/>
                    </a:lnTo>
                    <a:lnTo>
                      <a:pt x="12" y="18"/>
                    </a:lnTo>
                    <a:lnTo>
                      <a:pt x="13" y="19"/>
                    </a:lnTo>
                    <a:lnTo>
                      <a:pt x="16" y="21"/>
                    </a:lnTo>
                    <a:lnTo>
                      <a:pt x="18" y="22"/>
                    </a:lnTo>
                    <a:lnTo>
                      <a:pt x="21" y="23"/>
                    </a:lnTo>
                    <a:lnTo>
                      <a:pt x="25" y="25"/>
                    </a:lnTo>
                    <a:lnTo>
                      <a:pt x="27" y="25"/>
                    </a:lnTo>
                    <a:lnTo>
                      <a:pt x="30" y="28"/>
                    </a:lnTo>
                    <a:lnTo>
                      <a:pt x="32" y="28"/>
                    </a:lnTo>
                    <a:lnTo>
                      <a:pt x="35" y="29"/>
                    </a:lnTo>
                    <a:lnTo>
                      <a:pt x="37" y="30"/>
                    </a:lnTo>
                    <a:lnTo>
                      <a:pt x="40" y="31"/>
                    </a:lnTo>
                    <a:lnTo>
                      <a:pt x="42" y="32"/>
                    </a:lnTo>
                    <a:lnTo>
                      <a:pt x="45" y="32"/>
                    </a:lnTo>
                    <a:lnTo>
                      <a:pt x="47" y="32"/>
                    </a:lnTo>
                    <a:lnTo>
                      <a:pt x="50" y="32"/>
                    </a:lnTo>
                    <a:lnTo>
                      <a:pt x="52" y="34"/>
                    </a:lnTo>
                    <a:lnTo>
                      <a:pt x="55" y="34"/>
                    </a:lnTo>
                    <a:lnTo>
                      <a:pt x="56" y="34"/>
                    </a:lnTo>
                    <a:lnTo>
                      <a:pt x="57" y="34"/>
                    </a:lnTo>
                    <a:lnTo>
                      <a:pt x="60" y="32"/>
                    </a:lnTo>
                    <a:lnTo>
                      <a:pt x="61" y="32"/>
                    </a:lnTo>
                    <a:lnTo>
                      <a:pt x="62" y="32"/>
                    </a:lnTo>
                    <a:lnTo>
                      <a:pt x="62" y="31"/>
                    </a:lnTo>
                    <a:lnTo>
                      <a:pt x="64" y="31"/>
                    </a:lnTo>
                    <a:lnTo>
                      <a:pt x="64" y="30"/>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90" name="Freeform 385"/>
              <p:cNvSpPr>
                <a:spLocks/>
              </p:cNvSpPr>
              <p:nvPr/>
            </p:nvSpPr>
            <p:spPr bwMode="auto">
              <a:xfrm>
                <a:off x="1197" y="1225"/>
                <a:ext cx="63" cy="34"/>
              </a:xfrm>
              <a:custGeom>
                <a:avLst/>
                <a:gdLst/>
                <a:ahLst/>
                <a:cxnLst>
                  <a:cxn ang="0">
                    <a:pos x="0" y="28"/>
                  </a:cxn>
                  <a:cxn ang="0">
                    <a:pos x="0" y="27"/>
                  </a:cxn>
                  <a:cxn ang="0">
                    <a:pos x="1" y="24"/>
                  </a:cxn>
                  <a:cxn ang="0">
                    <a:pos x="3" y="21"/>
                  </a:cxn>
                  <a:cxn ang="0">
                    <a:pos x="7" y="18"/>
                  </a:cxn>
                  <a:cxn ang="0">
                    <a:pos x="9" y="15"/>
                  </a:cxn>
                  <a:cxn ang="0">
                    <a:pos x="14" y="12"/>
                  </a:cxn>
                  <a:cxn ang="0">
                    <a:pos x="19" y="10"/>
                  </a:cxn>
                  <a:cxn ang="0">
                    <a:pos x="24" y="8"/>
                  </a:cxn>
                  <a:cxn ang="0">
                    <a:pos x="29" y="5"/>
                  </a:cxn>
                  <a:cxn ang="0">
                    <a:pos x="35" y="3"/>
                  </a:cxn>
                  <a:cxn ang="0">
                    <a:pos x="40" y="1"/>
                  </a:cxn>
                  <a:cxn ang="0">
                    <a:pos x="44" y="1"/>
                  </a:cxn>
                  <a:cxn ang="0">
                    <a:pos x="49" y="0"/>
                  </a:cxn>
                  <a:cxn ang="0">
                    <a:pos x="53" y="0"/>
                  </a:cxn>
                  <a:cxn ang="0">
                    <a:pos x="57" y="0"/>
                  </a:cxn>
                  <a:cxn ang="0">
                    <a:pos x="59" y="1"/>
                  </a:cxn>
                  <a:cxn ang="0">
                    <a:pos x="60" y="1"/>
                  </a:cxn>
                  <a:cxn ang="0">
                    <a:pos x="62" y="3"/>
                  </a:cxn>
                  <a:cxn ang="0">
                    <a:pos x="62" y="5"/>
                  </a:cxn>
                  <a:cxn ang="0">
                    <a:pos x="60" y="8"/>
                  </a:cxn>
                  <a:cxn ang="0">
                    <a:pos x="58" y="10"/>
                  </a:cxn>
                  <a:cxn ang="0">
                    <a:pos x="55" y="12"/>
                  </a:cxn>
                  <a:cxn ang="0">
                    <a:pos x="52" y="16"/>
                  </a:cxn>
                  <a:cxn ang="0">
                    <a:pos x="48" y="18"/>
                  </a:cxn>
                  <a:cxn ang="0">
                    <a:pos x="43" y="22"/>
                  </a:cxn>
                  <a:cxn ang="0">
                    <a:pos x="38" y="24"/>
                  </a:cxn>
                  <a:cxn ang="0">
                    <a:pos x="32" y="27"/>
                  </a:cxn>
                  <a:cxn ang="0">
                    <a:pos x="27" y="28"/>
                  </a:cxn>
                  <a:cxn ang="0">
                    <a:pos x="21" y="30"/>
                  </a:cxn>
                  <a:cxn ang="0">
                    <a:pos x="17" y="31"/>
                  </a:cxn>
                  <a:cxn ang="0">
                    <a:pos x="13" y="33"/>
                  </a:cxn>
                  <a:cxn ang="0">
                    <a:pos x="8" y="33"/>
                  </a:cxn>
                  <a:cxn ang="0">
                    <a:pos x="4" y="33"/>
                  </a:cxn>
                  <a:cxn ang="0">
                    <a:pos x="2" y="31"/>
                  </a:cxn>
                  <a:cxn ang="0">
                    <a:pos x="1" y="31"/>
                  </a:cxn>
                  <a:cxn ang="0">
                    <a:pos x="0" y="29"/>
                  </a:cxn>
                </a:cxnLst>
                <a:rect l="0" t="0" r="r" b="b"/>
                <a:pathLst>
                  <a:path w="63" h="34">
                    <a:moveTo>
                      <a:pt x="0" y="29"/>
                    </a:moveTo>
                    <a:lnTo>
                      <a:pt x="0" y="28"/>
                    </a:lnTo>
                    <a:lnTo>
                      <a:pt x="0" y="27"/>
                    </a:lnTo>
                    <a:lnTo>
                      <a:pt x="0" y="27"/>
                    </a:lnTo>
                    <a:lnTo>
                      <a:pt x="1" y="24"/>
                    </a:lnTo>
                    <a:lnTo>
                      <a:pt x="1" y="24"/>
                    </a:lnTo>
                    <a:lnTo>
                      <a:pt x="2" y="22"/>
                    </a:lnTo>
                    <a:lnTo>
                      <a:pt x="3" y="21"/>
                    </a:lnTo>
                    <a:lnTo>
                      <a:pt x="4" y="20"/>
                    </a:lnTo>
                    <a:lnTo>
                      <a:pt x="7" y="18"/>
                    </a:lnTo>
                    <a:lnTo>
                      <a:pt x="8" y="17"/>
                    </a:lnTo>
                    <a:lnTo>
                      <a:pt x="9" y="15"/>
                    </a:lnTo>
                    <a:lnTo>
                      <a:pt x="12" y="14"/>
                    </a:lnTo>
                    <a:lnTo>
                      <a:pt x="14" y="12"/>
                    </a:lnTo>
                    <a:lnTo>
                      <a:pt x="17" y="11"/>
                    </a:lnTo>
                    <a:lnTo>
                      <a:pt x="19" y="10"/>
                    </a:lnTo>
                    <a:lnTo>
                      <a:pt x="21" y="9"/>
                    </a:lnTo>
                    <a:lnTo>
                      <a:pt x="24" y="8"/>
                    </a:lnTo>
                    <a:lnTo>
                      <a:pt x="26" y="5"/>
                    </a:lnTo>
                    <a:lnTo>
                      <a:pt x="29" y="5"/>
                    </a:lnTo>
                    <a:lnTo>
                      <a:pt x="32" y="4"/>
                    </a:lnTo>
                    <a:lnTo>
                      <a:pt x="35" y="3"/>
                    </a:lnTo>
                    <a:lnTo>
                      <a:pt x="37" y="2"/>
                    </a:lnTo>
                    <a:lnTo>
                      <a:pt x="40" y="1"/>
                    </a:lnTo>
                    <a:lnTo>
                      <a:pt x="42" y="1"/>
                    </a:lnTo>
                    <a:lnTo>
                      <a:pt x="44" y="1"/>
                    </a:lnTo>
                    <a:lnTo>
                      <a:pt x="47" y="0"/>
                    </a:lnTo>
                    <a:lnTo>
                      <a:pt x="49" y="0"/>
                    </a:lnTo>
                    <a:lnTo>
                      <a:pt x="51" y="0"/>
                    </a:lnTo>
                    <a:lnTo>
                      <a:pt x="53" y="0"/>
                    </a:lnTo>
                    <a:lnTo>
                      <a:pt x="55" y="0"/>
                    </a:lnTo>
                    <a:lnTo>
                      <a:pt x="57" y="0"/>
                    </a:lnTo>
                    <a:lnTo>
                      <a:pt x="58" y="0"/>
                    </a:lnTo>
                    <a:lnTo>
                      <a:pt x="59" y="1"/>
                    </a:lnTo>
                    <a:lnTo>
                      <a:pt x="60" y="1"/>
                    </a:lnTo>
                    <a:lnTo>
                      <a:pt x="60" y="1"/>
                    </a:lnTo>
                    <a:lnTo>
                      <a:pt x="60" y="2"/>
                    </a:lnTo>
                    <a:lnTo>
                      <a:pt x="62" y="3"/>
                    </a:lnTo>
                    <a:lnTo>
                      <a:pt x="62" y="4"/>
                    </a:lnTo>
                    <a:lnTo>
                      <a:pt x="62" y="5"/>
                    </a:lnTo>
                    <a:lnTo>
                      <a:pt x="60" y="7"/>
                    </a:lnTo>
                    <a:lnTo>
                      <a:pt x="60" y="8"/>
                    </a:lnTo>
                    <a:lnTo>
                      <a:pt x="59" y="9"/>
                    </a:lnTo>
                    <a:lnTo>
                      <a:pt x="58" y="10"/>
                    </a:lnTo>
                    <a:lnTo>
                      <a:pt x="57" y="11"/>
                    </a:lnTo>
                    <a:lnTo>
                      <a:pt x="55" y="12"/>
                    </a:lnTo>
                    <a:lnTo>
                      <a:pt x="54" y="15"/>
                    </a:lnTo>
                    <a:lnTo>
                      <a:pt x="52" y="16"/>
                    </a:lnTo>
                    <a:lnTo>
                      <a:pt x="51" y="17"/>
                    </a:lnTo>
                    <a:lnTo>
                      <a:pt x="48" y="18"/>
                    </a:lnTo>
                    <a:lnTo>
                      <a:pt x="46" y="20"/>
                    </a:lnTo>
                    <a:lnTo>
                      <a:pt x="43" y="22"/>
                    </a:lnTo>
                    <a:lnTo>
                      <a:pt x="41" y="22"/>
                    </a:lnTo>
                    <a:lnTo>
                      <a:pt x="38" y="24"/>
                    </a:lnTo>
                    <a:lnTo>
                      <a:pt x="36" y="25"/>
                    </a:lnTo>
                    <a:lnTo>
                      <a:pt x="32" y="27"/>
                    </a:lnTo>
                    <a:lnTo>
                      <a:pt x="30" y="28"/>
                    </a:lnTo>
                    <a:lnTo>
                      <a:pt x="27" y="28"/>
                    </a:lnTo>
                    <a:lnTo>
                      <a:pt x="25" y="29"/>
                    </a:lnTo>
                    <a:lnTo>
                      <a:pt x="21" y="30"/>
                    </a:lnTo>
                    <a:lnTo>
                      <a:pt x="20" y="31"/>
                    </a:lnTo>
                    <a:lnTo>
                      <a:pt x="17" y="31"/>
                    </a:lnTo>
                    <a:lnTo>
                      <a:pt x="15" y="31"/>
                    </a:lnTo>
                    <a:lnTo>
                      <a:pt x="13" y="33"/>
                    </a:lnTo>
                    <a:lnTo>
                      <a:pt x="10" y="33"/>
                    </a:lnTo>
                    <a:lnTo>
                      <a:pt x="8" y="33"/>
                    </a:lnTo>
                    <a:lnTo>
                      <a:pt x="7" y="33"/>
                    </a:lnTo>
                    <a:lnTo>
                      <a:pt x="4" y="33"/>
                    </a:lnTo>
                    <a:lnTo>
                      <a:pt x="3" y="33"/>
                    </a:lnTo>
                    <a:lnTo>
                      <a:pt x="2" y="31"/>
                    </a:lnTo>
                    <a:lnTo>
                      <a:pt x="2" y="31"/>
                    </a:lnTo>
                    <a:lnTo>
                      <a:pt x="1" y="31"/>
                    </a:lnTo>
                    <a:lnTo>
                      <a:pt x="0" y="30"/>
                    </a:lnTo>
                    <a:lnTo>
                      <a:pt x="0" y="29"/>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91" name="Freeform 386"/>
              <p:cNvSpPr>
                <a:spLocks/>
              </p:cNvSpPr>
              <p:nvPr/>
            </p:nvSpPr>
            <p:spPr bwMode="auto">
              <a:xfrm>
                <a:off x="1381" y="834"/>
                <a:ext cx="54" cy="48"/>
              </a:xfrm>
              <a:custGeom>
                <a:avLst/>
                <a:gdLst/>
                <a:ahLst/>
                <a:cxnLst>
                  <a:cxn ang="0">
                    <a:pos x="53" y="45"/>
                  </a:cxn>
                  <a:cxn ang="0">
                    <a:pos x="53" y="43"/>
                  </a:cxn>
                  <a:cxn ang="0">
                    <a:pos x="53" y="41"/>
                  </a:cxn>
                  <a:cxn ang="0">
                    <a:pos x="51" y="38"/>
                  </a:cxn>
                  <a:cxn ang="0">
                    <a:pos x="49" y="35"/>
                  </a:cxn>
                  <a:cxn ang="0">
                    <a:pos x="45" y="31"/>
                  </a:cxn>
                  <a:cxn ang="0">
                    <a:pos x="43" y="28"/>
                  </a:cxn>
                  <a:cxn ang="0">
                    <a:pos x="39" y="23"/>
                  </a:cxn>
                  <a:cxn ang="0">
                    <a:pos x="34" y="19"/>
                  </a:cxn>
                  <a:cxn ang="0">
                    <a:pos x="30" y="16"/>
                  </a:cxn>
                  <a:cxn ang="0">
                    <a:pos x="25" y="11"/>
                  </a:cxn>
                  <a:cxn ang="0">
                    <a:pos x="20" y="9"/>
                  </a:cxn>
                  <a:cxn ang="0">
                    <a:pos x="16" y="5"/>
                  </a:cxn>
                  <a:cxn ang="0">
                    <a:pos x="12" y="3"/>
                  </a:cxn>
                  <a:cxn ang="0">
                    <a:pos x="8" y="2"/>
                  </a:cxn>
                  <a:cxn ang="0">
                    <a:pos x="6" y="1"/>
                  </a:cxn>
                  <a:cxn ang="0">
                    <a:pos x="3" y="0"/>
                  </a:cxn>
                  <a:cxn ang="0">
                    <a:pos x="1" y="0"/>
                  </a:cxn>
                  <a:cxn ang="0">
                    <a:pos x="0" y="1"/>
                  </a:cxn>
                  <a:cxn ang="0">
                    <a:pos x="0" y="3"/>
                  </a:cxn>
                  <a:cxn ang="0">
                    <a:pos x="0" y="4"/>
                  </a:cxn>
                  <a:cxn ang="0">
                    <a:pos x="1" y="8"/>
                  </a:cxn>
                  <a:cxn ang="0">
                    <a:pos x="3" y="11"/>
                  </a:cxn>
                  <a:cxn ang="0">
                    <a:pos x="6" y="14"/>
                  </a:cxn>
                  <a:cxn ang="0">
                    <a:pos x="8" y="18"/>
                  </a:cxn>
                  <a:cxn ang="0">
                    <a:pos x="13" y="22"/>
                  </a:cxn>
                  <a:cxn ang="0">
                    <a:pos x="17" y="27"/>
                  </a:cxn>
                  <a:cxn ang="0">
                    <a:pos x="22" y="30"/>
                  </a:cxn>
                  <a:cxn ang="0">
                    <a:pos x="25" y="34"/>
                  </a:cxn>
                  <a:cxn ang="0">
                    <a:pos x="30" y="37"/>
                  </a:cxn>
                  <a:cxn ang="0">
                    <a:pos x="35" y="41"/>
                  </a:cxn>
                  <a:cxn ang="0">
                    <a:pos x="39" y="43"/>
                  </a:cxn>
                  <a:cxn ang="0">
                    <a:pos x="43" y="44"/>
                  </a:cxn>
                  <a:cxn ang="0">
                    <a:pos x="46" y="47"/>
                  </a:cxn>
                  <a:cxn ang="0">
                    <a:pos x="49" y="47"/>
                  </a:cxn>
                  <a:cxn ang="0">
                    <a:pos x="51" y="47"/>
                  </a:cxn>
                  <a:cxn ang="0">
                    <a:pos x="53" y="45"/>
                  </a:cxn>
                </a:cxnLst>
                <a:rect l="0" t="0" r="r" b="b"/>
                <a:pathLst>
                  <a:path w="54" h="48">
                    <a:moveTo>
                      <a:pt x="53" y="45"/>
                    </a:moveTo>
                    <a:lnTo>
                      <a:pt x="53" y="45"/>
                    </a:lnTo>
                    <a:lnTo>
                      <a:pt x="53" y="44"/>
                    </a:lnTo>
                    <a:lnTo>
                      <a:pt x="53" y="43"/>
                    </a:lnTo>
                    <a:lnTo>
                      <a:pt x="53" y="42"/>
                    </a:lnTo>
                    <a:lnTo>
                      <a:pt x="53" y="41"/>
                    </a:lnTo>
                    <a:lnTo>
                      <a:pt x="51" y="39"/>
                    </a:lnTo>
                    <a:lnTo>
                      <a:pt x="51" y="38"/>
                    </a:lnTo>
                    <a:lnTo>
                      <a:pt x="50" y="36"/>
                    </a:lnTo>
                    <a:lnTo>
                      <a:pt x="49" y="35"/>
                    </a:lnTo>
                    <a:lnTo>
                      <a:pt x="48" y="32"/>
                    </a:lnTo>
                    <a:lnTo>
                      <a:pt x="45" y="31"/>
                    </a:lnTo>
                    <a:lnTo>
                      <a:pt x="44" y="29"/>
                    </a:lnTo>
                    <a:lnTo>
                      <a:pt x="43" y="28"/>
                    </a:lnTo>
                    <a:lnTo>
                      <a:pt x="40" y="25"/>
                    </a:lnTo>
                    <a:lnTo>
                      <a:pt x="39" y="23"/>
                    </a:lnTo>
                    <a:lnTo>
                      <a:pt x="36" y="21"/>
                    </a:lnTo>
                    <a:lnTo>
                      <a:pt x="34" y="19"/>
                    </a:lnTo>
                    <a:lnTo>
                      <a:pt x="32" y="17"/>
                    </a:lnTo>
                    <a:lnTo>
                      <a:pt x="30" y="16"/>
                    </a:lnTo>
                    <a:lnTo>
                      <a:pt x="28" y="14"/>
                    </a:lnTo>
                    <a:lnTo>
                      <a:pt x="25" y="11"/>
                    </a:lnTo>
                    <a:lnTo>
                      <a:pt x="23" y="10"/>
                    </a:lnTo>
                    <a:lnTo>
                      <a:pt x="20" y="9"/>
                    </a:lnTo>
                    <a:lnTo>
                      <a:pt x="18" y="7"/>
                    </a:lnTo>
                    <a:lnTo>
                      <a:pt x="16" y="5"/>
                    </a:lnTo>
                    <a:lnTo>
                      <a:pt x="14" y="4"/>
                    </a:lnTo>
                    <a:lnTo>
                      <a:pt x="12" y="3"/>
                    </a:lnTo>
                    <a:lnTo>
                      <a:pt x="11" y="2"/>
                    </a:lnTo>
                    <a:lnTo>
                      <a:pt x="8" y="2"/>
                    </a:lnTo>
                    <a:lnTo>
                      <a:pt x="7" y="1"/>
                    </a:lnTo>
                    <a:lnTo>
                      <a:pt x="6" y="1"/>
                    </a:lnTo>
                    <a:lnTo>
                      <a:pt x="3" y="0"/>
                    </a:lnTo>
                    <a:lnTo>
                      <a:pt x="3" y="0"/>
                    </a:lnTo>
                    <a:lnTo>
                      <a:pt x="2" y="0"/>
                    </a:lnTo>
                    <a:lnTo>
                      <a:pt x="1" y="0"/>
                    </a:lnTo>
                    <a:lnTo>
                      <a:pt x="1" y="1"/>
                    </a:lnTo>
                    <a:lnTo>
                      <a:pt x="0" y="1"/>
                    </a:lnTo>
                    <a:lnTo>
                      <a:pt x="0" y="2"/>
                    </a:lnTo>
                    <a:lnTo>
                      <a:pt x="0" y="3"/>
                    </a:lnTo>
                    <a:lnTo>
                      <a:pt x="0" y="4"/>
                    </a:lnTo>
                    <a:lnTo>
                      <a:pt x="0" y="4"/>
                    </a:lnTo>
                    <a:lnTo>
                      <a:pt x="1" y="7"/>
                    </a:lnTo>
                    <a:lnTo>
                      <a:pt x="1" y="8"/>
                    </a:lnTo>
                    <a:lnTo>
                      <a:pt x="2" y="9"/>
                    </a:lnTo>
                    <a:lnTo>
                      <a:pt x="3" y="11"/>
                    </a:lnTo>
                    <a:lnTo>
                      <a:pt x="4" y="12"/>
                    </a:lnTo>
                    <a:lnTo>
                      <a:pt x="6" y="14"/>
                    </a:lnTo>
                    <a:lnTo>
                      <a:pt x="7" y="16"/>
                    </a:lnTo>
                    <a:lnTo>
                      <a:pt x="8" y="18"/>
                    </a:lnTo>
                    <a:lnTo>
                      <a:pt x="11" y="21"/>
                    </a:lnTo>
                    <a:lnTo>
                      <a:pt x="13" y="22"/>
                    </a:lnTo>
                    <a:lnTo>
                      <a:pt x="14" y="24"/>
                    </a:lnTo>
                    <a:lnTo>
                      <a:pt x="17" y="27"/>
                    </a:lnTo>
                    <a:lnTo>
                      <a:pt x="19" y="28"/>
                    </a:lnTo>
                    <a:lnTo>
                      <a:pt x="22" y="30"/>
                    </a:lnTo>
                    <a:lnTo>
                      <a:pt x="23" y="32"/>
                    </a:lnTo>
                    <a:lnTo>
                      <a:pt x="25" y="34"/>
                    </a:lnTo>
                    <a:lnTo>
                      <a:pt x="28" y="36"/>
                    </a:lnTo>
                    <a:lnTo>
                      <a:pt x="30" y="37"/>
                    </a:lnTo>
                    <a:lnTo>
                      <a:pt x="33" y="39"/>
                    </a:lnTo>
                    <a:lnTo>
                      <a:pt x="35" y="41"/>
                    </a:lnTo>
                    <a:lnTo>
                      <a:pt x="36" y="42"/>
                    </a:lnTo>
                    <a:lnTo>
                      <a:pt x="39" y="43"/>
                    </a:lnTo>
                    <a:lnTo>
                      <a:pt x="41" y="44"/>
                    </a:lnTo>
                    <a:lnTo>
                      <a:pt x="43" y="44"/>
                    </a:lnTo>
                    <a:lnTo>
                      <a:pt x="45" y="45"/>
                    </a:lnTo>
                    <a:lnTo>
                      <a:pt x="46" y="47"/>
                    </a:lnTo>
                    <a:lnTo>
                      <a:pt x="48" y="47"/>
                    </a:lnTo>
                    <a:lnTo>
                      <a:pt x="49" y="47"/>
                    </a:lnTo>
                    <a:lnTo>
                      <a:pt x="50" y="47"/>
                    </a:lnTo>
                    <a:lnTo>
                      <a:pt x="51" y="47"/>
                    </a:lnTo>
                    <a:lnTo>
                      <a:pt x="51" y="47"/>
                    </a:lnTo>
                    <a:lnTo>
                      <a:pt x="53" y="45"/>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sp>
            <p:nvSpPr>
              <p:cNvPr id="292" name="Freeform 387"/>
              <p:cNvSpPr>
                <a:spLocks/>
              </p:cNvSpPr>
              <p:nvPr/>
            </p:nvSpPr>
            <p:spPr bwMode="auto">
              <a:xfrm>
                <a:off x="1429" y="868"/>
                <a:ext cx="67" cy="20"/>
              </a:xfrm>
              <a:custGeom>
                <a:avLst/>
                <a:gdLst/>
                <a:ahLst/>
                <a:cxnLst>
                  <a:cxn ang="0">
                    <a:pos x="66" y="6"/>
                  </a:cxn>
                  <a:cxn ang="0">
                    <a:pos x="64" y="5"/>
                  </a:cxn>
                  <a:cxn ang="0">
                    <a:pos x="63" y="3"/>
                  </a:cxn>
                  <a:cxn ang="0">
                    <a:pos x="61" y="2"/>
                  </a:cxn>
                  <a:cxn ang="0">
                    <a:pos x="57" y="1"/>
                  </a:cxn>
                  <a:cxn ang="0">
                    <a:pos x="52" y="0"/>
                  </a:cxn>
                  <a:cxn ang="0">
                    <a:pos x="48" y="0"/>
                  </a:cxn>
                  <a:cxn ang="0">
                    <a:pos x="43" y="0"/>
                  </a:cxn>
                  <a:cxn ang="0">
                    <a:pos x="37" y="0"/>
                  </a:cxn>
                  <a:cxn ang="0">
                    <a:pos x="32" y="0"/>
                  </a:cxn>
                  <a:cxn ang="0">
                    <a:pos x="26" y="1"/>
                  </a:cxn>
                  <a:cxn ang="0">
                    <a:pos x="21" y="1"/>
                  </a:cxn>
                  <a:cxn ang="0">
                    <a:pos x="16" y="2"/>
                  </a:cxn>
                  <a:cxn ang="0">
                    <a:pos x="11" y="3"/>
                  </a:cxn>
                  <a:cxn ang="0">
                    <a:pos x="7" y="6"/>
                  </a:cxn>
                  <a:cxn ang="0">
                    <a:pos x="4" y="7"/>
                  </a:cxn>
                  <a:cxn ang="0">
                    <a:pos x="2" y="8"/>
                  </a:cxn>
                  <a:cxn ang="0">
                    <a:pos x="1" y="11"/>
                  </a:cxn>
                  <a:cxn ang="0">
                    <a:pos x="0" y="12"/>
                  </a:cxn>
                  <a:cxn ang="0">
                    <a:pos x="1" y="13"/>
                  </a:cxn>
                  <a:cxn ang="0">
                    <a:pos x="2" y="16"/>
                  </a:cxn>
                  <a:cxn ang="0">
                    <a:pos x="4" y="16"/>
                  </a:cxn>
                  <a:cxn ang="0">
                    <a:pos x="8" y="17"/>
                  </a:cxn>
                  <a:cxn ang="0">
                    <a:pos x="12" y="19"/>
                  </a:cxn>
                  <a:cxn ang="0">
                    <a:pos x="17" y="19"/>
                  </a:cxn>
                  <a:cxn ang="0">
                    <a:pos x="22" y="19"/>
                  </a:cxn>
                  <a:cxn ang="0">
                    <a:pos x="27" y="19"/>
                  </a:cxn>
                  <a:cxn ang="0">
                    <a:pos x="33" y="19"/>
                  </a:cxn>
                  <a:cxn ang="0">
                    <a:pos x="39" y="19"/>
                  </a:cxn>
                  <a:cxn ang="0">
                    <a:pos x="44" y="17"/>
                  </a:cxn>
                  <a:cxn ang="0">
                    <a:pos x="49" y="16"/>
                  </a:cxn>
                  <a:cxn ang="0">
                    <a:pos x="54" y="15"/>
                  </a:cxn>
                  <a:cxn ang="0">
                    <a:pos x="58" y="13"/>
                  </a:cxn>
                  <a:cxn ang="0">
                    <a:pos x="62" y="11"/>
                  </a:cxn>
                  <a:cxn ang="0">
                    <a:pos x="64" y="10"/>
                  </a:cxn>
                  <a:cxn ang="0">
                    <a:pos x="66" y="8"/>
                  </a:cxn>
                  <a:cxn ang="0">
                    <a:pos x="66" y="6"/>
                  </a:cxn>
                </a:cxnLst>
                <a:rect l="0" t="0" r="r" b="b"/>
                <a:pathLst>
                  <a:path w="67" h="20">
                    <a:moveTo>
                      <a:pt x="66" y="6"/>
                    </a:moveTo>
                    <a:lnTo>
                      <a:pt x="66" y="6"/>
                    </a:lnTo>
                    <a:lnTo>
                      <a:pt x="66" y="5"/>
                    </a:lnTo>
                    <a:lnTo>
                      <a:pt x="64" y="5"/>
                    </a:lnTo>
                    <a:lnTo>
                      <a:pt x="64" y="3"/>
                    </a:lnTo>
                    <a:lnTo>
                      <a:pt x="63" y="3"/>
                    </a:lnTo>
                    <a:lnTo>
                      <a:pt x="62" y="2"/>
                    </a:lnTo>
                    <a:lnTo>
                      <a:pt x="61" y="2"/>
                    </a:lnTo>
                    <a:lnTo>
                      <a:pt x="59" y="1"/>
                    </a:lnTo>
                    <a:lnTo>
                      <a:pt x="57" y="1"/>
                    </a:lnTo>
                    <a:lnTo>
                      <a:pt x="54" y="1"/>
                    </a:lnTo>
                    <a:lnTo>
                      <a:pt x="52" y="0"/>
                    </a:lnTo>
                    <a:lnTo>
                      <a:pt x="51" y="0"/>
                    </a:lnTo>
                    <a:lnTo>
                      <a:pt x="48" y="0"/>
                    </a:lnTo>
                    <a:lnTo>
                      <a:pt x="46" y="0"/>
                    </a:lnTo>
                    <a:lnTo>
                      <a:pt x="43" y="0"/>
                    </a:lnTo>
                    <a:lnTo>
                      <a:pt x="39" y="0"/>
                    </a:lnTo>
                    <a:lnTo>
                      <a:pt x="37" y="0"/>
                    </a:lnTo>
                    <a:lnTo>
                      <a:pt x="34" y="0"/>
                    </a:lnTo>
                    <a:lnTo>
                      <a:pt x="32" y="0"/>
                    </a:lnTo>
                    <a:lnTo>
                      <a:pt x="28" y="1"/>
                    </a:lnTo>
                    <a:lnTo>
                      <a:pt x="26" y="1"/>
                    </a:lnTo>
                    <a:lnTo>
                      <a:pt x="23" y="1"/>
                    </a:lnTo>
                    <a:lnTo>
                      <a:pt x="21" y="1"/>
                    </a:lnTo>
                    <a:lnTo>
                      <a:pt x="18" y="2"/>
                    </a:lnTo>
                    <a:lnTo>
                      <a:pt x="16" y="2"/>
                    </a:lnTo>
                    <a:lnTo>
                      <a:pt x="13" y="3"/>
                    </a:lnTo>
                    <a:lnTo>
                      <a:pt x="11" y="3"/>
                    </a:lnTo>
                    <a:lnTo>
                      <a:pt x="9" y="5"/>
                    </a:lnTo>
                    <a:lnTo>
                      <a:pt x="7" y="6"/>
                    </a:lnTo>
                    <a:lnTo>
                      <a:pt x="6" y="6"/>
                    </a:lnTo>
                    <a:lnTo>
                      <a:pt x="4" y="7"/>
                    </a:lnTo>
                    <a:lnTo>
                      <a:pt x="3" y="8"/>
                    </a:lnTo>
                    <a:lnTo>
                      <a:pt x="2" y="8"/>
                    </a:lnTo>
                    <a:lnTo>
                      <a:pt x="1" y="10"/>
                    </a:lnTo>
                    <a:lnTo>
                      <a:pt x="1" y="11"/>
                    </a:lnTo>
                    <a:lnTo>
                      <a:pt x="0" y="11"/>
                    </a:lnTo>
                    <a:lnTo>
                      <a:pt x="0" y="12"/>
                    </a:lnTo>
                    <a:lnTo>
                      <a:pt x="0" y="13"/>
                    </a:lnTo>
                    <a:lnTo>
                      <a:pt x="1" y="13"/>
                    </a:lnTo>
                    <a:lnTo>
                      <a:pt x="1" y="15"/>
                    </a:lnTo>
                    <a:lnTo>
                      <a:pt x="2" y="16"/>
                    </a:lnTo>
                    <a:lnTo>
                      <a:pt x="3" y="16"/>
                    </a:lnTo>
                    <a:lnTo>
                      <a:pt x="4" y="16"/>
                    </a:lnTo>
                    <a:lnTo>
                      <a:pt x="7" y="17"/>
                    </a:lnTo>
                    <a:lnTo>
                      <a:pt x="8" y="17"/>
                    </a:lnTo>
                    <a:lnTo>
                      <a:pt x="9" y="19"/>
                    </a:lnTo>
                    <a:lnTo>
                      <a:pt x="12" y="19"/>
                    </a:lnTo>
                    <a:lnTo>
                      <a:pt x="14" y="19"/>
                    </a:lnTo>
                    <a:lnTo>
                      <a:pt x="17" y="19"/>
                    </a:lnTo>
                    <a:lnTo>
                      <a:pt x="19" y="19"/>
                    </a:lnTo>
                    <a:lnTo>
                      <a:pt x="22" y="19"/>
                    </a:lnTo>
                    <a:lnTo>
                      <a:pt x="24" y="19"/>
                    </a:lnTo>
                    <a:lnTo>
                      <a:pt x="27" y="19"/>
                    </a:lnTo>
                    <a:lnTo>
                      <a:pt x="29" y="19"/>
                    </a:lnTo>
                    <a:lnTo>
                      <a:pt x="33" y="19"/>
                    </a:lnTo>
                    <a:lnTo>
                      <a:pt x="36" y="19"/>
                    </a:lnTo>
                    <a:lnTo>
                      <a:pt x="39" y="19"/>
                    </a:lnTo>
                    <a:lnTo>
                      <a:pt x="42" y="17"/>
                    </a:lnTo>
                    <a:lnTo>
                      <a:pt x="44" y="17"/>
                    </a:lnTo>
                    <a:lnTo>
                      <a:pt x="47" y="17"/>
                    </a:lnTo>
                    <a:lnTo>
                      <a:pt x="49" y="16"/>
                    </a:lnTo>
                    <a:lnTo>
                      <a:pt x="52" y="16"/>
                    </a:lnTo>
                    <a:lnTo>
                      <a:pt x="54" y="15"/>
                    </a:lnTo>
                    <a:lnTo>
                      <a:pt x="56" y="13"/>
                    </a:lnTo>
                    <a:lnTo>
                      <a:pt x="58" y="13"/>
                    </a:lnTo>
                    <a:lnTo>
                      <a:pt x="59" y="12"/>
                    </a:lnTo>
                    <a:lnTo>
                      <a:pt x="62" y="11"/>
                    </a:lnTo>
                    <a:lnTo>
                      <a:pt x="63" y="11"/>
                    </a:lnTo>
                    <a:lnTo>
                      <a:pt x="64" y="10"/>
                    </a:lnTo>
                    <a:lnTo>
                      <a:pt x="64" y="10"/>
                    </a:lnTo>
                    <a:lnTo>
                      <a:pt x="66" y="8"/>
                    </a:lnTo>
                    <a:lnTo>
                      <a:pt x="66" y="7"/>
                    </a:lnTo>
                    <a:lnTo>
                      <a:pt x="66" y="6"/>
                    </a:lnTo>
                  </a:path>
                </a:pathLst>
              </a:custGeom>
              <a:solidFill>
                <a:srgbClr val="00FF00"/>
              </a:solidFill>
              <a:ln w="12699" cap="rnd" cmpd="sng">
                <a:solidFill>
                  <a:srgbClr val="009900"/>
                </a:solidFill>
                <a:prstDash val="solid"/>
                <a:round/>
                <a:headEnd/>
                <a:tailEnd/>
              </a:ln>
              <a:effectLst/>
            </p:spPr>
            <p:txBody>
              <a:bodyPr/>
              <a:lstStyle/>
              <a:p>
                <a:endParaRPr lang="en-US" b="1" dirty="0"/>
              </a:p>
            </p:txBody>
          </p:sp>
        </p:grpSp>
        <p:grpSp>
          <p:nvGrpSpPr>
            <p:cNvPr id="18" name="Group 388"/>
            <p:cNvGrpSpPr>
              <a:grpSpLocks/>
            </p:cNvGrpSpPr>
            <p:nvPr/>
          </p:nvGrpSpPr>
          <p:grpSpPr bwMode="auto">
            <a:xfrm>
              <a:off x="5594189" y="3614850"/>
              <a:ext cx="1828380" cy="590428"/>
              <a:chOff x="4327" y="1789"/>
              <a:chExt cx="1721" cy="502"/>
            </a:xfrm>
          </p:grpSpPr>
          <p:sp>
            <p:nvSpPr>
              <p:cNvPr id="253" name="Rectangle 389"/>
              <p:cNvSpPr>
                <a:spLocks noChangeArrowheads="1"/>
              </p:cNvSpPr>
              <p:nvPr/>
            </p:nvSpPr>
            <p:spPr bwMode="auto">
              <a:xfrm>
                <a:off x="4637" y="2007"/>
                <a:ext cx="1046" cy="243"/>
              </a:xfrm>
              <a:prstGeom prst="rect">
                <a:avLst/>
              </a:prstGeom>
              <a:solidFill>
                <a:srgbClr val="00FF00"/>
              </a:solidFill>
              <a:ln w="12699">
                <a:solidFill>
                  <a:schemeClr val="tx1"/>
                </a:solidFill>
                <a:miter lim="800000"/>
                <a:headEnd/>
                <a:tailEnd/>
              </a:ln>
              <a:effectLst/>
            </p:spPr>
            <p:txBody>
              <a:bodyPr wrap="none" anchor="ctr"/>
              <a:lstStyle/>
              <a:p>
                <a:endParaRPr lang="en-US" b="1" dirty="0"/>
              </a:p>
            </p:txBody>
          </p:sp>
          <p:sp>
            <p:nvSpPr>
              <p:cNvPr id="254" name="Freeform 390"/>
              <p:cNvSpPr>
                <a:spLocks/>
              </p:cNvSpPr>
              <p:nvPr/>
            </p:nvSpPr>
            <p:spPr bwMode="auto">
              <a:xfrm>
                <a:off x="4340" y="1789"/>
                <a:ext cx="254" cy="496"/>
              </a:xfrm>
              <a:custGeom>
                <a:avLst/>
                <a:gdLst/>
                <a:ahLst/>
                <a:cxnLst>
                  <a:cxn ang="0">
                    <a:pos x="253" y="495"/>
                  </a:cxn>
                  <a:cxn ang="0">
                    <a:pos x="0" y="385"/>
                  </a:cxn>
                  <a:cxn ang="0">
                    <a:pos x="0" y="122"/>
                  </a:cxn>
                  <a:cxn ang="0">
                    <a:pos x="159" y="0"/>
                  </a:cxn>
                  <a:cxn ang="0">
                    <a:pos x="253" y="178"/>
                  </a:cxn>
                  <a:cxn ang="0">
                    <a:pos x="253" y="495"/>
                  </a:cxn>
                </a:cxnLst>
                <a:rect l="0" t="0" r="r" b="b"/>
                <a:pathLst>
                  <a:path w="254" h="496">
                    <a:moveTo>
                      <a:pt x="253" y="495"/>
                    </a:moveTo>
                    <a:lnTo>
                      <a:pt x="0" y="385"/>
                    </a:lnTo>
                    <a:lnTo>
                      <a:pt x="0" y="122"/>
                    </a:lnTo>
                    <a:lnTo>
                      <a:pt x="159" y="0"/>
                    </a:lnTo>
                    <a:lnTo>
                      <a:pt x="253" y="178"/>
                    </a:lnTo>
                    <a:lnTo>
                      <a:pt x="253" y="495"/>
                    </a:lnTo>
                  </a:path>
                </a:pathLst>
              </a:custGeom>
              <a:solidFill>
                <a:srgbClr val="FF0000"/>
              </a:solidFill>
              <a:ln w="12699" cap="rnd" cmpd="sng">
                <a:solidFill>
                  <a:schemeClr val="tx1"/>
                </a:solidFill>
                <a:prstDash val="solid"/>
                <a:round/>
                <a:headEnd/>
                <a:tailEnd/>
              </a:ln>
              <a:effectLst/>
            </p:spPr>
            <p:txBody>
              <a:bodyPr/>
              <a:lstStyle/>
              <a:p>
                <a:endParaRPr lang="en-US" b="1" dirty="0"/>
              </a:p>
            </p:txBody>
          </p:sp>
          <p:sp>
            <p:nvSpPr>
              <p:cNvPr id="255" name="Freeform 391"/>
              <p:cNvSpPr>
                <a:spLocks/>
              </p:cNvSpPr>
              <p:nvPr/>
            </p:nvSpPr>
            <p:spPr bwMode="auto">
              <a:xfrm>
                <a:off x="4327" y="1789"/>
                <a:ext cx="140" cy="124"/>
              </a:xfrm>
              <a:custGeom>
                <a:avLst/>
                <a:gdLst/>
                <a:ahLst/>
                <a:cxnLst>
                  <a:cxn ang="0">
                    <a:pos x="13" y="123"/>
                  </a:cxn>
                  <a:cxn ang="0">
                    <a:pos x="0" y="123"/>
                  </a:cxn>
                  <a:cxn ang="0">
                    <a:pos x="139" y="0"/>
                  </a:cxn>
                </a:cxnLst>
                <a:rect l="0" t="0" r="r" b="b"/>
                <a:pathLst>
                  <a:path w="140" h="124">
                    <a:moveTo>
                      <a:pt x="13" y="123"/>
                    </a:moveTo>
                    <a:lnTo>
                      <a:pt x="0" y="123"/>
                    </a:lnTo>
                    <a:lnTo>
                      <a:pt x="139"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56" name="Freeform 392"/>
              <p:cNvSpPr>
                <a:spLocks/>
              </p:cNvSpPr>
              <p:nvPr/>
            </p:nvSpPr>
            <p:spPr bwMode="auto">
              <a:xfrm>
                <a:off x="4587" y="1960"/>
                <a:ext cx="1434" cy="331"/>
              </a:xfrm>
              <a:custGeom>
                <a:avLst/>
                <a:gdLst/>
                <a:ahLst/>
                <a:cxnLst>
                  <a:cxn ang="0">
                    <a:pos x="0" y="0"/>
                  </a:cxn>
                  <a:cxn ang="0">
                    <a:pos x="0" y="330"/>
                  </a:cxn>
                  <a:cxn ang="0">
                    <a:pos x="66" y="330"/>
                  </a:cxn>
                  <a:cxn ang="0">
                    <a:pos x="66" y="55"/>
                  </a:cxn>
                  <a:cxn ang="0">
                    <a:pos x="1366" y="55"/>
                  </a:cxn>
                  <a:cxn ang="0">
                    <a:pos x="1366" y="317"/>
                  </a:cxn>
                  <a:cxn ang="0">
                    <a:pos x="1433" y="317"/>
                  </a:cxn>
                  <a:cxn ang="0">
                    <a:pos x="1433" y="0"/>
                  </a:cxn>
                  <a:cxn ang="0">
                    <a:pos x="0" y="0"/>
                  </a:cxn>
                </a:cxnLst>
                <a:rect l="0" t="0" r="r" b="b"/>
                <a:pathLst>
                  <a:path w="1434" h="331">
                    <a:moveTo>
                      <a:pt x="0" y="0"/>
                    </a:moveTo>
                    <a:lnTo>
                      <a:pt x="0" y="330"/>
                    </a:lnTo>
                    <a:lnTo>
                      <a:pt x="66" y="330"/>
                    </a:lnTo>
                    <a:lnTo>
                      <a:pt x="66" y="55"/>
                    </a:lnTo>
                    <a:lnTo>
                      <a:pt x="1366" y="55"/>
                    </a:lnTo>
                    <a:lnTo>
                      <a:pt x="1366" y="317"/>
                    </a:lnTo>
                    <a:lnTo>
                      <a:pt x="1433" y="317"/>
                    </a:lnTo>
                    <a:lnTo>
                      <a:pt x="1433" y="0"/>
                    </a:lnTo>
                    <a:lnTo>
                      <a:pt x="0" y="0"/>
                    </a:lnTo>
                  </a:path>
                </a:pathLst>
              </a:custGeom>
              <a:solidFill>
                <a:srgbClr val="FF0000"/>
              </a:solidFill>
              <a:ln w="12699" cap="rnd" cmpd="sng">
                <a:solidFill>
                  <a:schemeClr val="tx1"/>
                </a:solidFill>
                <a:prstDash val="solid"/>
                <a:round/>
                <a:headEnd/>
                <a:tailEnd/>
              </a:ln>
              <a:effectLst/>
            </p:spPr>
            <p:txBody>
              <a:bodyPr/>
              <a:lstStyle/>
              <a:p>
                <a:endParaRPr lang="en-US" b="1" dirty="0"/>
              </a:p>
            </p:txBody>
          </p:sp>
          <p:sp>
            <p:nvSpPr>
              <p:cNvPr id="257" name="Freeform 393"/>
              <p:cNvSpPr>
                <a:spLocks/>
              </p:cNvSpPr>
              <p:nvPr/>
            </p:nvSpPr>
            <p:spPr bwMode="auto">
              <a:xfrm>
                <a:off x="4474" y="1789"/>
                <a:ext cx="1574" cy="180"/>
              </a:xfrm>
              <a:custGeom>
                <a:avLst/>
                <a:gdLst/>
                <a:ahLst/>
                <a:cxnLst>
                  <a:cxn ang="0">
                    <a:pos x="101" y="179"/>
                  </a:cxn>
                  <a:cxn ang="0">
                    <a:pos x="1573" y="179"/>
                  </a:cxn>
                  <a:cxn ang="0">
                    <a:pos x="1375" y="0"/>
                  </a:cxn>
                  <a:cxn ang="0">
                    <a:pos x="0" y="0"/>
                  </a:cxn>
                  <a:cxn ang="0">
                    <a:pos x="101" y="179"/>
                  </a:cxn>
                </a:cxnLst>
                <a:rect l="0" t="0" r="r" b="b"/>
                <a:pathLst>
                  <a:path w="1574" h="180">
                    <a:moveTo>
                      <a:pt x="101" y="179"/>
                    </a:moveTo>
                    <a:lnTo>
                      <a:pt x="1573" y="179"/>
                    </a:lnTo>
                    <a:lnTo>
                      <a:pt x="1375" y="0"/>
                    </a:lnTo>
                    <a:lnTo>
                      <a:pt x="0" y="0"/>
                    </a:lnTo>
                    <a:lnTo>
                      <a:pt x="101" y="179"/>
                    </a:lnTo>
                  </a:path>
                </a:pathLst>
              </a:custGeom>
              <a:solidFill>
                <a:srgbClr val="555555"/>
              </a:solidFill>
              <a:ln w="12699" cap="rnd" cmpd="sng">
                <a:solidFill>
                  <a:schemeClr val="tx1"/>
                </a:solidFill>
                <a:prstDash val="solid"/>
                <a:round/>
                <a:headEnd/>
                <a:tailEnd/>
              </a:ln>
              <a:effectLst/>
            </p:spPr>
            <p:txBody>
              <a:bodyPr/>
              <a:lstStyle/>
              <a:p>
                <a:endParaRPr lang="en-US" b="1" dirty="0"/>
              </a:p>
            </p:txBody>
          </p:sp>
          <p:sp>
            <p:nvSpPr>
              <p:cNvPr id="258" name="Freeform 394"/>
              <p:cNvSpPr>
                <a:spLocks/>
              </p:cNvSpPr>
              <p:nvPr/>
            </p:nvSpPr>
            <p:spPr bwMode="auto">
              <a:xfrm>
                <a:off x="5680" y="2174"/>
                <a:ext cx="276" cy="81"/>
              </a:xfrm>
              <a:custGeom>
                <a:avLst/>
                <a:gdLst/>
                <a:ahLst/>
                <a:cxnLst>
                  <a:cxn ang="0">
                    <a:pos x="275" y="80"/>
                  </a:cxn>
                  <a:cxn ang="0">
                    <a:pos x="0"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0"/>
                  </a:cxn>
                  <a:cxn ang="0">
                    <a:pos x="7" y="0"/>
                  </a:cxn>
                  <a:cxn ang="0">
                    <a:pos x="7" y="0"/>
                  </a:cxn>
                  <a:cxn ang="0">
                    <a:pos x="7" y="0"/>
                  </a:cxn>
                  <a:cxn ang="0">
                    <a:pos x="7" y="0"/>
                  </a:cxn>
                  <a:cxn ang="0">
                    <a:pos x="0" y="0"/>
                  </a:cxn>
                </a:cxnLst>
                <a:rect l="0" t="0" r="r" b="b"/>
                <a:pathLst>
                  <a:path w="276" h="81">
                    <a:moveTo>
                      <a:pt x="275" y="80"/>
                    </a:moveTo>
                    <a:lnTo>
                      <a:pt x="0"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0"/>
                    </a:lnTo>
                    <a:lnTo>
                      <a:pt x="7" y="0"/>
                    </a:lnTo>
                    <a:lnTo>
                      <a:pt x="7" y="0"/>
                    </a:lnTo>
                    <a:lnTo>
                      <a:pt x="7" y="0"/>
                    </a:lnTo>
                    <a:lnTo>
                      <a:pt x="7" y="0"/>
                    </a:lnTo>
                    <a:lnTo>
                      <a:pt x="0"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grpSp>
        <p:grpSp>
          <p:nvGrpSpPr>
            <p:cNvPr id="19" name="Group 395"/>
            <p:cNvGrpSpPr>
              <a:grpSpLocks/>
            </p:cNvGrpSpPr>
            <p:nvPr/>
          </p:nvGrpSpPr>
          <p:grpSpPr bwMode="auto">
            <a:xfrm>
              <a:off x="3415435" y="5424317"/>
              <a:ext cx="815507" cy="541459"/>
              <a:chOff x="2522" y="3473"/>
              <a:chExt cx="767" cy="459"/>
            </a:xfrm>
          </p:grpSpPr>
          <p:sp>
            <p:nvSpPr>
              <p:cNvPr id="233" name="Freeform 396"/>
              <p:cNvSpPr>
                <a:spLocks/>
              </p:cNvSpPr>
              <p:nvPr/>
            </p:nvSpPr>
            <p:spPr bwMode="auto">
              <a:xfrm>
                <a:off x="2561" y="3629"/>
                <a:ext cx="366" cy="148"/>
              </a:xfrm>
              <a:custGeom>
                <a:avLst/>
                <a:gdLst/>
                <a:ahLst/>
                <a:cxnLst>
                  <a:cxn ang="0">
                    <a:pos x="365" y="0"/>
                  </a:cxn>
                  <a:cxn ang="0">
                    <a:pos x="34" y="12"/>
                  </a:cxn>
                  <a:cxn ang="0">
                    <a:pos x="0" y="55"/>
                  </a:cxn>
                  <a:cxn ang="0">
                    <a:pos x="34" y="147"/>
                  </a:cxn>
                  <a:cxn ang="0">
                    <a:pos x="137" y="147"/>
                  </a:cxn>
                  <a:cxn ang="0">
                    <a:pos x="167" y="68"/>
                  </a:cxn>
                  <a:cxn ang="0">
                    <a:pos x="356" y="68"/>
                  </a:cxn>
                  <a:cxn ang="0">
                    <a:pos x="365" y="0"/>
                  </a:cxn>
                </a:cxnLst>
                <a:rect l="0" t="0" r="r" b="b"/>
                <a:pathLst>
                  <a:path w="366" h="148">
                    <a:moveTo>
                      <a:pt x="365" y="0"/>
                    </a:moveTo>
                    <a:lnTo>
                      <a:pt x="34" y="12"/>
                    </a:lnTo>
                    <a:lnTo>
                      <a:pt x="0" y="55"/>
                    </a:lnTo>
                    <a:lnTo>
                      <a:pt x="34" y="147"/>
                    </a:lnTo>
                    <a:lnTo>
                      <a:pt x="137" y="147"/>
                    </a:lnTo>
                    <a:lnTo>
                      <a:pt x="167" y="68"/>
                    </a:lnTo>
                    <a:lnTo>
                      <a:pt x="356" y="68"/>
                    </a:lnTo>
                    <a:lnTo>
                      <a:pt x="365" y="0"/>
                    </a:lnTo>
                  </a:path>
                </a:pathLst>
              </a:custGeom>
              <a:solidFill>
                <a:srgbClr val="00FF00"/>
              </a:solidFill>
              <a:ln w="12699" cap="rnd" cmpd="sng">
                <a:solidFill>
                  <a:schemeClr val="tx1"/>
                </a:solidFill>
                <a:prstDash val="solid"/>
                <a:round/>
                <a:headEnd/>
                <a:tailEnd/>
              </a:ln>
              <a:effectLst/>
            </p:spPr>
            <p:txBody>
              <a:bodyPr/>
              <a:lstStyle/>
              <a:p>
                <a:endParaRPr lang="en-US" b="1" dirty="0"/>
              </a:p>
            </p:txBody>
          </p:sp>
          <p:sp>
            <p:nvSpPr>
              <p:cNvPr id="234" name="Oval 397"/>
              <p:cNvSpPr>
                <a:spLocks noChangeArrowheads="1"/>
              </p:cNvSpPr>
              <p:nvPr/>
            </p:nvSpPr>
            <p:spPr bwMode="auto">
              <a:xfrm>
                <a:off x="3023" y="3682"/>
                <a:ext cx="266" cy="249"/>
              </a:xfrm>
              <a:prstGeom prst="ellipse">
                <a:avLst/>
              </a:prstGeom>
              <a:solidFill>
                <a:srgbClr val="000000"/>
              </a:solidFill>
              <a:ln w="12699">
                <a:solidFill>
                  <a:schemeClr val="tx1"/>
                </a:solidFill>
                <a:round/>
                <a:headEnd/>
                <a:tailEnd/>
              </a:ln>
              <a:effectLst/>
            </p:spPr>
            <p:txBody>
              <a:bodyPr wrap="none" anchor="ctr"/>
              <a:lstStyle/>
              <a:p>
                <a:endParaRPr lang="en-US" b="1" dirty="0"/>
              </a:p>
            </p:txBody>
          </p:sp>
          <p:sp>
            <p:nvSpPr>
              <p:cNvPr id="235" name="Oval 398"/>
              <p:cNvSpPr>
                <a:spLocks noChangeArrowheads="1"/>
              </p:cNvSpPr>
              <p:nvPr/>
            </p:nvSpPr>
            <p:spPr bwMode="auto">
              <a:xfrm>
                <a:off x="3087" y="3743"/>
                <a:ext cx="138" cy="130"/>
              </a:xfrm>
              <a:prstGeom prst="ellipse">
                <a:avLst/>
              </a:prstGeom>
              <a:solidFill>
                <a:srgbClr val="00FF00"/>
              </a:solidFill>
              <a:ln w="12699">
                <a:solidFill>
                  <a:schemeClr val="tx1"/>
                </a:solidFill>
                <a:round/>
                <a:headEnd/>
                <a:tailEnd/>
              </a:ln>
              <a:effectLst/>
            </p:spPr>
            <p:txBody>
              <a:bodyPr wrap="none" anchor="ctr"/>
              <a:lstStyle/>
              <a:p>
                <a:endParaRPr lang="en-US" b="1" dirty="0"/>
              </a:p>
            </p:txBody>
          </p:sp>
          <p:sp>
            <p:nvSpPr>
              <p:cNvPr id="236" name="Oval 399"/>
              <p:cNvSpPr>
                <a:spLocks noChangeArrowheads="1"/>
              </p:cNvSpPr>
              <p:nvPr/>
            </p:nvSpPr>
            <p:spPr bwMode="auto">
              <a:xfrm>
                <a:off x="2593" y="3802"/>
                <a:ext cx="144" cy="130"/>
              </a:xfrm>
              <a:prstGeom prst="ellipse">
                <a:avLst/>
              </a:prstGeom>
              <a:solidFill>
                <a:srgbClr val="000000"/>
              </a:solidFill>
              <a:ln w="12699">
                <a:solidFill>
                  <a:schemeClr val="tx1"/>
                </a:solidFill>
                <a:round/>
                <a:headEnd/>
                <a:tailEnd/>
              </a:ln>
              <a:effectLst/>
            </p:spPr>
            <p:txBody>
              <a:bodyPr wrap="none" anchor="ctr"/>
              <a:lstStyle/>
              <a:p>
                <a:endParaRPr lang="en-US" b="1" dirty="0"/>
              </a:p>
            </p:txBody>
          </p:sp>
          <p:sp>
            <p:nvSpPr>
              <p:cNvPr id="237" name="Oval 400"/>
              <p:cNvSpPr>
                <a:spLocks noChangeArrowheads="1"/>
              </p:cNvSpPr>
              <p:nvPr/>
            </p:nvSpPr>
            <p:spPr bwMode="auto">
              <a:xfrm>
                <a:off x="2629" y="3838"/>
                <a:ext cx="71" cy="62"/>
              </a:xfrm>
              <a:prstGeom prst="ellipse">
                <a:avLst/>
              </a:prstGeom>
              <a:solidFill>
                <a:srgbClr val="00FF00"/>
              </a:solidFill>
              <a:ln w="12699">
                <a:solidFill>
                  <a:schemeClr val="tx1"/>
                </a:solidFill>
                <a:round/>
                <a:headEnd/>
                <a:tailEnd/>
              </a:ln>
              <a:effectLst/>
            </p:spPr>
            <p:txBody>
              <a:bodyPr wrap="none" anchor="ctr"/>
              <a:lstStyle/>
              <a:p>
                <a:endParaRPr lang="en-US" b="1" dirty="0"/>
              </a:p>
            </p:txBody>
          </p:sp>
          <p:sp>
            <p:nvSpPr>
              <p:cNvPr id="238" name="Freeform 401"/>
              <p:cNvSpPr>
                <a:spLocks/>
              </p:cNvSpPr>
              <p:nvPr/>
            </p:nvSpPr>
            <p:spPr bwMode="auto">
              <a:xfrm>
                <a:off x="2574" y="3794"/>
                <a:ext cx="448" cy="1"/>
              </a:xfrm>
              <a:custGeom>
                <a:avLst/>
                <a:gdLst/>
                <a:ahLst/>
                <a:cxnLst>
                  <a:cxn ang="0">
                    <a:pos x="0" y="0"/>
                  </a:cxn>
                  <a:cxn ang="0">
                    <a:pos x="447" y="0"/>
                  </a:cxn>
                  <a:cxn ang="0">
                    <a:pos x="445" y="0"/>
                  </a:cxn>
                </a:cxnLst>
                <a:rect l="0" t="0" r="r" b="b"/>
                <a:pathLst>
                  <a:path w="448" h="1">
                    <a:moveTo>
                      <a:pt x="0" y="0"/>
                    </a:moveTo>
                    <a:lnTo>
                      <a:pt x="447" y="0"/>
                    </a:lnTo>
                    <a:lnTo>
                      <a:pt x="445"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39" name="Freeform 402"/>
              <p:cNvSpPr>
                <a:spLocks/>
              </p:cNvSpPr>
              <p:nvPr/>
            </p:nvSpPr>
            <p:spPr bwMode="auto">
              <a:xfrm>
                <a:off x="2574" y="3776"/>
                <a:ext cx="452" cy="1"/>
              </a:xfrm>
              <a:custGeom>
                <a:avLst/>
                <a:gdLst/>
                <a:ahLst/>
                <a:cxnLst>
                  <a:cxn ang="0">
                    <a:pos x="0" y="0"/>
                  </a:cxn>
                  <a:cxn ang="0">
                    <a:pos x="451" y="0"/>
                  </a:cxn>
                  <a:cxn ang="0">
                    <a:pos x="449" y="0"/>
                  </a:cxn>
                </a:cxnLst>
                <a:rect l="0" t="0" r="r" b="b"/>
                <a:pathLst>
                  <a:path w="452" h="1">
                    <a:moveTo>
                      <a:pt x="0" y="0"/>
                    </a:moveTo>
                    <a:lnTo>
                      <a:pt x="451" y="0"/>
                    </a:lnTo>
                    <a:lnTo>
                      <a:pt x="449"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40" name="Freeform 403"/>
              <p:cNvSpPr>
                <a:spLocks/>
              </p:cNvSpPr>
              <p:nvPr/>
            </p:nvSpPr>
            <p:spPr bwMode="auto">
              <a:xfrm>
                <a:off x="3254" y="3669"/>
                <a:ext cx="20" cy="49"/>
              </a:xfrm>
              <a:custGeom>
                <a:avLst/>
                <a:gdLst/>
                <a:ahLst/>
                <a:cxnLst>
                  <a:cxn ang="0">
                    <a:pos x="19" y="0"/>
                  </a:cxn>
                  <a:cxn ang="0">
                    <a:pos x="0" y="48"/>
                  </a:cxn>
                  <a:cxn ang="0">
                    <a:pos x="6" y="48"/>
                  </a:cxn>
                </a:cxnLst>
                <a:rect l="0" t="0" r="r" b="b"/>
                <a:pathLst>
                  <a:path w="20" h="49">
                    <a:moveTo>
                      <a:pt x="19" y="0"/>
                    </a:moveTo>
                    <a:lnTo>
                      <a:pt x="0" y="48"/>
                    </a:lnTo>
                    <a:lnTo>
                      <a:pt x="6" y="48"/>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41" name="Freeform 404"/>
              <p:cNvSpPr>
                <a:spLocks/>
              </p:cNvSpPr>
              <p:nvPr/>
            </p:nvSpPr>
            <p:spPr bwMode="auto">
              <a:xfrm>
                <a:off x="2921" y="3648"/>
                <a:ext cx="111" cy="129"/>
              </a:xfrm>
              <a:custGeom>
                <a:avLst/>
                <a:gdLst/>
                <a:ahLst/>
                <a:cxnLst>
                  <a:cxn ang="0">
                    <a:pos x="110" y="0"/>
                  </a:cxn>
                  <a:cxn ang="0">
                    <a:pos x="0" y="0"/>
                  </a:cxn>
                  <a:cxn ang="0">
                    <a:pos x="4" y="128"/>
                  </a:cxn>
                  <a:cxn ang="0">
                    <a:pos x="4" y="128"/>
                  </a:cxn>
                </a:cxnLst>
                <a:rect l="0" t="0" r="r" b="b"/>
                <a:pathLst>
                  <a:path w="111" h="129">
                    <a:moveTo>
                      <a:pt x="110" y="0"/>
                    </a:moveTo>
                    <a:lnTo>
                      <a:pt x="0" y="0"/>
                    </a:lnTo>
                    <a:lnTo>
                      <a:pt x="4" y="128"/>
                    </a:lnTo>
                    <a:lnTo>
                      <a:pt x="4" y="128"/>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42" name="Freeform 405"/>
              <p:cNvSpPr>
                <a:spLocks/>
              </p:cNvSpPr>
              <p:nvPr/>
            </p:nvSpPr>
            <p:spPr bwMode="auto">
              <a:xfrm>
                <a:off x="2921" y="3492"/>
                <a:ext cx="59" cy="157"/>
              </a:xfrm>
              <a:custGeom>
                <a:avLst/>
                <a:gdLst/>
                <a:ahLst/>
                <a:cxnLst>
                  <a:cxn ang="0">
                    <a:pos x="58" y="0"/>
                  </a:cxn>
                  <a:cxn ang="0">
                    <a:pos x="0" y="156"/>
                  </a:cxn>
                  <a:cxn ang="0">
                    <a:pos x="0" y="156"/>
                  </a:cxn>
                </a:cxnLst>
                <a:rect l="0" t="0" r="r" b="b"/>
                <a:pathLst>
                  <a:path w="59" h="157">
                    <a:moveTo>
                      <a:pt x="58" y="0"/>
                    </a:moveTo>
                    <a:lnTo>
                      <a:pt x="0" y="156"/>
                    </a:lnTo>
                    <a:lnTo>
                      <a:pt x="0" y="156"/>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43" name="Line 406"/>
              <p:cNvSpPr>
                <a:spLocks noChangeShapeType="1"/>
              </p:cNvSpPr>
              <p:nvPr/>
            </p:nvSpPr>
            <p:spPr bwMode="auto">
              <a:xfrm>
                <a:off x="3231" y="3494"/>
                <a:ext cx="18" cy="154"/>
              </a:xfrm>
              <a:prstGeom prst="line">
                <a:avLst/>
              </a:prstGeom>
              <a:noFill/>
              <a:ln w="12699">
                <a:solidFill>
                  <a:schemeClr val="tx1"/>
                </a:solidFill>
                <a:round/>
                <a:headEnd type="none" w="sm" len="sm"/>
                <a:tailEnd type="none" w="sm" len="sm"/>
              </a:ln>
              <a:effectLst/>
            </p:spPr>
            <p:txBody>
              <a:bodyPr wrap="none" anchor="ctr"/>
              <a:lstStyle/>
              <a:p>
                <a:endParaRPr lang="en-US" b="1" dirty="0"/>
              </a:p>
            </p:txBody>
          </p:sp>
          <p:sp>
            <p:nvSpPr>
              <p:cNvPr id="244" name="Freeform 407"/>
              <p:cNvSpPr>
                <a:spLocks/>
              </p:cNvSpPr>
              <p:nvPr/>
            </p:nvSpPr>
            <p:spPr bwMode="auto">
              <a:xfrm>
                <a:off x="2720" y="3794"/>
                <a:ext cx="302" cy="30"/>
              </a:xfrm>
              <a:custGeom>
                <a:avLst/>
                <a:gdLst/>
                <a:ahLst/>
                <a:cxnLst>
                  <a:cxn ang="0">
                    <a:pos x="0" y="0"/>
                  </a:cxn>
                  <a:cxn ang="0">
                    <a:pos x="12" y="18"/>
                  </a:cxn>
                  <a:cxn ang="0">
                    <a:pos x="81" y="18"/>
                  </a:cxn>
                  <a:cxn ang="0">
                    <a:pos x="87" y="29"/>
                  </a:cxn>
                  <a:cxn ang="0">
                    <a:pos x="185" y="29"/>
                  </a:cxn>
                  <a:cxn ang="0">
                    <a:pos x="205" y="20"/>
                  </a:cxn>
                  <a:cxn ang="0">
                    <a:pos x="301" y="20"/>
                  </a:cxn>
                </a:cxnLst>
                <a:rect l="0" t="0" r="r" b="b"/>
                <a:pathLst>
                  <a:path w="302" h="30">
                    <a:moveTo>
                      <a:pt x="0" y="0"/>
                    </a:moveTo>
                    <a:lnTo>
                      <a:pt x="12" y="18"/>
                    </a:lnTo>
                    <a:lnTo>
                      <a:pt x="81" y="18"/>
                    </a:lnTo>
                    <a:lnTo>
                      <a:pt x="87" y="29"/>
                    </a:lnTo>
                    <a:lnTo>
                      <a:pt x="185" y="29"/>
                    </a:lnTo>
                    <a:lnTo>
                      <a:pt x="205" y="20"/>
                    </a:lnTo>
                    <a:lnTo>
                      <a:pt x="301" y="2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45" name="Freeform 408"/>
              <p:cNvSpPr>
                <a:spLocks/>
              </p:cNvSpPr>
              <p:nvPr/>
            </p:nvSpPr>
            <p:spPr bwMode="auto">
              <a:xfrm>
                <a:off x="2738" y="3475"/>
                <a:ext cx="35" cy="160"/>
              </a:xfrm>
              <a:custGeom>
                <a:avLst/>
                <a:gdLst/>
                <a:ahLst/>
                <a:cxnLst>
                  <a:cxn ang="0">
                    <a:pos x="34" y="159"/>
                  </a:cxn>
                  <a:cxn ang="0">
                    <a:pos x="34" y="31"/>
                  </a:cxn>
                  <a:cxn ang="0">
                    <a:pos x="0" y="0"/>
                  </a:cxn>
                  <a:cxn ang="0">
                    <a:pos x="0" y="20"/>
                  </a:cxn>
                  <a:cxn ang="0">
                    <a:pos x="17" y="36"/>
                  </a:cxn>
                  <a:cxn ang="0">
                    <a:pos x="17" y="159"/>
                  </a:cxn>
                </a:cxnLst>
                <a:rect l="0" t="0" r="r" b="b"/>
                <a:pathLst>
                  <a:path w="35" h="160">
                    <a:moveTo>
                      <a:pt x="34" y="159"/>
                    </a:moveTo>
                    <a:lnTo>
                      <a:pt x="34" y="31"/>
                    </a:lnTo>
                    <a:lnTo>
                      <a:pt x="0" y="0"/>
                    </a:lnTo>
                    <a:lnTo>
                      <a:pt x="0" y="20"/>
                    </a:lnTo>
                    <a:lnTo>
                      <a:pt x="17" y="36"/>
                    </a:lnTo>
                    <a:lnTo>
                      <a:pt x="17" y="159"/>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46" name="Freeform 409"/>
              <p:cNvSpPr>
                <a:spLocks/>
              </p:cNvSpPr>
              <p:nvPr/>
            </p:nvSpPr>
            <p:spPr bwMode="auto">
              <a:xfrm>
                <a:off x="2935" y="3501"/>
                <a:ext cx="188" cy="138"/>
              </a:xfrm>
              <a:custGeom>
                <a:avLst/>
                <a:gdLst/>
                <a:ahLst/>
                <a:cxnLst>
                  <a:cxn ang="0">
                    <a:pos x="180" y="3"/>
                  </a:cxn>
                  <a:cxn ang="0">
                    <a:pos x="187" y="137"/>
                  </a:cxn>
                  <a:cxn ang="0">
                    <a:pos x="0" y="137"/>
                  </a:cxn>
                  <a:cxn ang="0">
                    <a:pos x="52" y="0"/>
                  </a:cxn>
                  <a:cxn ang="0">
                    <a:pos x="179" y="0"/>
                  </a:cxn>
                </a:cxnLst>
                <a:rect l="0" t="0" r="r" b="b"/>
                <a:pathLst>
                  <a:path w="188" h="138">
                    <a:moveTo>
                      <a:pt x="180" y="3"/>
                    </a:moveTo>
                    <a:lnTo>
                      <a:pt x="187" y="137"/>
                    </a:lnTo>
                    <a:lnTo>
                      <a:pt x="0" y="137"/>
                    </a:lnTo>
                    <a:lnTo>
                      <a:pt x="52" y="0"/>
                    </a:lnTo>
                    <a:lnTo>
                      <a:pt x="179"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47" name="Freeform 410"/>
              <p:cNvSpPr>
                <a:spLocks/>
              </p:cNvSpPr>
              <p:nvPr/>
            </p:nvSpPr>
            <p:spPr bwMode="auto">
              <a:xfrm>
                <a:off x="3147" y="3502"/>
                <a:ext cx="90" cy="137"/>
              </a:xfrm>
              <a:custGeom>
                <a:avLst/>
                <a:gdLst/>
                <a:ahLst/>
                <a:cxnLst>
                  <a:cxn ang="0">
                    <a:pos x="2" y="0"/>
                  </a:cxn>
                  <a:cxn ang="0">
                    <a:pos x="12" y="136"/>
                  </a:cxn>
                  <a:cxn ang="0">
                    <a:pos x="89" y="136"/>
                  </a:cxn>
                  <a:cxn ang="0">
                    <a:pos x="73" y="0"/>
                  </a:cxn>
                  <a:cxn ang="0">
                    <a:pos x="0" y="0"/>
                  </a:cxn>
                </a:cxnLst>
                <a:rect l="0" t="0" r="r" b="b"/>
                <a:pathLst>
                  <a:path w="90" h="137">
                    <a:moveTo>
                      <a:pt x="2" y="0"/>
                    </a:moveTo>
                    <a:lnTo>
                      <a:pt x="12" y="136"/>
                    </a:lnTo>
                    <a:lnTo>
                      <a:pt x="89" y="136"/>
                    </a:lnTo>
                    <a:lnTo>
                      <a:pt x="73" y="0"/>
                    </a:lnTo>
                    <a:lnTo>
                      <a:pt x="0"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48" name="Freeform 411"/>
              <p:cNvSpPr>
                <a:spLocks/>
              </p:cNvSpPr>
              <p:nvPr/>
            </p:nvSpPr>
            <p:spPr bwMode="auto">
              <a:xfrm>
                <a:off x="2931" y="3658"/>
                <a:ext cx="90" cy="109"/>
              </a:xfrm>
              <a:custGeom>
                <a:avLst/>
                <a:gdLst/>
                <a:ahLst/>
                <a:cxnLst>
                  <a:cxn ang="0">
                    <a:pos x="89" y="0"/>
                  </a:cxn>
                  <a:cxn ang="0">
                    <a:pos x="0" y="0"/>
                  </a:cxn>
                  <a:cxn ang="0">
                    <a:pos x="4" y="108"/>
                  </a:cxn>
                  <a:cxn ang="0">
                    <a:pos x="53" y="108"/>
                  </a:cxn>
                  <a:cxn ang="0">
                    <a:pos x="89" y="0"/>
                  </a:cxn>
                </a:cxnLst>
                <a:rect l="0" t="0" r="r" b="b"/>
                <a:pathLst>
                  <a:path w="90" h="109">
                    <a:moveTo>
                      <a:pt x="89" y="0"/>
                    </a:moveTo>
                    <a:lnTo>
                      <a:pt x="0" y="0"/>
                    </a:lnTo>
                    <a:lnTo>
                      <a:pt x="4" y="108"/>
                    </a:lnTo>
                    <a:lnTo>
                      <a:pt x="53" y="108"/>
                    </a:lnTo>
                    <a:lnTo>
                      <a:pt x="89" y="0"/>
                    </a:lnTo>
                  </a:path>
                </a:pathLst>
              </a:custGeom>
              <a:noFill/>
              <a:ln w="12699" cap="rnd" cmpd="sng">
                <a:solidFill>
                  <a:schemeClr val="tx1"/>
                </a:solidFill>
                <a:prstDash val="solid"/>
                <a:round/>
                <a:headEnd/>
                <a:tailEnd/>
              </a:ln>
              <a:effectLst/>
            </p:spPr>
            <p:txBody>
              <a:bodyPr/>
              <a:lstStyle/>
              <a:p>
                <a:endParaRPr lang="en-US" b="1" dirty="0"/>
              </a:p>
            </p:txBody>
          </p:sp>
          <p:sp>
            <p:nvSpPr>
              <p:cNvPr id="249" name="Freeform 412"/>
              <p:cNvSpPr>
                <a:spLocks/>
              </p:cNvSpPr>
              <p:nvPr/>
            </p:nvSpPr>
            <p:spPr bwMode="auto">
              <a:xfrm>
                <a:off x="2522" y="3746"/>
                <a:ext cx="51" cy="87"/>
              </a:xfrm>
              <a:custGeom>
                <a:avLst/>
                <a:gdLst/>
                <a:ahLst/>
                <a:cxnLst>
                  <a:cxn ang="0">
                    <a:pos x="50" y="0"/>
                  </a:cxn>
                  <a:cxn ang="0">
                    <a:pos x="50" y="86"/>
                  </a:cxn>
                  <a:cxn ang="0">
                    <a:pos x="10" y="86"/>
                  </a:cxn>
                  <a:cxn ang="0">
                    <a:pos x="0" y="30"/>
                  </a:cxn>
                  <a:cxn ang="0">
                    <a:pos x="17" y="0"/>
                  </a:cxn>
                  <a:cxn ang="0">
                    <a:pos x="50" y="0"/>
                  </a:cxn>
                  <a:cxn ang="0">
                    <a:pos x="48" y="0"/>
                  </a:cxn>
                </a:cxnLst>
                <a:rect l="0" t="0" r="r" b="b"/>
                <a:pathLst>
                  <a:path w="51" h="87">
                    <a:moveTo>
                      <a:pt x="50" y="0"/>
                    </a:moveTo>
                    <a:lnTo>
                      <a:pt x="50" y="86"/>
                    </a:lnTo>
                    <a:lnTo>
                      <a:pt x="10" y="86"/>
                    </a:lnTo>
                    <a:lnTo>
                      <a:pt x="0" y="30"/>
                    </a:lnTo>
                    <a:lnTo>
                      <a:pt x="17" y="0"/>
                    </a:lnTo>
                    <a:lnTo>
                      <a:pt x="50" y="0"/>
                    </a:lnTo>
                    <a:lnTo>
                      <a:pt x="48"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50" name="Freeform 413"/>
              <p:cNvSpPr>
                <a:spLocks/>
              </p:cNvSpPr>
              <p:nvPr/>
            </p:nvSpPr>
            <p:spPr bwMode="auto">
              <a:xfrm>
                <a:off x="2965" y="3473"/>
                <a:ext cx="280" cy="20"/>
              </a:xfrm>
              <a:custGeom>
                <a:avLst/>
                <a:gdLst/>
                <a:ahLst/>
                <a:cxnLst>
                  <a:cxn ang="0">
                    <a:pos x="279" y="19"/>
                  </a:cxn>
                  <a:cxn ang="0">
                    <a:pos x="0" y="19"/>
                  </a:cxn>
                  <a:cxn ang="0">
                    <a:pos x="8" y="0"/>
                  </a:cxn>
                  <a:cxn ang="0">
                    <a:pos x="277" y="0"/>
                  </a:cxn>
                  <a:cxn ang="0">
                    <a:pos x="279" y="19"/>
                  </a:cxn>
                </a:cxnLst>
                <a:rect l="0" t="0" r="r" b="b"/>
                <a:pathLst>
                  <a:path w="280" h="20">
                    <a:moveTo>
                      <a:pt x="279" y="19"/>
                    </a:moveTo>
                    <a:lnTo>
                      <a:pt x="0" y="19"/>
                    </a:lnTo>
                    <a:lnTo>
                      <a:pt x="8" y="0"/>
                    </a:lnTo>
                    <a:lnTo>
                      <a:pt x="277" y="0"/>
                    </a:lnTo>
                    <a:lnTo>
                      <a:pt x="279" y="19"/>
                    </a:lnTo>
                  </a:path>
                </a:pathLst>
              </a:custGeom>
              <a:solidFill>
                <a:srgbClr val="00FF00"/>
              </a:solidFill>
              <a:ln w="12699" cap="rnd" cmpd="sng">
                <a:solidFill>
                  <a:schemeClr val="tx1"/>
                </a:solidFill>
                <a:prstDash val="solid"/>
                <a:round/>
                <a:headEnd/>
                <a:tailEnd/>
              </a:ln>
              <a:effectLst/>
            </p:spPr>
            <p:txBody>
              <a:bodyPr/>
              <a:lstStyle/>
              <a:p>
                <a:endParaRPr lang="en-US" b="1" dirty="0"/>
              </a:p>
            </p:txBody>
          </p:sp>
          <p:sp>
            <p:nvSpPr>
              <p:cNvPr id="251" name="Freeform 414"/>
              <p:cNvSpPr>
                <a:spLocks/>
              </p:cNvSpPr>
              <p:nvPr/>
            </p:nvSpPr>
            <p:spPr bwMode="auto">
              <a:xfrm>
                <a:off x="2990" y="3648"/>
                <a:ext cx="272" cy="129"/>
              </a:xfrm>
              <a:custGeom>
                <a:avLst/>
                <a:gdLst/>
                <a:ahLst/>
                <a:cxnLst>
                  <a:cxn ang="0">
                    <a:pos x="271" y="19"/>
                  </a:cxn>
                  <a:cxn ang="0">
                    <a:pos x="80" y="19"/>
                  </a:cxn>
                  <a:cxn ang="0">
                    <a:pos x="0" y="128"/>
                  </a:cxn>
                  <a:cxn ang="0">
                    <a:pos x="44" y="0"/>
                  </a:cxn>
                  <a:cxn ang="0">
                    <a:pos x="266" y="0"/>
                  </a:cxn>
                  <a:cxn ang="0">
                    <a:pos x="271" y="19"/>
                  </a:cxn>
                </a:cxnLst>
                <a:rect l="0" t="0" r="r" b="b"/>
                <a:pathLst>
                  <a:path w="272" h="129">
                    <a:moveTo>
                      <a:pt x="271" y="19"/>
                    </a:moveTo>
                    <a:lnTo>
                      <a:pt x="80" y="19"/>
                    </a:lnTo>
                    <a:lnTo>
                      <a:pt x="0" y="128"/>
                    </a:lnTo>
                    <a:lnTo>
                      <a:pt x="44" y="0"/>
                    </a:lnTo>
                    <a:lnTo>
                      <a:pt x="266" y="0"/>
                    </a:lnTo>
                    <a:lnTo>
                      <a:pt x="271" y="19"/>
                    </a:lnTo>
                  </a:path>
                </a:pathLst>
              </a:custGeom>
              <a:solidFill>
                <a:srgbClr val="00FF00"/>
              </a:solidFill>
              <a:ln w="12699" cap="rnd" cmpd="sng">
                <a:solidFill>
                  <a:schemeClr val="tx1"/>
                </a:solidFill>
                <a:prstDash val="solid"/>
                <a:round/>
                <a:headEnd/>
                <a:tailEnd/>
              </a:ln>
              <a:effectLst/>
            </p:spPr>
            <p:txBody>
              <a:bodyPr/>
              <a:lstStyle/>
              <a:p>
                <a:endParaRPr lang="en-US" b="1" dirty="0"/>
              </a:p>
            </p:txBody>
          </p:sp>
          <p:sp>
            <p:nvSpPr>
              <p:cNvPr id="252" name="Freeform 415"/>
              <p:cNvSpPr>
                <a:spLocks/>
              </p:cNvSpPr>
              <p:nvPr/>
            </p:nvSpPr>
            <p:spPr bwMode="auto">
              <a:xfrm>
                <a:off x="2613" y="3629"/>
                <a:ext cx="313" cy="20"/>
              </a:xfrm>
              <a:custGeom>
                <a:avLst/>
                <a:gdLst/>
                <a:ahLst/>
                <a:cxnLst>
                  <a:cxn ang="0">
                    <a:pos x="312" y="0"/>
                  </a:cxn>
                  <a:cxn ang="0">
                    <a:pos x="12" y="0"/>
                  </a:cxn>
                  <a:cxn ang="0">
                    <a:pos x="0" y="19"/>
                  </a:cxn>
                  <a:cxn ang="0">
                    <a:pos x="312" y="0"/>
                  </a:cxn>
                </a:cxnLst>
                <a:rect l="0" t="0" r="r" b="b"/>
                <a:pathLst>
                  <a:path w="313" h="20">
                    <a:moveTo>
                      <a:pt x="312" y="0"/>
                    </a:moveTo>
                    <a:lnTo>
                      <a:pt x="12" y="0"/>
                    </a:lnTo>
                    <a:lnTo>
                      <a:pt x="0" y="19"/>
                    </a:lnTo>
                    <a:lnTo>
                      <a:pt x="312" y="0"/>
                    </a:lnTo>
                  </a:path>
                </a:pathLst>
              </a:custGeom>
              <a:solidFill>
                <a:srgbClr val="00FF00"/>
              </a:solidFill>
              <a:ln w="12699" cap="rnd" cmpd="sng">
                <a:solidFill>
                  <a:schemeClr val="tx1"/>
                </a:solidFill>
                <a:prstDash val="solid"/>
                <a:round/>
                <a:headEnd/>
                <a:tailEnd/>
              </a:ln>
              <a:effectLst/>
            </p:spPr>
            <p:txBody>
              <a:bodyPr/>
              <a:lstStyle/>
              <a:p>
                <a:endParaRPr lang="en-US" b="1" dirty="0"/>
              </a:p>
            </p:txBody>
          </p:sp>
        </p:grpSp>
        <p:sp>
          <p:nvSpPr>
            <p:cNvPr id="20" name="Line 416"/>
            <p:cNvSpPr>
              <a:spLocks noChangeShapeType="1"/>
            </p:cNvSpPr>
            <p:nvPr/>
          </p:nvSpPr>
          <p:spPr bwMode="auto">
            <a:xfrm>
              <a:off x="1779156" y="5085846"/>
              <a:ext cx="981349" cy="13991"/>
            </a:xfrm>
            <a:prstGeom prst="line">
              <a:avLst/>
            </a:prstGeom>
            <a:noFill/>
            <a:ln w="12699">
              <a:solidFill>
                <a:srgbClr val="CC9900"/>
              </a:solidFill>
              <a:round/>
              <a:headEnd type="none" w="sm" len="sm"/>
              <a:tailEnd type="none" w="sm" len="sm"/>
            </a:ln>
            <a:effectLst/>
          </p:spPr>
          <p:txBody>
            <a:bodyPr wrap="none" anchor="ctr"/>
            <a:lstStyle/>
            <a:p>
              <a:endParaRPr lang="en-US" b="1" dirty="0"/>
            </a:p>
          </p:txBody>
        </p:sp>
        <p:sp>
          <p:nvSpPr>
            <p:cNvPr id="21" name="Freeform 417"/>
            <p:cNvSpPr>
              <a:spLocks/>
            </p:cNvSpPr>
            <p:nvPr/>
          </p:nvSpPr>
          <p:spPr bwMode="auto">
            <a:xfrm>
              <a:off x="2803123" y="5538856"/>
              <a:ext cx="412550" cy="208468"/>
            </a:xfrm>
            <a:custGeom>
              <a:avLst/>
              <a:gdLst/>
              <a:ahLst/>
              <a:cxnLst>
                <a:cxn ang="0">
                  <a:pos x="168" y="6"/>
                </a:cxn>
                <a:cxn ang="0">
                  <a:pos x="8" y="0"/>
                </a:cxn>
                <a:cxn ang="0">
                  <a:pos x="0" y="139"/>
                </a:cxn>
                <a:cxn ang="0">
                  <a:pos x="37" y="110"/>
                </a:cxn>
                <a:cxn ang="0">
                  <a:pos x="52" y="124"/>
                </a:cxn>
                <a:cxn ang="0">
                  <a:pos x="68" y="136"/>
                </a:cxn>
                <a:cxn ang="0">
                  <a:pos x="85" y="145"/>
                </a:cxn>
                <a:cxn ang="0">
                  <a:pos x="104" y="154"/>
                </a:cxn>
                <a:cxn ang="0">
                  <a:pos x="123" y="162"/>
                </a:cxn>
                <a:cxn ang="0">
                  <a:pos x="143" y="168"/>
                </a:cxn>
                <a:cxn ang="0">
                  <a:pos x="164" y="172"/>
                </a:cxn>
                <a:cxn ang="0">
                  <a:pos x="184" y="174"/>
                </a:cxn>
                <a:cxn ang="0">
                  <a:pos x="206" y="176"/>
                </a:cxn>
                <a:cxn ang="0">
                  <a:pos x="227" y="176"/>
                </a:cxn>
                <a:cxn ang="0">
                  <a:pos x="249" y="173"/>
                </a:cxn>
                <a:cxn ang="0">
                  <a:pos x="270" y="169"/>
                </a:cxn>
                <a:cxn ang="0">
                  <a:pos x="291" y="163"/>
                </a:cxn>
                <a:cxn ang="0">
                  <a:pos x="312" y="156"/>
                </a:cxn>
                <a:cxn ang="0">
                  <a:pos x="331" y="149"/>
                </a:cxn>
                <a:cxn ang="0">
                  <a:pos x="351" y="138"/>
                </a:cxn>
                <a:cxn ang="0">
                  <a:pos x="369" y="127"/>
                </a:cxn>
                <a:cxn ang="0">
                  <a:pos x="386" y="115"/>
                </a:cxn>
                <a:cxn ang="0">
                  <a:pos x="388" y="113"/>
                </a:cxn>
                <a:cxn ang="0">
                  <a:pos x="378" y="116"/>
                </a:cxn>
                <a:cxn ang="0">
                  <a:pos x="359" y="120"/>
                </a:cxn>
                <a:cxn ang="0">
                  <a:pos x="341" y="122"/>
                </a:cxn>
                <a:cxn ang="0">
                  <a:pos x="323" y="122"/>
                </a:cxn>
                <a:cxn ang="0">
                  <a:pos x="304" y="122"/>
                </a:cxn>
                <a:cxn ang="0">
                  <a:pos x="285" y="120"/>
                </a:cxn>
                <a:cxn ang="0">
                  <a:pos x="266" y="116"/>
                </a:cxn>
                <a:cxn ang="0">
                  <a:pos x="248" y="112"/>
                </a:cxn>
                <a:cxn ang="0">
                  <a:pos x="231" y="106"/>
                </a:cxn>
                <a:cxn ang="0">
                  <a:pos x="212" y="97"/>
                </a:cxn>
                <a:cxn ang="0">
                  <a:pos x="197" y="89"/>
                </a:cxn>
                <a:cxn ang="0">
                  <a:pos x="181" y="79"/>
                </a:cxn>
                <a:cxn ang="0">
                  <a:pos x="166" y="67"/>
                </a:cxn>
                <a:cxn ang="0">
                  <a:pos x="152" y="55"/>
                </a:cxn>
                <a:cxn ang="0">
                  <a:pos x="130" y="34"/>
                </a:cxn>
                <a:cxn ang="0">
                  <a:pos x="168" y="6"/>
                </a:cxn>
              </a:cxnLst>
              <a:rect l="0" t="0" r="r" b="b"/>
              <a:pathLst>
                <a:path w="389" h="177">
                  <a:moveTo>
                    <a:pt x="168" y="6"/>
                  </a:moveTo>
                  <a:lnTo>
                    <a:pt x="8" y="0"/>
                  </a:lnTo>
                  <a:lnTo>
                    <a:pt x="0" y="139"/>
                  </a:lnTo>
                  <a:lnTo>
                    <a:pt x="37" y="110"/>
                  </a:lnTo>
                  <a:lnTo>
                    <a:pt x="52" y="124"/>
                  </a:lnTo>
                  <a:lnTo>
                    <a:pt x="68" y="136"/>
                  </a:lnTo>
                  <a:lnTo>
                    <a:pt x="85" y="145"/>
                  </a:lnTo>
                  <a:lnTo>
                    <a:pt x="104" y="154"/>
                  </a:lnTo>
                  <a:lnTo>
                    <a:pt x="123" y="162"/>
                  </a:lnTo>
                  <a:lnTo>
                    <a:pt x="143" y="168"/>
                  </a:lnTo>
                  <a:lnTo>
                    <a:pt x="164" y="172"/>
                  </a:lnTo>
                  <a:lnTo>
                    <a:pt x="184" y="174"/>
                  </a:lnTo>
                  <a:lnTo>
                    <a:pt x="206" y="176"/>
                  </a:lnTo>
                  <a:lnTo>
                    <a:pt x="227" y="176"/>
                  </a:lnTo>
                  <a:lnTo>
                    <a:pt x="249" y="173"/>
                  </a:lnTo>
                  <a:lnTo>
                    <a:pt x="270" y="169"/>
                  </a:lnTo>
                  <a:lnTo>
                    <a:pt x="291" y="163"/>
                  </a:lnTo>
                  <a:lnTo>
                    <a:pt x="312" y="156"/>
                  </a:lnTo>
                  <a:lnTo>
                    <a:pt x="331" y="149"/>
                  </a:lnTo>
                  <a:lnTo>
                    <a:pt x="351" y="138"/>
                  </a:lnTo>
                  <a:lnTo>
                    <a:pt x="369" y="127"/>
                  </a:lnTo>
                  <a:lnTo>
                    <a:pt x="386" y="115"/>
                  </a:lnTo>
                  <a:lnTo>
                    <a:pt x="388" y="113"/>
                  </a:lnTo>
                  <a:lnTo>
                    <a:pt x="378" y="116"/>
                  </a:lnTo>
                  <a:lnTo>
                    <a:pt x="359" y="120"/>
                  </a:lnTo>
                  <a:lnTo>
                    <a:pt x="341" y="122"/>
                  </a:lnTo>
                  <a:lnTo>
                    <a:pt x="323" y="122"/>
                  </a:lnTo>
                  <a:lnTo>
                    <a:pt x="304" y="122"/>
                  </a:lnTo>
                  <a:lnTo>
                    <a:pt x="285" y="120"/>
                  </a:lnTo>
                  <a:lnTo>
                    <a:pt x="266" y="116"/>
                  </a:lnTo>
                  <a:lnTo>
                    <a:pt x="248" y="112"/>
                  </a:lnTo>
                  <a:lnTo>
                    <a:pt x="231" y="106"/>
                  </a:lnTo>
                  <a:lnTo>
                    <a:pt x="212" y="97"/>
                  </a:lnTo>
                  <a:lnTo>
                    <a:pt x="197" y="89"/>
                  </a:lnTo>
                  <a:lnTo>
                    <a:pt x="181" y="79"/>
                  </a:lnTo>
                  <a:lnTo>
                    <a:pt x="166" y="67"/>
                  </a:lnTo>
                  <a:lnTo>
                    <a:pt x="152" y="55"/>
                  </a:lnTo>
                  <a:lnTo>
                    <a:pt x="130" y="34"/>
                  </a:lnTo>
                  <a:lnTo>
                    <a:pt x="168" y="6"/>
                  </a:lnTo>
                </a:path>
              </a:pathLst>
            </a:custGeom>
            <a:solidFill>
              <a:srgbClr val="FFFF00"/>
            </a:solidFill>
            <a:ln w="12699" cap="rnd" cmpd="sng">
              <a:solidFill>
                <a:schemeClr val="tx1"/>
              </a:solidFill>
              <a:prstDash val="solid"/>
              <a:round/>
              <a:headEnd/>
              <a:tailEnd/>
            </a:ln>
            <a:effectLst/>
          </p:spPr>
          <p:txBody>
            <a:bodyPr/>
            <a:lstStyle/>
            <a:p>
              <a:endParaRPr lang="en-US" b="1" dirty="0"/>
            </a:p>
          </p:txBody>
        </p:sp>
        <p:sp>
          <p:nvSpPr>
            <p:cNvPr id="22" name="Freeform 418"/>
            <p:cNvSpPr>
              <a:spLocks/>
            </p:cNvSpPr>
            <p:nvPr/>
          </p:nvSpPr>
          <p:spPr bwMode="auto">
            <a:xfrm>
              <a:off x="2803053" y="2178601"/>
              <a:ext cx="424886" cy="291016"/>
            </a:xfrm>
            <a:custGeom>
              <a:avLst/>
              <a:gdLst/>
              <a:ahLst/>
              <a:cxnLst>
                <a:cxn ang="0">
                  <a:pos x="243" y="204"/>
                </a:cxn>
                <a:cxn ang="0">
                  <a:pos x="377" y="119"/>
                </a:cxn>
                <a:cxn ang="0">
                  <a:pos x="303" y="0"/>
                </a:cxn>
                <a:cxn ang="0">
                  <a:pos x="289" y="44"/>
                </a:cxn>
                <a:cxn ang="0">
                  <a:pos x="270" y="42"/>
                </a:cxn>
                <a:cxn ang="0">
                  <a:pos x="249" y="40"/>
                </a:cxn>
                <a:cxn ang="0">
                  <a:pos x="229" y="43"/>
                </a:cxn>
                <a:cxn ang="0">
                  <a:pos x="208" y="45"/>
                </a:cxn>
                <a:cxn ang="0">
                  <a:pos x="189" y="50"/>
                </a:cxn>
                <a:cxn ang="0">
                  <a:pos x="169" y="57"/>
                </a:cxn>
                <a:cxn ang="0">
                  <a:pos x="149" y="65"/>
                </a:cxn>
                <a:cxn ang="0">
                  <a:pos x="130" y="74"/>
                </a:cxn>
                <a:cxn ang="0">
                  <a:pos x="112" y="86"/>
                </a:cxn>
                <a:cxn ang="0">
                  <a:pos x="95" y="98"/>
                </a:cxn>
                <a:cxn ang="0">
                  <a:pos x="78" y="113"/>
                </a:cxn>
                <a:cxn ang="0">
                  <a:pos x="63" y="127"/>
                </a:cxn>
                <a:cxn ang="0">
                  <a:pos x="49" y="144"/>
                </a:cxn>
                <a:cxn ang="0">
                  <a:pos x="36" y="161"/>
                </a:cxn>
                <a:cxn ang="0">
                  <a:pos x="24" y="180"/>
                </a:cxn>
                <a:cxn ang="0">
                  <a:pos x="14" y="198"/>
                </a:cxn>
                <a:cxn ang="0">
                  <a:pos x="6" y="219"/>
                </a:cxn>
                <a:cxn ang="0">
                  <a:pos x="0" y="238"/>
                </a:cxn>
                <a:cxn ang="0">
                  <a:pos x="0" y="241"/>
                </a:cxn>
                <a:cxn ang="0">
                  <a:pos x="6" y="232"/>
                </a:cxn>
                <a:cxn ang="0">
                  <a:pos x="19" y="219"/>
                </a:cxn>
                <a:cxn ang="0">
                  <a:pos x="33" y="207"/>
                </a:cxn>
                <a:cxn ang="0">
                  <a:pos x="47" y="195"/>
                </a:cxn>
                <a:cxn ang="0">
                  <a:pos x="63" y="185"/>
                </a:cxn>
                <a:cxn ang="0">
                  <a:pos x="79" y="177"/>
                </a:cxn>
                <a:cxn ang="0">
                  <a:pos x="98" y="168"/>
                </a:cxn>
                <a:cxn ang="0">
                  <a:pos x="115" y="162"/>
                </a:cxn>
                <a:cxn ang="0">
                  <a:pos x="133" y="157"/>
                </a:cxn>
                <a:cxn ang="0">
                  <a:pos x="152" y="154"/>
                </a:cxn>
                <a:cxn ang="0">
                  <a:pos x="171" y="151"/>
                </a:cxn>
                <a:cxn ang="0">
                  <a:pos x="190" y="151"/>
                </a:cxn>
                <a:cxn ang="0">
                  <a:pos x="208" y="153"/>
                </a:cxn>
                <a:cxn ang="0">
                  <a:pos x="227" y="155"/>
                </a:cxn>
                <a:cxn ang="0">
                  <a:pos x="256" y="159"/>
                </a:cxn>
                <a:cxn ang="0">
                  <a:pos x="243" y="204"/>
                </a:cxn>
              </a:cxnLst>
              <a:rect l="0" t="0" r="r" b="b"/>
              <a:pathLst>
                <a:path w="378" h="242">
                  <a:moveTo>
                    <a:pt x="243" y="204"/>
                  </a:moveTo>
                  <a:lnTo>
                    <a:pt x="377" y="119"/>
                  </a:lnTo>
                  <a:lnTo>
                    <a:pt x="303" y="0"/>
                  </a:lnTo>
                  <a:lnTo>
                    <a:pt x="289" y="44"/>
                  </a:lnTo>
                  <a:lnTo>
                    <a:pt x="270" y="42"/>
                  </a:lnTo>
                  <a:lnTo>
                    <a:pt x="249" y="40"/>
                  </a:lnTo>
                  <a:lnTo>
                    <a:pt x="229" y="43"/>
                  </a:lnTo>
                  <a:lnTo>
                    <a:pt x="208" y="45"/>
                  </a:lnTo>
                  <a:lnTo>
                    <a:pt x="189" y="50"/>
                  </a:lnTo>
                  <a:lnTo>
                    <a:pt x="169" y="57"/>
                  </a:lnTo>
                  <a:lnTo>
                    <a:pt x="149" y="65"/>
                  </a:lnTo>
                  <a:lnTo>
                    <a:pt x="130" y="74"/>
                  </a:lnTo>
                  <a:lnTo>
                    <a:pt x="112" y="86"/>
                  </a:lnTo>
                  <a:lnTo>
                    <a:pt x="95" y="98"/>
                  </a:lnTo>
                  <a:lnTo>
                    <a:pt x="78" y="113"/>
                  </a:lnTo>
                  <a:lnTo>
                    <a:pt x="63" y="127"/>
                  </a:lnTo>
                  <a:lnTo>
                    <a:pt x="49" y="144"/>
                  </a:lnTo>
                  <a:lnTo>
                    <a:pt x="36" y="161"/>
                  </a:lnTo>
                  <a:lnTo>
                    <a:pt x="24" y="180"/>
                  </a:lnTo>
                  <a:lnTo>
                    <a:pt x="14" y="198"/>
                  </a:lnTo>
                  <a:lnTo>
                    <a:pt x="6" y="219"/>
                  </a:lnTo>
                  <a:lnTo>
                    <a:pt x="0" y="238"/>
                  </a:lnTo>
                  <a:lnTo>
                    <a:pt x="0" y="241"/>
                  </a:lnTo>
                  <a:lnTo>
                    <a:pt x="6" y="232"/>
                  </a:lnTo>
                  <a:lnTo>
                    <a:pt x="19" y="219"/>
                  </a:lnTo>
                  <a:lnTo>
                    <a:pt x="33" y="207"/>
                  </a:lnTo>
                  <a:lnTo>
                    <a:pt x="47" y="195"/>
                  </a:lnTo>
                  <a:lnTo>
                    <a:pt x="63" y="185"/>
                  </a:lnTo>
                  <a:lnTo>
                    <a:pt x="79" y="177"/>
                  </a:lnTo>
                  <a:lnTo>
                    <a:pt x="98" y="168"/>
                  </a:lnTo>
                  <a:lnTo>
                    <a:pt x="115" y="162"/>
                  </a:lnTo>
                  <a:lnTo>
                    <a:pt x="133" y="157"/>
                  </a:lnTo>
                  <a:lnTo>
                    <a:pt x="152" y="154"/>
                  </a:lnTo>
                  <a:lnTo>
                    <a:pt x="171" y="151"/>
                  </a:lnTo>
                  <a:lnTo>
                    <a:pt x="190" y="151"/>
                  </a:lnTo>
                  <a:lnTo>
                    <a:pt x="208" y="153"/>
                  </a:lnTo>
                  <a:lnTo>
                    <a:pt x="227" y="155"/>
                  </a:lnTo>
                  <a:lnTo>
                    <a:pt x="256" y="159"/>
                  </a:lnTo>
                  <a:lnTo>
                    <a:pt x="243" y="204"/>
                  </a:lnTo>
                </a:path>
              </a:pathLst>
            </a:custGeom>
            <a:solidFill>
              <a:srgbClr val="FFFF00"/>
            </a:solidFill>
            <a:ln w="12699" cap="rnd" cmpd="sng">
              <a:solidFill>
                <a:schemeClr val="tx1"/>
              </a:solidFill>
              <a:prstDash val="solid"/>
              <a:round/>
              <a:headEnd/>
              <a:tailEnd/>
            </a:ln>
            <a:effectLst/>
          </p:spPr>
          <p:txBody>
            <a:bodyPr/>
            <a:lstStyle/>
            <a:p>
              <a:endParaRPr lang="en-US" b="1" dirty="0"/>
            </a:p>
          </p:txBody>
        </p:sp>
        <p:sp>
          <p:nvSpPr>
            <p:cNvPr id="23" name="Freeform 419"/>
            <p:cNvSpPr>
              <a:spLocks/>
            </p:cNvSpPr>
            <p:nvPr/>
          </p:nvSpPr>
          <p:spPr bwMode="auto">
            <a:xfrm>
              <a:off x="1835485" y="3174708"/>
              <a:ext cx="185031" cy="449118"/>
            </a:xfrm>
            <a:custGeom>
              <a:avLst/>
              <a:gdLst/>
              <a:ahLst/>
              <a:cxnLst>
                <a:cxn ang="0">
                  <a:pos x="172" y="157"/>
                </a:cxn>
                <a:cxn ang="0">
                  <a:pos x="163" y="0"/>
                </a:cxn>
                <a:cxn ang="0">
                  <a:pos x="19" y="3"/>
                </a:cxn>
                <a:cxn ang="0">
                  <a:pos x="53" y="37"/>
                </a:cxn>
                <a:cxn ang="0">
                  <a:pos x="40" y="53"/>
                </a:cxn>
                <a:cxn ang="0">
                  <a:pos x="29" y="69"/>
                </a:cxn>
                <a:cxn ang="0">
                  <a:pos x="21" y="87"/>
                </a:cxn>
                <a:cxn ang="0">
                  <a:pos x="13" y="106"/>
                </a:cxn>
                <a:cxn ang="0">
                  <a:pos x="7" y="126"/>
                </a:cxn>
                <a:cxn ang="0">
                  <a:pos x="3" y="145"/>
                </a:cxn>
                <a:cxn ang="0">
                  <a:pos x="1" y="166"/>
                </a:cxn>
                <a:cxn ang="0">
                  <a:pos x="0" y="187"/>
                </a:cxn>
                <a:cxn ang="0">
                  <a:pos x="1" y="208"/>
                </a:cxn>
                <a:cxn ang="0">
                  <a:pos x="3" y="230"/>
                </a:cxn>
                <a:cxn ang="0">
                  <a:pos x="7" y="250"/>
                </a:cxn>
                <a:cxn ang="0">
                  <a:pos x="13" y="272"/>
                </a:cxn>
                <a:cxn ang="0">
                  <a:pos x="21" y="291"/>
                </a:cxn>
                <a:cxn ang="0">
                  <a:pos x="29" y="310"/>
                </a:cxn>
                <a:cxn ang="0">
                  <a:pos x="39" y="330"/>
                </a:cxn>
                <a:cxn ang="0">
                  <a:pos x="51" y="348"/>
                </a:cxn>
                <a:cxn ang="0">
                  <a:pos x="64" y="365"/>
                </a:cxn>
                <a:cxn ang="0">
                  <a:pos x="79" y="380"/>
                </a:cxn>
                <a:cxn ang="0">
                  <a:pos x="81" y="382"/>
                </a:cxn>
                <a:cxn ang="0">
                  <a:pos x="76" y="372"/>
                </a:cxn>
                <a:cxn ang="0">
                  <a:pos x="71" y="354"/>
                </a:cxn>
                <a:cxn ang="0">
                  <a:pos x="68" y="337"/>
                </a:cxn>
                <a:cxn ang="0">
                  <a:pos x="65" y="318"/>
                </a:cxn>
                <a:cxn ang="0">
                  <a:pos x="64" y="300"/>
                </a:cxn>
                <a:cxn ang="0">
                  <a:pos x="64" y="281"/>
                </a:cxn>
                <a:cxn ang="0">
                  <a:pos x="66" y="262"/>
                </a:cxn>
                <a:cxn ang="0">
                  <a:pos x="70" y="244"/>
                </a:cxn>
                <a:cxn ang="0">
                  <a:pos x="75" y="226"/>
                </a:cxn>
                <a:cxn ang="0">
                  <a:pos x="81" y="209"/>
                </a:cxn>
                <a:cxn ang="0">
                  <a:pos x="89" y="191"/>
                </a:cxn>
                <a:cxn ang="0">
                  <a:pos x="97" y="175"/>
                </a:cxn>
                <a:cxn ang="0">
                  <a:pos x="108" y="160"/>
                </a:cxn>
                <a:cxn ang="0">
                  <a:pos x="120" y="145"/>
                </a:cxn>
                <a:cxn ang="0">
                  <a:pos x="138" y="122"/>
                </a:cxn>
                <a:cxn ang="0">
                  <a:pos x="172" y="157"/>
                </a:cxn>
              </a:cxnLst>
              <a:rect l="0" t="0" r="r" b="b"/>
              <a:pathLst>
                <a:path w="173" h="383">
                  <a:moveTo>
                    <a:pt x="172" y="157"/>
                  </a:moveTo>
                  <a:lnTo>
                    <a:pt x="163" y="0"/>
                  </a:lnTo>
                  <a:lnTo>
                    <a:pt x="19" y="3"/>
                  </a:lnTo>
                  <a:lnTo>
                    <a:pt x="53" y="37"/>
                  </a:lnTo>
                  <a:lnTo>
                    <a:pt x="40" y="53"/>
                  </a:lnTo>
                  <a:lnTo>
                    <a:pt x="29" y="69"/>
                  </a:lnTo>
                  <a:lnTo>
                    <a:pt x="21" y="87"/>
                  </a:lnTo>
                  <a:lnTo>
                    <a:pt x="13" y="106"/>
                  </a:lnTo>
                  <a:lnTo>
                    <a:pt x="7" y="126"/>
                  </a:lnTo>
                  <a:lnTo>
                    <a:pt x="3" y="145"/>
                  </a:lnTo>
                  <a:lnTo>
                    <a:pt x="1" y="166"/>
                  </a:lnTo>
                  <a:lnTo>
                    <a:pt x="0" y="187"/>
                  </a:lnTo>
                  <a:lnTo>
                    <a:pt x="1" y="208"/>
                  </a:lnTo>
                  <a:lnTo>
                    <a:pt x="3" y="230"/>
                  </a:lnTo>
                  <a:lnTo>
                    <a:pt x="7" y="250"/>
                  </a:lnTo>
                  <a:lnTo>
                    <a:pt x="13" y="272"/>
                  </a:lnTo>
                  <a:lnTo>
                    <a:pt x="21" y="291"/>
                  </a:lnTo>
                  <a:lnTo>
                    <a:pt x="29" y="310"/>
                  </a:lnTo>
                  <a:lnTo>
                    <a:pt x="39" y="330"/>
                  </a:lnTo>
                  <a:lnTo>
                    <a:pt x="51" y="348"/>
                  </a:lnTo>
                  <a:lnTo>
                    <a:pt x="64" y="365"/>
                  </a:lnTo>
                  <a:lnTo>
                    <a:pt x="79" y="380"/>
                  </a:lnTo>
                  <a:lnTo>
                    <a:pt x="81" y="382"/>
                  </a:lnTo>
                  <a:lnTo>
                    <a:pt x="76" y="372"/>
                  </a:lnTo>
                  <a:lnTo>
                    <a:pt x="71" y="354"/>
                  </a:lnTo>
                  <a:lnTo>
                    <a:pt x="68" y="337"/>
                  </a:lnTo>
                  <a:lnTo>
                    <a:pt x="65" y="318"/>
                  </a:lnTo>
                  <a:lnTo>
                    <a:pt x="64" y="300"/>
                  </a:lnTo>
                  <a:lnTo>
                    <a:pt x="64" y="281"/>
                  </a:lnTo>
                  <a:lnTo>
                    <a:pt x="66" y="262"/>
                  </a:lnTo>
                  <a:lnTo>
                    <a:pt x="70" y="244"/>
                  </a:lnTo>
                  <a:lnTo>
                    <a:pt x="75" y="226"/>
                  </a:lnTo>
                  <a:lnTo>
                    <a:pt x="81" y="209"/>
                  </a:lnTo>
                  <a:lnTo>
                    <a:pt x="89" y="191"/>
                  </a:lnTo>
                  <a:lnTo>
                    <a:pt x="97" y="175"/>
                  </a:lnTo>
                  <a:lnTo>
                    <a:pt x="108" y="160"/>
                  </a:lnTo>
                  <a:lnTo>
                    <a:pt x="120" y="145"/>
                  </a:lnTo>
                  <a:lnTo>
                    <a:pt x="138" y="122"/>
                  </a:lnTo>
                  <a:lnTo>
                    <a:pt x="172" y="157"/>
                  </a:lnTo>
                </a:path>
              </a:pathLst>
            </a:custGeom>
            <a:solidFill>
              <a:srgbClr val="FFFF00"/>
            </a:solidFill>
            <a:ln w="12699" cap="rnd" cmpd="sng">
              <a:solidFill>
                <a:schemeClr val="tx1"/>
              </a:solidFill>
              <a:prstDash val="solid"/>
              <a:round/>
              <a:headEnd/>
              <a:tailEnd/>
            </a:ln>
            <a:effectLst/>
          </p:spPr>
          <p:txBody>
            <a:bodyPr/>
            <a:lstStyle/>
            <a:p>
              <a:endParaRPr lang="en-US" b="1" dirty="0"/>
            </a:p>
          </p:txBody>
        </p:sp>
        <p:sp>
          <p:nvSpPr>
            <p:cNvPr id="24" name="Freeform 420"/>
            <p:cNvSpPr>
              <a:spLocks/>
            </p:cNvSpPr>
            <p:nvPr/>
          </p:nvSpPr>
          <p:spPr bwMode="auto">
            <a:xfrm>
              <a:off x="5696238" y="2273836"/>
              <a:ext cx="423516" cy="339986"/>
            </a:xfrm>
            <a:custGeom>
              <a:avLst/>
              <a:gdLst/>
              <a:ahLst/>
              <a:cxnLst>
                <a:cxn ang="0">
                  <a:pos x="188" y="213"/>
                </a:cxn>
                <a:cxn ang="0">
                  <a:pos x="346" y="287"/>
                </a:cxn>
                <a:cxn ang="0">
                  <a:pos x="397" y="149"/>
                </a:cxn>
                <a:cxn ang="0">
                  <a:pos x="351" y="164"/>
                </a:cxn>
                <a:cxn ang="0">
                  <a:pos x="340" y="144"/>
                </a:cxn>
                <a:cxn ang="0">
                  <a:pos x="328" y="125"/>
                </a:cxn>
                <a:cxn ang="0">
                  <a:pos x="313" y="108"/>
                </a:cxn>
                <a:cxn ang="0">
                  <a:pos x="297" y="91"/>
                </a:cxn>
                <a:cxn ang="0">
                  <a:pos x="280" y="74"/>
                </a:cxn>
                <a:cxn ang="0">
                  <a:pos x="261" y="60"/>
                </a:cxn>
                <a:cxn ang="0">
                  <a:pos x="242" y="48"/>
                </a:cxn>
                <a:cxn ang="0">
                  <a:pos x="222" y="36"/>
                </a:cxn>
                <a:cxn ang="0">
                  <a:pos x="201" y="26"/>
                </a:cxn>
                <a:cxn ang="0">
                  <a:pos x="179" y="16"/>
                </a:cxn>
                <a:cxn ang="0">
                  <a:pos x="157" y="10"/>
                </a:cxn>
                <a:cxn ang="0">
                  <a:pos x="133" y="4"/>
                </a:cxn>
                <a:cxn ang="0">
                  <a:pos x="111" y="1"/>
                </a:cxn>
                <a:cxn ang="0">
                  <a:pos x="89" y="0"/>
                </a:cxn>
                <a:cxn ang="0">
                  <a:pos x="66" y="0"/>
                </a:cxn>
                <a:cxn ang="0">
                  <a:pos x="44" y="1"/>
                </a:cxn>
                <a:cxn ang="0">
                  <a:pos x="23" y="4"/>
                </a:cxn>
                <a:cxn ang="0">
                  <a:pos x="2" y="10"/>
                </a:cxn>
                <a:cxn ang="0">
                  <a:pos x="0" y="12"/>
                </a:cxn>
                <a:cxn ang="0">
                  <a:pos x="11" y="13"/>
                </a:cxn>
                <a:cxn ang="0">
                  <a:pos x="30" y="16"/>
                </a:cxn>
                <a:cxn ang="0">
                  <a:pos x="50" y="22"/>
                </a:cxn>
                <a:cxn ang="0">
                  <a:pos x="68" y="30"/>
                </a:cxn>
                <a:cxn ang="0">
                  <a:pos x="87" y="38"/>
                </a:cxn>
                <a:cxn ang="0">
                  <a:pos x="105" y="48"/>
                </a:cxn>
                <a:cxn ang="0">
                  <a:pos x="122" y="60"/>
                </a:cxn>
                <a:cxn ang="0">
                  <a:pos x="140" y="72"/>
                </a:cxn>
                <a:cxn ang="0">
                  <a:pos x="156" y="86"/>
                </a:cxn>
                <a:cxn ang="0">
                  <a:pos x="170" y="101"/>
                </a:cxn>
                <a:cxn ang="0">
                  <a:pos x="185" y="118"/>
                </a:cxn>
                <a:cxn ang="0">
                  <a:pos x="197" y="135"/>
                </a:cxn>
                <a:cxn ang="0">
                  <a:pos x="208" y="151"/>
                </a:cxn>
                <a:cxn ang="0">
                  <a:pos x="220" y="170"/>
                </a:cxn>
                <a:cxn ang="0">
                  <a:pos x="234" y="200"/>
                </a:cxn>
                <a:cxn ang="0">
                  <a:pos x="188" y="213"/>
                </a:cxn>
              </a:cxnLst>
              <a:rect l="0" t="0" r="r" b="b"/>
              <a:pathLst>
                <a:path w="398" h="288">
                  <a:moveTo>
                    <a:pt x="188" y="213"/>
                  </a:moveTo>
                  <a:lnTo>
                    <a:pt x="346" y="287"/>
                  </a:lnTo>
                  <a:lnTo>
                    <a:pt x="397" y="149"/>
                  </a:lnTo>
                  <a:lnTo>
                    <a:pt x="351" y="164"/>
                  </a:lnTo>
                  <a:lnTo>
                    <a:pt x="340" y="144"/>
                  </a:lnTo>
                  <a:lnTo>
                    <a:pt x="328" y="125"/>
                  </a:lnTo>
                  <a:lnTo>
                    <a:pt x="313" y="108"/>
                  </a:lnTo>
                  <a:lnTo>
                    <a:pt x="297" y="91"/>
                  </a:lnTo>
                  <a:lnTo>
                    <a:pt x="280" y="74"/>
                  </a:lnTo>
                  <a:lnTo>
                    <a:pt x="261" y="60"/>
                  </a:lnTo>
                  <a:lnTo>
                    <a:pt x="242" y="48"/>
                  </a:lnTo>
                  <a:lnTo>
                    <a:pt x="222" y="36"/>
                  </a:lnTo>
                  <a:lnTo>
                    <a:pt x="201" y="26"/>
                  </a:lnTo>
                  <a:lnTo>
                    <a:pt x="179" y="16"/>
                  </a:lnTo>
                  <a:lnTo>
                    <a:pt x="157" y="10"/>
                  </a:lnTo>
                  <a:lnTo>
                    <a:pt x="133" y="4"/>
                  </a:lnTo>
                  <a:lnTo>
                    <a:pt x="111" y="1"/>
                  </a:lnTo>
                  <a:lnTo>
                    <a:pt x="89" y="0"/>
                  </a:lnTo>
                  <a:lnTo>
                    <a:pt x="66" y="0"/>
                  </a:lnTo>
                  <a:lnTo>
                    <a:pt x="44" y="1"/>
                  </a:lnTo>
                  <a:lnTo>
                    <a:pt x="23" y="4"/>
                  </a:lnTo>
                  <a:lnTo>
                    <a:pt x="2" y="10"/>
                  </a:lnTo>
                  <a:lnTo>
                    <a:pt x="0" y="12"/>
                  </a:lnTo>
                  <a:lnTo>
                    <a:pt x="11" y="13"/>
                  </a:lnTo>
                  <a:lnTo>
                    <a:pt x="30" y="16"/>
                  </a:lnTo>
                  <a:lnTo>
                    <a:pt x="50" y="22"/>
                  </a:lnTo>
                  <a:lnTo>
                    <a:pt x="68" y="30"/>
                  </a:lnTo>
                  <a:lnTo>
                    <a:pt x="87" y="38"/>
                  </a:lnTo>
                  <a:lnTo>
                    <a:pt x="105" y="48"/>
                  </a:lnTo>
                  <a:lnTo>
                    <a:pt x="122" y="60"/>
                  </a:lnTo>
                  <a:lnTo>
                    <a:pt x="140" y="72"/>
                  </a:lnTo>
                  <a:lnTo>
                    <a:pt x="156" y="86"/>
                  </a:lnTo>
                  <a:lnTo>
                    <a:pt x="170" y="101"/>
                  </a:lnTo>
                  <a:lnTo>
                    <a:pt x="185" y="118"/>
                  </a:lnTo>
                  <a:lnTo>
                    <a:pt x="197" y="135"/>
                  </a:lnTo>
                  <a:lnTo>
                    <a:pt x="208" y="151"/>
                  </a:lnTo>
                  <a:lnTo>
                    <a:pt x="220" y="170"/>
                  </a:lnTo>
                  <a:lnTo>
                    <a:pt x="234" y="200"/>
                  </a:lnTo>
                  <a:lnTo>
                    <a:pt x="188" y="213"/>
                  </a:lnTo>
                </a:path>
              </a:pathLst>
            </a:custGeom>
            <a:solidFill>
              <a:srgbClr val="FFFF00"/>
            </a:solidFill>
            <a:ln w="12699" cap="rnd" cmpd="sng">
              <a:solidFill>
                <a:schemeClr val="tx1"/>
              </a:solidFill>
              <a:prstDash val="solid"/>
              <a:round/>
              <a:headEnd/>
              <a:tailEnd/>
            </a:ln>
            <a:effectLst/>
          </p:spPr>
          <p:txBody>
            <a:bodyPr/>
            <a:lstStyle/>
            <a:p>
              <a:endParaRPr lang="en-US" b="1" dirty="0"/>
            </a:p>
          </p:txBody>
        </p:sp>
        <p:sp>
          <p:nvSpPr>
            <p:cNvPr id="25" name="Freeform 421"/>
            <p:cNvSpPr>
              <a:spLocks/>
            </p:cNvSpPr>
            <p:nvPr/>
          </p:nvSpPr>
          <p:spPr bwMode="auto">
            <a:xfrm>
              <a:off x="6498772" y="4221008"/>
              <a:ext cx="209702" cy="463107"/>
            </a:xfrm>
            <a:custGeom>
              <a:avLst/>
              <a:gdLst/>
              <a:ahLst/>
              <a:cxnLst>
                <a:cxn ang="0">
                  <a:pos x="14" y="229"/>
                </a:cxn>
                <a:cxn ang="0">
                  <a:pos x="0" y="392"/>
                </a:cxn>
                <a:cxn ang="0">
                  <a:pos x="146" y="392"/>
                </a:cxn>
                <a:cxn ang="0">
                  <a:pos x="117" y="357"/>
                </a:cxn>
                <a:cxn ang="0">
                  <a:pos x="133" y="341"/>
                </a:cxn>
                <a:cxn ang="0">
                  <a:pos x="146" y="323"/>
                </a:cxn>
                <a:cxn ang="0">
                  <a:pos x="157" y="306"/>
                </a:cxn>
                <a:cxn ang="0">
                  <a:pos x="168" y="287"/>
                </a:cxn>
                <a:cxn ang="0">
                  <a:pos x="177" y="266"/>
                </a:cxn>
                <a:cxn ang="0">
                  <a:pos x="184" y="246"/>
                </a:cxn>
                <a:cxn ang="0">
                  <a:pos x="190" y="224"/>
                </a:cxn>
                <a:cxn ang="0">
                  <a:pos x="194" y="202"/>
                </a:cxn>
                <a:cxn ang="0">
                  <a:pos x="195" y="180"/>
                </a:cxn>
                <a:cxn ang="0">
                  <a:pos x="197" y="159"/>
                </a:cxn>
                <a:cxn ang="0">
                  <a:pos x="195" y="137"/>
                </a:cxn>
                <a:cxn ang="0">
                  <a:pos x="193" y="115"/>
                </a:cxn>
                <a:cxn ang="0">
                  <a:pos x="188" y="94"/>
                </a:cxn>
                <a:cxn ang="0">
                  <a:pos x="182" y="73"/>
                </a:cxn>
                <a:cxn ang="0">
                  <a:pos x="173" y="54"/>
                </a:cxn>
                <a:cxn ang="0">
                  <a:pos x="165" y="34"/>
                </a:cxn>
                <a:cxn ang="0">
                  <a:pos x="154" y="16"/>
                </a:cxn>
                <a:cxn ang="0">
                  <a:pos x="141" y="1"/>
                </a:cxn>
                <a:cxn ang="0">
                  <a:pos x="139" y="0"/>
                </a:cxn>
                <a:cxn ang="0">
                  <a:pos x="143" y="9"/>
                </a:cxn>
                <a:cxn ang="0">
                  <a:pos x="145" y="27"/>
                </a:cxn>
                <a:cxn ang="0">
                  <a:pos x="146" y="47"/>
                </a:cxn>
                <a:cxn ang="0">
                  <a:pos x="146" y="65"/>
                </a:cxn>
                <a:cxn ang="0">
                  <a:pos x="144" y="84"/>
                </a:cxn>
                <a:cxn ang="0">
                  <a:pos x="141" y="103"/>
                </a:cxn>
                <a:cxn ang="0">
                  <a:pos x="137" y="123"/>
                </a:cxn>
                <a:cxn ang="0">
                  <a:pos x="130" y="142"/>
                </a:cxn>
                <a:cxn ang="0">
                  <a:pos x="123" y="160"/>
                </a:cxn>
                <a:cxn ang="0">
                  <a:pos x="113" y="178"/>
                </a:cxn>
                <a:cxn ang="0">
                  <a:pos x="104" y="195"/>
                </a:cxn>
                <a:cxn ang="0">
                  <a:pos x="92" y="212"/>
                </a:cxn>
                <a:cxn ang="0">
                  <a:pos x="79" y="227"/>
                </a:cxn>
                <a:cxn ang="0">
                  <a:pos x="66" y="242"/>
                </a:cxn>
                <a:cxn ang="0">
                  <a:pos x="44" y="265"/>
                </a:cxn>
                <a:cxn ang="0">
                  <a:pos x="14" y="229"/>
                </a:cxn>
              </a:cxnLst>
              <a:rect l="0" t="0" r="r" b="b"/>
              <a:pathLst>
                <a:path w="198" h="393">
                  <a:moveTo>
                    <a:pt x="14" y="229"/>
                  </a:moveTo>
                  <a:lnTo>
                    <a:pt x="0" y="392"/>
                  </a:lnTo>
                  <a:lnTo>
                    <a:pt x="146" y="392"/>
                  </a:lnTo>
                  <a:lnTo>
                    <a:pt x="117" y="357"/>
                  </a:lnTo>
                  <a:lnTo>
                    <a:pt x="133" y="341"/>
                  </a:lnTo>
                  <a:lnTo>
                    <a:pt x="146" y="323"/>
                  </a:lnTo>
                  <a:lnTo>
                    <a:pt x="157" y="306"/>
                  </a:lnTo>
                  <a:lnTo>
                    <a:pt x="168" y="287"/>
                  </a:lnTo>
                  <a:lnTo>
                    <a:pt x="177" y="266"/>
                  </a:lnTo>
                  <a:lnTo>
                    <a:pt x="184" y="246"/>
                  </a:lnTo>
                  <a:lnTo>
                    <a:pt x="190" y="224"/>
                  </a:lnTo>
                  <a:lnTo>
                    <a:pt x="194" y="202"/>
                  </a:lnTo>
                  <a:lnTo>
                    <a:pt x="195" y="180"/>
                  </a:lnTo>
                  <a:lnTo>
                    <a:pt x="197" y="159"/>
                  </a:lnTo>
                  <a:lnTo>
                    <a:pt x="195" y="137"/>
                  </a:lnTo>
                  <a:lnTo>
                    <a:pt x="193" y="115"/>
                  </a:lnTo>
                  <a:lnTo>
                    <a:pt x="188" y="94"/>
                  </a:lnTo>
                  <a:lnTo>
                    <a:pt x="182" y="73"/>
                  </a:lnTo>
                  <a:lnTo>
                    <a:pt x="173" y="54"/>
                  </a:lnTo>
                  <a:lnTo>
                    <a:pt x="165" y="34"/>
                  </a:lnTo>
                  <a:lnTo>
                    <a:pt x="154" y="16"/>
                  </a:lnTo>
                  <a:lnTo>
                    <a:pt x="141" y="1"/>
                  </a:lnTo>
                  <a:lnTo>
                    <a:pt x="139" y="0"/>
                  </a:lnTo>
                  <a:lnTo>
                    <a:pt x="143" y="9"/>
                  </a:lnTo>
                  <a:lnTo>
                    <a:pt x="145" y="27"/>
                  </a:lnTo>
                  <a:lnTo>
                    <a:pt x="146" y="47"/>
                  </a:lnTo>
                  <a:lnTo>
                    <a:pt x="146" y="65"/>
                  </a:lnTo>
                  <a:lnTo>
                    <a:pt x="144" y="84"/>
                  </a:lnTo>
                  <a:lnTo>
                    <a:pt x="141" y="103"/>
                  </a:lnTo>
                  <a:lnTo>
                    <a:pt x="137" y="123"/>
                  </a:lnTo>
                  <a:lnTo>
                    <a:pt x="130" y="142"/>
                  </a:lnTo>
                  <a:lnTo>
                    <a:pt x="123" y="160"/>
                  </a:lnTo>
                  <a:lnTo>
                    <a:pt x="113" y="178"/>
                  </a:lnTo>
                  <a:lnTo>
                    <a:pt x="104" y="195"/>
                  </a:lnTo>
                  <a:lnTo>
                    <a:pt x="92" y="212"/>
                  </a:lnTo>
                  <a:lnTo>
                    <a:pt x="79" y="227"/>
                  </a:lnTo>
                  <a:lnTo>
                    <a:pt x="66" y="242"/>
                  </a:lnTo>
                  <a:lnTo>
                    <a:pt x="44" y="265"/>
                  </a:lnTo>
                  <a:lnTo>
                    <a:pt x="14" y="229"/>
                  </a:lnTo>
                </a:path>
              </a:pathLst>
            </a:custGeom>
            <a:solidFill>
              <a:srgbClr val="FFFF00"/>
            </a:solidFill>
            <a:ln w="12699" cap="rnd" cmpd="sng">
              <a:solidFill>
                <a:schemeClr val="tx1"/>
              </a:solidFill>
              <a:prstDash val="solid"/>
              <a:round/>
              <a:headEnd/>
              <a:tailEnd/>
            </a:ln>
            <a:effectLst/>
          </p:spPr>
          <p:txBody>
            <a:bodyPr/>
            <a:lstStyle/>
            <a:p>
              <a:endParaRPr lang="en-US" b="1" dirty="0"/>
            </a:p>
          </p:txBody>
        </p:sp>
        <p:sp>
          <p:nvSpPr>
            <p:cNvPr id="26" name="Freeform 422"/>
            <p:cNvSpPr>
              <a:spLocks/>
            </p:cNvSpPr>
            <p:nvPr/>
          </p:nvSpPr>
          <p:spPr bwMode="auto">
            <a:xfrm>
              <a:off x="5512287" y="5424317"/>
              <a:ext cx="419403" cy="341385"/>
            </a:xfrm>
            <a:custGeom>
              <a:avLst/>
              <a:gdLst/>
              <a:ahLst/>
              <a:cxnLst>
                <a:cxn ang="0">
                  <a:pos x="132" y="79"/>
                </a:cxn>
                <a:cxn ang="0">
                  <a:pos x="0" y="187"/>
                </a:cxn>
                <a:cxn ang="0">
                  <a:pos x="105" y="289"/>
                </a:cxn>
                <a:cxn ang="0">
                  <a:pos x="110" y="243"/>
                </a:cxn>
                <a:cxn ang="0">
                  <a:pos x="133" y="243"/>
                </a:cxn>
                <a:cxn ang="0">
                  <a:pos x="155" y="239"/>
                </a:cxn>
                <a:cxn ang="0">
                  <a:pos x="177" y="234"/>
                </a:cxn>
                <a:cxn ang="0">
                  <a:pos x="199" y="227"/>
                </a:cxn>
                <a:cxn ang="0">
                  <a:pos x="220" y="219"/>
                </a:cxn>
                <a:cxn ang="0">
                  <a:pos x="241" y="209"/>
                </a:cxn>
                <a:cxn ang="0">
                  <a:pos x="260" y="197"/>
                </a:cxn>
                <a:cxn ang="0">
                  <a:pos x="280" y="185"/>
                </a:cxn>
                <a:cxn ang="0">
                  <a:pos x="297" y="170"/>
                </a:cxn>
                <a:cxn ang="0">
                  <a:pos x="314" y="155"/>
                </a:cxn>
                <a:cxn ang="0">
                  <a:pos x="330" y="139"/>
                </a:cxn>
                <a:cxn ang="0">
                  <a:pos x="344" y="121"/>
                </a:cxn>
                <a:cxn ang="0">
                  <a:pos x="356" y="103"/>
                </a:cxn>
                <a:cxn ang="0">
                  <a:pos x="367" y="84"/>
                </a:cxn>
                <a:cxn ang="0">
                  <a:pos x="377" y="63"/>
                </a:cxn>
                <a:cxn ang="0">
                  <a:pos x="384" y="43"/>
                </a:cxn>
                <a:cxn ang="0">
                  <a:pos x="389" y="22"/>
                </a:cxn>
                <a:cxn ang="0">
                  <a:pos x="393" y="2"/>
                </a:cxn>
                <a:cxn ang="0">
                  <a:pos x="393" y="0"/>
                </a:cxn>
                <a:cxn ang="0">
                  <a:pos x="386" y="9"/>
                </a:cxn>
                <a:cxn ang="0">
                  <a:pos x="375" y="25"/>
                </a:cxn>
                <a:cxn ang="0">
                  <a:pos x="362" y="39"/>
                </a:cxn>
                <a:cxn ang="0">
                  <a:pos x="348" y="52"/>
                </a:cxn>
                <a:cxn ang="0">
                  <a:pos x="333" y="65"/>
                </a:cxn>
                <a:cxn ang="0">
                  <a:pos x="317" y="77"/>
                </a:cxn>
                <a:cxn ang="0">
                  <a:pos x="298" y="87"/>
                </a:cxn>
                <a:cxn ang="0">
                  <a:pos x="280" y="97"/>
                </a:cxn>
                <a:cxn ang="0">
                  <a:pos x="260" y="104"/>
                </a:cxn>
                <a:cxn ang="0">
                  <a:pos x="241" y="111"/>
                </a:cxn>
                <a:cxn ang="0">
                  <a:pos x="220" y="118"/>
                </a:cxn>
                <a:cxn ang="0">
                  <a:pos x="199" y="121"/>
                </a:cxn>
                <a:cxn ang="0">
                  <a:pos x="179" y="124"/>
                </a:cxn>
                <a:cxn ang="0">
                  <a:pos x="159" y="125"/>
                </a:cxn>
                <a:cxn ang="0">
                  <a:pos x="126" y="125"/>
                </a:cxn>
                <a:cxn ang="0">
                  <a:pos x="132" y="79"/>
                </a:cxn>
              </a:cxnLst>
              <a:rect l="0" t="0" r="r" b="b"/>
              <a:pathLst>
                <a:path w="394" h="290">
                  <a:moveTo>
                    <a:pt x="132" y="79"/>
                  </a:moveTo>
                  <a:lnTo>
                    <a:pt x="0" y="187"/>
                  </a:lnTo>
                  <a:lnTo>
                    <a:pt x="105" y="289"/>
                  </a:lnTo>
                  <a:lnTo>
                    <a:pt x="110" y="243"/>
                  </a:lnTo>
                  <a:lnTo>
                    <a:pt x="133" y="243"/>
                  </a:lnTo>
                  <a:lnTo>
                    <a:pt x="155" y="239"/>
                  </a:lnTo>
                  <a:lnTo>
                    <a:pt x="177" y="234"/>
                  </a:lnTo>
                  <a:lnTo>
                    <a:pt x="199" y="227"/>
                  </a:lnTo>
                  <a:lnTo>
                    <a:pt x="220" y="219"/>
                  </a:lnTo>
                  <a:lnTo>
                    <a:pt x="241" y="209"/>
                  </a:lnTo>
                  <a:lnTo>
                    <a:pt x="260" y="197"/>
                  </a:lnTo>
                  <a:lnTo>
                    <a:pt x="280" y="185"/>
                  </a:lnTo>
                  <a:lnTo>
                    <a:pt x="297" y="170"/>
                  </a:lnTo>
                  <a:lnTo>
                    <a:pt x="314" y="155"/>
                  </a:lnTo>
                  <a:lnTo>
                    <a:pt x="330" y="139"/>
                  </a:lnTo>
                  <a:lnTo>
                    <a:pt x="344" y="121"/>
                  </a:lnTo>
                  <a:lnTo>
                    <a:pt x="356" y="103"/>
                  </a:lnTo>
                  <a:lnTo>
                    <a:pt x="367" y="84"/>
                  </a:lnTo>
                  <a:lnTo>
                    <a:pt x="377" y="63"/>
                  </a:lnTo>
                  <a:lnTo>
                    <a:pt x="384" y="43"/>
                  </a:lnTo>
                  <a:lnTo>
                    <a:pt x="389" y="22"/>
                  </a:lnTo>
                  <a:lnTo>
                    <a:pt x="393" y="2"/>
                  </a:lnTo>
                  <a:lnTo>
                    <a:pt x="393" y="0"/>
                  </a:lnTo>
                  <a:lnTo>
                    <a:pt x="386" y="9"/>
                  </a:lnTo>
                  <a:lnTo>
                    <a:pt x="375" y="25"/>
                  </a:lnTo>
                  <a:lnTo>
                    <a:pt x="362" y="39"/>
                  </a:lnTo>
                  <a:lnTo>
                    <a:pt x="348" y="52"/>
                  </a:lnTo>
                  <a:lnTo>
                    <a:pt x="333" y="65"/>
                  </a:lnTo>
                  <a:lnTo>
                    <a:pt x="317" y="77"/>
                  </a:lnTo>
                  <a:lnTo>
                    <a:pt x="298" y="87"/>
                  </a:lnTo>
                  <a:lnTo>
                    <a:pt x="280" y="97"/>
                  </a:lnTo>
                  <a:lnTo>
                    <a:pt x="260" y="104"/>
                  </a:lnTo>
                  <a:lnTo>
                    <a:pt x="241" y="111"/>
                  </a:lnTo>
                  <a:lnTo>
                    <a:pt x="220" y="118"/>
                  </a:lnTo>
                  <a:lnTo>
                    <a:pt x="199" y="121"/>
                  </a:lnTo>
                  <a:lnTo>
                    <a:pt x="179" y="124"/>
                  </a:lnTo>
                  <a:lnTo>
                    <a:pt x="159" y="125"/>
                  </a:lnTo>
                  <a:lnTo>
                    <a:pt x="126" y="125"/>
                  </a:lnTo>
                  <a:lnTo>
                    <a:pt x="132" y="79"/>
                  </a:lnTo>
                </a:path>
              </a:pathLst>
            </a:custGeom>
            <a:solidFill>
              <a:srgbClr val="FFFF00"/>
            </a:solidFill>
            <a:ln w="12699" cap="rnd" cmpd="sng">
              <a:solidFill>
                <a:schemeClr val="tx1"/>
              </a:solidFill>
              <a:prstDash val="solid"/>
              <a:round/>
              <a:headEnd/>
              <a:tailEnd/>
            </a:ln>
            <a:effectLst/>
          </p:spPr>
          <p:txBody>
            <a:bodyPr/>
            <a:lstStyle/>
            <a:p>
              <a:endParaRPr lang="en-US" b="1" dirty="0"/>
            </a:p>
          </p:txBody>
        </p:sp>
        <p:sp>
          <p:nvSpPr>
            <p:cNvPr id="27" name="Freeform 423"/>
            <p:cNvSpPr>
              <a:spLocks/>
            </p:cNvSpPr>
            <p:nvPr/>
          </p:nvSpPr>
          <p:spPr bwMode="auto">
            <a:xfrm>
              <a:off x="1862092" y="4529879"/>
              <a:ext cx="298791" cy="430928"/>
            </a:xfrm>
            <a:custGeom>
              <a:avLst/>
              <a:gdLst/>
              <a:ahLst/>
              <a:cxnLst>
                <a:cxn ang="0">
                  <a:pos x="202" y="123"/>
                </a:cxn>
                <a:cxn ang="0">
                  <a:pos x="98" y="0"/>
                </a:cxn>
                <a:cxn ang="0">
                  <a:pos x="0" y="97"/>
                </a:cxn>
                <a:cxn ang="0">
                  <a:pos x="44" y="102"/>
                </a:cxn>
                <a:cxn ang="0">
                  <a:pos x="45" y="124"/>
                </a:cxn>
                <a:cxn ang="0">
                  <a:pos x="47" y="145"/>
                </a:cxn>
                <a:cxn ang="0">
                  <a:pos x="52" y="165"/>
                </a:cxn>
                <a:cxn ang="0">
                  <a:pos x="58" y="184"/>
                </a:cxn>
                <a:cxn ang="0">
                  <a:pos x="67" y="205"/>
                </a:cxn>
                <a:cxn ang="0">
                  <a:pos x="77" y="223"/>
                </a:cxn>
                <a:cxn ang="0">
                  <a:pos x="88" y="242"/>
                </a:cxn>
                <a:cxn ang="0">
                  <a:pos x="100" y="261"/>
                </a:cxn>
                <a:cxn ang="0">
                  <a:pos x="115" y="276"/>
                </a:cxn>
                <a:cxn ang="0">
                  <a:pos x="130" y="292"/>
                </a:cxn>
                <a:cxn ang="0">
                  <a:pos x="146" y="306"/>
                </a:cxn>
                <a:cxn ang="0">
                  <a:pos x="163" y="320"/>
                </a:cxn>
                <a:cxn ang="0">
                  <a:pos x="180" y="331"/>
                </a:cxn>
                <a:cxn ang="0">
                  <a:pos x="198" y="342"/>
                </a:cxn>
                <a:cxn ang="0">
                  <a:pos x="218" y="350"/>
                </a:cxn>
                <a:cxn ang="0">
                  <a:pos x="238" y="357"/>
                </a:cxn>
                <a:cxn ang="0">
                  <a:pos x="257" y="362"/>
                </a:cxn>
                <a:cxn ang="0">
                  <a:pos x="277" y="365"/>
                </a:cxn>
                <a:cxn ang="0">
                  <a:pos x="280" y="365"/>
                </a:cxn>
                <a:cxn ang="0">
                  <a:pos x="270" y="360"/>
                </a:cxn>
                <a:cxn ang="0">
                  <a:pos x="256" y="349"/>
                </a:cxn>
                <a:cxn ang="0">
                  <a:pos x="241" y="337"/>
                </a:cxn>
                <a:cxn ang="0">
                  <a:pos x="228" y="323"/>
                </a:cxn>
                <a:cxn ang="0">
                  <a:pos x="216" y="309"/>
                </a:cxn>
                <a:cxn ang="0">
                  <a:pos x="206" y="293"/>
                </a:cxn>
                <a:cxn ang="0">
                  <a:pos x="195" y="277"/>
                </a:cxn>
                <a:cxn ang="0">
                  <a:pos x="186" y="261"/>
                </a:cxn>
                <a:cxn ang="0">
                  <a:pos x="178" y="242"/>
                </a:cxn>
                <a:cxn ang="0">
                  <a:pos x="171" y="223"/>
                </a:cxn>
                <a:cxn ang="0">
                  <a:pos x="167" y="205"/>
                </a:cxn>
                <a:cxn ang="0">
                  <a:pos x="162" y="186"/>
                </a:cxn>
                <a:cxn ang="0">
                  <a:pos x="159" y="166"/>
                </a:cxn>
                <a:cxn ang="0">
                  <a:pos x="158" y="147"/>
                </a:cxn>
                <a:cxn ang="0">
                  <a:pos x="158" y="117"/>
                </a:cxn>
                <a:cxn ang="0">
                  <a:pos x="202" y="123"/>
                </a:cxn>
              </a:cxnLst>
              <a:rect l="0" t="0" r="r" b="b"/>
              <a:pathLst>
                <a:path w="281" h="366">
                  <a:moveTo>
                    <a:pt x="202" y="123"/>
                  </a:moveTo>
                  <a:lnTo>
                    <a:pt x="98" y="0"/>
                  </a:lnTo>
                  <a:lnTo>
                    <a:pt x="0" y="97"/>
                  </a:lnTo>
                  <a:lnTo>
                    <a:pt x="44" y="102"/>
                  </a:lnTo>
                  <a:lnTo>
                    <a:pt x="45" y="124"/>
                  </a:lnTo>
                  <a:lnTo>
                    <a:pt x="47" y="145"/>
                  </a:lnTo>
                  <a:lnTo>
                    <a:pt x="52" y="165"/>
                  </a:lnTo>
                  <a:lnTo>
                    <a:pt x="58" y="184"/>
                  </a:lnTo>
                  <a:lnTo>
                    <a:pt x="67" y="205"/>
                  </a:lnTo>
                  <a:lnTo>
                    <a:pt x="77" y="223"/>
                  </a:lnTo>
                  <a:lnTo>
                    <a:pt x="88" y="242"/>
                  </a:lnTo>
                  <a:lnTo>
                    <a:pt x="100" y="261"/>
                  </a:lnTo>
                  <a:lnTo>
                    <a:pt x="115" y="276"/>
                  </a:lnTo>
                  <a:lnTo>
                    <a:pt x="130" y="292"/>
                  </a:lnTo>
                  <a:lnTo>
                    <a:pt x="146" y="306"/>
                  </a:lnTo>
                  <a:lnTo>
                    <a:pt x="163" y="320"/>
                  </a:lnTo>
                  <a:lnTo>
                    <a:pt x="180" y="331"/>
                  </a:lnTo>
                  <a:lnTo>
                    <a:pt x="198" y="342"/>
                  </a:lnTo>
                  <a:lnTo>
                    <a:pt x="218" y="350"/>
                  </a:lnTo>
                  <a:lnTo>
                    <a:pt x="238" y="357"/>
                  </a:lnTo>
                  <a:lnTo>
                    <a:pt x="257" y="362"/>
                  </a:lnTo>
                  <a:lnTo>
                    <a:pt x="277" y="365"/>
                  </a:lnTo>
                  <a:lnTo>
                    <a:pt x="280" y="365"/>
                  </a:lnTo>
                  <a:lnTo>
                    <a:pt x="270" y="360"/>
                  </a:lnTo>
                  <a:lnTo>
                    <a:pt x="256" y="349"/>
                  </a:lnTo>
                  <a:lnTo>
                    <a:pt x="241" y="337"/>
                  </a:lnTo>
                  <a:lnTo>
                    <a:pt x="228" y="323"/>
                  </a:lnTo>
                  <a:lnTo>
                    <a:pt x="216" y="309"/>
                  </a:lnTo>
                  <a:lnTo>
                    <a:pt x="206" y="293"/>
                  </a:lnTo>
                  <a:lnTo>
                    <a:pt x="195" y="277"/>
                  </a:lnTo>
                  <a:lnTo>
                    <a:pt x="186" y="261"/>
                  </a:lnTo>
                  <a:lnTo>
                    <a:pt x="178" y="242"/>
                  </a:lnTo>
                  <a:lnTo>
                    <a:pt x="171" y="223"/>
                  </a:lnTo>
                  <a:lnTo>
                    <a:pt x="167" y="205"/>
                  </a:lnTo>
                  <a:lnTo>
                    <a:pt x="162" y="186"/>
                  </a:lnTo>
                  <a:lnTo>
                    <a:pt x="159" y="166"/>
                  </a:lnTo>
                  <a:lnTo>
                    <a:pt x="158" y="147"/>
                  </a:lnTo>
                  <a:lnTo>
                    <a:pt x="158" y="117"/>
                  </a:lnTo>
                  <a:lnTo>
                    <a:pt x="202" y="123"/>
                  </a:lnTo>
                </a:path>
              </a:pathLst>
            </a:custGeom>
            <a:solidFill>
              <a:srgbClr val="FFFF00"/>
            </a:solidFill>
            <a:ln w="12699" cap="rnd" cmpd="sng">
              <a:solidFill>
                <a:schemeClr val="tx1"/>
              </a:solidFill>
              <a:prstDash val="solid"/>
              <a:round/>
              <a:headEnd/>
              <a:tailEnd/>
            </a:ln>
            <a:effectLst/>
          </p:spPr>
          <p:txBody>
            <a:bodyPr/>
            <a:lstStyle/>
            <a:p>
              <a:endParaRPr lang="en-US" b="1" dirty="0"/>
            </a:p>
          </p:txBody>
        </p:sp>
        <p:sp>
          <p:nvSpPr>
            <p:cNvPr id="28" name="Oval 424"/>
            <p:cNvSpPr>
              <a:spLocks noChangeArrowheads="1"/>
            </p:cNvSpPr>
            <p:nvPr/>
          </p:nvSpPr>
          <p:spPr bwMode="auto">
            <a:xfrm>
              <a:off x="1932551" y="5210681"/>
              <a:ext cx="45719" cy="46172"/>
            </a:xfrm>
            <a:prstGeom prst="ellipse">
              <a:avLst/>
            </a:prstGeom>
            <a:solidFill>
              <a:srgbClr val="FF8000"/>
            </a:solidFill>
            <a:ln w="12699">
              <a:solidFill>
                <a:schemeClr val="tx1"/>
              </a:solidFill>
              <a:round/>
              <a:headEnd/>
              <a:tailEnd/>
            </a:ln>
            <a:effectLst/>
          </p:spPr>
          <p:txBody>
            <a:bodyPr wrap="none" anchor="ctr"/>
            <a:lstStyle/>
            <a:p>
              <a:endParaRPr lang="en-US" b="1" dirty="0"/>
            </a:p>
          </p:txBody>
        </p:sp>
        <p:sp>
          <p:nvSpPr>
            <p:cNvPr id="29" name="Oval 425"/>
            <p:cNvSpPr>
              <a:spLocks noChangeArrowheads="1"/>
            </p:cNvSpPr>
            <p:nvPr/>
          </p:nvSpPr>
          <p:spPr bwMode="auto">
            <a:xfrm>
              <a:off x="2156047" y="5210681"/>
              <a:ext cx="45719" cy="46172"/>
            </a:xfrm>
            <a:prstGeom prst="ellipse">
              <a:avLst/>
            </a:prstGeom>
            <a:solidFill>
              <a:srgbClr val="FF8000"/>
            </a:solidFill>
            <a:ln w="12699">
              <a:solidFill>
                <a:schemeClr val="tx1"/>
              </a:solidFill>
              <a:round/>
              <a:headEnd/>
              <a:tailEnd/>
            </a:ln>
            <a:effectLst/>
          </p:spPr>
          <p:txBody>
            <a:bodyPr wrap="none" anchor="ctr"/>
            <a:lstStyle/>
            <a:p>
              <a:endParaRPr lang="en-US" b="1" dirty="0"/>
            </a:p>
          </p:txBody>
        </p:sp>
        <p:sp>
          <p:nvSpPr>
            <p:cNvPr id="30" name="Oval 426"/>
            <p:cNvSpPr>
              <a:spLocks noChangeArrowheads="1"/>
            </p:cNvSpPr>
            <p:nvPr/>
          </p:nvSpPr>
          <p:spPr bwMode="auto">
            <a:xfrm>
              <a:off x="2420760" y="5182368"/>
              <a:ext cx="72642" cy="43745"/>
            </a:xfrm>
            <a:prstGeom prst="ellipse">
              <a:avLst/>
            </a:prstGeom>
            <a:solidFill>
              <a:srgbClr val="FF8000"/>
            </a:solidFill>
            <a:ln w="12699">
              <a:solidFill>
                <a:schemeClr val="tx1"/>
              </a:solidFill>
              <a:round/>
              <a:headEnd/>
              <a:tailEnd/>
            </a:ln>
            <a:effectLst/>
          </p:spPr>
          <p:txBody>
            <a:bodyPr wrap="none" anchor="ctr"/>
            <a:lstStyle/>
            <a:p>
              <a:endParaRPr lang="en-US" b="1" dirty="0"/>
            </a:p>
          </p:txBody>
        </p:sp>
        <p:sp>
          <p:nvSpPr>
            <p:cNvPr id="31" name="Oval 427"/>
            <p:cNvSpPr>
              <a:spLocks noChangeArrowheads="1"/>
            </p:cNvSpPr>
            <p:nvPr/>
          </p:nvSpPr>
          <p:spPr bwMode="auto">
            <a:xfrm>
              <a:off x="2341866" y="5327795"/>
              <a:ext cx="46600" cy="47569"/>
            </a:xfrm>
            <a:prstGeom prst="ellipse">
              <a:avLst/>
            </a:prstGeom>
            <a:solidFill>
              <a:srgbClr val="FF8000"/>
            </a:solidFill>
            <a:ln w="12699">
              <a:solidFill>
                <a:schemeClr val="tx1"/>
              </a:solidFill>
              <a:round/>
              <a:headEnd/>
              <a:tailEnd/>
            </a:ln>
            <a:effectLst/>
          </p:spPr>
          <p:txBody>
            <a:bodyPr wrap="none" anchor="ctr"/>
            <a:lstStyle/>
            <a:p>
              <a:endParaRPr lang="en-US" b="1" dirty="0"/>
            </a:p>
          </p:txBody>
        </p:sp>
        <p:sp>
          <p:nvSpPr>
            <p:cNvPr id="32" name="Oval 428"/>
            <p:cNvSpPr>
              <a:spLocks noChangeArrowheads="1"/>
            </p:cNvSpPr>
            <p:nvPr/>
          </p:nvSpPr>
          <p:spPr bwMode="auto">
            <a:xfrm>
              <a:off x="2454496" y="5442335"/>
              <a:ext cx="45719" cy="47569"/>
            </a:xfrm>
            <a:prstGeom prst="ellipse">
              <a:avLst/>
            </a:prstGeom>
            <a:solidFill>
              <a:srgbClr val="FF8000"/>
            </a:solidFill>
            <a:ln w="12699">
              <a:solidFill>
                <a:schemeClr val="tx1"/>
              </a:solidFill>
              <a:round/>
              <a:headEnd/>
              <a:tailEnd/>
            </a:ln>
            <a:effectLst/>
          </p:spPr>
          <p:txBody>
            <a:bodyPr wrap="none" anchor="ctr"/>
            <a:lstStyle/>
            <a:p>
              <a:endParaRPr lang="en-US" b="1" dirty="0"/>
            </a:p>
          </p:txBody>
        </p:sp>
        <p:sp>
          <p:nvSpPr>
            <p:cNvPr id="33" name="Oval 429"/>
            <p:cNvSpPr>
              <a:spLocks noChangeArrowheads="1"/>
            </p:cNvSpPr>
            <p:nvPr/>
          </p:nvSpPr>
          <p:spPr bwMode="auto">
            <a:xfrm>
              <a:off x="2078369" y="5393430"/>
              <a:ext cx="45719" cy="43745"/>
            </a:xfrm>
            <a:prstGeom prst="ellipse">
              <a:avLst/>
            </a:prstGeom>
            <a:solidFill>
              <a:srgbClr val="FF8000"/>
            </a:solidFill>
            <a:ln w="12699">
              <a:solidFill>
                <a:schemeClr val="tx1"/>
              </a:solidFill>
              <a:round/>
              <a:headEnd/>
              <a:tailEnd/>
            </a:ln>
            <a:effectLst/>
          </p:spPr>
          <p:txBody>
            <a:bodyPr wrap="none" anchor="ctr"/>
            <a:lstStyle/>
            <a:p>
              <a:endParaRPr lang="en-US" b="1" dirty="0"/>
            </a:p>
          </p:txBody>
        </p:sp>
        <p:sp>
          <p:nvSpPr>
            <p:cNvPr id="34" name="Oval 430"/>
            <p:cNvSpPr>
              <a:spLocks noChangeArrowheads="1"/>
            </p:cNvSpPr>
            <p:nvPr/>
          </p:nvSpPr>
          <p:spPr bwMode="auto">
            <a:xfrm>
              <a:off x="2223155" y="5473221"/>
              <a:ext cx="72643" cy="43745"/>
            </a:xfrm>
            <a:prstGeom prst="ellipse">
              <a:avLst/>
            </a:prstGeom>
            <a:solidFill>
              <a:srgbClr val="FF8000"/>
            </a:solidFill>
            <a:ln w="12699">
              <a:solidFill>
                <a:schemeClr val="tx1"/>
              </a:solidFill>
              <a:round/>
              <a:headEnd/>
              <a:tailEnd/>
            </a:ln>
            <a:effectLst/>
          </p:spPr>
          <p:txBody>
            <a:bodyPr wrap="none" anchor="ctr"/>
            <a:lstStyle/>
            <a:p>
              <a:endParaRPr lang="en-US" b="1" dirty="0"/>
            </a:p>
          </p:txBody>
        </p:sp>
        <p:grpSp>
          <p:nvGrpSpPr>
            <p:cNvPr id="35" name="Group 431"/>
            <p:cNvGrpSpPr>
              <a:grpSpLocks/>
            </p:cNvGrpSpPr>
            <p:nvPr/>
          </p:nvGrpSpPr>
          <p:grpSpPr bwMode="auto">
            <a:xfrm>
              <a:off x="1508454" y="3890259"/>
              <a:ext cx="656517" cy="430928"/>
              <a:chOff x="456" y="2043"/>
              <a:chExt cx="555" cy="366"/>
            </a:xfrm>
          </p:grpSpPr>
          <p:sp>
            <p:nvSpPr>
              <p:cNvPr id="213" name="Oval 432"/>
              <p:cNvSpPr>
                <a:spLocks noChangeArrowheads="1"/>
              </p:cNvSpPr>
              <p:nvPr/>
            </p:nvSpPr>
            <p:spPr bwMode="auto">
              <a:xfrm>
                <a:off x="819" y="2213"/>
                <a:ext cx="192" cy="196"/>
              </a:xfrm>
              <a:prstGeom prst="ellipse">
                <a:avLst/>
              </a:prstGeom>
              <a:solidFill>
                <a:srgbClr val="000000"/>
              </a:solidFill>
              <a:ln w="12699">
                <a:solidFill>
                  <a:schemeClr val="tx1"/>
                </a:solidFill>
                <a:round/>
                <a:headEnd/>
                <a:tailEnd/>
              </a:ln>
              <a:effectLst/>
            </p:spPr>
            <p:txBody>
              <a:bodyPr wrap="none" anchor="ctr"/>
              <a:lstStyle/>
              <a:p>
                <a:endParaRPr lang="en-US" b="1" dirty="0"/>
              </a:p>
            </p:txBody>
          </p:sp>
          <p:sp>
            <p:nvSpPr>
              <p:cNvPr id="214" name="Oval 433"/>
              <p:cNvSpPr>
                <a:spLocks noChangeArrowheads="1"/>
              </p:cNvSpPr>
              <p:nvPr/>
            </p:nvSpPr>
            <p:spPr bwMode="auto">
              <a:xfrm>
                <a:off x="864" y="2259"/>
                <a:ext cx="99" cy="101"/>
              </a:xfrm>
              <a:prstGeom prst="ellipse">
                <a:avLst/>
              </a:prstGeom>
              <a:solidFill>
                <a:srgbClr val="0000FF"/>
              </a:solidFill>
              <a:ln w="12699">
                <a:solidFill>
                  <a:schemeClr val="tx1"/>
                </a:solidFill>
                <a:round/>
                <a:headEnd/>
                <a:tailEnd/>
              </a:ln>
              <a:effectLst/>
            </p:spPr>
            <p:txBody>
              <a:bodyPr wrap="none" anchor="ctr"/>
              <a:lstStyle/>
              <a:p>
                <a:endParaRPr lang="en-US" b="1" dirty="0"/>
              </a:p>
            </p:txBody>
          </p:sp>
          <p:sp>
            <p:nvSpPr>
              <p:cNvPr id="215" name="Oval 434"/>
              <p:cNvSpPr>
                <a:spLocks noChangeArrowheads="1"/>
              </p:cNvSpPr>
              <p:nvPr/>
            </p:nvSpPr>
            <p:spPr bwMode="auto">
              <a:xfrm>
                <a:off x="508" y="2306"/>
                <a:ext cx="101" cy="102"/>
              </a:xfrm>
              <a:prstGeom prst="ellipse">
                <a:avLst/>
              </a:prstGeom>
              <a:solidFill>
                <a:srgbClr val="000000"/>
              </a:solidFill>
              <a:ln w="12699">
                <a:solidFill>
                  <a:schemeClr val="tx1"/>
                </a:solidFill>
                <a:round/>
                <a:headEnd/>
                <a:tailEnd/>
              </a:ln>
              <a:effectLst/>
            </p:spPr>
            <p:txBody>
              <a:bodyPr wrap="none" anchor="ctr"/>
              <a:lstStyle/>
              <a:p>
                <a:endParaRPr lang="en-US" b="1" dirty="0"/>
              </a:p>
            </p:txBody>
          </p:sp>
          <p:sp>
            <p:nvSpPr>
              <p:cNvPr id="216" name="Oval 435"/>
              <p:cNvSpPr>
                <a:spLocks noChangeArrowheads="1"/>
              </p:cNvSpPr>
              <p:nvPr/>
            </p:nvSpPr>
            <p:spPr bwMode="auto">
              <a:xfrm>
                <a:off x="534" y="2334"/>
                <a:ext cx="49" cy="48"/>
              </a:xfrm>
              <a:prstGeom prst="ellipse">
                <a:avLst/>
              </a:prstGeom>
              <a:solidFill>
                <a:srgbClr val="0000FF"/>
              </a:solidFill>
              <a:ln w="12699">
                <a:solidFill>
                  <a:schemeClr val="tx1"/>
                </a:solidFill>
                <a:round/>
                <a:headEnd/>
                <a:tailEnd/>
              </a:ln>
              <a:effectLst/>
            </p:spPr>
            <p:txBody>
              <a:bodyPr wrap="none" anchor="ctr"/>
              <a:lstStyle/>
              <a:p>
                <a:endParaRPr lang="en-US" b="1" dirty="0"/>
              </a:p>
            </p:txBody>
          </p:sp>
          <p:sp>
            <p:nvSpPr>
              <p:cNvPr id="217" name="Freeform 436"/>
              <p:cNvSpPr>
                <a:spLocks/>
              </p:cNvSpPr>
              <p:nvPr/>
            </p:nvSpPr>
            <p:spPr bwMode="auto">
              <a:xfrm>
                <a:off x="494" y="2300"/>
                <a:ext cx="324" cy="1"/>
              </a:xfrm>
              <a:custGeom>
                <a:avLst/>
                <a:gdLst/>
                <a:ahLst/>
                <a:cxnLst>
                  <a:cxn ang="0">
                    <a:pos x="0" y="0"/>
                  </a:cxn>
                  <a:cxn ang="0">
                    <a:pos x="323" y="0"/>
                  </a:cxn>
                  <a:cxn ang="0">
                    <a:pos x="321" y="0"/>
                  </a:cxn>
                </a:cxnLst>
                <a:rect l="0" t="0" r="r" b="b"/>
                <a:pathLst>
                  <a:path w="324" h="1">
                    <a:moveTo>
                      <a:pt x="0" y="0"/>
                    </a:moveTo>
                    <a:lnTo>
                      <a:pt x="323" y="0"/>
                    </a:lnTo>
                    <a:lnTo>
                      <a:pt x="321"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18" name="Freeform 437"/>
              <p:cNvSpPr>
                <a:spLocks/>
              </p:cNvSpPr>
              <p:nvPr/>
            </p:nvSpPr>
            <p:spPr bwMode="auto">
              <a:xfrm>
                <a:off x="494" y="2285"/>
                <a:ext cx="327" cy="1"/>
              </a:xfrm>
              <a:custGeom>
                <a:avLst/>
                <a:gdLst/>
                <a:ahLst/>
                <a:cxnLst>
                  <a:cxn ang="0">
                    <a:pos x="0" y="0"/>
                  </a:cxn>
                  <a:cxn ang="0">
                    <a:pos x="326" y="0"/>
                  </a:cxn>
                  <a:cxn ang="0">
                    <a:pos x="324" y="0"/>
                  </a:cxn>
                </a:cxnLst>
                <a:rect l="0" t="0" r="r" b="b"/>
                <a:pathLst>
                  <a:path w="327" h="1">
                    <a:moveTo>
                      <a:pt x="0" y="0"/>
                    </a:moveTo>
                    <a:lnTo>
                      <a:pt x="326" y="0"/>
                    </a:lnTo>
                    <a:lnTo>
                      <a:pt x="324"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19" name="Freeform 438"/>
              <p:cNvSpPr>
                <a:spLocks/>
              </p:cNvSpPr>
              <p:nvPr/>
            </p:nvSpPr>
            <p:spPr bwMode="auto">
              <a:xfrm>
                <a:off x="986" y="2201"/>
                <a:ext cx="20" cy="39"/>
              </a:xfrm>
              <a:custGeom>
                <a:avLst/>
                <a:gdLst/>
                <a:ahLst/>
                <a:cxnLst>
                  <a:cxn ang="0">
                    <a:pos x="19" y="0"/>
                  </a:cxn>
                  <a:cxn ang="0">
                    <a:pos x="0" y="38"/>
                  </a:cxn>
                  <a:cxn ang="0">
                    <a:pos x="4" y="38"/>
                  </a:cxn>
                </a:cxnLst>
                <a:rect l="0" t="0" r="r" b="b"/>
                <a:pathLst>
                  <a:path w="20" h="39">
                    <a:moveTo>
                      <a:pt x="19" y="0"/>
                    </a:moveTo>
                    <a:lnTo>
                      <a:pt x="0" y="38"/>
                    </a:lnTo>
                    <a:lnTo>
                      <a:pt x="4" y="38"/>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20" name="Freeform 439"/>
              <p:cNvSpPr>
                <a:spLocks/>
              </p:cNvSpPr>
              <p:nvPr/>
            </p:nvSpPr>
            <p:spPr bwMode="auto">
              <a:xfrm>
                <a:off x="744" y="2183"/>
                <a:ext cx="82" cy="103"/>
              </a:xfrm>
              <a:custGeom>
                <a:avLst/>
                <a:gdLst/>
                <a:ahLst/>
                <a:cxnLst>
                  <a:cxn ang="0">
                    <a:pos x="81" y="0"/>
                  </a:cxn>
                  <a:cxn ang="0">
                    <a:pos x="0" y="0"/>
                  </a:cxn>
                  <a:cxn ang="0">
                    <a:pos x="2" y="102"/>
                  </a:cxn>
                  <a:cxn ang="0">
                    <a:pos x="2" y="102"/>
                  </a:cxn>
                </a:cxnLst>
                <a:rect l="0" t="0" r="r" b="b"/>
                <a:pathLst>
                  <a:path w="82" h="103">
                    <a:moveTo>
                      <a:pt x="81" y="0"/>
                    </a:moveTo>
                    <a:lnTo>
                      <a:pt x="0" y="0"/>
                    </a:lnTo>
                    <a:lnTo>
                      <a:pt x="2" y="102"/>
                    </a:lnTo>
                    <a:lnTo>
                      <a:pt x="2" y="102"/>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21" name="Freeform 440"/>
              <p:cNvSpPr>
                <a:spLocks/>
              </p:cNvSpPr>
              <p:nvPr/>
            </p:nvSpPr>
            <p:spPr bwMode="auto">
              <a:xfrm>
                <a:off x="744" y="2059"/>
                <a:ext cx="42" cy="125"/>
              </a:xfrm>
              <a:custGeom>
                <a:avLst/>
                <a:gdLst/>
                <a:ahLst/>
                <a:cxnLst>
                  <a:cxn ang="0">
                    <a:pos x="41" y="0"/>
                  </a:cxn>
                  <a:cxn ang="0">
                    <a:pos x="0" y="124"/>
                  </a:cxn>
                  <a:cxn ang="0">
                    <a:pos x="0" y="124"/>
                  </a:cxn>
                </a:cxnLst>
                <a:rect l="0" t="0" r="r" b="b"/>
                <a:pathLst>
                  <a:path w="42" h="125">
                    <a:moveTo>
                      <a:pt x="41" y="0"/>
                    </a:moveTo>
                    <a:lnTo>
                      <a:pt x="0" y="124"/>
                    </a:lnTo>
                    <a:lnTo>
                      <a:pt x="0" y="124"/>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22" name="Line 441"/>
              <p:cNvSpPr>
                <a:spLocks noChangeShapeType="1"/>
              </p:cNvSpPr>
              <p:nvPr/>
            </p:nvSpPr>
            <p:spPr bwMode="auto">
              <a:xfrm>
                <a:off x="970" y="2060"/>
                <a:ext cx="13" cy="123"/>
              </a:xfrm>
              <a:prstGeom prst="line">
                <a:avLst/>
              </a:prstGeom>
              <a:noFill/>
              <a:ln w="12699">
                <a:solidFill>
                  <a:schemeClr val="tx1"/>
                </a:solidFill>
                <a:round/>
                <a:headEnd type="none" w="sm" len="sm"/>
                <a:tailEnd type="none" w="sm" len="sm"/>
              </a:ln>
              <a:effectLst/>
            </p:spPr>
            <p:txBody>
              <a:bodyPr wrap="none" anchor="ctr"/>
              <a:lstStyle/>
              <a:p>
                <a:endParaRPr lang="en-US" b="1" dirty="0"/>
              </a:p>
            </p:txBody>
          </p:sp>
          <p:sp>
            <p:nvSpPr>
              <p:cNvPr id="223" name="Freeform 442"/>
              <p:cNvSpPr>
                <a:spLocks/>
              </p:cNvSpPr>
              <p:nvPr/>
            </p:nvSpPr>
            <p:spPr bwMode="auto">
              <a:xfrm>
                <a:off x="599" y="2300"/>
                <a:ext cx="219" cy="24"/>
              </a:xfrm>
              <a:custGeom>
                <a:avLst/>
                <a:gdLst/>
                <a:ahLst/>
                <a:cxnLst>
                  <a:cxn ang="0">
                    <a:pos x="0" y="0"/>
                  </a:cxn>
                  <a:cxn ang="0">
                    <a:pos x="8" y="13"/>
                  </a:cxn>
                  <a:cxn ang="0">
                    <a:pos x="59" y="13"/>
                  </a:cxn>
                  <a:cxn ang="0">
                    <a:pos x="64" y="23"/>
                  </a:cxn>
                  <a:cxn ang="0">
                    <a:pos x="135" y="23"/>
                  </a:cxn>
                  <a:cxn ang="0">
                    <a:pos x="147" y="15"/>
                  </a:cxn>
                  <a:cxn ang="0">
                    <a:pos x="218" y="15"/>
                  </a:cxn>
                </a:cxnLst>
                <a:rect l="0" t="0" r="r" b="b"/>
                <a:pathLst>
                  <a:path w="219" h="24">
                    <a:moveTo>
                      <a:pt x="0" y="0"/>
                    </a:moveTo>
                    <a:lnTo>
                      <a:pt x="8" y="13"/>
                    </a:lnTo>
                    <a:lnTo>
                      <a:pt x="59" y="13"/>
                    </a:lnTo>
                    <a:lnTo>
                      <a:pt x="64" y="23"/>
                    </a:lnTo>
                    <a:lnTo>
                      <a:pt x="135" y="23"/>
                    </a:lnTo>
                    <a:lnTo>
                      <a:pt x="147" y="15"/>
                    </a:lnTo>
                    <a:lnTo>
                      <a:pt x="218" y="15"/>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24" name="Freeform 443"/>
              <p:cNvSpPr>
                <a:spLocks/>
              </p:cNvSpPr>
              <p:nvPr/>
            </p:nvSpPr>
            <p:spPr bwMode="auto">
              <a:xfrm>
                <a:off x="613" y="2044"/>
                <a:ext cx="24" cy="129"/>
              </a:xfrm>
              <a:custGeom>
                <a:avLst/>
                <a:gdLst/>
                <a:ahLst/>
                <a:cxnLst>
                  <a:cxn ang="0">
                    <a:pos x="23" y="128"/>
                  </a:cxn>
                  <a:cxn ang="0">
                    <a:pos x="23" y="26"/>
                  </a:cxn>
                  <a:cxn ang="0">
                    <a:pos x="0" y="0"/>
                  </a:cxn>
                  <a:cxn ang="0">
                    <a:pos x="0" y="16"/>
                  </a:cxn>
                  <a:cxn ang="0">
                    <a:pos x="12" y="30"/>
                  </a:cxn>
                  <a:cxn ang="0">
                    <a:pos x="12" y="128"/>
                  </a:cxn>
                </a:cxnLst>
                <a:rect l="0" t="0" r="r" b="b"/>
                <a:pathLst>
                  <a:path w="24" h="129">
                    <a:moveTo>
                      <a:pt x="23" y="128"/>
                    </a:moveTo>
                    <a:lnTo>
                      <a:pt x="23" y="26"/>
                    </a:lnTo>
                    <a:lnTo>
                      <a:pt x="0" y="0"/>
                    </a:lnTo>
                    <a:lnTo>
                      <a:pt x="0" y="16"/>
                    </a:lnTo>
                    <a:lnTo>
                      <a:pt x="12" y="30"/>
                    </a:lnTo>
                    <a:lnTo>
                      <a:pt x="12" y="128"/>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25" name="Freeform 444"/>
              <p:cNvSpPr>
                <a:spLocks/>
              </p:cNvSpPr>
              <p:nvPr/>
            </p:nvSpPr>
            <p:spPr bwMode="auto">
              <a:xfrm>
                <a:off x="755" y="2065"/>
                <a:ext cx="136" cy="111"/>
              </a:xfrm>
              <a:custGeom>
                <a:avLst/>
                <a:gdLst/>
                <a:ahLst/>
                <a:cxnLst>
                  <a:cxn ang="0">
                    <a:pos x="131" y="3"/>
                  </a:cxn>
                  <a:cxn ang="0">
                    <a:pos x="135" y="110"/>
                  </a:cxn>
                  <a:cxn ang="0">
                    <a:pos x="0" y="110"/>
                  </a:cxn>
                  <a:cxn ang="0">
                    <a:pos x="38" y="0"/>
                  </a:cxn>
                  <a:cxn ang="0">
                    <a:pos x="130" y="0"/>
                  </a:cxn>
                </a:cxnLst>
                <a:rect l="0" t="0" r="r" b="b"/>
                <a:pathLst>
                  <a:path w="136" h="111">
                    <a:moveTo>
                      <a:pt x="131" y="3"/>
                    </a:moveTo>
                    <a:lnTo>
                      <a:pt x="135" y="110"/>
                    </a:lnTo>
                    <a:lnTo>
                      <a:pt x="0" y="110"/>
                    </a:lnTo>
                    <a:lnTo>
                      <a:pt x="38" y="0"/>
                    </a:lnTo>
                    <a:lnTo>
                      <a:pt x="130"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26" name="Freeform 445"/>
              <p:cNvSpPr>
                <a:spLocks/>
              </p:cNvSpPr>
              <p:nvPr/>
            </p:nvSpPr>
            <p:spPr bwMode="auto">
              <a:xfrm>
                <a:off x="908" y="2067"/>
                <a:ext cx="65" cy="109"/>
              </a:xfrm>
              <a:custGeom>
                <a:avLst/>
                <a:gdLst/>
                <a:ahLst/>
                <a:cxnLst>
                  <a:cxn ang="0">
                    <a:pos x="1" y="0"/>
                  </a:cxn>
                  <a:cxn ang="0">
                    <a:pos x="8" y="108"/>
                  </a:cxn>
                  <a:cxn ang="0">
                    <a:pos x="64" y="108"/>
                  </a:cxn>
                  <a:cxn ang="0">
                    <a:pos x="53" y="0"/>
                  </a:cxn>
                  <a:cxn ang="0">
                    <a:pos x="0" y="0"/>
                  </a:cxn>
                </a:cxnLst>
                <a:rect l="0" t="0" r="r" b="b"/>
                <a:pathLst>
                  <a:path w="65" h="109">
                    <a:moveTo>
                      <a:pt x="1" y="0"/>
                    </a:moveTo>
                    <a:lnTo>
                      <a:pt x="8" y="108"/>
                    </a:lnTo>
                    <a:lnTo>
                      <a:pt x="64" y="108"/>
                    </a:lnTo>
                    <a:lnTo>
                      <a:pt x="53" y="0"/>
                    </a:lnTo>
                    <a:lnTo>
                      <a:pt x="0"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27" name="Freeform 446"/>
              <p:cNvSpPr>
                <a:spLocks/>
              </p:cNvSpPr>
              <p:nvPr/>
            </p:nvSpPr>
            <p:spPr bwMode="auto">
              <a:xfrm>
                <a:off x="752" y="2191"/>
                <a:ext cx="64" cy="88"/>
              </a:xfrm>
              <a:custGeom>
                <a:avLst/>
                <a:gdLst/>
                <a:ahLst/>
                <a:cxnLst>
                  <a:cxn ang="0">
                    <a:pos x="63" y="0"/>
                  </a:cxn>
                  <a:cxn ang="0">
                    <a:pos x="0" y="0"/>
                  </a:cxn>
                  <a:cxn ang="0">
                    <a:pos x="4" y="87"/>
                  </a:cxn>
                  <a:cxn ang="0">
                    <a:pos x="38" y="87"/>
                  </a:cxn>
                  <a:cxn ang="0">
                    <a:pos x="63" y="0"/>
                  </a:cxn>
                </a:cxnLst>
                <a:rect l="0" t="0" r="r" b="b"/>
                <a:pathLst>
                  <a:path w="64" h="88">
                    <a:moveTo>
                      <a:pt x="63" y="0"/>
                    </a:moveTo>
                    <a:lnTo>
                      <a:pt x="0" y="0"/>
                    </a:lnTo>
                    <a:lnTo>
                      <a:pt x="4" y="87"/>
                    </a:lnTo>
                    <a:lnTo>
                      <a:pt x="38" y="87"/>
                    </a:lnTo>
                    <a:lnTo>
                      <a:pt x="63" y="0"/>
                    </a:lnTo>
                  </a:path>
                </a:pathLst>
              </a:custGeom>
              <a:noFill/>
              <a:ln w="12699" cap="rnd" cmpd="sng">
                <a:solidFill>
                  <a:schemeClr val="tx1"/>
                </a:solidFill>
                <a:prstDash val="solid"/>
                <a:round/>
                <a:headEnd/>
                <a:tailEnd/>
              </a:ln>
              <a:effectLst/>
            </p:spPr>
            <p:txBody>
              <a:bodyPr/>
              <a:lstStyle/>
              <a:p>
                <a:endParaRPr lang="en-US" b="1" dirty="0"/>
              </a:p>
            </p:txBody>
          </p:sp>
          <p:sp>
            <p:nvSpPr>
              <p:cNvPr id="228" name="Freeform 447"/>
              <p:cNvSpPr>
                <a:spLocks/>
              </p:cNvSpPr>
              <p:nvPr/>
            </p:nvSpPr>
            <p:spPr bwMode="auto">
              <a:xfrm>
                <a:off x="456" y="2261"/>
                <a:ext cx="38" cy="69"/>
              </a:xfrm>
              <a:custGeom>
                <a:avLst/>
                <a:gdLst/>
                <a:ahLst/>
                <a:cxnLst>
                  <a:cxn ang="0">
                    <a:pos x="37" y="0"/>
                  </a:cxn>
                  <a:cxn ang="0">
                    <a:pos x="37" y="68"/>
                  </a:cxn>
                  <a:cxn ang="0">
                    <a:pos x="8" y="68"/>
                  </a:cxn>
                  <a:cxn ang="0">
                    <a:pos x="0" y="24"/>
                  </a:cxn>
                  <a:cxn ang="0">
                    <a:pos x="13" y="0"/>
                  </a:cxn>
                  <a:cxn ang="0">
                    <a:pos x="37" y="0"/>
                  </a:cxn>
                  <a:cxn ang="0">
                    <a:pos x="35" y="0"/>
                  </a:cxn>
                </a:cxnLst>
                <a:rect l="0" t="0" r="r" b="b"/>
                <a:pathLst>
                  <a:path w="38" h="69">
                    <a:moveTo>
                      <a:pt x="37" y="0"/>
                    </a:moveTo>
                    <a:lnTo>
                      <a:pt x="37" y="68"/>
                    </a:lnTo>
                    <a:lnTo>
                      <a:pt x="8" y="68"/>
                    </a:lnTo>
                    <a:lnTo>
                      <a:pt x="0" y="24"/>
                    </a:lnTo>
                    <a:lnTo>
                      <a:pt x="13" y="0"/>
                    </a:lnTo>
                    <a:lnTo>
                      <a:pt x="37" y="0"/>
                    </a:lnTo>
                    <a:lnTo>
                      <a:pt x="35" y="0"/>
                    </a:lnTo>
                  </a:path>
                </a:pathLst>
              </a:custGeom>
              <a:noFill/>
              <a:ln w="12699" cap="rnd" cmpd="sng">
                <a:solidFill>
                  <a:schemeClr val="tx1"/>
                </a:solidFill>
                <a:prstDash val="solid"/>
                <a:round/>
                <a:headEnd type="none" w="sm" len="sm"/>
                <a:tailEnd type="none" w="sm" len="sm"/>
              </a:ln>
              <a:effectLst/>
            </p:spPr>
            <p:txBody>
              <a:bodyPr/>
              <a:lstStyle/>
              <a:p>
                <a:endParaRPr lang="en-US" b="1" dirty="0"/>
              </a:p>
            </p:txBody>
          </p:sp>
          <p:sp>
            <p:nvSpPr>
              <p:cNvPr id="229" name="Freeform 448"/>
              <p:cNvSpPr>
                <a:spLocks/>
              </p:cNvSpPr>
              <p:nvPr/>
            </p:nvSpPr>
            <p:spPr bwMode="auto">
              <a:xfrm>
                <a:off x="778" y="2043"/>
                <a:ext cx="200" cy="20"/>
              </a:xfrm>
              <a:custGeom>
                <a:avLst/>
                <a:gdLst/>
                <a:ahLst/>
                <a:cxnLst>
                  <a:cxn ang="0">
                    <a:pos x="199" y="19"/>
                  </a:cxn>
                  <a:cxn ang="0">
                    <a:pos x="0" y="19"/>
                  </a:cxn>
                  <a:cxn ang="0">
                    <a:pos x="6" y="0"/>
                  </a:cxn>
                  <a:cxn ang="0">
                    <a:pos x="197" y="0"/>
                  </a:cxn>
                  <a:cxn ang="0">
                    <a:pos x="199" y="19"/>
                  </a:cxn>
                </a:cxnLst>
                <a:rect l="0" t="0" r="r" b="b"/>
                <a:pathLst>
                  <a:path w="200" h="20">
                    <a:moveTo>
                      <a:pt x="199" y="19"/>
                    </a:moveTo>
                    <a:lnTo>
                      <a:pt x="0" y="19"/>
                    </a:lnTo>
                    <a:lnTo>
                      <a:pt x="6" y="0"/>
                    </a:lnTo>
                    <a:lnTo>
                      <a:pt x="197" y="0"/>
                    </a:lnTo>
                    <a:lnTo>
                      <a:pt x="199" y="19"/>
                    </a:lnTo>
                  </a:path>
                </a:pathLst>
              </a:custGeom>
              <a:solidFill>
                <a:srgbClr val="0000FF"/>
              </a:solidFill>
              <a:ln w="12699" cap="rnd" cmpd="sng">
                <a:solidFill>
                  <a:schemeClr val="tx1"/>
                </a:solidFill>
                <a:prstDash val="solid"/>
                <a:round/>
                <a:headEnd/>
                <a:tailEnd/>
              </a:ln>
              <a:effectLst/>
            </p:spPr>
            <p:txBody>
              <a:bodyPr/>
              <a:lstStyle/>
              <a:p>
                <a:endParaRPr lang="en-US" b="1" dirty="0"/>
              </a:p>
            </p:txBody>
          </p:sp>
          <p:sp>
            <p:nvSpPr>
              <p:cNvPr id="230" name="Freeform 449"/>
              <p:cNvSpPr>
                <a:spLocks/>
              </p:cNvSpPr>
              <p:nvPr/>
            </p:nvSpPr>
            <p:spPr bwMode="auto">
              <a:xfrm>
                <a:off x="795" y="2183"/>
                <a:ext cx="197" cy="103"/>
              </a:xfrm>
              <a:custGeom>
                <a:avLst/>
                <a:gdLst/>
                <a:ahLst/>
                <a:cxnLst>
                  <a:cxn ang="0">
                    <a:pos x="196" y="15"/>
                  </a:cxn>
                  <a:cxn ang="0">
                    <a:pos x="58" y="15"/>
                  </a:cxn>
                  <a:cxn ang="0">
                    <a:pos x="0" y="102"/>
                  </a:cxn>
                  <a:cxn ang="0">
                    <a:pos x="31" y="0"/>
                  </a:cxn>
                  <a:cxn ang="0">
                    <a:pos x="192" y="0"/>
                  </a:cxn>
                  <a:cxn ang="0">
                    <a:pos x="196" y="15"/>
                  </a:cxn>
                </a:cxnLst>
                <a:rect l="0" t="0" r="r" b="b"/>
                <a:pathLst>
                  <a:path w="197" h="103">
                    <a:moveTo>
                      <a:pt x="196" y="15"/>
                    </a:moveTo>
                    <a:lnTo>
                      <a:pt x="58" y="15"/>
                    </a:lnTo>
                    <a:lnTo>
                      <a:pt x="0" y="102"/>
                    </a:lnTo>
                    <a:lnTo>
                      <a:pt x="31" y="0"/>
                    </a:lnTo>
                    <a:lnTo>
                      <a:pt x="192" y="0"/>
                    </a:lnTo>
                    <a:lnTo>
                      <a:pt x="196" y="15"/>
                    </a:lnTo>
                  </a:path>
                </a:pathLst>
              </a:custGeom>
              <a:solidFill>
                <a:srgbClr val="0000FF"/>
              </a:solidFill>
              <a:ln w="12699" cap="rnd" cmpd="sng">
                <a:solidFill>
                  <a:schemeClr val="tx1"/>
                </a:solidFill>
                <a:prstDash val="solid"/>
                <a:round/>
                <a:headEnd/>
                <a:tailEnd/>
              </a:ln>
              <a:effectLst/>
            </p:spPr>
            <p:txBody>
              <a:bodyPr/>
              <a:lstStyle/>
              <a:p>
                <a:endParaRPr lang="en-US" b="1" dirty="0"/>
              </a:p>
            </p:txBody>
          </p:sp>
          <p:sp>
            <p:nvSpPr>
              <p:cNvPr id="231" name="Freeform 450"/>
              <p:cNvSpPr>
                <a:spLocks/>
              </p:cNvSpPr>
              <p:nvPr/>
            </p:nvSpPr>
            <p:spPr bwMode="auto">
              <a:xfrm>
                <a:off x="485" y="2168"/>
                <a:ext cx="266" cy="118"/>
              </a:xfrm>
              <a:custGeom>
                <a:avLst/>
                <a:gdLst/>
                <a:ahLst/>
                <a:cxnLst>
                  <a:cxn ang="0">
                    <a:pos x="265" y="0"/>
                  </a:cxn>
                  <a:cxn ang="0">
                    <a:pos x="24" y="10"/>
                  </a:cxn>
                  <a:cxn ang="0">
                    <a:pos x="0" y="45"/>
                  </a:cxn>
                  <a:cxn ang="0">
                    <a:pos x="24" y="117"/>
                  </a:cxn>
                  <a:cxn ang="0">
                    <a:pos x="99" y="117"/>
                  </a:cxn>
                  <a:cxn ang="0">
                    <a:pos x="120" y="54"/>
                  </a:cxn>
                  <a:cxn ang="0">
                    <a:pos x="257" y="54"/>
                  </a:cxn>
                  <a:cxn ang="0">
                    <a:pos x="265" y="0"/>
                  </a:cxn>
                </a:cxnLst>
                <a:rect l="0" t="0" r="r" b="b"/>
                <a:pathLst>
                  <a:path w="266" h="118">
                    <a:moveTo>
                      <a:pt x="265" y="0"/>
                    </a:moveTo>
                    <a:lnTo>
                      <a:pt x="24" y="10"/>
                    </a:lnTo>
                    <a:lnTo>
                      <a:pt x="0" y="45"/>
                    </a:lnTo>
                    <a:lnTo>
                      <a:pt x="24" y="117"/>
                    </a:lnTo>
                    <a:lnTo>
                      <a:pt x="99" y="117"/>
                    </a:lnTo>
                    <a:lnTo>
                      <a:pt x="120" y="54"/>
                    </a:lnTo>
                    <a:lnTo>
                      <a:pt x="257" y="54"/>
                    </a:lnTo>
                    <a:lnTo>
                      <a:pt x="265" y="0"/>
                    </a:lnTo>
                  </a:path>
                </a:pathLst>
              </a:custGeom>
              <a:solidFill>
                <a:srgbClr val="0000FF"/>
              </a:solidFill>
              <a:ln w="12699" cap="rnd" cmpd="sng">
                <a:solidFill>
                  <a:schemeClr val="tx1"/>
                </a:solidFill>
                <a:prstDash val="solid"/>
                <a:round/>
                <a:headEnd/>
                <a:tailEnd/>
              </a:ln>
              <a:effectLst/>
            </p:spPr>
            <p:txBody>
              <a:bodyPr/>
              <a:lstStyle/>
              <a:p>
                <a:endParaRPr lang="en-US" b="1" dirty="0"/>
              </a:p>
            </p:txBody>
          </p:sp>
          <p:sp>
            <p:nvSpPr>
              <p:cNvPr id="232" name="Freeform 451"/>
              <p:cNvSpPr>
                <a:spLocks/>
              </p:cNvSpPr>
              <p:nvPr/>
            </p:nvSpPr>
            <p:spPr bwMode="auto">
              <a:xfrm>
                <a:off x="522" y="2168"/>
                <a:ext cx="226" cy="20"/>
              </a:xfrm>
              <a:custGeom>
                <a:avLst/>
                <a:gdLst/>
                <a:ahLst/>
                <a:cxnLst>
                  <a:cxn ang="0">
                    <a:pos x="225" y="0"/>
                  </a:cxn>
                  <a:cxn ang="0">
                    <a:pos x="8" y="0"/>
                  </a:cxn>
                  <a:cxn ang="0">
                    <a:pos x="0" y="19"/>
                  </a:cxn>
                  <a:cxn ang="0">
                    <a:pos x="225" y="0"/>
                  </a:cxn>
                </a:cxnLst>
                <a:rect l="0" t="0" r="r" b="b"/>
                <a:pathLst>
                  <a:path w="226" h="20">
                    <a:moveTo>
                      <a:pt x="225" y="0"/>
                    </a:moveTo>
                    <a:lnTo>
                      <a:pt x="8" y="0"/>
                    </a:lnTo>
                    <a:lnTo>
                      <a:pt x="0" y="19"/>
                    </a:lnTo>
                    <a:lnTo>
                      <a:pt x="225" y="0"/>
                    </a:lnTo>
                  </a:path>
                </a:pathLst>
              </a:custGeom>
              <a:solidFill>
                <a:srgbClr val="0000FF"/>
              </a:solidFill>
              <a:ln w="12699" cap="rnd" cmpd="sng">
                <a:solidFill>
                  <a:schemeClr val="tx1"/>
                </a:solidFill>
                <a:prstDash val="solid"/>
                <a:round/>
                <a:headEnd/>
                <a:tailEnd/>
              </a:ln>
              <a:effectLst/>
            </p:spPr>
            <p:txBody>
              <a:bodyPr/>
              <a:lstStyle/>
              <a:p>
                <a:endParaRPr lang="en-US" b="1" dirty="0"/>
              </a:p>
            </p:txBody>
          </p:sp>
        </p:grpSp>
        <p:grpSp>
          <p:nvGrpSpPr>
            <p:cNvPr id="36" name="Group 452"/>
            <p:cNvGrpSpPr>
              <a:grpSpLocks/>
            </p:cNvGrpSpPr>
            <p:nvPr/>
          </p:nvGrpSpPr>
          <p:grpSpPr bwMode="auto">
            <a:xfrm>
              <a:off x="2163378" y="4007373"/>
              <a:ext cx="518086" cy="317600"/>
              <a:chOff x="1012" y="2151"/>
              <a:chExt cx="438" cy="270"/>
            </a:xfrm>
          </p:grpSpPr>
          <p:sp>
            <p:nvSpPr>
              <p:cNvPr id="199" name="Freeform 453"/>
              <p:cNvSpPr>
                <a:spLocks/>
              </p:cNvSpPr>
              <p:nvPr/>
            </p:nvSpPr>
            <p:spPr bwMode="auto">
              <a:xfrm>
                <a:off x="1340" y="2311"/>
                <a:ext cx="81" cy="78"/>
              </a:xfrm>
              <a:custGeom>
                <a:avLst/>
                <a:gdLst/>
                <a:ahLst/>
                <a:cxnLst>
                  <a:cxn ang="0">
                    <a:pos x="16" y="0"/>
                  </a:cxn>
                  <a:cxn ang="0">
                    <a:pos x="80" y="66"/>
                  </a:cxn>
                  <a:cxn ang="0">
                    <a:pos x="67" y="77"/>
                  </a:cxn>
                  <a:cxn ang="0">
                    <a:pos x="0" y="14"/>
                  </a:cxn>
                  <a:cxn ang="0">
                    <a:pos x="0" y="14"/>
                  </a:cxn>
                  <a:cxn ang="0">
                    <a:pos x="16" y="0"/>
                  </a:cxn>
                </a:cxnLst>
                <a:rect l="0" t="0" r="r" b="b"/>
                <a:pathLst>
                  <a:path w="81" h="78">
                    <a:moveTo>
                      <a:pt x="16" y="0"/>
                    </a:moveTo>
                    <a:lnTo>
                      <a:pt x="80" y="66"/>
                    </a:lnTo>
                    <a:lnTo>
                      <a:pt x="67" y="77"/>
                    </a:lnTo>
                    <a:lnTo>
                      <a:pt x="0" y="14"/>
                    </a:lnTo>
                    <a:lnTo>
                      <a:pt x="0" y="14"/>
                    </a:lnTo>
                    <a:lnTo>
                      <a:pt x="16" y="0"/>
                    </a:lnTo>
                  </a:path>
                </a:pathLst>
              </a:custGeom>
              <a:solidFill>
                <a:srgbClr val="0000FF"/>
              </a:solidFill>
              <a:ln w="12699" cap="rnd" cmpd="sng">
                <a:solidFill>
                  <a:schemeClr val="tx1"/>
                </a:solidFill>
                <a:prstDash val="solid"/>
                <a:round/>
                <a:headEnd/>
                <a:tailEnd/>
              </a:ln>
              <a:effectLst/>
            </p:spPr>
            <p:txBody>
              <a:bodyPr/>
              <a:lstStyle/>
              <a:p>
                <a:endParaRPr lang="en-US" b="1" dirty="0"/>
              </a:p>
            </p:txBody>
          </p:sp>
          <p:sp>
            <p:nvSpPr>
              <p:cNvPr id="200" name="Freeform 454"/>
              <p:cNvSpPr>
                <a:spLocks/>
              </p:cNvSpPr>
              <p:nvPr/>
            </p:nvSpPr>
            <p:spPr bwMode="auto">
              <a:xfrm>
                <a:off x="1330" y="2281"/>
                <a:ext cx="74" cy="51"/>
              </a:xfrm>
              <a:custGeom>
                <a:avLst/>
                <a:gdLst/>
                <a:ahLst/>
                <a:cxnLst>
                  <a:cxn ang="0">
                    <a:pos x="0" y="0"/>
                  </a:cxn>
                  <a:cxn ang="0">
                    <a:pos x="73" y="0"/>
                  </a:cxn>
                  <a:cxn ang="0">
                    <a:pos x="73" y="21"/>
                  </a:cxn>
                  <a:cxn ang="0">
                    <a:pos x="25" y="50"/>
                  </a:cxn>
                  <a:cxn ang="0">
                    <a:pos x="0" y="0"/>
                  </a:cxn>
                </a:cxnLst>
                <a:rect l="0" t="0" r="r" b="b"/>
                <a:pathLst>
                  <a:path w="74" h="51">
                    <a:moveTo>
                      <a:pt x="0" y="0"/>
                    </a:moveTo>
                    <a:lnTo>
                      <a:pt x="73" y="0"/>
                    </a:lnTo>
                    <a:lnTo>
                      <a:pt x="73" y="21"/>
                    </a:lnTo>
                    <a:lnTo>
                      <a:pt x="25" y="50"/>
                    </a:lnTo>
                    <a:lnTo>
                      <a:pt x="0" y="0"/>
                    </a:lnTo>
                  </a:path>
                </a:pathLst>
              </a:custGeom>
              <a:solidFill>
                <a:srgbClr val="0000FF"/>
              </a:solidFill>
              <a:ln w="12699" cap="rnd" cmpd="sng">
                <a:solidFill>
                  <a:schemeClr val="tx1"/>
                </a:solidFill>
                <a:prstDash val="solid"/>
                <a:round/>
                <a:headEnd/>
                <a:tailEnd/>
              </a:ln>
              <a:effectLst/>
            </p:spPr>
            <p:txBody>
              <a:bodyPr/>
              <a:lstStyle/>
              <a:p>
                <a:endParaRPr lang="en-US" b="1" dirty="0"/>
              </a:p>
            </p:txBody>
          </p:sp>
          <p:sp>
            <p:nvSpPr>
              <p:cNvPr id="201" name="Freeform 455"/>
              <p:cNvSpPr>
                <a:spLocks/>
              </p:cNvSpPr>
              <p:nvPr/>
            </p:nvSpPr>
            <p:spPr bwMode="auto">
              <a:xfrm>
                <a:off x="1169" y="2310"/>
                <a:ext cx="187" cy="22"/>
              </a:xfrm>
              <a:custGeom>
                <a:avLst/>
                <a:gdLst/>
                <a:ahLst/>
                <a:cxnLst>
                  <a:cxn ang="0">
                    <a:pos x="186" y="21"/>
                  </a:cxn>
                  <a:cxn ang="0">
                    <a:pos x="186" y="0"/>
                  </a:cxn>
                  <a:cxn ang="0">
                    <a:pos x="0" y="0"/>
                  </a:cxn>
                  <a:cxn ang="0">
                    <a:pos x="0" y="21"/>
                  </a:cxn>
                  <a:cxn ang="0">
                    <a:pos x="186" y="21"/>
                  </a:cxn>
                </a:cxnLst>
                <a:rect l="0" t="0" r="r" b="b"/>
                <a:pathLst>
                  <a:path w="187" h="22">
                    <a:moveTo>
                      <a:pt x="186" y="21"/>
                    </a:moveTo>
                    <a:lnTo>
                      <a:pt x="186" y="0"/>
                    </a:lnTo>
                    <a:lnTo>
                      <a:pt x="0" y="0"/>
                    </a:lnTo>
                    <a:lnTo>
                      <a:pt x="0" y="21"/>
                    </a:lnTo>
                    <a:lnTo>
                      <a:pt x="186" y="21"/>
                    </a:lnTo>
                  </a:path>
                </a:pathLst>
              </a:custGeom>
              <a:solidFill>
                <a:srgbClr val="0000FF"/>
              </a:solidFill>
              <a:ln w="12699" cap="rnd" cmpd="sng">
                <a:solidFill>
                  <a:schemeClr val="tx1"/>
                </a:solidFill>
                <a:prstDash val="solid"/>
                <a:round/>
                <a:headEnd/>
                <a:tailEnd/>
              </a:ln>
              <a:effectLst/>
            </p:spPr>
            <p:txBody>
              <a:bodyPr/>
              <a:lstStyle/>
              <a:p>
                <a:endParaRPr lang="en-US" b="1" dirty="0"/>
              </a:p>
            </p:txBody>
          </p:sp>
          <p:sp>
            <p:nvSpPr>
              <p:cNvPr id="202" name="Freeform 456"/>
              <p:cNvSpPr>
                <a:spLocks/>
              </p:cNvSpPr>
              <p:nvPr/>
            </p:nvSpPr>
            <p:spPr bwMode="auto">
              <a:xfrm>
                <a:off x="1012" y="2310"/>
                <a:ext cx="158" cy="54"/>
              </a:xfrm>
              <a:custGeom>
                <a:avLst/>
                <a:gdLst/>
                <a:ahLst/>
                <a:cxnLst>
                  <a:cxn ang="0">
                    <a:pos x="157" y="0"/>
                  </a:cxn>
                  <a:cxn ang="0">
                    <a:pos x="0" y="35"/>
                  </a:cxn>
                  <a:cxn ang="0">
                    <a:pos x="0" y="53"/>
                  </a:cxn>
                  <a:cxn ang="0">
                    <a:pos x="157" y="21"/>
                  </a:cxn>
                  <a:cxn ang="0">
                    <a:pos x="157" y="0"/>
                  </a:cxn>
                </a:cxnLst>
                <a:rect l="0" t="0" r="r" b="b"/>
                <a:pathLst>
                  <a:path w="158" h="54">
                    <a:moveTo>
                      <a:pt x="157" y="0"/>
                    </a:moveTo>
                    <a:lnTo>
                      <a:pt x="0" y="35"/>
                    </a:lnTo>
                    <a:lnTo>
                      <a:pt x="0" y="53"/>
                    </a:lnTo>
                    <a:lnTo>
                      <a:pt x="157" y="21"/>
                    </a:lnTo>
                    <a:lnTo>
                      <a:pt x="157" y="0"/>
                    </a:lnTo>
                  </a:path>
                </a:pathLst>
              </a:custGeom>
              <a:solidFill>
                <a:srgbClr val="0000FF"/>
              </a:solidFill>
              <a:ln w="12699" cap="rnd" cmpd="sng">
                <a:solidFill>
                  <a:schemeClr val="tx1"/>
                </a:solidFill>
                <a:prstDash val="solid"/>
                <a:round/>
                <a:headEnd/>
                <a:tailEnd/>
              </a:ln>
              <a:effectLst/>
            </p:spPr>
            <p:txBody>
              <a:bodyPr/>
              <a:lstStyle/>
              <a:p>
                <a:endParaRPr lang="en-US" b="1" dirty="0"/>
              </a:p>
            </p:txBody>
          </p:sp>
          <p:sp>
            <p:nvSpPr>
              <p:cNvPr id="203" name="Oval 457"/>
              <p:cNvSpPr>
                <a:spLocks noChangeArrowheads="1"/>
              </p:cNvSpPr>
              <p:nvPr/>
            </p:nvSpPr>
            <p:spPr bwMode="auto">
              <a:xfrm>
                <a:off x="1363" y="2328"/>
                <a:ext cx="87" cy="93"/>
              </a:xfrm>
              <a:prstGeom prst="ellipse">
                <a:avLst/>
              </a:prstGeom>
              <a:solidFill>
                <a:srgbClr val="000000"/>
              </a:solidFill>
              <a:ln w="12699">
                <a:solidFill>
                  <a:schemeClr val="tx1"/>
                </a:solidFill>
                <a:round/>
                <a:headEnd/>
                <a:tailEnd/>
              </a:ln>
              <a:effectLst/>
            </p:spPr>
            <p:txBody>
              <a:bodyPr wrap="none" anchor="ctr"/>
              <a:lstStyle/>
              <a:p>
                <a:endParaRPr lang="en-US" b="1" dirty="0"/>
              </a:p>
            </p:txBody>
          </p:sp>
          <p:sp>
            <p:nvSpPr>
              <p:cNvPr id="204" name="Oval 458"/>
              <p:cNvSpPr>
                <a:spLocks noChangeArrowheads="1"/>
              </p:cNvSpPr>
              <p:nvPr/>
            </p:nvSpPr>
            <p:spPr bwMode="auto">
              <a:xfrm>
                <a:off x="1384" y="2354"/>
                <a:ext cx="40" cy="41"/>
              </a:xfrm>
              <a:prstGeom prst="ellipse">
                <a:avLst/>
              </a:prstGeom>
              <a:solidFill>
                <a:srgbClr val="FFFF00"/>
              </a:solidFill>
              <a:ln w="12699">
                <a:solidFill>
                  <a:schemeClr val="tx1"/>
                </a:solidFill>
                <a:round/>
                <a:headEnd/>
                <a:tailEnd/>
              </a:ln>
              <a:effectLst/>
            </p:spPr>
            <p:txBody>
              <a:bodyPr wrap="none" anchor="ctr"/>
              <a:lstStyle/>
              <a:p>
                <a:endParaRPr lang="en-US" b="1" dirty="0"/>
              </a:p>
            </p:txBody>
          </p:sp>
          <p:sp>
            <p:nvSpPr>
              <p:cNvPr id="205" name="Oval 459"/>
              <p:cNvSpPr>
                <a:spLocks noChangeArrowheads="1"/>
              </p:cNvSpPr>
              <p:nvPr/>
            </p:nvSpPr>
            <p:spPr bwMode="auto">
              <a:xfrm>
                <a:off x="1161" y="2357"/>
                <a:ext cx="65" cy="63"/>
              </a:xfrm>
              <a:prstGeom prst="ellipse">
                <a:avLst/>
              </a:prstGeom>
              <a:solidFill>
                <a:srgbClr val="0000FF"/>
              </a:solidFill>
              <a:ln w="12699">
                <a:solidFill>
                  <a:schemeClr val="tx1"/>
                </a:solidFill>
                <a:round/>
                <a:headEnd/>
                <a:tailEnd/>
              </a:ln>
              <a:effectLst/>
            </p:spPr>
            <p:txBody>
              <a:bodyPr wrap="none" anchor="ctr"/>
              <a:lstStyle/>
              <a:p>
                <a:endParaRPr lang="en-US" b="1" dirty="0"/>
              </a:p>
            </p:txBody>
          </p:sp>
          <p:sp>
            <p:nvSpPr>
              <p:cNvPr id="206" name="Oval 460"/>
              <p:cNvSpPr>
                <a:spLocks noChangeArrowheads="1"/>
              </p:cNvSpPr>
              <p:nvPr/>
            </p:nvSpPr>
            <p:spPr bwMode="auto">
              <a:xfrm>
                <a:off x="1259" y="2357"/>
                <a:ext cx="63" cy="63"/>
              </a:xfrm>
              <a:prstGeom prst="ellipse">
                <a:avLst/>
              </a:prstGeom>
              <a:solidFill>
                <a:srgbClr val="0000FF"/>
              </a:solidFill>
              <a:ln w="12699">
                <a:solidFill>
                  <a:schemeClr val="tx1"/>
                </a:solidFill>
                <a:round/>
                <a:headEnd/>
                <a:tailEnd/>
              </a:ln>
              <a:effectLst/>
            </p:spPr>
            <p:txBody>
              <a:bodyPr wrap="none" anchor="ctr"/>
              <a:lstStyle/>
              <a:p>
                <a:endParaRPr lang="en-US" b="1" dirty="0"/>
              </a:p>
            </p:txBody>
          </p:sp>
          <p:sp>
            <p:nvSpPr>
              <p:cNvPr id="207" name="Oval 461"/>
              <p:cNvSpPr>
                <a:spLocks noChangeArrowheads="1"/>
              </p:cNvSpPr>
              <p:nvPr/>
            </p:nvSpPr>
            <p:spPr bwMode="auto">
              <a:xfrm>
                <a:off x="1189" y="2349"/>
                <a:ext cx="57" cy="59"/>
              </a:xfrm>
              <a:prstGeom prst="ellipse">
                <a:avLst/>
              </a:prstGeom>
              <a:solidFill>
                <a:srgbClr val="000000"/>
              </a:solidFill>
              <a:ln w="12699">
                <a:solidFill>
                  <a:schemeClr val="tx1"/>
                </a:solidFill>
                <a:round/>
                <a:headEnd/>
                <a:tailEnd/>
              </a:ln>
              <a:effectLst/>
            </p:spPr>
            <p:txBody>
              <a:bodyPr wrap="none" anchor="ctr"/>
              <a:lstStyle/>
              <a:p>
                <a:endParaRPr lang="en-US" b="1" dirty="0"/>
              </a:p>
            </p:txBody>
          </p:sp>
          <p:sp>
            <p:nvSpPr>
              <p:cNvPr id="208" name="Oval 462"/>
              <p:cNvSpPr>
                <a:spLocks noChangeArrowheads="1"/>
              </p:cNvSpPr>
              <p:nvPr/>
            </p:nvSpPr>
            <p:spPr bwMode="auto">
              <a:xfrm>
                <a:off x="1285" y="2352"/>
                <a:ext cx="55" cy="57"/>
              </a:xfrm>
              <a:prstGeom prst="ellipse">
                <a:avLst/>
              </a:prstGeom>
              <a:solidFill>
                <a:srgbClr val="000000"/>
              </a:solidFill>
              <a:ln w="12699">
                <a:solidFill>
                  <a:schemeClr val="tx1"/>
                </a:solidFill>
                <a:round/>
                <a:headEnd/>
                <a:tailEnd/>
              </a:ln>
              <a:effectLst/>
            </p:spPr>
            <p:txBody>
              <a:bodyPr wrap="none" anchor="ctr"/>
              <a:lstStyle/>
              <a:p>
                <a:endParaRPr lang="en-US" b="1" dirty="0"/>
              </a:p>
            </p:txBody>
          </p:sp>
          <p:sp>
            <p:nvSpPr>
              <p:cNvPr id="209" name="Oval 463"/>
              <p:cNvSpPr>
                <a:spLocks noChangeArrowheads="1"/>
              </p:cNvSpPr>
              <p:nvPr/>
            </p:nvSpPr>
            <p:spPr bwMode="auto">
              <a:xfrm>
                <a:off x="1194" y="2357"/>
                <a:ext cx="43" cy="44"/>
              </a:xfrm>
              <a:prstGeom prst="ellipse">
                <a:avLst/>
              </a:prstGeom>
              <a:solidFill>
                <a:srgbClr val="FFFF00"/>
              </a:solidFill>
              <a:ln w="12699">
                <a:solidFill>
                  <a:schemeClr val="tx1"/>
                </a:solidFill>
                <a:round/>
                <a:headEnd/>
                <a:tailEnd/>
              </a:ln>
              <a:effectLst/>
            </p:spPr>
            <p:txBody>
              <a:bodyPr wrap="none" anchor="ctr"/>
              <a:lstStyle/>
              <a:p>
                <a:endParaRPr lang="en-US" b="1" dirty="0"/>
              </a:p>
            </p:txBody>
          </p:sp>
          <p:sp>
            <p:nvSpPr>
              <p:cNvPr id="210" name="Oval 464"/>
              <p:cNvSpPr>
                <a:spLocks noChangeArrowheads="1"/>
              </p:cNvSpPr>
              <p:nvPr/>
            </p:nvSpPr>
            <p:spPr bwMode="auto">
              <a:xfrm>
                <a:off x="1291" y="2357"/>
                <a:ext cx="44" cy="44"/>
              </a:xfrm>
              <a:prstGeom prst="ellipse">
                <a:avLst/>
              </a:prstGeom>
              <a:solidFill>
                <a:srgbClr val="FFFF00"/>
              </a:solidFill>
              <a:ln w="12699">
                <a:solidFill>
                  <a:schemeClr val="tx1"/>
                </a:solidFill>
                <a:round/>
                <a:headEnd/>
                <a:tailEnd/>
              </a:ln>
              <a:effectLst/>
            </p:spPr>
            <p:txBody>
              <a:bodyPr wrap="none" anchor="ctr"/>
              <a:lstStyle/>
              <a:p>
                <a:endParaRPr lang="en-US" b="1" dirty="0"/>
              </a:p>
            </p:txBody>
          </p:sp>
          <p:sp>
            <p:nvSpPr>
              <p:cNvPr id="211" name="Freeform 465"/>
              <p:cNvSpPr>
                <a:spLocks/>
              </p:cNvSpPr>
              <p:nvPr/>
            </p:nvSpPr>
            <p:spPr bwMode="auto">
              <a:xfrm>
                <a:off x="1215" y="2151"/>
                <a:ext cx="127" cy="160"/>
              </a:xfrm>
              <a:custGeom>
                <a:avLst/>
                <a:gdLst/>
                <a:ahLst/>
                <a:cxnLst>
                  <a:cxn ang="0">
                    <a:pos x="121" y="0"/>
                  </a:cxn>
                  <a:cxn ang="0">
                    <a:pos x="126" y="159"/>
                  </a:cxn>
                  <a:cxn ang="0">
                    <a:pos x="0" y="159"/>
                  </a:cxn>
                  <a:cxn ang="0">
                    <a:pos x="16" y="1"/>
                  </a:cxn>
                  <a:cxn ang="0">
                    <a:pos x="121" y="0"/>
                  </a:cxn>
                </a:cxnLst>
                <a:rect l="0" t="0" r="r" b="b"/>
                <a:pathLst>
                  <a:path w="127" h="160">
                    <a:moveTo>
                      <a:pt x="121" y="0"/>
                    </a:moveTo>
                    <a:lnTo>
                      <a:pt x="126" y="159"/>
                    </a:lnTo>
                    <a:lnTo>
                      <a:pt x="0" y="159"/>
                    </a:lnTo>
                    <a:lnTo>
                      <a:pt x="16" y="1"/>
                    </a:lnTo>
                    <a:lnTo>
                      <a:pt x="121" y="0"/>
                    </a:lnTo>
                  </a:path>
                </a:pathLst>
              </a:custGeom>
              <a:solidFill>
                <a:srgbClr val="0000FF"/>
              </a:solidFill>
              <a:ln w="12699" cap="rnd" cmpd="sng">
                <a:solidFill>
                  <a:schemeClr val="tx1"/>
                </a:solidFill>
                <a:prstDash val="solid"/>
                <a:round/>
                <a:headEnd/>
                <a:tailEnd/>
              </a:ln>
              <a:effectLst/>
            </p:spPr>
            <p:txBody>
              <a:bodyPr/>
              <a:lstStyle/>
              <a:p>
                <a:endParaRPr lang="en-US" b="1" dirty="0"/>
              </a:p>
            </p:txBody>
          </p:sp>
          <p:sp>
            <p:nvSpPr>
              <p:cNvPr id="212" name="Freeform 466"/>
              <p:cNvSpPr>
                <a:spLocks/>
              </p:cNvSpPr>
              <p:nvPr/>
            </p:nvSpPr>
            <p:spPr bwMode="auto">
              <a:xfrm>
                <a:off x="1247" y="2331"/>
                <a:ext cx="41" cy="20"/>
              </a:xfrm>
              <a:custGeom>
                <a:avLst/>
                <a:gdLst/>
                <a:ahLst/>
                <a:cxnLst>
                  <a:cxn ang="0">
                    <a:pos x="40" y="0"/>
                  </a:cxn>
                  <a:cxn ang="0">
                    <a:pos x="35" y="19"/>
                  </a:cxn>
                  <a:cxn ang="0">
                    <a:pos x="10" y="19"/>
                  </a:cxn>
                  <a:cxn ang="0">
                    <a:pos x="0" y="0"/>
                  </a:cxn>
                  <a:cxn ang="0">
                    <a:pos x="0" y="0"/>
                  </a:cxn>
                  <a:cxn ang="0">
                    <a:pos x="40" y="0"/>
                  </a:cxn>
                </a:cxnLst>
                <a:rect l="0" t="0" r="r" b="b"/>
                <a:pathLst>
                  <a:path w="41" h="20">
                    <a:moveTo>
                      <a:pt x="40" y="0"/>
                    </a:moveTo>
                    <a:lnTo>
                      <a:pt x="35" y="19"/>
                    </a:lnTo>
                    <a:lnTo>
                      <a:pt x="10" y="19"/>
                    </a:lnTo>
                    <a:lnTo>
                      <a:pt x="0" y="0"/>
                    </a:lnTo>
                    <a:lnTo>
                      <a:pt x="0" y="0"/>
                    </a:lnTo>
                    <a:lnTo>
                      <a:pt x="40" y="0"/>
                    </a:lnTo>
                  </a:path>
                </a:pathLst>
              </a:custGeom>
              <a:solidFill>
                <a:srgbClr val="0000FF"/>
              </a:solidFill>
              <a:ln w="12699" cap="rnd" cmpd="sng">
                <a:solidFill>
                  <a:schemeClr val="tx1"/>
                </a:solidFill>
                <a:prstDash val="solid"/>
                <a:round/>
                <a:headEnd/>
                <a:tailEnd/>
              </a:ln>
              <a:effectLst/>
            </p:spPr>
            <p:txBody>
              <a:bodyPr/>
              <a:lstStyle/>
              <a:p>
                <a:endParaRPr lang="en-US" b="1" dirty="0"/>
              </a:p>
            </p:txBody>
          </p:sp>
        </p:grpSp>
        <p:sp>
          <p:nvSpPr>
            <p:cNvPr id="37" name="Oval 467"/>
            <p:cNvSpPr>
              <a:spLocks noChangeArrowheads="1"/>
            </p:cNvSpPr>
            <p:nvPr/>
          </p:nvSpPr>
          <p:spPr bwMode="auto">
            <a:xfrm>
              <a:off x="1800461" y="5435900"/>
              <a:ext cx="113760" cy="55965"/>
            </a:xfrm>
            <a:prstGeom prst="ellipse">
              <a:avLst/>
            </a:prstGeom>
            <a:solidFill>
              <a:srgbClr val="FF8000"/>
            </a:solidFill>
            <a:ln w="12699">
              <a:solidFill>
                <a:schemeClr val="tx1"/>
              </a:solidFill>
              <a:round/>
              <a:headEnd/>
              <a:tailEnd/>
            </a:ln>
            <a:effectLst/>
          </p:spPr>
          <p:txBody>
            <a:bodyPr wrap="none" anchor="ctr"/>
            <a:lstStyle/>
            <a:p>
              <a:endParaRPr lang="en-US" b="1" dirty="0"/>
            </a:p>
          </p:txBody>
        </p:sp>
        <p:sp>
          <p:nvSpPr>
            <p:cNvPr id="38" name="Text Box 594"/>
            <p:cNvSpPr txBox="1">
              <a:spLocks noChangeArrowheads="1"/>
            </p:cNvSpPr>
            <p:nvPr/>
          </p:nvSpPr>
          <p:spPr bwMode="auto">
            <a:xfrm>
              <a:off x="2295736" y="4555619"/>
              <a:ext cx="727426" cy="461665"/>
            </a:xfrm>
            <a:prstGeom prst="rect">
              <a:avLst/>
            </a:prstGeom>
            <a:noFill/>
            <a:ln w="9525">
              <a:noFill/>
              <a:miter lim="800000"/>
              <a:headEnd/>
              <a:tailEnd/>
            </a:ln>
            <a:effectLst/>
          </p:spPr>
          <p:txBody>
            <a:bodyPr wrap="square">
              <a:spAutoFit/>
            </a:bodyPr>
            <a:lstStyle/>
            <a:p>
              <a:pPr algn="l">
                <a:buClrTx/>
                <a:buFontTx/>
                <a:buNone/>
              </a:pPr>
              <a:r>
                <a:rPr lang="en-US" sz="2400" b="1" dirty="0">
                  <a:effectLst/>
                </a:rPr>
                <a:t>Soil</a:t>
              </a:r>
            </a:p>
          </p:txBody>
        </p:sp>
        <p:sp>
          <p:nvSpPr>
            <p:cNvPr id="39" name="Text Box 595"/>
            <p:cNvSpPr txBox="1">
              <a:spLocks noChangeArrowheads="1"/>
            </p:cNvSpPr>
            <p:nvPr/>
          </p:nvSpPr>
          <p:spPr bwMode="auto">
            <a:xfrm>
              <a:off x="1905000" y="3429000"/>
              <a:ext cx="1509796" cy="461665"/>
            </a:xfrm>
            <a:prstGeom prst="rect">
              <a:avLst/>
            </a:prstGeom>
            <a:noFill/>
            <a:ln w="9525">
              <a:noFill/>
              <a:miter lim="800000"/>
              <a:headEnd/>
              <a:tailEnd/>
            </a:ln>
            <a:effectLst/>
          </p:spPr>
          <p:txBody>
            <a:bodyPr wrap="square">
              <a:spAutoFit/>
            </a:bodyPr>
            <a:lstStyle/>
            <a:p>
              <a:pPr algn="l">
                <a:buClrTx/>
                <a:buFontTx/>
                <a:buNone/>
              </a:pPr>
              <a:r>
                <a:rPr lang="en-US" sz="2400" b="1" dirty="0" smtClean="0">
                  <a:effectLst/>
                </a:rPr>
                <a:t>Seeding</a:t>
              </a:r>
              <a:endParaRPr lang="en-US" sz="2400" b="1" dirty="0">
                <a:effectLst/>
              </a:endParaRPr>
            </a:p>
          </p:txBody>
        </p:sp>
        <p:sp>
          <p:nvSpPr>
            <p:cNvPr id="40" name="Text Box 596"/>
            <p:cNvSpPr txBox="1">
              <a:spLocks noChangeArrowheads="1"/>
            </p:cNvSpPr>
            <p:nvPr/>
          </p:nvSpPr>
          <p:spPr bwMode="auto">
            <a:xfrm>
              <a:off x="2595461" y="2548029"/>
              <a:ext cx="889099" cy="461665"/>
            </a:xfrm>
            <a:prstGeom prst="rect">
              <a:avLst/>
            </a:prstGeom>
            <a:noFill/>
            <a:ln w="9525">
              <a:noFill/>
              <a:miter lim="800000"/>
              <a:headEnd/>
              <a:tailEnd/>
            </a:ln>
            <a:effectLst/>
          </p:spPr>
          <p:txBody>
            <a:bodyPr wrap="square">
              <a:spAutoFit/>
            </a:bodyPr>
            <a:lstStyle/>
            <a:p>
              <a:pPr algn="l">
                <a:buClrTx/>
                <a:buFontTx/>
                <a:buNone/>
              </a:pPr>
              <a:r>
                <a:rPr lang="en-US" sz="2400" b="1" dirty="0">
                  <a:effectLst/>
                </a:rPr>
                <a:t>Crop</a:t>
              </a:r>
            </a:p>
          </p:txBody>
        </p:sp>
        <p:sp>
          <p:nvSpPr>
            <p:cNvPr id="41" name="Text Box 597"/>
            <p:cNvSpPr txBox="1">
              <a:spLocks noChangeArrowheads="1"/>
            </p:cNvSpPr>
            <p:nvPr/>
          </p:nvSpPr>
          <p:spPr bwMode="auto">
            <a:xfrm>
              <a:off x="3905774" y="2472028"/>
              <a:ext cx="1339031" cy="461665"/>
            </a:xfrm>
            <a:prstGeom prst="rect">
              <a:avLst/>
            </a:prstGeom>
            <a:noFill/>
            <a:ln w="9525">
              <a:noFill/>
              <a:miter lim="800000"/>
              <a:headEnd/>
              <a:tailEnd/>
            </a:ln>
            <a:effectLst/>
          </p:spPr>
          <p:txBody>
            <a:bodyPr wrap="square">
              <a:spAutoFit/>
            </a:bodyPr>
            <a:lstStyle/>
            <a:p>
              <a:pPr algn="l">
                <a:buClrTx/>
                <a:buFontTx/>
                <a:buNone/>
              </a:pPr>
              <a:r>
                <a:rPr lang="en-US" sz="2400" b="1" dirty="0">
                  <a:effectLst/>
                </a:rPr>
                <a:t>Harvest</a:t>
              </a:r>
            </a:p>
          </p:txBody>
        </p:sp>
        <p:sp>
          <p:nvSpPr>
            <p:cNvPr id="42" name="Text Box 598"/>
            <p:cNvSpPr txBox="1">
              <a:spLocks noChangeArrowheads="1"/>
            </p:cNvSpPr>
            <p:nvPr/>
          </p:nvSpPr>
          <p:spPr bwMode="auto">
            <a:xfrm>
              <a:off x="5107595" y="3058399"/>
              <a:ext cx="1321490" cy="461665"/>
            </a:xfrm>
            <a:prstGeom prst="rect">
              <a:avLst/>
            </a:prstGeom>
            <a:noFill/>
            <a:ln w="9525">
              <a:noFill/>
              <a:miter lim="800000"/>
              <a:headEnd/>
              <a:tailEnd/>
            </a:ln>
            <a:effectLst/>
          </p:spPr>
          <p:txBody>
            <a:bodyPr wrap="square">
              <a:spAutoFit/>
            </a:bodyPr>
            <a:lstStyle/>
            <a:p>
              <a:pPr algn="l">
                <a:buClrTx/>
                <a:buFontTx/>
                <a:buNone/>
              </a:pPr>
              <a:r>
                <a:rPr lang="en-US" sz="2400" b="1" dirty="0">
                  <a:effectLst/>
                </a:rPr>
                <a:t>Storage</a:t>
              </a:r>
            </a:p>
          </p:txBody>
        </p:sp>
        <p:sp>
          <p:nvSpPr>
            <p:cNvPr id="43" name="Text Box 599"/>
            <p:cNvSpPr txBox="1">
              <a:spLocks noChangeArrowheads="1"/>
            </p:cNvSpPr>
            <p:nvPr/>
          </p:nvSpPr>
          <p:spPr bwMode="auto">
            <a:xfrm>
              <a:off x="4891582" y="4879933"/>
              <a:ext cx="1248168" cy="461665"/>
            </a:xfrm>
            <a:prstGeom prst="rect">
              <a:avLst/>
            </a:prstGeom>
            <a:noFill/>
            <a:ln w="9525">
              <a:noFill/>
              <a:miter lim="800000"/>
              <a:headEnd/>
              <a:tailEnd/>
            </a:ln>
            <a:effectLst/>
          </p:spPr>
          <p:txBody>
            <a:bodyPr wrap="square">
              <a:spAutoFit/>
            </a:bodyPr>
            <a:lstStyle/>
            <a:p>
              <a:pPr algn="l">
                <a:buClrTx/>
                <a:buFontTx/>
                <a:buNone/>
              </a:pPr>
              <a:r>
                <a:rPr lang="en-US" sz="2400" b="1" dirty="0">
                  <a:effectLst/>
                </a:rPr>
                <a:t>Animal</a:t>
              </a:r>
            </a:p>
          </p:txBody>
        </p:sp>
        <p:sp>
          <p:nvSpPr>
            <p:cNvPr id="44" name="Text Box 600"/>
            <p:cNvSpPr txBox="1">
              <a:spLocks noChangeArrowheads="1"/>
            </p:cNvSpPr>
            <p:nvPr/>
          </p:nvSpPr>
          <p:spPr bwMode="auto">
            <a:xfrm>
              <a:off x="3536259" y="4997046"/>
              <a:ext cx="1374694" cy="461665"/>
            </a:xfrm>
            <a:prstGeom prst="rect">
              <a:avLst/>
            </a:prstGeom>
            <a:noFill/>
            <a:ln w="9525">
              <a:noFill/>
              <a:miter lim="800000"/>
              <a:headEnd/>
              <a:tailEnd/>
            </a:ln>
            <a:effectLst/>
          </p:spPr>
          <p:txBody>
            <a:bodyPr wrap="square">
              <a:spAutoFit/>
            </a:bodyPr>
            <a:lstStyle/>
            <a:p>
              <a:pPr algn="l">
                <a:buClrTx/>
                <a:buFontTx/>
                <a:buNone/>
              </a:pPr>
              <a:r>
                <a:rPr lang="en-US" sz="2400" b="1" dirty="0">
                  <a:effectLst/>
                </a:rPr>
                <a:t>Manure</a:t>
              </a:r>
            </a:p>
          </p:txBody>
        </p:sp>
        <p:sp>
          <p:nvSpPr>
            <p:cNvPr id="45" name="Text Box 601"/>
            <p:cNvSpPr txBox="1">
              <a:spLocks noChangeArrowheads="1"/>
            </p:cNvSpPr>
            <p:nvPr/>
          </p:nvSpPr>
          <p:spPr bwMode="auto">
            <a:xfrm>
              <a:off x="3905924" y="3881251"/>
              <a:ext cx="1312785" cy="461665"/>
            </a:xfrm>
            <a:prstGeom prst="rect">
              <a:avLst/>
            </a:prstGeom>
            <a:noFill/>
            <a:ln w="9525">
              <a:noFill/>
              <a:miter lim="800000"/>
              <a:headEnd/>
              <a:tailEnd/>
            </a:ln>
            <a:effectLst/>
          </p:spPr>
          <p:txBody>
            <a:bodyPr wrap="square">
              <a:spAutoFit/>
            </a:bodyPr>
            <a:lstStyle/>
            <a:p>
              <a:pPr algn="l">
                <a:buClrTx/>
                <a:buFontTx/>
                <a:buNone/>
              </a:pPr>
              <a:r>
                <a:rPr lang="en-US" sz="2400" b="1" dirty="0">
                  <a:effectLst/>
                </a:rPr>
                <a:t>Grazing</a:t>
              </a:r>
            </a:p>
          </p:txBody>
        </p:sp>
        <p:sp>
          <p:nvSpPr>
            <p:cNvPr id="46" name="Freeform 602"/>
            <p:cNvSpPr>
              <a:spLocks/>
            </p:cNvSpPr>
            <p:nvPr/>
          </p:nvSpPr>
          <p:spPr bwMode="auto">
            <a:xfrm rot="5400000" flipV="1">
              <a:off x="3354970" y="3134493"/>
              <a:ext cx="498089" cy="496155"/>
            </a:xfrm>
            <a:custGeom>
              <a:avLst/>
              <a:gdLst/>
              <a:ahLst/>
              <a:cxnLst>
                <a:cxn ang="0">
                  <a:pos x="188" y="213"/>
                </a:cxn>
                <a:cxn ang="0">
                  <a:pos x="346" y="287"/>
                </a:cxn>
                <a:cxn ang="0">
                  <a:pos x="397" y="149"/>
                </a:cxn>
                <a:cxn ang="0">
                  <a:pos x="351" y="164"/>
                </a:cxn>
                <a:cxn ang="0">
                  <a:pos x="340" y="144"/>
                </a:cxn>
                <a:cxn ang="0">
                  <a:pos x="328" y="125"/>
                </a:cxn>
                <a:cxn ang="0">
                  <a:pos x="313" y="108"/>
                </a:cxn>
                <a:cxn ang="0">
                  <a:pos x="297" y="91"/>
                </a:cxn>
                <a:cxn ang="0">
                  <a:pos x="280" y="74"/>
                </a:cxn>
                <a:cxn ang="0">
                  <a:pos x="261" y="60"/>
                </a:cxn>
                <a:cxn ang="0">
                  <a:pos x="242" y="48"/>
                </a:cxn>
                <a:cxn ang="0">
                  <a:pos x="222" y="36"/>
                </a:cxn>
                <a:cxn ang="0">
                  <a:pos x="201" y="26"/>
                </a:cxn>
                <a:cxn ang="0">
                  <a:pos x="179" y="16"/>
                </a:cxn>
                <a:cxn ang="0">
                  <a:pos x="157" y="10"/>
                </a:cxn>
                <a:cxn ang="0">
                  <a:pos x="133" y="4"/>
                </a:cxn>
                <a:cxn ang="0">
                  <a:pos x="111" y="1"/>
                </a:cxn>
                <a:cxn ang="0">
                  <a:pos x="89" y="0"/>
                </a:cxn>
                <a:cxn ang="0">
                  <a:pos x="66" y="0"/>
                </a:cxn>
                <a:cxn ang="0">
                  <a:pos x="44" y="1"/>
                </a:cxn>
                <a:cxn ang="0">
                  <a:pos x="23" y="4"/>
                </a:cxn>
                <a:cxn ang="0">
                  <a:pos x="2" y="10"/>
                </a:cxn>
                <a:cxn ang="0">
                  <a:pos x="0" y="12"/>
                </a:cxn>
                <a:cxn ang="0">
                  <a:pos x="11" y="13"/>
                </a:cxn>
                <a:cxn ang="0">
                  <a:pos x="30" y="16"/>
                </a:cxn>
                <a:cxn ang="0">
                  <a:pos x="50" y="22"/>
                </a:cxn>
                <a:cxn ang="0">
                  <a:pos x="68" y="30"/>
                </a:cxn>
                <a:cxn ang="0">
                  <a:pos x="87" y="38"/>
                </a:cxn>
                <a:cxn ang="0">
                  <a:pos x="105" y="48"/>
                </a:cxn>
                <a:cxn ang="0">
                  <a:pos x="122" y="60"/>
                </a:cxn>
                <a:cxn ang="0">
                  <a:pos x="140" y="72"/>
                </a:cxn>
                <a:cxn ang="0">
                  <a:pos x="156" y="86"/>
                </a:cxn>
                <a:cxn ang="0">
                  <a:pos x="170" y="101"/>
                </a:cxn>
                <a:cxn ang="0">
                  <a:pos x="185" y="118"/>
                </a:cxn>
                <a:cxn ang="0">
                  <a:pos x="197" y="135"/>
                </a:cxn>
                <a:cxn ang="0">
                  <a:pos x="208" y="151"/>
                </a:cxn>
                <a:cxn ang="0">
                  <a:pos x="220" y="170"/>
                </a:cxn>
                <a:cxn ang="0">
                  <a:pos x="234" y="200"/>
                </a:cxn>
                <a:cxn ang="0">
                  <a:pos x="188" y="213"/>
                </a:cxn>
              </a:cxnLst>
              <a:rect l="0" t="0" r="r" b="b"/>
              <a:pathLst>
                <a:path w="398" h="288">
                  <a:moveTo>
                    <a:pt x="188" y="213"/>
                  </a:moveTo>
                  <a:lnTo>
                    <a:pt x="346" y="287"/>
                  </a:lnTo>
                  <a:lnTo>
                    <a:pt x="397" y="149"/>
                  </a:lnTo>
                  <a:lnTo>
                    <a:pt x="351" y="164"/>
                  </a:lnTo>
                  <a:lnTo>
                    <a:pt x="340" y="144"/>
                  </a:lnTo>
                  <a:lnTo>
                    <a:pt x="328" y="125"/>
                  </a:lnTo>
                  <a:lnTo>
                    <a:pt x="313" y="108"/>
                  </a:lnTo>
                  <a:lnTo>
                    <a:pt x="297" y="91"/>
                  </a:lnTo>
                  <a:lnTo>
                    <a:pt x="280" y="74"/>
                  </a:lnTo>
                  <a:lnTo>
                    <a:pt x="261" y="60"/>
                  </a:lnTo>
                  <a:lnTo>
                    <a:pt x="242" y="48"/>
                  </a:lnTo>
                  <a:lnTo>
                    <a:pt x="222" y="36"/>
                  </a:lnTo>
                  <a:lnTo>
                    <a:pt x="201" y="26"/>
                  </a:lnTo>
                  <a:lnTo>
                    <a:pt x="179" y="16"/>
                  </a:lnTo>
                  <a:lnTo>
                    <a:pt x="157" y="10"/>
                  </a:lnTo>
                  <a:lnTo>
                    <a:pt x="133" y="4"/>
                  </a:lnTo>
                  <a:lnTo>
                    <a:pt x="111" y="1"/>
                  </a:lnTo>
                  <a:lnTo>
                    <a:pt x="89" y="0"/>
                  </a:lnTo>
                  <a:lnTo>
                    <a:pt x="66" y="0"/>
                  </a:lnTo>
                  <a:lnTo>
                    <a:pt x="44" y="1"/>
                  </a:lnTo>
                  <a:lnTo>
                    <a:pt x="23" y="4"/>
                  </a:lnTo>
                  <a:lnTo>
                    <a:pt x="2" y="10"/>
                  </a:lnTo>
                  <a:lnTo>
                    <a:pt x="0" y="12"/>
                  </a:lnTo>
                  <a:lnTo>
                    <a:pt x="11" y="13"/>
                  </a:lnTo>
                  <a:lnTo>
                    <a:pt x="30" y="16"/>
                  </a:lnTo>
                  <a:lnTo>
                    <a:pt x="50" y="22"/>
                  </a:lnTo>
                  <a:lnTo>
                    <a:pt x="68" y="30"/>
                  </a:lnTo>
                  <a:lnTo>
                    <a:pt x="87" y="38"/>
                  </a:lnTo>
                  <a:lnTo>
                    <a:pt x="105" y="48"/>
                  </a:lnTo>
                  <a:lnTo>
                    <a:pt x="122" y="60"/>
                  </a:lnTo>
                  <a:lnTo>
                    <a:pt x="140" y="72"/>
                  </a:lnTo>
                  <a:lnTo>
                    <a:pt x="156" y="86"/>
                  </a:lnTo>
                  <a:lnTo>
                    <a:pt x="170" y="101"/>
                  </a:lnTo>
                  <a:lnTo>
                    <a:pt x="185" y="118"/>
                  </a:lnTo>
                  <a:lnTo>
                    <a:pt x="197" y="135"/>
                  </a:lnTo>
                  <a:lnTo>
                    <a:pt x="208" y="151"/>
                  </a:lnTo>
                  <a:lnTo>
                    <a:pt x="220" y="170"/>
                  </a:lnTo>
                  <a:lnTo>
                    <a:pt x="234" y="200"/>
                  </a:lnTo>
                  <a:lnTo>
                    <a:pt x="188" y="213"/>
                  </a:lnTo>
                </a:path>
              </a:pathLst>
            </a:custGeom>
            <a:solidFill>
              <a:srgbClr val="FFFF00"/>
            </a:solidFill>
            <a:ln w="12699" cap="rnd" cmpd="sng">
              <a:solidFill>
                <a:schemeClr val="tx1"/>
              </a:solidFill>
              <a:prstDash val="solid"/>
              <a:round/>
              <a:headEnd/>
              <a:tailEnd/>
            </a:ln>
            <a:effectLst/>
          </p:spPr>
          <p:txBody>
            <a:bodyPr/>
            <a:lstStyle/>
            <a:p>
              <a:endParaRPr lang="en-US" b="1" dirty="0"/>
            </a:p>
          </p:txBody>
        </p:sp>
        <p:sp>
          <p:nvSpPr>
            <p:cNvPr id="47" name="Freeform 603"/>
            <p:cNvSpPr>
              <a:spLocks/>
            </p:cNvSpPr>
            <p:nvPr/>
          </p:nvSpPr>
          <p:spPr bwMode="auto">
            <a:xfrm>
              <a:off x="5264704" y="4224957"/>
              <a:ext cx="496157" cy="559647"/>
            </a:xfrm>
            <a:custGeom>
              <a:avLst/>
              <a:gdLst/>
              <a:ahLst/>
              <a:cxnLst>
                <a:cxn ang="0">
                  <a:pos x="188" y="213"/>
                </a:cxn>
                <a:cxn ang="0">
                  <a:pos x="346" y="287"/>
                </a:cxn>
                <a:cxn ang="0">
                  <a:pos x="397" y="149"/>
                </a:cxn>
                <a:cxn ang="0">
                  <a:pos x="351" y="164"/>
                </a:cxn>
                <a:cxn ang="0">
                  <a:pos x="340" y="144"/>
                </a:cxn>
                <a:cxn ang="0">
                  <a:pos x="328" y="125"/>
                </a:cxn>
                <a:cxn ang="0">
                  <a:pos x="313" y="108"/>
                </a:cxn>
                <a:cxn ang="0">
                  <a:pos x="297" y="91"/>
                </a:cxn>
                <a:cxn ang="0">
                  <a:pos x="280" y="74"/>
                </a:cxn>
                <a:cxn ang="0">
                  <a:pos x="261" y="60"/>
                </a:cxn>
                <a:cxn ang="0">
                  <a:pos x="242" y="48"/>
                </a:cxn>
                <a:cxn ang="0">
                  <a:pos x="222" y="36"/>
                </a:cxn>
                <a:cxn ang="0">
                  <a:pos x="201" y="26"/>
                </a:cxn>
                <a:cxn ang="0">
                  <a:pos x="179" y="16"/>
                </a:cxn>
                <a:cxn ang="0">
                  <a:pos x="157" y="10"/>
                </a:cxn>
                <a:cxn ang="0">
                  <a:pos x="133" y="4"/>
                </a:cxn>
                <a:cxn ang="0">
                  <a:pos x="111" y="1"/>
                </a:cxn>
                <a:cxn ang="0">
                  <a:pos x="89" y="0"/>
                </a:cxn>
                <a:cxn ang="0">
                  <a:pos x="66" y="0"/>
                </a:cxn>
                <a:cxn ang="0">
                  <a:pos x="44" y="1"/>
                </a:cxn>
                <a:cxn ang="0">
                  <a:pos x="23" y="4"/>
                </a:cxn>
                <a:cxn ang="0">
                  <a:pos x="2" y="10"/>
                </a:cxn>
                <a:cxn ang="0">
                  <a:pos x="0" y="12"/>
                </a:cxn>
                <a:cxn ang="0">
                  <a:pos x="11" y="13"/>
                </a:cxn>
                <a:cxn ang="0">
                  <a:pos x="30" y="16"/>
                </a:cxn>
                <a:cxn ang="0">
                  <a:pos x="50" y="22"/>
                </a:cxn>
                <a:cxn ang="0">
                  <a:pos x="68" y="30"/>
                </a:cxn>
                <a:cxn ang="0">
                  <a:pos x="87" y="38"/>
                </a:cxn>
                <a:cxn ang="0">
                  <a:pos x="105" y="48"/>
                </a:cxn>
                <a:cxn ang="0">
                  <a:pos x="122" y="60"/>
                </a:cxn>
                <a:cxn ang="0">
                  <a:pos x="140" y="72"/>
                </a:cxn>
                <a:cxn ang="0">
                  <a:pos x="156" y="86"/>
                </a:cxn>
                <a:cxn ang="0">
                  <a:pos x="170" y="101"/>
                </a:cxn>
                <a:cxn ang="0">
                  <a:pos x="185" y="118"/>
                </a:cxn>
                <a:cxn ang="0">
                  <a:pos x="197" y="135"/>
                </a:cxn>
                <a:cxn ang="0">
                  <a:pos x="208" y="151"/>
                </a:cxn>
                <a:cxn ang="0">
                  <a:pos x="220" y="170"/>
                </a:cxn>
                <a:cxn ang="0">
                  <a:pos x="234" y="200"/>
                </a:cxn>
                <a:cxn ang="0">
                  <a:pos x="188" y="213"/>
                </a:cxn>
              </a:cxnLst>
              <a:rect l="0" t="0" r="r" b="b"/>
              <a:pathLst>
                <a:path w="398" h="288">
                  <a:moveTo>
                    <a:pt x="188" y="213"/>
                  </a:moveTo>
                  <a:lnTo>
                    <a:pt x="346" y="287"/>
                  </a:lnTo>
                  <a:lnTo>
                    <a:pt x="397" y="149"/>
                  </a:lnTo>
                  <a:lnTo>
                    <a:pt x="351" y="164"/>
                  </a:lnTo>
                  <a:lnTo>
                    <a:pt x="340" y="144"/>
                  </a:lnTo>
                  <a:lnTo>
                    <a:pt x="328" y="125"/>
                  </a:lnTo>
                  <a:lnTo>
                    <a:pt x="313" y="108"/>
                  </a:lnTo>
                  <a:lnTo>
                    <a:pt x="297" y="91"/>
                  </a:lnTo>
                  <a:lnTo>
                    <a:pt x="280" y="74"/>
                  </a:lnTo>
                  <a:lnTo>
                    <a:pt x="261" y="60"/>
                  </a:lnTo>
                  <a:lnTo>
                    <a:pt x="242" y="48"/>
                  </a:lnTo>
                  <a:lnTo>
                    <a:pt x="222" y="36"/>
                  </a:lnTo>
                  <a:lnTo>
                    <a:pt x="201" y="26"/>
                  </a:lnTo>
                  <a:lnTo>
                    <a:pt x="179" y="16"/>
                  </a:lnTo>
                  <a:lnTo>
                    <a:pt x="157" y="10"/>
                  </a:lnTo>
                  <a:lnTo>
                    <a:pt x="133" y="4"/>
                  </a:lnTo>
                  <a:lnTo>
                    <a:pt x="111" y="1"/>
                  </a:lnTo>
                  <a:lnTo>
                    <a:pt x="89" y="0"/>
                  </a:lnTo>
                  <a:lnTo>
                    <a:pt x="66" y="0"/>
                  </a:lnTo>
                  <a:lnTo>
                    <a:pt x="44" y="1"/>
                  </a:lnTo>
                  <a:lnTo>
                    <a:pt x="23" y="4"/>
                  </a:lnTo>
                  <a:lnTo>
                    <a:pt x="2" y="10"/>
                  </a:lnTo>
                  <a:lnTo>
                    <a:pt x="0" y="12"/>
                  </a:lnTo>
                  <a:lnTo>
                    <a:pt x="11" y="13"/>
                  </a:lnTo>
                  <a:lnTo>
                    <a:pt x="30" y="16"/>
                  </a:lnTo>
                  <a:lnTo>
                    <a:pt x="50" y="22"/>
                  </a:lnTo>
                  <a:lnTo>
                    <a:pt x="68" y="30"/>
                  </a:lnTo>
                  <a:lnTo>
                    <a:pt x="87" y="38"/>
                  </a:lnTo>
                  <a:lnTo>
                    <a:pt x="105" y="48"/>
                  </a:lnTo>
                  <a:lnTo>
                    <a:pt x="122" y="60"/>
                  </a:lnTo>
                  <a:lnTo>
                    <a:pt x="140" y="72"/>
                  </a:lnTo>
                  <a:lnTo>
                    <a:pt x="156" y="86"/>
                  </a:lnTo>
                  <a:lnTo>
                    <a:pt x="170" y="101"/>
                  </a:lnTo>
                  <a:lnTo>
                    <a:pt x="185" y="118"/>
                  </a:lnTo>
                  <a:lnTo>
                    <a:pt x="197" y="135"/>
                  </a:lnTo>
                  <a:lnTo>
                    <a:pt x="208" y="151"/>
                  </a:lnTo>
                  <a:lnTo>
                    <a:pt x="220" y="170"/>
                  </a:lnTo>
                  <a:lnTo>
                    <a:pt x="234" y="200"/>
                  </a:lnTo>
                  <a:lnTo>
                    <a:pt x="188" y="213"/>
                  </a:lnTo>
                </a:path>
              </a:pathLst>
            </a:custGeom>
            <a:solidFill>
              <a:srgbClr val="FFFF00"/>
            </a:solidFill>
            <a:ln w="12699" cap="rnd" cmpd="sng">
              <a:solidFill>
                <a:schemeClr val="tx1"/>
              </a:solidFill>
              <a:prstDash val="solid"/>
              <a:round/>
              <a:headEnd/>
              <a:tailEnd/>
            </a:ln>
            <a:effectLst/>
          </p:spPr>
          <p:txBody>
            <a:bodyPr/>
            <a:lstStyle/>
            <a:p>
              <a:endParaRPr lang="en-US" b="1" dirty="0"/>
            </a:p>
          </p:txBody>
        </p:sp>
        <p:sp>
          <p:nvSpPr>
            <p:cNvPr id="48" name="Freeform 604"/>
            <p:cNvSpPr>
              <a:spLocks/>
            </p:cNvSpPr>
            <p:nvPr/>
          </p:nvSpPr>
          <p:spPr bwMode="auto">
            <a:xfrm rot="21199273">
              <a:off x="3480892" y="4351096"/>
              <a:ext cx="618140" cy="334390"/>
            </a:xfrm>
            <a:custGeom>
              <a:avLst/>
              <a:gdLst/>
              <a:ahLst/>
              <a:cxnLst>
                <a:cxn ang="0">
                  <a:pos x="132" y="79"/>
                </a:cxn>
                <a:cxn ang="0">
                  <a:pos x="0" y="187"/>
                </a:cxn>
                <a:cxn ang="0">
                  <a:pos x="105" y="289"/>
                </a:cxn>
                <a:cxn ang="0">
                  <a:pos x="110" y="243"/>
                </a:cxn>
                <a:cxn ang="0">
                  <a:pos x="133" y="243"/>
                </a:cxn>
                <a:cxn ang="0">
                  <a:pos x="155" y="239"/>
                </a:cxn>
                <a:cxn ang="0">
                  <a:pos x="177" y="234"/>
                </a:cxn>
                <a:cxn ang="0">
                  <a:pos x="199" y="227"/>
                </a:cxn>
                <a:cxn ang="0">
                  <a:pos x="220" y="219"/>
                </a:cxn>
                <a:cxn ang="0">
                  <a:pos x="241" y="209"/>
                </a:cxn>
                <a:cxn ang="0">
                  <a:pos x="260" y="197"/>
                </a:cxn>
                <a:cxn ang="0">
                  <a:pos x="280" y="185"/>
                </a:cxn>
                <a:cxn ang="0">
                  <a:pos x="297" y="170"/>
                </a:cxn>
                <a:cxn ang="0">
                  <a:pos x="314" y="155"/>
                </a:cxn>
                <a:cxn ang="0">
                  <a:pos x="330" y="139"/>
                </a:cxn>
                <a:cxn ang="0">
                  <a:pos x="344" y="121"/>
                </a:cxn>
                <a:cxn ang="0">
                  <a:pos x="356" y="103"/>
                </a:cxn>
                <a:cxn ang="0">
                  <a:pos x="367" y="84"/>
                </a:cxn>
                <a:cxn ang="0">
                  <a:pos x="377" y="63"/>
                </a:cxn>
                <a:cxn ang="0">
                  <a:pos x="384" y="43"/>
                </a:cxn>
                <a:cxn ang="0">
                  <a:pos x="389" y="22"/>
                </a:cxn>
                <a:cxn ang="0">
                  <a:pos x="393" y="2"/>
                </a:cxn>
                <a:cxn ang="0">
                  <a:pos x="393" y="0"/>
                </a:cxn>
                <a:cxn ang="0">
                  <a:pos x="386" y="9"/>
                </a:cxn>
                <a:cxn ang="0">
                  <a:pos x="375" y="25"/>
                </a:cxn>
                <a:cxn ang="0">
                  <a:pos x="362" y="39"/>
                </a:cxn>
                <a:cxn ang="0">
                  <a:pos x="348" y="52"/>
                </a:cxn>
                <a:cxn ang="0">
                  <a:pos x="333" y="65"/>
                </a:cxn>
                <a:cxn ang="0">
                  <a:pos x="317" y="77"/>
                </a:cxn>
                <a:cxn ang="0">
                  <a:pos x="298" y="87"/>
                </a:cxn>
                <a:cxn ang="0">
                  <a:pos x="280" y="97"/>
                </a:cxn>
                <a:cxn ang="0">
                  <a:pos x="260" y="104"/>
                </a:cxn>
                <a:cxn ang="0">
                  <a:pos x="241" y="111"/>
                </a:cxn>
                <a:cxn ang="0">
                  <a:pos x="220" y="118"/>
                </a:cxn>
                <a:cxn ang="0">
                  <a:pos x="199" y="121"/>
                </a:cxn>
                <a:cxn ang="0">
                  <a:pos x="179" y="124"/>
                </a:cxn>
                <a:cxn ang="0">
                  <a:pos x="159" y="125"/>
                </a:cxn>
                <a:cxn ang="0">
                  <a:pos x="126" y="125"/>
                </a:cxn>
                <a:cxn ang="0">
                  <a:pos x="132" y="79"/>
                </a:cxn>
              </a:cxnLst>
              <a:rect l="0" t="0" r="r" b="b"/>
              <a:pathLst>
                <a:path w="394" h="290">
                  <a:moveTo>
                    <a:pt x="132" y="79"/>
                  </a:moveTo>
                  <a:lnTo>
                    <a:pt x="0" y="187"/>
                  </a:lnTo>
                  <a:lnTo>
                    <a:pt x="105" y="289"/>
                  </a:lnTo>
                  <a:lnTo>
                    <a:pt x="110" y="243"/>
                  </a:lnTo>
                  <a:lnTo>
                    <a:pt x="133" y="243"/>
                  </a:lnTo>
                  <a:lnTo>
                    <a:pt x="155" y="239"/>
                  </a:lnTo>
                  <a:lnTo>
                    <a:pt x="177" y="234"/>
                  </a:lnTo>
                  <a:lnTo>
                    <a:pt x="199" y="227"/>
                  </a:lnTo>
                  <a:lnTo>
                    <a:pt x="220" y="219"/>
                  </a:lnTo>
                  <a:lnTo>
                    <a:pt x="241" y="209"/>
                  </a:lnTo>
                  <a:lnTo>
                    <a:pt x="260" y="197"/>
                  </a:lnTo>
                  <a:lnTo>
                    <a:pt x="280" y="185"/>
                  </a:lnTo>
                  <a:lnTo>
                    <a:pt x="297" y="170"/>
                  </a:lnTo>
                  <a:lnTo>
                    <a:pt x="314" y="155"/>
                  </a:lnTo>
                  <a:lnTo>
                    <a:pt x="330" y="139"/>
                  </a:lnTo>
                  <a:lnTo>
                    <a:pt x="344" y="121"/>
                  </a:lnTo>
                  <a:lnTo>
                    <a:pt x="356" y="103"/>
                  </a:lnTo>
                  <a:lnTo>
                    <a:pt x="367" y="84"/>
                  </a:lnTo>
                  <a:lnTo>
                    <a:pt x="377" y="63"/>
                  </a:lnTo>
                  <a:lnTo>
                    <a:pt x="384" y="43"/>
                  </a:lnTo>
                  <a:lnTo>
                    <a:pt x="389" y="22"/>
                  </a:lnTo>
                  <a:lnTo>
                    <a:pt x="393" y="2"/>
                  </a:lnTo>
                  <a:lnTo>
                    <a:pt x="393" y="0"/>
                  </a:lnTo>
                  <a:lnTo>
                    <a:pt x="386" y="9"/>
                  </a:lnTo>
                  <a:lnTo>
                    <a:pt x="375" y="25"/>
                  </a:lnTo>
                  <a:lnTo>
                    <a:pt x="362" y="39"/>
                  </a:lnTo>
                  <a:lnTo>
                    <a:pt x="348" y="52"/>
                  </a:lnTo>
                  <a:lnTo>
                    <a:pt x="333" y="65"/>
                  </a:lnTo>
                  <a:lnTo>
                    <a:pt x="317" y="77"/>
                  </a:lnTo>
                  <a:lnTo>
                    <a:pt x="298" y="87"/>
                  </a:lnTo>
                  <a:lnTo>
                    <a:pt x="280" y="97"/>
                  </a:lnTo>
                  <a:lnTo>
                    <a:pt x="260" y="104"/>
                  </a:lnTo>
                  <a:lnTo>
                    <a:pt x="241" y="111"/>
                  </a:lnTo>
                  <a:lnTo>
                    <a:pt x="220" y="118"/>
                  </a:lnTo>
                  <a:lnTo>
                    <a:pt x="199" y="121"/>
                  </a:lnTo>
                  <a:lnTo>
                    <a:pt x="179" y="124"/>
                  </a:lnTo>
                  <a:lnTo>
                    <a:pt x="159" y="125"/>
                  </a:lnTo>
                  <a:lnTo>
                    <a:pt x="126" y="125"/>
                  </a:lnTo>
                  <a:lnTo>
                    <a:pt x="132" y="79"/>
                  </a:lnTo>
                </a:path>
              </a:pathLst>
            </a:custGeom>
            <a:solidFill>
              <a:srgbClr val="FFFF00"/>
            </a:solidFill>
            <a:ln w="12699" cap="rnd" cmpd="sng">
              <a:solidFill>
                <a:schemeClr val="tx1"/>
              </a:solidFill>
              <a:prstDash val="solid"/>
              <a:round/>
              <a:headEnd/>
              <a:tailEnd/>
            </a:ln>
            <a:effectLst/>
          </p:spPr>
          <p:txBody>
            <a:bodyPr/>
            <a:lstStyle/>
            <a:p>
              <a:endParaRPr lang="en-US" b="1" dirty="0"/>
            </a:p>
          </p:txBody>
        </p:sp>
        <p:sp>
          <p:nvSpPr>
            <p:cNvPr id="49" name="Line 605"/>
            <p:cNvSpPr>
              <a:spLocks noChangeShapeType="1"/>
            </p:cNvSpPr>
            <p:nvPr/>
          </p:nvSpPr>
          <p:spPr bwMode="auto">
            <a:xfrm>
              <a:off x="4344053" y="5940389"/>
              <a:ext cx="0" cy="124521"/>
            </a:xfrm>
            <a:prstGeom prst="line">
              <a:avLst/>
            </a:prstGeom>
            <a:noFill/>
            <a:ln w="9525">
              <a:solidFill>
                <a:schemeClr val="tx1"/>
              </a:solidFill>
              <a:round/>
              <a:headEnd/>
              <a:tailEnd type="triangle" w="med" len="med"/>
            </a:ln>
            <a:effectLst/>
          </p:spPr>
          <p:txBody>
            <a:bodyPr wrap="none" anchor="ctr"/>
            <a:lstStyle/>
            <a:p>
              <a:endParaRPr lang="en-US" b="1" dirty="0"/>
            </a:p>
          </p:txBody>
        </p:sp>
        <p:sp>
          <p:nvSpPr>
            <p:cNvPr id="50" name="Text Box 606"/>
            <p:cNvSpPr txBox="1">
              <a:spLocks noChangeArrowheads="1"/>
            </p:cNvSpPr>
            <p:nvPr/>
          </p:nvSpPr>
          <p:spPr bwMode="auto">
            <a:xfrm>
              <a:off x="3514935" y="6047706"/>
              <a:ext cx="2109600" cy="618425"/>
            </a:xfrm>
            <a:prstGeom prst="rect">
              <a:avLst/>
            </a:prstGeom>
            <a:noFill/>
            <a:ln w="9525">
              <a:noFill/>
              <a:miter lim="800000"/>
              <a:headEnd/>
              <a:tailEnd/>
            </a:ln>
            <a:effectLst/>
          </p:spPr>
          <p:txBody>
            <a:bodyPr wrap="square">
              <a:spAutoFit/>
            </a:bodyPr>
            <a:lstStyle/>
            <a:p>
              <a:pPr algn="l">
                <a:buClrTx/>
                <a:buFontTx/>
                <a:buNone/>
              </a:pPr>
              <a:r>
                <a:rPr lang="en-US" b="1" dirty="0">
                  <a:solidFill>
                    <a:schemeClr val="tx2"/>
                  </a:solidFill>
                  <a:effectLst/>
                </a:rPr>
                <a:t>Volatile </a:t>
              </a:r>
              <a:r>
                <a:rPr lang="en-US" b="1" dirty="0" smtClean="0">
                  <a:solidFill>
                    <a:schemeClr val="tx2"/>
                  </a:solidFill>
                  <a:effectLst/>
                </a:rPr>
                <a:t>loss</a:t>
              </a:r>
            </a:p>
            <a:p>
              <a:pPr algn="l">
                <a:buClrTx/>
                <a:buFontTx/>
                <a:buNone/>
              </a:pPr>
              <a:r>
                <a:rPr lang="en-US" b="1" dirty="0" smtClean="0">
                  <a:solidFill>
                    <a:schemeClr val="tx2"/>
                  </a:solidFill>
                </a:rPr>
                <a:t>Exported manure</a:t>
              </a:r>
              <a:endParaRPr lang="en-US" b="1" dirty="0">
                <a:solidFill>
                  <a:schemeClr val="tx2"/>
                </a:solidFill>
                <a:effectLst/>
              </a:endParaRPr>
            </a:p>
          </p:txBody>
        </p:sp>
        <p:sp>
          <p:nvSpPr>
            <p:cNvPr id="51" name="Text Box 608"/>
            <p:cNvSpPr txBox="1">
              <a:spLocks noChangeArrowheads="1"/>
            </p:cNvSpPr>
            <p:nvPr/>
          </p:nvSpPr>
          <p:spPr bwMode="auto">
            <a:xfrm>
              <a:off x="6858000" y="4191000"/>
              <a:ext cx="1897756" cy="618425"/>
            </a:xfrm>
            <a:prstGeom prst="rect">
              <a:avLst/>
            </a:prstGeom>
            <a:noFill/>
            <a:ln w="9525">
              <a:noFill/>
              <a:miter lim="800000"/>
              <a:headEnd/>
              <a:tailEnd/>
            </a:ln>
            <a:effectLst/>
          </p:spPr>
          <p:txBody>
            <a:bodyPr wrap="square">
              <a:spAutoFit/>
            </a:bodyPr>
            <a:lstStyle/>
            <a:p>
              <a:pPr algn="l">
                <a:buClrTx/>
                <a:buFontTx/>
                <a:buNone/>
              </a:pPr>
              <a:r>
                <a:rPr lang="en-US" b="1" dirty="0">
                  <a:solidFill>
                    <a:schemeClr val="tx2"/>
                  </a:solidFill>
                  <a:effectLst/>
                </a:rPr>
                <a:t>Purchased feed,</a:t>
              </a:r>
            </a:p>
            <a:p>
              <a:pPr algn="l">
                <a:buClrTx/>
                <a:buFontTx/>
                <a:buNone/>
              </a:pPr>
              <a:r>
                <a:rPr lang="en-US" b="1" dirty="0">
                  <a:solidFill>
                    <a:schemeClr val="tx2"/>
                  </a:solidFill>
                  <a:effectLst/>
                </a:rPr>
                <a:t>bedding, etc.</a:t>
              </a:r>
            </a:p>
          </p:txBody>
        </p:sp>
        <p:sp>
          <p:nvSpPr>
            <p:cNvPr id="52" name="Text Box 609"/>
            <p:cNvSpPr txBox="1">
              <a:spLocks noChangeArrowheads="1"/>
            </p:cNvSpPr>
            <p:nvPr/>
          </p:nvSpPr>
          <p:spPr bwMode="auto">
            <a:xfrm>
              <a:off x="6983575" y="2771890"/>
              <a:ext cx="1464332" cy="618425"/>
            </a:xfrm>
            <a:prstGeom prst="rect">
              <a:avLst/>
            </a:prstGeom>
            <a:noFill/>
            <a:ln w="9525">
              <a:noFill/>
              <a:miter lim="800000"/>
              <a:headEnd/>
              <a:tailEnd/>
            </a:ln>
            <a:effectLst/>
          </p:spPr>
          <p:txBody>
            <a:bodyPr wrap="square">
              <a:spAutoFit/>
            </a:bodyPr>
            <a:lstStyle/>
            <a:p>
              <a:pPr algn="l">
                <a:buClrTx/>
                <a:buFontTx/>
                <a:buNone/>
              </a:pPr>
              <a:r>
                <a:rPr lang="en-US" b="1" dirty="0">
                  <a:solidFill>
                    <a:schemeClr val="tx2"/>
                  </a:solidFill>
                  <a:effectLst/>
                </a:rPr>
                <a:t>Feed sold</a:t>
              </a:r>
            </a:p>
            <a:p>
              <a:pPr algn="l">
                <a:buClrTx/>
                <a:buFontTx/>
                <a:buNone/>
              </a:pPr>
              <a:r>
                <a:rPr lang="en-US" b="1" dirty="0">
                  <a:solidFill>
                    <a:schemeClr val="tx2"/>
                  </a:solidFill>
                  <a:effectLst/>
                </a:rPr>
                <a:t>Volatile loss</a:t>
              </a:r>
            </a:p>
          </p:txBody>
        </p:sp>
        <p:sp>
          <p:nvSpPr>
            <p:cNvPr id="53" name="Text Box 610"/>
            <p:cNvSpPr txBox="1">
              <a:spLocks noChangeArrowheads="1"/>
            </p:cNvSpPr>
            <p:nvPr/>
          </p:nvSpPr>
          <p:spPr bwMode="auto">
            <a:xfrm>
              <a:off x="883131" y="2510636"/>
              <a:ext cx="1339290" cy="618425"/>
            </a:xfrm>
            <a:prstGeom prst="rect">
              <a:avLst/>
            </a:prstGeom>
            <a:noFill/>
            <a:ln w="9525">
              <a:noFill/>
              <a:miter lim="800000"/>
              <a:headEnd/>
              <a:tailEnd/>
            </a:ln>
            <a:effectLst/>
          </p:spPr>
          <p:txBody>
            <a:bodyPr wrap="square">
              <a:spAutoFit/>
            </a:bodyPr>
            <a:lstStyle/>
            <a:p>
              <a:pPr algn="l">
                <a:buClrTx/>
                <a:buFontTx/>
                <a:buNone/>
              </a:pPr>
              <a:r>
                <a:rPr lang="en-US" b="1" dirty="0">
                  <a:solidFill>
                    <a:schemeClr val="tx2"/>
                  </a:solidFill>
                  <a:effectLst/>
                </a:rPr>
                <a:t>Fixed</a:t>
              </a:r>
            </a:p>
            <a:p>
              <a:pPr algn="l">
                <a:buClrTx/>
                <a:buFontTx/>
                <a:buNone/>
              </a:pPr>
              <a:r>
                <a:rPr lang="en-US" b="1" dirty="0">
                  <a:solidFill>
                    <a:schemeClr val="tx2"/>
                  </a:solidFill>
                  <a:effectLst/>
                </a:rPr>
                <a:t>   nutrients</a:t>
              </a:r>
            </a:p>
          </p:txBody>
        </p:sp>
        <p:sp>
          <p:nvSpPr>
            <p:cNvPr id="54" name="Line 611"/>
            <p:cNvSpPr>
              <a:spLocks noChangeShapeType="1"/>
            </p:cNvSpPr>
            <p:nvPr/>
          </p:nvSpPr>
          <p:spPr bwMode="auto">
            <a:xfrm>
              <a:off x="1695112" y="2675368"/>
              <a:ext cx="186402" cy="0"/>
            </a:xfrm>
            <a:prstGeom prst="line">
              <a:avLst/>
            </a:prstGeom>
            <a:noFill/>
            <a:ln w="9525">
              <a:solidFill>
                <a:schemeClr val="tx1"/>
              </a:solidFill>
              <a:round/>
              <a:headEnd/>
              <a:tailEnd type="triangle" w="med" len="med"/>
            </a:ln>
            <a:effectLst/>
          </p:spPr>
          <p:txBody>
            <a:bodyPr wrap="none" anchor="ctr"/>
            <a:lstStyle/>
            <a:p>
              <a:endParaRPr lang="en-US" b="1" dirty="0"/>
            </a:p>
          </p:txBody>
        </p:sp>
        <p:sp>
          <p:nvSpPr>
            <p:cNvPr id="55" name="Text Box 612"/>
            <p:cNvSpPr txBox="1">
              <a:spLocks noChangeArrowheads="1"/>
            </p:cNvSpPr>
            <p:nvPr/>
          </p:nvSpPr>
          <p:spPr bwMode="auto">
            <a:xfrm>
              <a:off x="304800" y="4443688"/>
              <a:ext cx="1706033" cy="1943619"/>
            </a:xfrm>
            <a:prstGeom prst="rect">
              <a:avLst/>
            </a:prstGeom>
            <a:noFill/>
            <a:ln w="9525">
              <a:noFill/>
              <a:miter lim="800000"/>
              <a:headEnd/>
              <a:tailEnd/>
            </a:ln>
            <a:effectLst/>
          </p:spPr>
          <p:txBody>
            <a:bodyPr wrap="square">
              <a:spAutoFit/>
            </a:bodyPr>
            <a:lstStyle/>
            <a:p>
              <a:pPr algn="l">
                <a:buClrTx/>
                <a:buFontTx/>
                <a:buNone/>
              </a:pPr>
              <a:r>
                <a:rPr lang="en-US" b="1" dirty="0">
                  <a:solidFill>
                    <a:schemeClr val="tx2"/>
                  </a:solidFill>
                  <a:effectLst/>
                </a:rPr>
                <a:t>Volatile loss</a:t>
              </a:r>
            </a:p>
            <a:p>
              <a:pPr algn="l">
                <a:buClrTx/>
                <a:buFontTx/>
                <a:buNone/>
              </a:pPr>
              <a:endParaRPr lang="en-US" b="1" dirty="0">
                <a:solidFill>
                  <a:schemeClr val="tx2"/>
                </a:solidFill>
                <a:effectLst/>
              </a:endParaRPr>
            </a:p>
            <a:p>
              <a:pPr algn="l">
                <a:buClrTx/>
                <a:buFontTx/>
                <a:buNone/>
              </a:pPr>
              <a:r>
                <a:rPr lang="en-US" b="1" dirty="0">
                  <a:solidFill>
                    <a:schemeClr val="tx2"/>
                  </a:solidFill>
                  <a:effectLst/>
                </a:rPr>
                <a:t>Purchased</a:t>
              </a:r>
            </a:p>
            <a:p>
              <a:pPr algn="l">
                <a:buClrTx/>
                <a:buFontTx/>
                <a:buNone/>
              </a:pPr>
              <a:r>
                <a:rPr lang="en-US" b="1" dirty="0">
                  <a:solidFill>
                    <a:schemeClr val="tx2"/>
                  </a:solidFill>
                  <a:effectLst/>
                </a:rPr>
                <a:t>   fertilizer</a:t>
              </a:r>
            </a:p>
            <a:p>
              <a:pPr algn="l">
                <a:buClrTx/>
                <a:buFontTx/>
                <a:buNone/>
              </a:pPr>
              <a:endParaRPr lang="en-US" b="1" dirty="0">
                <a:solidFill>
                  <a:schemeClr val="tx2"/>
                </a:solidFill>
                <a:effectLst/>
              </a:endParaRPr>
            </a:p>
            <a:p>
              <a:pPr algn="l">
                <a:buClrTx/>
                <a:buFontTx/>
                <a:buNone/>
              </a:pPr>
              <a:r>
                <a:rPr lang="en-US" b="1" dirty="0">
                  <a:solidFill>
                    <a:schemeClr val="tx2"/>
                  </a:solidFill>
                  <a:effectLst/>
                </a:rPr>
                <a:t>Runoff &amp;</a:t>
              </a:r>
            </a:p>
            <a:p>
              <a:pPr algn="l">
                <a:buClrTx/>
                <a:buFontTx/>
                <a:buNone/>
              </a:pPr>
              <a:r>
                <a:rPr lang="en-US" b="1" dirty="0">
                  <a:solidFill>
                    <a:schemeClr val="tx2"/>
                  </a:solidFill>
                  <a:effectLst/>
                </a:rPr>
                <a:t>  Leaching loss</a:t>
              </a:r>
            </a:p>
          </p:txBody>
        </p:sp>
        <p:sp>
          <p:nvSpPr>
            <p:cNvPr id="56" name="Line 613"/>
            <p:cNvSpPr>
              <a:spLocks noChangeShapeType="1"/>
            </p:cNvSpPr>
            <p:nvPr/>
          </p:nvSpPr>
          <p:spPr bwMode="auto">
            <a:xfrm>
              <a:off x="1572470" y="5195238"/>
              <a:ext cx="185031" cy="0"/>
            </a:xfrm>
            <a:prstGeom prst="line">
              <a:avLst/>
            </a:prstGeom>
            <a:noFill/>
            <a:ln w="9525">
              <a:solidFill>
                <a:schemeClr val="tx1"/>
              </a:solidFill>
              <a:round/>
              <a:headEnd/>
              <a:tailEnd type="triangle" w="med" len="med"/>
            </a:ln>
            <a:effectLst/>
          </p:spPr>
          <p:txBody>
            <a:bodyPr wrap="none" anchor="ctr"/>
            <a:lstStyle/>
            <a:p>
              <a:endParaRPr lang="en-US" b="1" dirty="0"/>
            </a:p>
          </p:txBody>
        </p:sp>
        <p:sp>
          <p:nvSpPr>
            <p:cNvPr id="57" name="Line 614"/>
            <p:cNvSpPr>
              <a:spLocks noChangeShapeType="1"/>
            </p:cNvSpPr>
            <p:nvPr/>
          </p:nvSpPr>
          <p:spPr bwMode="auto">
            <a:xfrm flipH="1" flipV="1">
              <a:off x="1695464" y="4793705"/>
              <a:ext cx="124724" cy="125921"/>
            </a:xfrm>
            <a:prstGeom prst="line">
              <a:avLst/>
            </a:prstGeom>
            <a:noFill/>
            <a:ln w="9525">
              <a:solidFill>
                <a:schemeClr val="tx1"/>
              </a:solidFill>
              <a:round/>
              <a:headEnd/>
              <a:tailEnd type="triangle" w="med" len="med"/>
            </a:ln>
            <a:effectLst/>
          </p:spPr>
          <p:txBody>
            <a:bodyPr wrap="none" anchor="ctr"/>
            <a:lstStyle/>
            <a:p>
              <a:endParaRPr lang="en-US" b="1" dirty="0"/>
            </a:p>
          </p:txBody>
        </p:sp>
        <p:sp>
          <p:nvSpPr>
            <p:cNvPr id="58" name="Line 615"/>
            <p:cNvSpPr>
              <a:spLocks noChangeShapeType="1"/>
            </p:cNvSpPr>
            <p:nvPr/>
          </p:nvSpPr>
          <p:spPr bwMode="auto">
            <a:xfrm flipH="1">
              <a:off x="1695464" y="5596770"/>
              <a:ext cx="124724" cy="123122"/>
            </a:xfrm>
            <a:prstGeom prst="line">
              <a:avLst/>
            </a:prstGeom>
            <a:noFill/>
            <a:ln w="9525">
              <a:solidFill>
                <a:schemeClr val="tx1"/>
              </a:solidFill>
              <a:round/>
              <a:headEnd/>
              <a:tailEnd type="triangle" w="med" len="med"/>
            </a:ln>
            <a:effectLst/>
          </p:spPr>
          <p:txBody>
            <a:bodyPr wrap="none" anchor="ctr"/>
            <a:lstStyle/>
            <a:p>
              <a:endParaRPr lang="en-US" b="1" dirty="0"/>
            </a:p>
          </p:txBody>
        </p:sp>
        <p:sp>
          <p:nvSpPr>
            <p:cNvPr id="59" name="Line 616"/>
            <p:cNvSpPr>
              <a:spLocks noChangeShapeType="1"/>
            </p:cNvSpPr>
            <p:nvPr/>
          </p:nvSpPr>
          <p:spPr bwMode="auto">
            <a:xfrm>
              <a:off x="6622610" y="5538857"/>
              <a:ext cx="1371" cy="183284"/>
            </a:xfrm>
            <a:prstGeom prst="line">
              <a:avLst/>
            </a:prstGeom>
            <a:noFill/>
            <a:ln w="9525">
              <a:solidFill>
                <a:schemeClr val="tx1"/>
              </a:solidFill>
              <a:round/>
              <a:headEnd/>
              <a:tailEnd type="triangle" w="med" len="med"/>
            </a:ln>
            <a:effectLst/>
          </p:spPr>
          <p:txBody>
            <a:bodyPr wrap="none" anchor="ctr"/>
            <a:lstStyle/>
            <a:p>
              <a:endParaRPr lang="en-US" b="1" dirty="0"/>
            </a:p>
          </p:txBody>
        </p:sp>
        <p:sp>
          <p:nvSpPr>
            <p:cNvPr id="60" name="Line 617"/>
            <p:cNvSpPr>
              <a:spLocks noChangeShapeType="1"/>
            </p:cNvSpPr>
            <p:nvPr/>
          </p:nvSpPr>
          <p:spPr bwMode="auto">
            <a:xfrm flipH="1">
              <a:off x="6744204" y="4508001"/>
              <a:ext cx="186402" cy="0"/>
            </a:xfrm>
            <a:prstGeom prst="line">
              <a:avLst/>
            </a:prstGeom>
            <a:noFill/>
            <a:ln w="9525">
              <a:solidFill>
                <a:schemeClr val="tx1"/>
              </a:solidFill>
              <a:round/>
              <a:headEnd/>
              <a:tailEnd type="triangle" w="med" len="med"/>
            </a:ln>
            <a:effectLst/>
          </p:spPr>
          <p:txBody>
            <a:bodyPr wrap="none" anchor="ctr"/>
            <a:lstStyle/>
            <a:p>
              <a:endParaRPr lang="en-US" b="1" dirty="0"/>
            </a:p>
          </p:txBody>
        </p:sp>
        <p:sp>
          <p:nvSpPr>
            <p:cNvPr id="61" name="Line 618"/>
            <p:cNvSpPr>
              <a:spLocks noChangeShapeType="1"/>
            </p:cNvSpPr>
            <p:nvPr/>
          </p:nvSpPr>
          <p:spPr bwMode="auto">
            <a:xfrm>
              <a:off x="6929902" y="3043439"/>
              <a:ext cx="123354" cy="0"/>
            </a:xfrm>
            <a:prstGeom prst="line">
              <a:avLst/>
            </a:prstGeom>
            <a:noFill/>
            <a:ln w="9525">
              <a:solidFill>
                <a:schemeClr val="tx1"/>
              </a:solidFill>
              <a:round/>
              <a:headEnd/>
              <a:tailEnd type="triangle" w="med" len="med"/>
            </a:ln>
            <a:effectLst/>
          </p:spPr>
          <p:txBody>
            <a:bodyPr wrap="none" anchor="ctr"/>
            <a:lstStyle/>
            <a:p>
              <a:endParaRPr lang="en-US" b="1" dirty="0"/>
            </a:p>
          </p:txBody>
        </p:sp>
        <p:sp>
          <p:nvSpPr>
            <p:cNvPr id="62" name="Line 619"/>
            <p:cNvSpPr>
              <a:spLocks noChangeShapeType="1"/>
            </p:cNvSpPr>
            <p:nvPr/>
          </p:nvSpPr>
          <p:spPr bwMode="auto">
            <a:xfrm>
              <a:off x="3940671" y="3748693"/>
              <a:ext cx="0" cy="240649"/>
            </a:xfrm>
            <a:prstGeom prst="line">
              <a:avLst/>
            </a:prstGeom>
            <a:noFill/>
            <a:ln w="12700">
              <a:solidFill>
                <a:srgbClr val="CC9900"/>
              </a:solidFill>
              <a:round/>
              <a:headEnd/>
              <a:tailEnd/>
            </a:ln>
            <a:effectLst/>
          </p:spPr>
          <p:txBody>
            <a:bodyPr wrap="none" anchor="ctr"/>
            <a:lstStyle/>
            <a:p>
              <a:endParaRPr lang="en-US" b="1" dirty="0"/>
            </a:p>
          </p:txBody>
        </p:sp>
        <p:sp>
          <p:nvSpPr>
            <p:cNvPr id="63" name="Line 620"/>
            <p:cNvSpPr>
              <a:spLocks noChangeShapeType="1"/>
            </p:cNvSpPr>
            <p:nvPr/>
          </p:nvSpPr>
          <p:spPr bwMode="auto">
            <a:xfrm>
              <a:off x="4271826" y="3748693"/>
              <a:ext cx="0" cy="240649"/>
            </a:xfrm>
            <a:prstGeom prst="line">
              <a:avLst/>
            </a:prstGeom>
            <a:noFill/>
            <a:ln w="12700">
              <a:solidFill>
                <a:srgbClr val="CC9900"/>
              </a:solidFill>
              <a:round/>
              <a:headEnd/>
              <a:tailEnd/>
            </a:ln>
            <a:effectLst/>
          </p:spPr>
          <p:txBody>
            <a:bodyPr wrap="none" anchor="ctr"/>
            <a:lstStyle/>
            <a:p>
              <a:endParaRPr lang="en-US" b="1" dirty="0"/>
            </a:p>
          </p:txBody>
        </p:sp>
        <p:sp>
          <p:nvSpPr>
            <p:cNvPr id="64" name="Line 621"/>
            <p:cNvSpPr>
              <a:spLocks noChangeShapeType="1"/>
            </p:cNvSpPr>
            <p:nvPr/>
          </p:nvSpPr>
          <p:spPr bwMode="auto">
            <a:xfrm>
              <a:off x="4664306" y="3748693"/>
              <a:ext cx="0" cy="240649"/>
            </a:xfrm>
            <a:prstGeom prst="line">
              <a:avLst/>
            </a:prstGeom>
            <a:noFill/>
            <a:ln w="12700">
              <a:solidFill>
                <a:srgbClr val="CC9900"/>
              </a:solidFill>
              <a:round/>
              <a:headEnd/>
              <a:tailEnd/>
            </a:ln>
            <a:effectLst/>
          </p:spPr>
          <p:txBody>
            <a:bodyPr wrap="none" anchor="ctr"/>
            <a:lstStyle/>
            <a:p>
              <a:endParaRPr lang="en-US" b="1" dirty="0"/>
            </a:p>
          </p:txBody>
        </p:sp>
        <p:sp>
          <p:nvSpPr>
            <p:cNvPr id="65" name="Line 622"/>
            <p:cNvSpPr>
              <a:spLocks noChangeShapeType="1"/>
            </p:cNvSpPr>
            <p:nvPr/>
          </p:nvSpPr>
          <p:spPr bwMode="auto">
            <a:xfrm>
              <a:off x="5058149" y="3748693"/>
              <a:ext cx="0" cy="240649"/>
            </a:xfrm>
            <a:prstGeom prst="line">
              <a:avLst/>
            </a:prstGeom>
            <a:noFill/>
            <a:ln w="12700">
              <a:solidFill>
                <a:srgbClr val="CC9900"/>
              </a:solidFill>
              <a:round/>
              <a:headEnd/>
              <a:tailEnd/>
            </a:ln>
            <a:effectLst/>
          </p:spPr>
          <p:txBody>
            <a:bodyPr wrap="none" anchor="ctr"/>
            <a:lstStyle/>
            <a:p>
              <a:endParaRPr lang="en-US" b="1" dirty="0"/>
            </a:p>
          </p:txBody>
        </p:sp>
        <p:sp>
          <p:nvSpPr>
            <p:cNvPr id="66" name="Line 623"/>
            <p:cNvSpPr>
              <a:spLocks noChangeShapeType="1"/>
            </p:cNvSpPr>
            <p:nvPr/>
          </p:nvSpPr>
          <p:spPr bwMode="auto">
            <a:xfrm>
              <a:off x="3761509" y="3787302"/>
              <a:ext cx="1544665" cy="0"/>
            </a:xfrm>
            <a:prstGeom prst="line">
              <a:avLst/>
            </a:prstGeom>
            <a:noFill/>
            <a:ln w="12700">
              <a:solidFill>
                <a:schemeClr val="tx1"/>
              </a:solidFill>
              <a:round/>
              <a:headEnd/>
              <a:tailEnd/>
            </a:ln>
            <a:effectLst/>
          </p:spPr>
          <p:txBody>
            <a:bodyPr wrap="none" anchor="ctr"/>
            <a:lstStyle/>
            <a:p>
              <a:endParaRPr lang="en-US" b="1" dirty="0"/>
            </a:p>
          </p:txBody>
        </p:sp>
        <p:sp>
          <p:nvSpPr>
            <p:cNvPr id="67" name="Line 624"/>
            <p:cNvSpPr>
              <a:spLocks noChangeShapeType="1"/>
            </p:cNvSpPr>
            <p:nvPr/>
          </p:nvSpPr>
          <p:spPr bwMode="auto">
            <a:xfrm>
              <a:off x="3761509" y="3897981"/>
              <a:ext cx="1544665" cy="0"/>
            </a:xfrm>
            <a:prstGeom prst="line">
              <a:avLst/>
            </a:prstGeom>
            <a:noFill/>
            <a:ln w="12700">
              <a:solidFill>
                <a:schemeClr val="tx1"/>
              </a:solidFill>
              <a:round/>
              <a:headEnd/>
              <a:tailEnd/>
            </a:ln>
            <a:effectLst/>
          </p:spPr>
          <p:txBody>
            <a:bodyPr wrap="none" anchor="ctr"/>
            <a:lstStyle/>
            <a:p>
              <a:endParaRPr lang="en-US" b="1" dirty="0"/>
            </a:p>
          </p:txBody>
        </p:sp>
        <p:sp>
          <p:nvSpPr>
            <p:cNvPr id="68" name="Line 625"/>
            <p:cNvSpPr>
              <a:spLocks noChangeShapeType="1"/>
            </p:cNvSpPr>
            <p:nvPr/>
          </p:nvSpPr>
          <p:spPr bwMode="auto">
            <a:xfrm>
              <a:off x="3761509" y="3842642"/>
              <a:ext cx="1544665" cy="0"/>
            </a:xfrm>
            <a:prstGeom prst="line">
              <a:avLst/>
            </a:prstGeom>
            <a:noFill/>
            <a:ln w="12700">
              <a:solidFill>
                <a:schemeClr val="tx1"/>
              </a:solidFill>
              <a:round/>
              <a:headEnd/>
              <a:tailEnd/>
            </a:ln>
            <a:effectLst/>
          </p:spPr>
          <p:txBody>
            <a:bodyPr wrap="none" anchor="ctr"/>
            <a:lstStyle/>
            <a:p>
              <a:endParaRPr lang="en-US" b="1" dirty="0"/>
            </a:p>
          </p:txBody>
        </p:sp>
        <p:sp>
          <p:nvSpPr>
            <p:cNvPr id="69" name="Line 632"/>
            <p:cNvSpPr>
              <a:spLocks noChangeShapeType="1"/>
            </p:cNvSpPr>
            <p:nvPr/>
          </p:nvSpPr>
          <p:spPr bwMode="auto">
            <a:xfrm>
              <a:off x="3718535" y="3952034"/>
              <a:ext cx="1672131" cy="0"/>
            </a:xfrm>
            <a:prstGeom prst="line">
              <a:avLst/>
            </a:prstGeom>
            <a:noFill/>
            <a:ln w="76200">
              <a:solidFill>
                <a:srgbClr val="009900"/>
              </a:solidFill>
              <a:round/>
              <a:headEnd/>
              <a:tailEnd/>
            </a:ln>
            <a:effectLst/>
          </p:spPr>
          <p:txBody>
            <a:bodyPr wrap="none" anchor="ctr"/>
            <a:lstStyle/>
            <a:p>
              <a:endParaRPr lang="en-US" b="1" dirty="0"/>
            </a:p>
          </p:txBody>
        </p:sp>
        <p:grpSp>
          <p:nvGrpSpPr>
            <p:cNvPr id="70" name="Group 531"/>
            <p:cNvGrpSpPr>
              <a:grpSpLocks/>
            </p:cNvGrpSpPr>
            <p:nvPr/>
          </p:nvGrpSpPr>
          <p:grpSpPr bwMode="auto">
            <a:xfrm>
              <a:off x="6105735" y="5026967"/>
              <a:ext cx="931863" cy="628848"/>
              <a:chOff x="2664" y="1506"/>
              <a:chExt cx="1189" cy="864"/>
            </a:xfrm>
          </p:grpSpPr>
          <p:sp>
            <p:nvSpPr>
              <p:cNvPr id="137" name="Freeform 532"/>
              <p:cNvSpPr>
                <a:spLocks/>
              </p:cNvSpPr>
              <p:nvPr/>
            </p:nvSpPr>
            <p:spPr bwMode="auto">
              <a:xfrm>
                <a:off x="3721" y="1621"/>
                <a:ext cx="132" cy="567"/>
              </a:xfrm>
              <a:custGeom>
                <a:avLst/>
                <a:gdLst/>
                <a:ahLst/>
                <a:cxnLst>
                  <a:cxn ang="0">
                    <a:pos x="0" y="0"/>
                  </a:cxn>
                  <a:cxn ang="0">
                    <a:pos x="132" y="12"/>
                  </a:cxn>
                  <a:cxn ang="0">
                    <a:pos x="274" y="45"/>
                  </a:cxn>
                  <a:cxn ang="0">
                    <a:pos x="492" y="137"/>
                  </a:cxn>
                  <a:cxn ang="0">
                    <a:pos x="559" y="210"/>
                  </a:cxn>
                  <a:cxn ang="0">
                    <a:pos x="595" y="344"/>
                  </a:cxn>
                  <a:cxn ang="0">
                    <a:pos x="617" y="509"/>
                  </a:cxn>
                  <a:cxn ang="0">
                    <a:pos x="615" y="775"/>
                  </a:cxn>
                  <a:cxn ang="0">
                    <a:pos x="584" y="1227"/>
                  </a:cxn>
                  <a:cxn ang="0">
                    <a:pos x="584" y="1646"/>
                  </a:cxn>
                  <a:cxn ang="0">
                    <a:pos x="593" y="1843"/>
                  </a:cxn>
                  <a:cxn ang="0">
                    <a:pos x="620" y="1931"/>
                  </a:cxn>
                  <a:cxn ang="0">
                    <a:pos x="649" y="2166"/>
                  </a:cxn>
                  <a:cxn ang="0">
                    <a:pos x="661" y="2433"/>
                  </a:cxn>
                  <a:cxn ang="0">
                    <a:pos x="657" y="2574"/>
                  </a:cxn>
                  <a:cxn ang="0">
                    <a:pos x="623" y="2757"/>
                  </a:cxn>
                  <a:cxn ang="0">
                    <a:pos x="593" y="2832"/>
                  </a:cxn>
                  <a:cxn ang="0">
                    <a:pos x="587" y="2702"/>
                  </a:cxn>
                  <a:cxn ang="0">
                    <a:pos x="568" y="2610"/>
                  </a:cxn>
                  <a:cxn ang="0">
                    <a:pos x="528" y="2520"/>
                  </a:cxn>
                  <a:cxn ang="0">
                    <a:pos x="526" y="2644"/>
                  </a:cxn>
                  <a:cxn ang="0">
                    <a:pos x="494" y="2781"/>
                  </a:cxn>
                  <a:cxn ang="0">
                    <a:pos x="502" y="2648"/>
                  </a:cxn>
                  <a:cxn ang="0">
                    <a:pos x="473" y="2525"/>
                  </a:cxn>
                  <a:cxn ang="0">
                    <a:pos x="443" y="2363"/>
                  </a:cxn>
                  <a:cxn ang="0">
                    <a:pos x="430" y="2126"/>
                  </a:cxn>
                  <a:cxn ang="0">
                    <a:pos x="460" y="1853"/>
                  </a:cxn>
                  <a:cxn ang="0">
                    <a:pos x="485" y="1782"/>
                  </a:cxn>
                  <a:cxn ang="0">
                    <a:pos x="476" y="1369"/>
                  </a:cxn>
                  <a:cxn ang="0">
                    <a:pos x="473" y="1016"/>
                  </a:cxn>
                  <a:cxn ang="0">
                    <a:pos x="467" y="775"/>
                  </a:cxn>
                  <a:cxn ang="0">
                    <a:pos x="0" y="0"/>
                  </a:cxn>
                </a:cxnLst>
                <a:rect l="0" t="0" r="r" b="b"/>
                <a:pathLst>
                  <a:path w="661" h="2832">
                    <a:moveTo>
                      <a:pt x="0" y="0"/>
                    </a:moveTo>
                    <a:lnTo>
                      <a:pt x="132" y="12"/>
                    </a:lnTo>
                    <a:lnTo>
                      <a:pt x="274" y="45"/>
                    </a:lnTo>
                    <a:lnTo>
                      <a:pt x="492" y="137"/>
                    </a:lnTo>
                    <a:lnTo>
                      <a:pt x="559" y="210"/>
                    </a:lnTo>
                    <a:lnTo>
                      <a:pt x="595" y="344"/>
                    </a:lnTo>
                    <a:lnTo>
                      <a:pt x="617" y="509"/>
                    </a:lnTo>
                    <a:lnTo>
                      <a:pt x="615" y="775"/>
                    </a:lnTo>
                    <a:lnTo>
                      <a:pt x="584" y="1227"/>
                    </a:lnTo>
                    <a:lnTo>
                      <a:pt x="584" y="1646"/>
                    </a:lnTo>
                    <a:lnTo>
                      <a:pt x="593" y="1843"/>
                    </a:lnTo>
                    <a:lnTo>
                      <a:pt x="620" y="1931"/>
                    </a:lnTo>
                    <a:lnTo>
                      <a:pt x="649" y="2166"/>
                    </a:lnTo>
                    <a:lnTo>
                      <a:pt x="661" y="2433"/>
                    </a:lnTo>
                    <a:lnTo>
                      <a:pt x="657" y="2574"/>
                    </a:lnTo>
                    <a:lnTo>
                      <a:pt x="623" y="2757"/>
                    </a:lnTo>
                    <a:lnTo>
                      <a:pt x="593" y="2832"/>
                    </a:lnTo>
                    <a:lnTo>
                      <a:pt x="587" y="2702"/>
                    </a:lnTo>
                    <a:lnTo>
                      <a:pt x="568" y="2610"/>
                    </a:lnTo>
                    <a:lnTo>
                      <a:pt x="528" y="2520"/>
                    </a:lnTo>
                    <a:lnTo>
                      <a:pt x="526" y="2644"/>
                    </a:lnTo>
                    <a:lnTo>
                      <a:pt x="494" y="2781"/>
                    </a:lnTo>
                    <a:lnTo>
                      <a:pt x="502" y="2648"/>
                    </a:lnTo>
                    <a:lnTo>
                      <a:pt x="473" y="2525"/>
                    </a:lnTo>
                    <a:lnTo>
                      <a:pt x="443" y="2363"/>
                    </a:lnTo>
                    <a:lnTo>
                      <a:pt x="430" y="2126"/>
                    </a:lnTo>
                    <a:lnTo>
                      <a:pt x="460" y="1853"/>
                    </a:lnTo>
                    <a:lnTo>
                      <a:pt x="485" y="1782"/>
                    </a:lnTo>
                    <a:lnTo>
                      <a:pt x="476" y="1369"/>
                    </a:lnTo>
                    <a:lnTo>
                      <a:pt x="473" y="1016"/>
                    </a:lnTo>
                    <a:lnTo>
                      <a:pt x="467" y="775"/>
                    </a:lnTo>
                    <a:lnTo>
                      <a:pt x="0" y="0"/>
                    </a:lnTo>
                    <a:close/>
                  </a:path>
                </a:pathLst>
              </a:custGeom>
              <a:solidFill>
                <a:srgbClr val="000000"/>
              </a:solidFill>
              <a:ln w="9525">
                <a:solidFill>
                  <a:schemeClr val="tx1"/>
                </a:solidFill>
                <a:round/>
                <a:headEnd/>
                <a:tailEnd/>
              </a:ln>
            </p:spPr>
            <p:txBody>
              <a:bodyPr/>
              <a:lstStyle/>
              <a:p>
                <a:endParaRPr lang="en-US" dirty="0"/>
              </a:p>
            </p:txBody>
          </p:sp>
          <p:sp>
            <p:nvSpPr>
              <p:cNvPr id="138" name="Freeform 533"/>
              <p:cNvSpPr>
                <a:spLocks/>
              </p:cNvSpPr>
              <p:nvPr/>
            </p:nvSpPr>
            <p:spPr bwMode="auto">
              <a:xfrm>
                <a:off x="3721" y="1621"/>
                <a:ext cx="132" cy="567"/>
              </a:xfrm>
              <a:custGeom>
                <a:avLst/>
                <a:gdLst/>
                <a:ahLst/>
                <a:cxnLst>
                  <a:cxn ang="0">
                    <a:pos x="0" y="0"/>
                  </a:cxn>
                  <a:cxn ang="0">
                    <a:pos x="132" y="12"/>
                  </a:cxn>
                  <a:cxn ang="0">
                    <a:pos x="274" y="45"/>
                  </a:cxn>
                  <a:cxn ang="0">
                    <a:pos x="492" y="137"/>
                  </a:cxn>
                  <a:cxn ang="0">
                    <a:pos x="559" y="210"/>
                  </a:cxn>
                  <a:cxn ang="0">
                    <a:pos x="595" y="344"/>
                  </a:cxn>
                  <a:cxn ang="0">
                    <a:pos x="617" y="509"/>
                  </a:cxn>
                  <a:cxn ang="0">
                    <a:pos x="615" y="775"/>
                  </a:cxn>
                  <a:cxn ang="0">
                    <a:pos x="584" y="1227"/>
                  </a:cxn>
                  <a:cxn ang="0">
                    <a:pos x="584" y="1646"/>
                  </a:cxn>
                  <a:cxn ang="0">
                    <a:pos x="593" y="1843"/>
                  </a:cxn>
                  <a:cxn ang="0">
                    <a:pos x="620" y="1931"/>
                  </a:cxn>
                  <a:cxn ang="0">
                    <a:pos x="649" y="2166"/>
                  </a:cxn>
                  <a:cxn ang="0">
                    <a:pos x="661" y="2433"/>
                  </a:cxn>
                  <a:cxn ang="0">
                    <a:pos x="657" y="2574"/>
                  </a:cxn>
                  <a:cxn ang="0">
                    <a:pos x="623" y="2757"/>
                  </a:cxn>
                  <a:cxn ang="0">
                    <a:pos x="593" y="2832"/>
                  </a:cxn>
                  <a:cxn ang="0">
                    <a:pos x="587" y="2702"/>
                  </a:cxn>
                  <a:cxn ang="0">
                    <a:pos x="568" y="2610"/>
                  </a:cxn>
                  <a:cxn ang="0">
                    <a:pos x="528" y="2520"/>
                  </a:cxn>
                  <a:cxn ang="0">
                    <a:pos x="526" y="2644"/>
                  </a:cxn>
                  <a:cxn ang="0">
                    <a:pos x="494" y="2781"/>
                  </a:cxn>
                  <a:cxn ang="0">
                    <a:pos x="502" y="2648"/>
                  </a:cxn>
                  <a:cxn ang="0">
                    <a:pos x="473" y="2525"/>
                  </a:cxn>
                  <a:cxn ang="0">
                    <a:pos x="443" y="2363"/>
                  </a:cxn>
                  <a:cxn ang="0">
                    <a:pos x="430" y="2126"/>
                  </a:cxn>
                  <a:cxn ang="0">
                    <a:pos x="460" y="1853"/>
                  </a:cxn>
                  <a:cxn ang="0">
                    <a:pos x="485" y="1782"/>
                  </a:cxn>
                  <a:cxn ang="0">
                    <a:pos x="476" y="1369"/>
                  </a:cxn>
                  <a:cxn ang="0">
                    <a:pos x="473" y="1016"/>
                  </a:cxn>
                  <a:cxn ang="0">
                    <a:pos x="467" y="775"/>
                  </a:cxn>
                  <a:cxn ang="0">
                    <a:pos x="0" y="0"/>
                  </a:cxn>
                </a:cxnLst>
                <a:rect l="0" t="0" r="r" b="b"/>
                <a:pathLst>
                  <a:path w="661" h="2832">
                    <a:moveTo>
                      <a:pt x="0" y="0"/>
                    </a:moveTo>
                    <a:lnTo>
                      <a:pt x="132" y="12"/>
                    </a:lnTo>
                    <a:lnTo>
                      <a:pt x="274" y="45"/>
                    </a:lnTo>
                    <a:lnTo>
                      <a:pt x="492" y="137"/>
                    </a:lnTo>
                    <a:lnTo>
                      <a:pt x="559" y="210"/>
                    </a:lnTo>
                    <a:lnTo>
                      <a:pt x="595" y="344"/>
                    </a:lnTo>
                    <a:lnTo>
                      <a:pt x="617" y="509"/>
                    </a:lnTo>
                    <a:lnTo>
                      <a:pt x="615" y="775"/>
                    </a:lnTo>
                    <a:lnTo>
                      <a:pt x="584" y="1227"/>
                    </a:lnTo>
                    <a:lnTo>
                      <a:pt x="584" y="1646"/>
                    </a:lnTo>
                    <a:lnTo>
                      <a:pt x="593" y="1843"/>
                    </a:lnTo>
                    <a:lnTo>
                      <a:pt x="620" y="1931"/>
                    </a:lnTo>
                    <a:lnTo>
                      <a:pt x="649" y="2166"/>
                    </a:lnTo>
                    <a:lnTo>
                      <a:pt x="661" y="2433"/>
                    </a:lnTo>
                    <a:lnTo>
                      <a:pt x="657" y="2574"/>
                    </a:lnTo>
                    <a:lnTo>
                      <a:pt x="623" y="2757"/>
                    </a:lnTo>
                    <a:lnTo>
                      <a:pt x="593" y="2832"/>
                    </a:lnTo>
                    <a:lnTo>
                      <a:pt x="587" y="2702"/>
                    </a:lnTo>
                    <a:lnTo>
                      <a:pt x="568" y="2610"/>
                    </a:lnTo>
                    <a:lnTo>
                      <a:pt x="528" y="2520"/>
                    </a:lnTo>
                    <a:lnTo>
                      <a:pt x="526" y="2644"/>
                    </a:lnTo>
                    <a:lnTo>
                      <a:pt x="494" y="2781"/>
                    </a:lnTo>
                    <a:lnTo>
                      <a:pt x="502" y="2648"/>
                    </a:lnTo>
                    <a:lnTo>
                      <a:pt x="473" y="2525"/>
                    </a:lnTo>
                    <a:lnTo>
                      <a:pt x="443" y="2363"/>
                    </a:lnTo>
                    <a:lnTo>
                      <a:pt x="430" y="2126"/>
                    </a:lnTo>
                    <a:lnTo>
                      <a:pt x="460" y="1853"/>
                    </a:lnTo>
                    <a:lnTo>
                      <a:pt x="485" y="1782"/>
                    </a:lnTo>
                    <a:lnTo>
                      <a:pt x="476" y="1369"/>
                    </a:lnTo>
                    <a:lnTo>
                      <a:pt x="473" y="1016"/>
                    </a:lnTo>
                    <a:lnTo>
                      <a:pt x="467" y="775"/>
                    </a:lnTo>
                    <a:lnTo>
                      <a:pt x="0" y="0"/>
                    </a:lnTo>
                  </a:path>
                </a:pathLst>
              </a:custGeom>
              <a:noFill/>
              <a:ln w="3175">
                <a:solidFill>
                  <a:schemeClr val="tx1"/>
                </a:solidFill>
                <a:prstDash val="solid"/>
                <a:round/>
                <a:headEnd/>
                <a:tailEnd/>
              </a:ln>
            </p:spPr>
            <p:txBody>
              <a:bodyPr/>
              <a:lstStyle/>
              <a:p>
                <a:endParaRPr lang="en-US" dirty="0"/>
              </a:p>
            </p:txBody>
          </p:sp>
          <p:sp>
            <p:nvSpPr>
              <p:cNvPr id="139" name="Freeform 534"/>
              <p:cNvSpPr>
                <a:spLocks/>
              </p:cNvSpPr>
              <p:nvPr/>
            </p:nvSpPr>
            <p:spPr bwMode="auto">
              <a:xfrm>
                <a:off x="3817" y="1817"/>
                <a:ext cx="23" cy="207"/>
              </a:xfrm>
              <a:custGeom>
                <a:avLst/>
                <a:gdLst/>
                <a:ahLst/>
                <a:cxnLst>
                  <a:cxn ang="0">
                    <a:pos x="0" y="0"/>
                  </a:cxn>
                  <a:cxn ang="0">
                    <a:pos x="39" y="74"/>
                  </a:cxn>
                  <a:cxn ang="0">
                    <a:pos x="60" y="310"/>
                  </a:cxn>
                  <a:cxn ang="0">
                    <a:pos x="103" y="420"/>
                  </a:cxn>
                  <a:cxn ang="0">
                    <a:pos x="105" y="717"/>
                  </a:cxn>
                  <a:cxn ang="0">
                    <a:pos x="113" y="811"/>
                  </a:cxn>
                  <a:cxn ang="0">
                    <a:pos x="78" y="832"/>
                  </a:cxn>
                  <a:cxn ang="0">
                    <a:pos x="76" y="1037"/>
                  </a:cxn>
                  <a:cxn ang="0">
                    <a:pos x="39" y="827"/>
                  </a:cxn>
                  <a:cxn ang="0">
                    <a:pos x="11" y="700"/>
                  </a:cxn>
                  <a:cxn ang="0">
                    <a:pos x="0" y="0"/>
                  </a:cxn>
                </a:cxnLst>
                <a:rect l="0" t="0" r="r" b="b"/>
                <a:pathLst>
                  <a:path w="113" h="1037">
                    <a:moveTo>
                      <a:pt x="0" y="0"/>
                    </a:moveTo>
                    <a:lnTo>
                      <a:pt x="39" y="74"/>
                    </a:lnTo>
                    <a:lnTo>
                      <a:pt x="60" y="310"/>
                    </a:lnTo>
                    <a:lnTo>
                      <a:pt x="103" y="420"/>
                    </a:lnTo>
                    <a:lnTo>
                      <a:pt x="105" y="717"/>
                    </a:lnTo>
                    <a:lnTo>
                      <a:pt x="113" y="811"/>
                    </a:lnTo>
                    <a:lnTo>
                      <a:pt x="78" y="832"/>
                    </a:lnTo>
                    <a:lnTo>
                      <a:pt x="76" y="1037"/>
                    </a:lnTo>
                    <a:lnTo>
                      <a:pt x="39" y="827"/>
                    </a:lnTo>
                    <a:lnTo>
                      <a:pt x="11" y="700"/>
                    </a:lnTo>
                    <a:lnTo>
                      <a:pt x="0" y="0"/>
                    </a:lnTo>
                    <a:close/>
                  </a:path>
                </a:pathLst>
              </a:custGeom>
              <a:solidFill>
                <a:srgbClr val="FFFFFF"/>
              </a:solidFill>
              <a:ln w="9525">
                <a:solidFill>
                  <a:schemeClr val="tx1"/>
                </a:solidFill>
                <a:round/>
                <a:headEnd/>
                <a:tailEnd/>
              </a:ln>
            </p:spPr>
            <p:txBody>
              <a:bodyPr/>
              <a:lstStyle/>
              <a:p>
                <a:endParaRPr lang="en-US" dirty="0"/>
              </a:p>
            </p:txBody>
          </p:sp>
          <p:sp>
            <p:nvSpPr>
              <p:cNvPr id="140" name="Freeform 535"/>
              <p:cNvSpPr>
                <a:spLocks/>
              </p:cNvSpPr>
              <p:nvPr/>
            </p:nvSpPr>
            <p:spPr bwMode="auto">
              <a:xfrm>
                <a:off x="3817" y="1817"/>
                <a:ext cx="23" cy="207"/>
              </a:xfrm>
              <a:custGeom>
                <a:avLst/>
                <a:gdLst/>
                <a:ahLst/>
                <a:cxnLst>
                  <a:cxn ang="0">
                    <a:pos x="0" y="0"/>
                  </a:cxn>
                  <a:cxn ang="0">
                    <a:pos x="39" y="74"/>
                  </a:cxn>
                  <a:cxn ang="0">
                    <a:pos x="60" y="310"/>
                  </a:cxn>
                  <a:cxn ang="0">
                    <a:pos x="103" y="420"/>
                  </a:cxn>
                  <a:cxn ang="0">
                    <a:pos x="105" y="717"/>
                  </a:cxn>
                  <a:cxn ang="0">
                    <a:pos x="113" y="811"/>
                  </a:cxn>
                  <a:cxn ang="0">
                    <a:pos x="78" y="832"/>
                  </a:cxn>
                  <a:cxn ang="0">
                    <a:pos x="76" y="1037"/>
                  </a:cxn>
                  <a:cxn ang="0">
                    <a:pos x="39" y="827"/>
                  </a:cxn>
                  <a:cxn ang="0">
                    <a:pos x="11" y="700"/>
                  </a:cxn>
                  <a:cxn ang="0">
                    <a:pos x="0" y="0"/>
                  </a:cxn>
                </a:cxnLst>
                <a:rect l="0" t="0" r="r" b="b"/>
                <a:pathLst>
                  <a:path w="113" h="1037">
                    <a:moveTo>
                      <a:pt x="0" y="0"/>
                    </a:moveTo>
                    <a:lnTo>
                      <a:pt x="39" y="74"/>
                    </a:lnTo>
                    <a:lnTo>
                      <a:pt x="60" y="310"/>
                    </a:lnTo>
                    <a:lnTo>
                      <a:pt x="103" y="420"/>
                    </a:lnTo>
                    <a:lnTo>
                      <a:pt x="105" y="717"/>
                    </a:lnTo>
                    <a:lnTo>
                      <a:pt x="113" y="811"/>
                    </a:lnTo>
                    <a:lnTo>
                      <a:pt x="78" y="832"/>
                    </a:lnTo>
                    <a:lnTo>
                      <a:pt x="76" y="1037"/>
                    </a:lnTo>
                    <a:lnTo>
                      <a:pt x="39" y="827"/>
                    </a:lnTo>
                    <a:lnTo>
                      <a:pt x="11" y="700"/>
                    </a:lnTo>
                    <a:lnTo>
                      <a:pt x="0" y="0"/>
                    </a:lnTo>
                  </a:path>
                </a:pathLst>
              </a:custGeom>
              <a:noFill/>
              <a:ln w="3175">
                <a:solidFill>
                  <a:schemeClr val="tx1"/>
                </a:solidFill>
                <a:prstDash val="solid"/>
                <a:round/>
                <a:headEnd/>
                <a:tailEnd/>
              </a:ln>
            </p:spPr>
            <p:txBody>
              <a:bodyPr/>
              <a:lstStyle/>
              <a:p>
                <a:endParaRPr lang="en-US" dirty="0"/>
              </a:p>
            </p:txBody>
          </p:sp>
          <p:sp>
            <p:nvSpPr>
              <p:cNvPr id="141" name="Freeform 536"/>
              <p:cNvSpPr>
                <a:spLocks/>
              </p:cNvSpPr>
              <p:nvPr/>
            </p:nvSpPr>
            <p:spPr bwMode="auto">
              <a:xfrm>
                <a:off x="3721" y="1623"/>
                <a:ext cx="115" cy="107"/>
              </a:xfrm>
              <a:custGeom>
                <a:avLst/>
                <a:gdLst/>
                <a:ahLst/>
                <a:cxnLst>
                  <a:cxn ang="0">
                    <a:pos x="0" y="0"/>
                  </a:cxn>
                  <a:cxn ang="0">
                    <a:pos x="129" y="8"/>
                  </a:cxn>
                  <a:cxn ang="0">
                    <a:pos x="267" y="32"/>
                  </a:cxn>
                  <a:cxn ang="0">
                    <a:pos x="390" y="82"/>
                  </a:cxn>
                  <a:cxn ang="0">
                    <a:pos x="487" y="130"/>
                  </a:cxn>
                  <a:cxn ang="0">
                    <a:pos x="538" y="180"/>
                  </a:cxn>
                  <a:cxn ang="0">
                    <a:pos x="576" y="275"/>
                  </a:cxn>
                  <a:cxn ang="0">
                    <a:pos x="547" y="330"/>
                  </a:cxn>
                  <a:cxn ang="0">
                    <a:pos x="533" y="447"/>
                  </a:cxn>
                  <a:cxn ang="0">
                    <a:pos x="492" y="532"/>
                  </a:cxn>
                  <a:cxn ang="0">
                    <a:pos x="16" y="30"/>
                  </a:cxn>
                  <a:cxn ang="0">
                    <a:pos x="0" y="0"/>
                  </a:cxn>
                </a:cxnLst>
                <a:rect l="0" t="0" r="r" b="b"/>
                <a:pathLst>
                  <a:path w="576" h="532">
                    <a:moveTo>
                      <a:pt x="0" y="0"/>
                    </a:moveTo>
                    <a:lnTo>
                      <a:pt x="129" y="8"/>
                    </a:lnTo>
                    <a:lnTo>
                      <a:pt x="267" y="32"/>
                    </a:lnTo>
                    <a:lnTo>
                      <a:pt x="390" y="82"/>
                    </a:lnTo>
                    <a:lnTo>
                      <a:pt x="487" y="130"/>
                    </a:lnTo>
                    <a:lnTo>
                      <a:pt x="538" y="180"/>
                    </a:lnTo>
                    <a:lnTo>
                      <a:pt x="576" y="275"/>
                    </a:lnTo>
                    <a:lnTo>
                      <a:pt x="547" y="330"/>
                    </a:lnTo>
                    <a:lnTo>
                      <a:pt x="533" y="447"/>
                    </a:lnTo>
                    <a:lnTo>
                      <a:pt x="492" y="532"/>
                    </a:lnTo>
                    <a:lnTo>
                      <a:pt x="16" y="30"/>
                    </a:lnTo>
                    <a:lnTo>
                      <a:pt x="0" y="0"/>
                    </a:lnTo>
                    <a:close/>
                  </a:path>
                </a:pathLst>
              </a:custGeom>
              <a:solidFill>
                <a:srgbClr val="FFFFFF"/>
              </a:solidFill>
              <a:ln w="9525">
                <a:solidFill>
                  <a:schemeClr val="tx1"/>
                </a:solidFill>
                <a:round/>
                <a:headEnd/>
                <a:tailEnd/>
              </a:ln>
            </p:spPr>
            <p:txBody>
              <a:bodyPr/>
              <a:lstStyle/>
              <a:p>
                <a:endParaRPr lang="en-US" dirty="0"/>
              </a:p>
            </p:txBody>
          </p:sp>
          <p:sp>
            <p:nvSpPr>
              <p:cNvPr id="142" name="Freeform 537"/>
              <p:cNvSpPr>
                <a:spLocks/>
              </p:cNvSpPr>
              <p:nvPr/>
            </p:nvSpPr>
            <p:spPr bwMode="auto">
              <a:xfrm>
                <a:off x="3721" y="1623"/>
                <a:ext cx="115" cy="107"/>
              </a:xfrm>
              <a:custGeom>
                <a:avLst/>
                <a:gdLst/>
                <a:ahLst/>
                <a:cxnLst>
                  <a:cxn ang="0">
                    <a:pos x="0" y="0"/>
                  </a:cxn>
                  <a:cxn ang="0">
                    <a:pos x="129" y="8"/>
                  </a:cxn>
                  <a:cxn ang="0">
                    <a:pos x="267" y="32"/>
                  </a:cxn>
                  <a:cxn ang="0">
                    <a:pos x="390" y="82"/>
                  </a:cxn>
                  <a:cxn ang="0">
                    <a:pos x="487" y="130"/>
                  </a:cxn>
                  <a:cxn ang="0">
                    <a:pos x="538" y="180"/>
                  </a:cxn>
                  <a:cxn ang="0">
                    <a:pos x="576" y="275"/>
                  </a:cxn>
                  <a:cxn ang="0">
                    <a:pos x="547" y="330"/>
                  </a:cxn>
                  <a:cxn ang="0">
                    <a:pos x="533" y="447"/>
                  </a:cxn>
                  <a:cxn ang="0">
                    <a:pos x="492" y="532"/>
                  </a:cxn>
                  <a:cxn ang="0">
                    <a:pos x="16" y="30"/>
                  </a:cxn>
                  <a:cxn ang="0">
                    <a:pos x="0" y="0"/>
                  </a:cxn>
                </a:cxnLst>
                <a:rect l="0" t="0" r="r" b="b"/>
                <a:pathLst>
                  <a:path w="576" h="532">
                    <a:moveTo>
                      <a:pt x="0" y="0"/>
                    </a:moveTo>
                    <a:lnTo>
                      <a:pt x="129" y="8"/>
                    </a:lnTo>
                    <a:lnTo>
                      <a:pt x="267" y="32"/>
                    </a:lnTo>
                    <a:lnTo>
                      <a:pt x="390" y="82"/>
                    </a:lnTo>
                    <a:lnTo>
                      <a:pt x="487" y="130"/>
                    </a:lnTo>
                    <a:lnTo>
                      <a:pt x="538" y="180"/>
                    </a:lnTo>
                    <a:lnTo>
                      <a:pt x="576" y="275"/>
                    </a:lnTo>
                    <a:lnTo>
                      <a:pt x="547" y="330"/>
                    </a:lnTo>
                    <a:lnTo>
                      <a:pt x="533" y="447"/>
                    </a:lnTo>
                    <a:lnTo>
                      <a:pt x="492" y="532"/>
                    </a:lnTo>
                    <a:lnTo>
                      <a:pt x="16" y="30"/>
                    </a:lnTo>
                    <a:lnTo>
                      <a:pt x="0" y="0"/>
                    </a:lnTo>
                  </a:path>
                </a:pathLst>
              </a:custGeom>
              <a:noFill/>
              <a:ln w="3175">
                <a:solidFill>
                  <a:schemeClr val="tx1"/>
                </a:solidFill>
                <a:prstDash val="solid"/>
                <a:round/>
                <a:headEnd/>
                <a:tailEnd/>
              </a:ln>
            </p:spPr>
            <p:txBody>
              <a:bodyPr/>
              <a:lstStyle/>
              <a:p>
                <a:endParaRPr lang="en-US" dirty="0"/>
              </a:p>
            </p:txBody>
          </p:sp>
          <p:sp>
            <p:nvSpPr>
              <p:cNvPr id="143" name="Freeform 538"/>
              <p:cNvSpPr>
                <a:spLocks/>
              </p:cNvSpPr>
              <p:nvPr/>
            </p:nvSpPr>
            <p:spPr bwMode="auto">
              <a:xfrm>
                <a:off x="3032" y="1980"/>
                <a:ext cx="95" cy="334"/>
              </a:xfrm>
              <a:custGeom>
                <a:avLst/>
                <a:gdLst/>
                <a:ahLst/>
                <a:cxnLst>
                  <a:cxn ang="0">
                    <a:pos x="424" y="551"/>
                  </a:cxn>
                  <a:cxn ang="0">
                    <a:pos x="410" y="713"/>
                  </a:cxn>
                  <a:cxn ang="0">
                    <a:pos x="381" y="885"/>
                  </a:cxn>
                  <a:cxn ang="0">
                    <a:pos x="353" y="996"/>
                  </a:cxn>
                  <a:cxn ang="0">
                    <a:pos x="354" y="1132"/>
                  </a:cxn>
                  <a:cxn ang="0">
                    <a:pos x="358" y="1250"/>
                  </a:cxn>
                  <a:cxn ang="0">
                    <a:pos x="397" y="1416"/>
                  </a:cxn>
                  <a:cxn ang="0">
                    <a:pos x="369" y="1518"/>
                  </a:cxn>
                  <a:cxn ang="0">
                    <a:pos x="329" y="1542"/>
                  </a:cxn>
                  <a:cxn ang="0">
                    <a:pos x="345" y="1618"/>
                  </a:cxn>
                  <a:cxn ang="0">
                    <a:pos x="294" y="1674"/>
                  </a:cxn>
                  <a:cxn ang="0">
                    <a:pos x="73" y="1649"/>
                  </a:cxn>
                  <a:cxn ang="0">
                    <a:pos x="114" y="1565"/>
                  </a:cxn>
                  <a:cxn ang="0">
                    <a:pos x="149" y="1501"/>
                  </a:cxn>
                  <a:cxn ang="0">
                    <a:pos x="157" y="1426"/>
                  </a:cxn>
                  <a:cxn ang="0">
                    <a:pos x="162" y="1298"/>
                  </a:cxn>
                  <a:cxn ang="0">
                    <a:pos x="177" y="1109"/>
                  </a:cxn>
                  <a:cxn ang="0">
                    <a:pos x="176" y="894"/>
                  </a:cxn>
                  <a:cxn ang="0">
                    <a:pos x="140" y="660"/>
                  </a:cxn>
                  <a:cxn ang="0">
                    <a:pos x="91" y="501"/>
                  </a:cxn>
                  <a:cxn ang="0">
                    <a:pos x="54" y="292"/>
                  </a:cxn>
                  <a:cxn ang="0">
                    <a:pos x="0" y="0"/>
                  </a:cxn>
                  <a:cxn ang="0">
                    <a:pos x="478" y="52"/>
                  </a:cxn>
                  <a:cxn ang="0">
                    <a:pos x="424" y="551"/>
                  </a:cxn>
                </a:cxnLst>
                <a:rect l="0" t="0" r="r" b="b"/>
                <a:pathLst>
                  <a:path w="478" h="1674">
                    <a:moveTo>
                      <a:pt x="424" y="551"/>
                    </a:moveTo>
                    <a:lnTo>
                      <a:pt x="410" y="713"/>
                    </a:lnTo>
                    <a:lnTo>
                      <a:pt x="381" y="885"/>
                    </a:lnTo>
                    <a:lnTo>
                      <a:pt x="353" y="996"/>
                    </a:lnTo>
                    <a:lnTo>
                      <a:pt x="354" y="1132"/>
                    </a:lnTo>
                    <a:lnTo>
                      <a:pt x="358" y="1250"/>
                    </a:lnTo>
                    <a:lnTo>
                      <a:pt x="397" y="1416"/>
                    </a:lnTo>
                    <a:lnTo>
                      <a:pt x="369" y="1518"/>
                    </a:lnTo>
                    <a:lnTo>
                      <a:pt x="329" y="1542"/>
                    </a:lnTo>
                    <a:lnTo>
                      <a:pt x="345" y="1618"/>
                    </a:lnTo>
                    <a:lnTo>
                      <a:pt x="294" y="1674"/>
                    </a:lnTo>
                    <a:lnTo>
                      <a:pt x="73" y="1649"/>
                    </a:lnTo>
                    <a:lnTo>
                      <a:pt x="114" y="1565"/>
                    </a:lnTo>
                    <a:lnTo>
                      <a:pt x="149" y="1501"/>
                    </a:lnTo>
                    <a:lnTo>
                      <a:pt x="157" y="1426"/>
                    </a:lnTo>
                    <a:lnTo>
                      <a:pt x="162" y="1298"/>
                    </a:lnTo>
                    <a:lnTo>
                      <a:pt x="177" y="1109"/>
                    </a:lnTo>
                    <a:lnTo>
                      <a:pt x="176" y="894"/>
                    </a:lnTo>
                    <a:lnTo>
                      <a:pt x="140" y="660"/>
                    </a:lnTo>
                    <a:lnTo>
                      <a:pt x="91" y="501"/>
                    </a:lnTo>
                    <a:lnTo>
                      <a:pt x="54" y="292"/>
                    </a:lnTo>
                    <a:lnTo>
                      <a:pt x="0" y="0"/>
                    </a:lnTo>
                    <a:lnTo>
                      <a:pt x="478" y="52"/>
                    </a:lnTo>
                    <a:lnTo>
                      <a:pt x="424" y="551"/>
                    </a:lnTo>
                    <a:close/>
                  </a:path>
                </a:pathLst>
              </a:custGeom>
              <a:solidFill>
                <a:srgbClr val="FFFFFF"/>
              </a:solidFill>
              <a:ln w="9525">
                <a:solidFill>
                  <a:schemeClr val="tx1"/>
                </a:solidFill>
                <a:round/>
                <a:headEnd/>
                <a:tailEnd/>
              </a:ln>
            </p:spPr>
            <p:txBody>
              <a:bodyPr/>
              <a:lstStyle/>
              <a:p>
                <a:endParaRPr lang="en-US" dirty="0"/>
              </a:p>
            </p:txBody>
          </p:sp>
          <p:sp>
            <p:nvSpPr>
              <p:cNvPr id="144" name="Freeform 539"/>
              <p:cNvSpPr>
                <a:spLocks/>
              </p:cNvSpPr>
              <p:nvPr/>
            </p:nvSpPr>
            <p:spPr bwMode="auto">
              <a:xfrm>
                <a:off x="3032" y="1980"/>
                <a:ext cx="95" cy="334"/>
              </a:xfrm>
              <a:custGeom>
                <a:avLst/>
                <a:gdLst/>
                <a:ahLst/>
                <a:cxnLst>
                  <a:cxn ang="0">
                    <a:pos x="424" y="551"/>
                  </a:cxn>
                  <a:cxn ang="0">
                    <a:pos x="410" y="713"/>
                  </a:cxn>
                  <a:cxn ang="0">
                    <a:pos x="381" y="885"/>
                  </a:cxn>
                  <a:cxn ang="0">
                    <a:pos x="353" y="996"/>
                  </a:cxn>
                  <a:cxn ang="0">
                    <a:pos x="354" y="1132"/>
                  </a:cxn>
                  <a:cxn ang="0">
                    <a:pos x="358" y="1250"/>
                  </a:cxn>
                  <a:cxn ang="0">
                    <a:pos x="397" y="1416"/>
                  </a:cxn>
                  <a:cxn ang="0">
                    <a:pos x="369" y="1518"/>
                  </a:cxn>
                  <a:cxn ang="0">
                    <a:pos x="329" y="1542"/>
                  </a:cxn>
                  <a:cxn ang="0">
                    <a:pos x="345" y="1618"/>
                  </a:cxn>
                  <a:cxn ang="0">
                    <a:pos x="294" y="1674"/>
                  </a:cxn>
                  <a:cxn ang="0">
                    <a:pos x="73" y="1649"/>
                  </a:cxn>
                  <a:cxn ang="0">
                    <a:pos x="114" y="1565"/>
                  </a:cxn>
                  <a:cxn ang="0">
                    <a:pos x="149" y="1501"/>
                  </a:cxn>
                  <a:cxn ang="0">
                    <a:pos x="157" y="1426"/>
                  </a:cxn>
                  <a:cxn ang="0">
                    <a:pos x="162" y="1298"/>
                  </a:cxn>
                  <a:cxn ang="0">
                    <a:pos x="177" y="1109"/>
                  </a:cxn>
                  <a:cxn ang="0">
                    <a:pos x="176" y="894"/>
                  </a:cxn>
                  <a:cxn ang="0">
                    <a:pos x="140" y="660"/>
                  </a:cxn>
                  <a:cxn ang="0">
                    <a:pos x="91" y="501"/>
                  </a:cxn>
                  <a:cxn ang="0">
                    <a:pos x="54" y="292"/>
                  </a:cxn>
                  <a:cxn ang="0">
                    <a:pos x="0" y="0"/>
                  </a:cxn>
                  <a:cxn ang="0">
                    <a:pos x="478" y="52"/>
                  </a:cxn>
                  <a:cxn ang="0">
                    <a:pos x="424" y="551"/>
                  </a:cxn>
                </a:cxnLst>
                <a:rect l="0" t="0" r="r" b="b"/>
                <a:pathLst>
                  <a:path w="478" h="1674">
                    <a:moveTo>
                      <a:pt x="424" y="551"/>
                    </a:moveTo>
                    <a:lnTo>
                      <a:pt x="410" y="713"/>
                    </a:lnTo>
                    <a:lnTo>
                      <a:pt x="381" y="885"/>
                    </a:lnTo>
                    <a:lnTo>
                      <a:pt x="353" y="996"/>
                    </a:lnTo>
                    <a:lnTo>
                      <a:pt x="354" y="1132"/>
                    </a:lnTo>
                    <a:lnTo>
                      <a:pt x="358" y="1250"/>
                    </a:lnTo>
                    <a:lnTo>
                      <a:pt x="397" y="1416"/>
                    </a:lnTo>
                    <a:lnTo>
                      <a:pt x="369" y="1518"/>
                    </a:lnTo>
                    <a:lnTo>
                      <a:pt x="329" y="1542"/>
                    </a:lnTo>
                    <a:lnTo>
                      <a:pt x="345" y="1618"/>
                    </a:lnTo>
                    <a:lnTo>
                      <a:pt x="294" y="1674"/>
                    </a:lnTo>
                    <a:lnTo>
                      <a:pt x="73" y="1649"/>
                    </a:lnTo>
                    <a:lnTo>
                      <a:pt x="114" y="1565"/>
                    </a:lnTo>
                    <a:lnTo>
                      <a:pt x="149" y="1501"/>
                    </a:lnTo>
                    <a:lnTo>
                      <a:pt x="157" y="1426"/>
                    </a:lnTo>
                    <a:lnTo>
                      <a:pt x="162" y="1298"/>
                    </a:lnTo>
                    <a:lnTo>
                      <a:pt x="177" y="1109"/>
                    </a:lnTo>
                    <a:lnTo>
                      <a:pt x="176" y="894"/>
                    </a:lnTo>
                    <a:lnTo>
                      <a:pt x="140" y="660"/>
                    </a:lnTo>
                    <a:lnTo>
                      <a:pt x="91" y="501"/>
                    </a:lnTo>
                    <a:lnTo>
                      <a:pt x="54" y="292"/>
                    </a:lnTo>
                    <a:lnTo>
                      <a:pt x="0" y="0"/>
                    </a:lnTo>
                    <a:lnTo>
                      <a:pt x="478" y="52"/>
                    </a:lnTo>
                    <a:lnTo>
                      <a:pt x="424" y="551"/>
                    </a:lnTo>
                  </a:path>
                </a:pathLst>
              </a:custGeom>
              <a:noFill/>
              <a:ln w="3175">
                <a:solidFill>
                  <a:schemeClr val="tx1"/>
                </a:solidFill>
                <a:prstDash val="solid"/>
                <a:round/>
                <a:headEnd/>
                <a:tailEnd/>
              </a:ln>
            </p:spPr>
            <p:txBody>
              <a:bodyPr/>
              <a:lstStyle/>
              <a:p>
                <a:endParaRPr lang="en-US" dirty="0"/>
              </a:p>
            </p:txBody>
          </p:sp>
          <p:sp>
            <p:nvSpPr>
              <p:cNvPr id="145" name="Freeform 540"/>
              <p:cNvSpPr>
                <a:spLocks/>
              </p:cNvSpPr>
              <p:nvPr/>
            </p:nvSpPr>
            <p:spPr bwMode="auto">
              <a:xfrm>
                <a:off x="3600" y="2065"/>
                <a:ext cx="124" cy="255"/>
              </a:xfrm>
              <a:custGeom>
                <a:avLst/>
                <a:gdLst/>
                <a:ahLst/>
                <a:cxnLst>
                  <a:cxn ang="0">
                    <a:pos x="274" y="107"/>
                  </a:cxn>
                  <a:cxn ang="0">
                    <a:pos x="308" y="361"/>
                  </a:cxn>
                  <a:cxn ang="0">
                    <a:pos x="321" y="422"/>
                  </a:cxn>
                  <a:cxn ang="0">
                    <a:pos x="308" y="499"/>
                  </a:cxn>
                  <a:cxn ang="0">
                    <a:pos x="227" y="724"/>
                  </a:cxn>
                  <a:cxn ang="0">
                    <a:pos x="170" y="863"/>
                  </a:cxn>
                  <a:cxn ang="0">
                    <a:pos x="137" y="916"/>
                  </a:cxn>
                  <a:cxn ang="0">
                    <a:pos x="115" y="1011"/>
                  </a:cxn>
                  <a:cxn ang="0">
                    <a:pos x="105" y="1059"/>
                  </a:cxn>
                  <a:cxn ang="0">
                    <a:pos x="58" y="1103"/>
                  </a:cxn>
                  <a:cxn ang="0">
                    <a:pos x="0" y="1141"/>
                  </a:cxn>
                  <a:cxn ang="0">
                    <a:pos x="53" y="1271"/>
                  </a:cxn>
                  <a:cxn ang="0">
                    <a:pos x="241" y="1227"/>
                  </a:cxn>
                  <a:cxn ang="0">
                    <a:pos x="241" y="1164"/>
                  </a:cxn>
                  <a:cxn ang="0">
                    <a:pos x="261" y="1103"/>
                  </a:cxn>
                  <a:cxn ang="0">
                    <a:pos x="274" y="1154"/>
                  </a:cxn>
                  <a:cxn ang="0">
                    <a:pos x="297" y="1189"/>
                  </a:cxn>
                  <a:cxn ang="0">
                    <a:pos x="326" y="1094"/>
                  </a:cxn>
                  <a:cxn ang="0">
                    <a:pos x="354" y="953"/>
                  </a:cxn>
                  <a:cxn ang="0">
                    <a:pos x="382" y="829"/>
                  </a:cxn>
                  <a:cxn ang="0">
                    <a:pos x="457" y="609"/>
                  </a:cxn>
                  <a:cxn ang="0">
                    <a:pos x="562" y="429"/>
                  </a:cxn>
                  <a:cxn ang="0">
                    <a:pos x="623" y="318"/>
                  </a:cxn>
                  <a:cxn ang="0">
                    <a:pos x="424" y="0"/>
                  </a:cxn>
                  <a:cxn ang="0">
                    <a:pos x="274" y="107"/>
                  </a:cxn>
                </a:cxnLst>
                <a:rect l="0" t="0" r="r" b="b"/>
                <a:pathLst>
                  <a:path w="623" h="1271">
                    <a:moveTo>
                      <a:pt x="274" y="107"/>
                    </a:moveTo>
                    <a:lnTo>
                      <a:pt x="308" y="361"/>
                    </a:lnTo>
                    <a:lnTo>
                      <a:pt x="321" y="422"/>
                    </a:lnTo>
                    <a:lnTo>
                      <a:pt x="308" y="499"/>
                    </a:lnTo>
                    <a:lnTo>
                      <a:pt x="227" y="724"/>
                    </a:lnTo>
                    <a:lnTo>
                      <a:pt x="170" y="863"/>
                    </a:lnTo>
                    <a:lnTo>
                      <a:pt x="137" y="916"/>
                    </a:lnTo>
                    <a:lnTo>
                      <a:pt x="115" y="1011"/>
                    </a:lnTo>
                    <a:lnTo>
                      <a:pt x="105" y="1059"/>
                    </a:lnTo>
                    <a:lnTo>
                      <a:pt x="58" y="1103"/>
                    </a:lnTo>
                    <a:lnTo>
                      <a:pt x="0" y="1141"/>
                    </a:lnTo>
                    <a:lnTo>
                      <a:pt x="53" y="1271"/>
                    </a:lnTo>
                    <a:lnTo>
                      <a:pt x="241" y="1227"/>
                    </a:lnTo>
                    <a:lnTo>
                      <a:pt x="241" y="1164"/>
                    </a:lnTo>
                    <a:lnTo>
                      <a:pt x="261" y="1103"/>
                    </a:lnTo>
                    <a:lnTo>
                      <a:pt x="274" y="1154"/>
                    </a:lnTo>
                    <a:lnTo>
                      <a:pt x="297" y="1189"/>
                    </a:lnTo>
                    <a:lnTo>
                      <a:pt x="326" y="1094"/>
                    </a:lnTo>
                    <a:lnTo>
                      <a:pt x="354" y="953"/>
                    </a:lnTo>
                    <a:lnTo>
                      <a:pt x="382" y="829"/>
                    </a:lnTo>
                    <a:lnTo>
                      <a:pt x="457" y="609"/>
                    </a:lnTo>
                    <a:lnTo>
                      <a:pt x="562" y="429"/>
                    </a:lnTo>
                    <a:lnTo>
                      <a:pt x="623" y="318"/>
                    </a:lnTo>
                    <a:lnTo>
                      <a:pt x="424" y="0"/>
                    </a:lnTo>
                    <a:lnTo>
                      <a:pt x="274" y="107"/>
                    </a:lnTo>
                    <a:close/>
                  </a:path>
                </a:pathLst>
              </a:custGeom>
              <a:solidFill>
                <a:srgbClr val="FFFFFF"/>
              </a:solidFill>
              <a:ln w="9525">
                <a:solidFill>
                  <a:schemeClr val="tx1"/>
                </a:solidFill>
                <a:round/>
                <a:headEnd/>
                <a:tailEnd/>
              </a:ln>
            </p:spPr>
            <p:txBody>
              <a:bodyPr/>
              <a:lstStyle/>
              <a:p>
                <a:endParaRPr lang="en-US" dirty="0"/>
              </a:p>
            </p:txBody>
          </p:sp>
          <p:sp>
            <p:nvSpPr>
              <p:cNvPr id="146" name="Freeform 541"/>
              <p:cNvSpPr>
                <a:spLocks/>
              </p:cNvSpPr>
              <p:nvPr/>
            </p:nvSpPr>
            <p:spPr bwMode="auto">
              <a:xfrm>
                <a:off x="3600" y="2065"/>
                <a:ext cx="124" cy="255"/>
              </a:xfrm>
              <a:custGeom>
                <a:avLst/>
                <a:gdLst/>
                <a:ahLst/>
                <a:cxnLst>
                  <a:cxn ang="0">
                    <a:pos x="274" y="107"/>
                  </a:cxn>
                  <a:cxn ang="0">
                    <a:pos x="308" y="361"/>
                  </a:cxn>
                  <a:cxn ang="0">
                    <a:pos x="321" y="422"/>
                  </a:cxn>
                  <a:cxn ang="0">
                    <a:pos x="308" y="499"/>
                  </a:cxn>
                  <a:cxn ang="0">
                    <a:pos x="227" y="724"/>
                  </a:cxn>
                  <a:cxn ang="0">
                    <a:pos x="170" y="863"/>
                  </a:cxn>
                  <a:cxn ang="0">
                    <a:pos x="137" y="916"/>
                  </a:cxn>
                  <a:cxn ang="0">
                    <a:pos x="115" y="1011"/>
                  </a:cxn>
                  <a:cxn ang="0">
                    <a:pos x="105" y="1059"/>
                  </a:cxn>
                  <a:cxn ang="0">
                    <a:pos x="58" y="1103"/>
                  </a:cxn>
                  <a:cxn ang="0">
                    <a:pos x="0" y="1141"/>
                  </a:cxn>
                  <a:cxn ang="0">
                    <a:pos x="53" y="1271"/>
                  </a:cxn>
                  <a:cxn ang="0">
                    <a:pos x="241" y="1227"/>
                  </a:cxn>
                  <a:cxn ang="0">
                    <a:pos x="241" y="1164"/>
                  </a:cxn>
                  <a:cxn ang="0">
                    <a:pos x="261" y="1103"/>
                  </a:cxn>
                  <a:cxn ang="0">
                    <a:pos x="274" y="1154"/>
                  </a:cxn>
                  <a:cxn ang="0">
                    <a:pos x="297" y="1189"/>
                  </a:cxn>
                  <a:cxn ang="0">
                    <a:pos x="326" y="1094"/>
                  </a:cxn>
                  <a:cxn ang="0">
                    <a:pos x="354" y="953"/>
                  </a:cxn>
                  <a:cxn ang="0">
                    <a:pos x="382" y="829"/>
                  </a:cxn>
                  <a:cxn ang="0">
                    <a:pos x="457" y="609"/>
                  </a:cxn>
                  <a:cxn ang="0">
                    <a:pos x="562" y="429"/>
                  </a:cxn>
                  <a:cxn ang="0">
                    <a:pos x="623" y="318"/>
                  </a:cxn>
                  <a:cxn ang="0">
                    <a:pos x="424" y="0"/>
                  </a:cxn>
                  <a:cxn ang="0">
                    <a:pos x="274" y="107"/>
                  </a:cxn>
                </a:cxnLst>
                <a:rect l="0" t="0" r="r" b="b"/>
                <a:pathLst>
                  <a:path w="623" h="1271">
                    <a:moveTo>
                      <a:pt x="274" y="107"/>
                    </a:moveTo>
                    <a:lnTo>
                      <a:pt x="308" y="361"/>
                    </a:lnTo>
                    <a:lnTo>
                      <a:pt x="321" y="422"/>
                    </a:lnTo>
                    <a:lnTo>
                      <a:pt x="308" y="499"/>
                    </a:lnTo>
                    <a:lnTo>
                      <a:pt x="227" y="724"/>
                    </a:lnTo>
                    <a:lnTo>
                      <a:pt x="170" y="863"/>
                    </a:lnTo>
                    <a:lnTo>
                      <a:pt x="137" y="916"/>
                    </a:lnTo>
                    <a:lnTo>
                      <a:pt x="115" y="1011"/>
                    </a:lnTo>
                    <a:lnTo>
                      <a:pt x="105" y="1059"/>
                    </a:lnTo>
                    <a:lnTo>
                      <a:pt x="58" y="1103"/>
                    </a:lnTo>
                    <a:lnTo>
                      <a:pt x="0" y="1141"/>
                    </a:lnTo>
                    <a:lnTo>
                      <a:pt x="53" y="1271"/>
                    </a:lnTo>
                    <a:lnTo>
                      <a:pt x="241" y="1227"/>
                    </a:lnTo>
                    <a:lnTo>
                      <a:pt x="241" y="1164"/>
                    </a:lnTo>
                    <a:lnTo>
                      <a:pt x="261" y="1103"/>
                    </a:lnTo>
                    <a:lnTo>
                      <a:pt x="274" y="1154"/>
                    </a:lnTo>
                    <a:lnTo>
                      <a:pt x="297" y="1189"/>
                    </a:lnTo>
                    <a:lnTo>
                      <a:pt x="326" y="1094"/>
                    </a:lnTo>
                    <a:lnTo>
                      <a:pt x="354" y="953"/>
                    </a:lnTo>
                    <a:lnTo>
                      <a:pt x="382" y="829"/>
                    </a:lnTo>
                    <a:lnTo>
                      <a:pt x="457" y="609"/>
                    </a:lnTo>
                    <a:lnTo>
                      <a:pt x="562" y="429"/>
                    </a:lnTo>
                    <a:lnTo>
                      <a:pt x="623" y="318"/>
                    </a:lnTo>
                    <a:lnTo>
                      <a:pt x="424" y="0"/>
                    </a:lnTo>
                    <a:lnTo>
                      <a:pt x="274" y="107"/>
                    </a:lnTo>
                  </a:path>
                </a:pathLst>
              </a:custGeom>
              <a:noFill/>
              <a:ln w="3175">
                <a:solidFill>
                  <a:schemeClr val="tx1"/>
                </a:solidFill>
                <a:prstDash val="solid"/>
                <a:round/>
                <a:headEnd/>
                <a:tailEnd/>
              </a:ln>
            </p:spPr>
            <p:txBody>
              <a:bodyPr/>
              <a:lstStyle/>
              <a:p>
                <a:endParaRPr lang="en-US" dirty="0"/>
              </a:p>
            </p:txBody>
          </p:sp>
          <p:sp>
            <p:nvSpPr>
              <p:cNvPr id="147" name="Freeform 542"/>
              <p:cNvSpPr>
                <a:spLocks/>
              </p:cNvSpPr>
              <p:nvPr/>
            </p:nvSpPr>
            <p:spPr bwMode="auto">
              <a:xfrm>
                <a:off x="3522" y="1869"/>
                <a:ext cx="251" cy="264"/>
              </a:xfrm>
              <a:custGeom>
                <a:avLst/>
                <a:gdLst/>
                <a:ahLst/>
                <a:cxnLst>
                  <a:cxn ang="0">
                    <a:pos x="0" y="620"/>
                  </a:cxn>
                  <a:cxn ang="0">
                    <a:pos x="9" y="772"/>
                  </a:cxn>
                  <a:cxn ang="0">
                    <a:pos x="38" y="884"/>
                  </a:cxn>
                  <a:cxn ang="0">
                    <a:pos x="106" y="971"/>
                  </a:cxn>
                  <a:cxn ang="0">
                    <a:pos x="189" y="1038"/>
                  </a:cxn>
                  <a:cxn ang="0">
                    <a:pos x="277" y="1095"/>
                  </a:cxn>
                  <a:cxn ang="0">
                    <a:pos x="369" y="1124"/>
                  </a:cxn>
                  <a:cxn ang="0">
                    <a:pos x="364" y="1187"/>
                  </a:cxn>
                  <a:cxn ang="0">
                    <a:pos x="398" y="1279"/>
                  </a:cxn>
                  <a:cxn ang="0">
                    <a:pos x="427" y="1283"/>
                  </a:cxn>
                  <a:cxn ang="0">
                    <a:pos x="447" y="1216"/>
                  </a:cxn>
                  <a:cxn ang="0">
                    <a:pos x="441" y="1134"/>
                  </a:cxn>
                  <a:cxn ang="0">
                    <a:pos x="476" y="1134"/>
                  </a:cxn>
                  <a:cxn ang="0">
                    <a:pos x="481" y="1196"/>
                  </a:cxn>
                  <a:cxn ang="0">
                    <a:pos x="506" y="1279"/>
                  </a:cxn>
                  <a:cxn ang="0">
                    <a:pos x="519" y="1322"/>
                  </a:cxn>
                  <a:cxn ang="0">
                    <a:pos x="560" y="1322"/>
                  </a:cxn>
                  <a:cxn ang="0">
                    <a:pos x="568" y="1225"/>
                  </a:cxn>
                  <a:cxn ang="0">
                    <a:pos x="568" y="1148"/>
                  </a:cxn>
                  <a:cxn ang="0">
                    <a:pos x="642" y="1129"/>
                  </a:cxn>
                  <a:cxn ang="0">
                    <a:pos x="655" y="1225"/>
                  </a:cxn>
                  <a:cxn ang="0">
                    <a:pos x="685" y="1293"/>
                  </a:cxn>
                  <a:cxn ang="0">
                    <a:pos x="720" y="1293"/>
                  </a:cxn>
                  <a:cxn ang="0">
                    <a:pos x="720" y="1192"/>
                  </a:cxn>
                  <a:cxn ang="0">
                    <a:pos x="734" y="1129"/>
                  </a:cxn>
                  <a:cxn ang="0">
                    <a:pos x="734" y="1110"/>
                  </a:cxn>
                  <a:cxn ang="0">
                    <a:pos x="778" y="1086"/>
                  </a:cxn>
                  <a:cxn ang="0">
                    <a:pos x="822" y="1062"/>
                  </a:cxn>
                  <a:cxn ang="0">
                    <a:pos x="1041" y="894"/>
                  </a:cxn>
                  <a:cxn ang="0">
                    <a:pos x="1142" y="706"/>
                  </a:cxn>
                  <a:cxn ang="0">
                    <a:pos x="1181" y="590"/>
                  </a:cxn>
                  <a:cxn ang="0">
                    <a:pos x="1225" y="471"/>
                  </a:cxn>
                  <a:cxn ang="0">
                    <a:pos x="1243" y="307"/>
                  </a:cxn>
                  <a:cxn ang="0">
                    <a:pos x="1254" y="134"/>
                  </a:cxn>
                  <a:cxn ang="0">
                    <a:pos x="1214" y="0"/>
                  </a:cxn>
                  <a:cxn ang="0">
                    <a:pos x="0" y="620"/>
                  </a:cxn>
                </a:cxnLst>
                <a:rect l="0" t="0" r="r" b="b"/>
                <a:pathLst>
                  <a:path w="1254" h="1322">
                    <a:moveTo>
                      <a:pt x="0" y="620"/>
                    </a:moveTo>
                    <a:lnTo>
                      <a:pt x="9" y="772"/>
                    </a:lnTo>
                    <a:lnTo>
                      <a:pt x="38" y="884"/>
                    </a:lnTo>
                    <a:lnTo>
                      <a:pt x="106" y="971"/>
                    </a:lnTo>
                    <a:lnTo>
                      <a:pt x="189" y="1038"/>
                    </a:lnTo>
                    <a:lnTo>
                      <a:pt x="277" y="1095"/>
                    </a:lnTo>
                    <a:lnTo>
                      <a:pt x="369" y="1124"/>
                    </a:lnTo>
                    <a:lnTo>
                      <a:pt x="364" y="1187"/>
                    </a:lnTo>
                    <a:lnTo>
                      <a:pt x="398" y="1279"/>
                    </a:lnTo>
                    <a:lnTo>
                      <a:pt x="427" y="1283"/>
                    </a:lnTo>
                    <a:lnTo>
                      <a:pt x="447" y="1216"/>
                    </a:lnTo>
                    <a:lnTo>
                      <a:pt x="441" y="1134"/>
                    </a:lnTo>
                    <a:lnTo>
                      <a:pt x="476" y="1134"/>
                    </a:lnTo>
                    <a:lnTo>
                      <a:pt x="481" y="1196"/>
                    </a:lnTo>
                    <a:lnTo>
                      <a:pt x="506" y="1279"/>
                    </a:lnTo>
                    <a:lnTo>
                      <a:pt x="519" y="1322"/>
                    </a:lnTo>
                    <a:lnTo>
                      <a:pt x="560" y="1322"/>
                    </a:lnTo>
                    <a:lnTo>
                      <a:pt x="568" y="1225"/>
                    </a:lnTo>
                    <a:lnTo>
                      <a:pt x="568" y="1148"/>
                    </a:lnTo>
                    <a:lnTo>
                      <a:pt x="642" y="1129"/>
                    </a:lnTo>
                    <a:lnTo>
                      <a:pt x="655" y="1225"/>
                    </a:lnTo>
                    <a:lnTo>
                      <a:pt x="685" y="1293"/>
                    </a:lnTo>
                    <a:lnTo>
                      <a:pt x="720" y="1293"/>
                    </a:lnTo>
                    <a:lnTo>
                      <a:pt x="720" y="1192"/>
                    </a:lnTo>
                    <a:lnTo>
                      <a:pt x="734" y="1129"/>
                    </a:lnTo>
                    <a:lnTo>
                      <a:pt x="734" y="1110"/>
                    </a:lnTo>
                    <a:lnTo>
                      <a:pt x="778" y="1086"/>
                    </a:lnTo>
                    <a:lnTo>
                      <a:pt x="822" y="1062"/>
                    </a:lnTo>
                    <a:lnTo>
                      <a:pt x="1041" y="894"/>
                    </a:lnTo>
                    <a:lnTo>
                      <a:pt x="1142" y="706"/>
                    </a:lnTo>
                    <a:lnTo>
                      <a:pt x="1181" y="590"/>
                    </a:lnTo>
                    <a:lnTo>
                      <a:pt x="1225" y="471"/>
                    </a:lnTo>
                    <a:lnTo>
                      <a:pt x="1243" y="307"/>
                    </a:lnTo>
                    <a:lnTo>
                      <a:pt x="1254" y="134"/>
                    </a:lnTo>
                    <a:lnTo>
                      <a:pt x="1214" y="0"/>
                    </a:lnTo>
                    <a:lnTo>
                      <a:pt x="0" y="620"/>
                    </a:lnTo>
                    <a:close/>
                  </a:path>
                </a:pathLst>
              </a:custGeom>
              <a:solidFill>
                <a:srgbClr val="FFFFFF"/>
              </a:solidFill>
              <a:ln w="9525">
                <a:solidFill>
                  <a:schemeClr val="tx1"/>
                </a:solidFill>
                <a:round/>
                <a:headEnd/>
                <a:tailEnd/>
              </a:ln>
            </p:spPr>
            <p:txBody>
              <a:bodyPr/>
              <a:lstStyle/>
              <a:p>
                <a:endParaRPr lang="en-US" dirty="0"/>
              </a:p>
            </p:txBody>
          </p:sp>
          <p:sp>
            <p:nvSpPr>
              <p:cNvPr id="148" name="Freeform 543"/>
              <p:cNvSpPr>
                <a:spLocks/>
              </p:cNvSpPr>
              <p:nvPr/>
            </p:nvSpPr>
            <p:spPr bwMode="auto">
              <a:xfrm>
                <a:off x="3522" y="1869"/>
                <a:ext cx="251" cy="264"/>
              </a:xfrm>
              <a:custGeom>
                <a:avLst/>
                <a:gdLst/>
                <a:ahLst/>
                <a:cxnLst>
                  <a:cxn ang="0">
                    <a:pos x="0" y="620"/>
                  </a:cxn>
                  <a:cxn ang="0">
                    <a:pos x="9" y="772"/>
                  </a:cxn>
                  <a:cxn ang="0">
                    <a:pos x="38" y="884"/>
                  </a:cxn>
                  <a:cxn ang="0">
                    <a:pos x="106" y="971"/>
                  </a:cxn>
                  <a:cxn ang="0">
                    <a:pos x="189" y="1038"/>
                  </a:cxn>
                  <a:cxn ang="0">
                    <a:pos x="277" y="1095"/>
                  </a:cxn>
                  <a:cxn ang="0">
                    <a:pos x="369" y="1124"/>
                  </a:cxn>
                  <a:cxn ang="0">
                    <a:pos x="364" y="1187"/>
                  </a:cxn>
                  <a:cxn ang="0">
                    <a:pos x="398" y="1279"/>
                  </a:cxn>
                  <a:cxn ang="0">
                    <a:pos x="427" y="1283"/>
                  </a:cxn>
                  <a:cxn ang="0">
                    <a:pos x="447" y="1216"/>
                  </a:cxn>
                  <a:cxn ang="0">
                    <a:pos x="441" y="1134"/>
                  </a:cxn>
                  <a:cxn ang="0">
                    <a:pos x="476" y="1134"/>
                  </a:cxn>
                  <a:cxn ang="0">
                    <a:pos x="481" y="1196"/>
                  </a:cxn>
                  <a:cxn ang="0">
                    <a:pos x="506" y="1279"/>
                  </a:cxn>
                  <a:cxn ang="0">
                    <a:pos x="519" y="1322"/>
                  </a:cxn>
                  <a:cxn ang="0">
                    <a:pos x="560" y="1322"/>
                  </a:cxn>
                  <a:cxn ang="0">
                    <a:pos x="568" y="1225"/>
                  </a:cxn>
                  <a:cxn ang="0">
                    <a:pos x="568" y="1148"/>
                  </a:cxn>
                  <a:cxn ang="0">
                    <a:pos x="642" y="1129"/>
                  </a:cxn>
                  <a:cxn ang="0">
                    <a:pos x="655" y="1225"/>
                  </a:cxn>
                  <a:cxn ang="0">
                    <a:pos x="685" y="1293"/>
                  </a:cxn>
                  <a:cxn ang="0">
                    <a:pos x="720" y="1293"/>
                  </a:cxn>
                  <a:cxn ang="0">
                    <a:pos x="720" y="1192"/>
                  </a:cxn>
                  <a:cxn ang="0">
                    <a:pos x="734" y="1129"/>
                  </a:cxn>
                  <a:cxn ang="0">
                    <a:pos x="734" y="1110"/>
                  </a:cxn>
                  <a:cxn ang="0">
                    <a:pos x="778" y="1086"/>
                  </a:cxn>
                  <a:cxn ang="0">
                    <a:pos x="822" y="1062"/>
                  </a:cxn>
                  <a:cxn ang="0">
                    <a:pos x="1041" y="894"/>
                  </a:cxn>
                  <a:cxn ang="0">
                    <a:pos x="1142" y="706"/>
                  </a:cxn>
                  <a:cxn ang="0">
                    <a:pos x="1181" y="590"/>
                  </a:cxn>
                  <a:cxn ang="0">
                    <a:pos x="1225" y="471"/>
                  </a:cxn>
                  <a:cxn ang="0">
                    <a:pos x="1243" y="307"/>
                  </a:cxn>
                  <a:cxn ang="0">
                    <a:pos x="1254" y="134"/>
                  </a:cxn>
                  <a:cxn ang="0">
                    <a:pos x="1214" y="0"/>
                  </a:cxn>
                  <a:cxn ang="0">
                    <a:pos x="0" y="620"/>
                  </a:cxn>
                </a:cxnLst>
                <a:rect l="0" t="0" r="r" b="b"/>
                <a:pathLst>
                  <a:path w="1254" h="1322">
                    <a:moveTo>
                      <a:pt x="0" y="620"/>
                    </a:moveTo>
                    <a:lnTo>
                      <a:pt x="9" y="772"/>
                    </a:lnTo>
                    <a:lnTo>
                      <a:pt x="38" y="884"/>
                    </a:lnTo>
                    <a:lnTo>
                      <a:pt x="106" y="971"/>
                    </a:lnTo>
                    <a:lnTo>
                      <a:pt x="189" y="1038"/>
                    </a:lnTo>
                    <a:lnTo>
                      <a:pt x="277" y="1095"/>
                    </a:lnTo>
                    <a:lnTo>
                      <a:pt x="369" y="1124"/>
                    </a:lnTo>
                    <a:lnTo>
                      <a:pt x="364" y="1187"/>
                    </a:lnTo>
                    <a:lnTo>
                      <a:pt x="398" y="1279"/>
                    </a:lnTo>
                    <a:lnTo>
                      <a:pt x="427" y="1283"/>
                    </a:lnTo>
                    <a:lnTo>
                      <a:pt x="447" y="1216"/>
                    </a:lnTo>
                    <a:lnTo>
                      <a:pt x="441" y="1134"/>
                    </a:lnTo>
                    <a:lnTo>
                      <a:pt x="476" y="1134"/>
                    </a:lnTo>
                    <a:lnTo>
                      <a:pt x="481" y="1196"/>
                    </a:lnTo>
                    <a:lnTo>
                      <a:pt x="506" y="1279"/>
                    </a:lnTo>
                    <a:lnTo>
                      <a:pt x="519" y="1322"/>
                    </a:lnTo>
                    <a:lnTo>
                      <a:pt x="560" y="1322"/>
                    </a:lnTo>
                    <a:lnTo>
                      <a:pt x="568" y="1225"/>
                    </a:lnTo>
                    <a:lnTo>
                      <a:pt x="568" y="1148"/>
                    </a:lnTo>
                    <a:lnTo>
                      <a:pt x="642" y="1129"/>
                    </a:lnTo>
                    <a:lnTo>
                      <a:pt x="655" y="1225"/>
                    </a:lnTo>
                    <a:lnTo>
                      <a:pt x="685" y="1293"/>
                    </a:lnTo>
                    <a:lnTo>
                      <a:pt x="720" y="1293"/>
                    </a:lnTo>
                    <a:lnTo>
                      <a:pt x="720" y="1192"/>
                    </a:lnTo>
                    <a:lnTo>
                      <a:pt x="734" y="1129"/>
                    </a:lnTo>
                    <a:lnTo>
                      <a:pt x="734" y="1110"/>
                    </a:lnTo>
                    <a:lnTo>
                      <a:pt x="778" y="1086"/>
                    </a:lnTo>
                    <a:lnTo>
                      <a:pt x="822" y="1062"/>
                    </a:lnTo>
                    <a:lnTo>
                      <a:pt x="1041" y="894"/>
                    </a:lnTo>
                    <a:lnTo>
                      <a:pt x="1142" y="706"/>
                    </a:lnTo>
                    <a:lnTo>
                      <a:pt x="1181" y="590"/>
                    </a:lnTo>
                    <a:lnTo>
                      <a:pt x="1225" y="471"/>
                    </a:lnTo>
                    <a:lnTo>
                      <a:pt x="1243" y="307"/>
                    </a:lnTo>
                    <a:lnTo>
                      <a:pt x="1254" y="134"/>
                    </a:lnTo>
                    <a:lnTo>
                      <a:pt x="1214" y="0"/>
                    </a:lnTo>
                    <a:lnTo>
                      <a:pt x="0" y="620"/>
                    </a:lnTo>
                  </a:path>
                </a:pathLst>
              </a:custGeom>
              <a:noFill/>
              <a:ln w="3175">
                <a:solidFill>
                  <a:schemeClr val="tx1"/>
                </a:solidFill>
                <a:prstDash val="solid"/>
                <a:round/>
                <a:headEnd/>
                <a:tailEnd/>
              </a:ln>
            </p:spPr>
            <p:txBody>
              <a:bodyPr/>
              <a:lstStyle/>
              <a:p>
                <a:endParaRPr lang="en-US" dirty="0"/>
              </a:p>
            </p:txBody>
          </p:sp>
          <p:sp>
            <p:nvSpPr>
              <p:cNvPr id="149" name="Freeform 544"/>
              <p:cNvSpPr>
                <a:spLocks/>
              </p:cNvSpPr>
              <p:nvPr/>
            </p:nvSpPr>
            <p:spPr bwMode="auto">
              <a:xfrm>
                <a:off x="2683" y="1549"/>
                <a:ext cx="82" cy="57"/>
              </a:xfrm>
              <a:custGeom>
                <a:avLst/>
                <a:gdLst/>
                <a:ahLst/>
                <a:cxnLst>
                  <a:cxn ang="0">
                    <a:pos x="409" y="153"/>
                  </a:cxn>
                  <a:cxn ang="0">
                    <a:pos x="349" y="71"/>
                  </a:cxn>
                  <a:cxn ang="0">
                    <a:pos x="296" y="13"/>
                  </a:cxn>
                  <a:cxn ang="0">
                    <a:pos x="199" y="0"/>
                  </a:cxn>
                  <a:cxn ang="0">
                    <a:pos x="107" y="9"/>
                  </a:cxn>
                  <a:cxn ang="0">
                    <a:pos x="10" y="19"/>
                  </a:cxn>
                  <a:cxn ang="0">
                    <a:pos x="0" y="71"/>
                  </a:cxn>
                  <a:cxn ang="0">
                    <a:pos x="67" y="139"/>
                  </a:cxn>
                  <a:cxn ang="0">
                    <a:pos x="73" y="186"/>
                  </a:cxn>
                  <a:cxn ang="0">
                    <a:pos x="112" y="259"/>
                  </a:cxn>
                  <a:cxn ang="0">
                    <a:pos x="194" y="288"/>
                  </a:cxn>
                  <a:cxn ang="0">
                    <a:pos x="286" y="288"/>
                  </a:cxn>
                  <a:cxn ang="0">
                    <a:pos x="409" y="153"/>
                  </a:cxn>
                </a:cxnLst>
                <a:rect l="0" t="0" r="r" b="b"/>
                <a:pathLst>
                  <a:path w="409" h="288">
                    <a:moveTo>
                      <a:pt x="409" y="153"/>
                    </a:moveTo>
                    <a:lnTo>
                      <a:pt x="349" y="71"/>
                    </a:lnTo>
                    <a:lnTo>
                      <a:pt x="296" y="13"/>
                    </a:lnTo>
                    <a:lnTo>
                      <a:pt x="199" y="0"/>
                    </a:lnTo>
                    <a:lnTo>
                      <a:pt x="107" y="9"/>
                    </a:lnTo>
                    <a:lnTo>
                      <a:pt x="10" y="19"/>
                    </a:lnTo>
                    <a:lnTo>
                      <a:pt x="0" y="71"/>
                    </a:lnTo>
                    <a:lnTo>
                      <a:pt x="67" y="139"/>
                    </a:lnTo>
                    <a:lnTo>
                      <a:pt x="73" y="186"/>
                    </a:lnTo>
                    <a:lnTo>
                      <a:pt x="112" y="259"/>
                    </a:lnTo>
                    <a:lnTo>
                      <a:pt x="194" y="288"/>
                    </a:lnTo>
                    <a:lnTo>
                      <a:pt x="286" y="288"/>
                    </a:lnTo>
                    <a:lnTo>
                      <a:pt x="409" y="153"/>
                    </a:lnTo>
                    <a:close/>
                  </a:path>
                </a:pathLst>
              </a:custGeom>
              <a:solidFill>
                <a:srgbClr val="000000"/>
              </a:solidFill>
              <a:ln w="9525">
                <a:solidFill>
                  <a:schemeClr val="tx1"/>
                </a:solidFill>
                <a:round/>
                <a:headEnd/>
                <a:tailEnd/>
              </a:ln>
            </p:spPr>
            <p:txBody>
              <a:bodyPr/>
              <a:lstStyle/>
              <a:p>
                <a:endParaRPr lang="en-US" dirty="0"/>
              </a:p>
            </p:txBody>
          </p:sp>
          <p:sp>
            <p:nvSpPr>
              <p:cNvPr id="150" name="Freeform 545"/>
              <p:cNvSpPr>
                <a:spLocks/>
              </p:cNvSpPr>
              <p:nvPr/>
            </p:nvSpPr>
            <p:spPr bwMode="auto">
              <a:xfrm>
                <a:off x="2683" y="1549"/>
                <a:ext cx="82" cy="57"/>
              </a:xfrm>
              <a:custGeom>
                <a:avLst/>
                <a:gdLst/>
                <a:ahLst/>
                <a:cxnLst>
                  <a:cxn ang="0">
                    <a:pos x="409" y="153"/>
                  </a:cxn>
                  <a:cxn ang="0">
                    <a:pos x="349" y="71"/>
                  </a:cxn>
                  <a:cxn ang="0">
                    <a:pos x="296" y="13"/>
                  </a:cxn>
                  <a:cxn ang="0">
                    <a:pos x="199" y="0"/>
                  </a:cxn>
                  <a:cxn ang="0">
                    <a:pos x="107" y="9"/>
                  </a:cxn>
                  <a:cxn ang="0">
                    <a:pos x="10" y="19"/>
                  </a:cxn>
                  <a:cxn ang="0">
                    <a:pos x="0" y="71"/>
                  </a:cxn>
                  <a:cxn ang="0">
                    <a:pos x="67" y="139"/>
                  </a:cxn>
                  <a:cxn ang="0">
                    <a:pos x="73" y="186"/>
                  </a:cxn>
                  <a:cxn ang="0">
                    <a:pos x="112" y="259"/>
                  </a:cxn>
                  <a:cxn ang="0">
                    <a:pos x="194" y="288"/>
                  </a:cxn>
                  <a:cxn ang="0">
                    <a:pos x="286" y="288"/>
                  </a:cxn>
                  <a:cxn ang="0">
                    <a:pos x="409" y="153"/>
                  </a:cxn>
                </a:cxnLst>
                <a:rect l="0" t="0" r="r" b="b"/>
                <a:pathLst>
                  <a:path w="409" h="288">
                    <a:moveTo>
                      <a:pt x="409" y="153"/>
                    </a:moveTo>
                    <a:lnTo>
                      <a:pt x="349" y="71"/>
                    </a:lnTo>
                    <a:lnTo>
                      <a:pt x="296" y="13"/>
                    </a:lnTo>
                    <a:lnTo>
                      <a:pt x="199" y="0"/>
                    </a:lnTo>
                    <a:lnTo>
                      <a:pt x="107" y="9"/>
                    </a:lnTo>
                    <a:lnTo>
                      <a:pt x="10" y="19"/>
                    </a:lnTo>
                    <a:lnTo>
                      <a:pt x="0" y="71"/>
                    </a:lnTo>
                    <a:lnTo>
                      <a:pt x="67" y="139"/>
                    </a:lnTo>
                    <a:lnTo>
                      <a:pt x="73" y="186"/>
                    </a:lnTo>
                    <a:lnTo>
                      <a:pt x="112" y="259"/>
                    </a:lnTo>
                    <a:lnTo>
                      <a:pt x="194" y="288"/>
                    </a:lnTo>
                    <a:lnTo>
                      <a:pt x="286" y="288"/>
                    </a:lnTo>
                    <a:lnTo>
                      <a:pt x="409" y="153"/>
                    </a:lnTo>
                  </a:path>
                </a:pathLst>
              </a:custGeom>
              <a:noFill/>
              <a:ln w="3175">
                <a:solidFill>
                  <a:schemeClr val="tx1"/>
                </a:solidFill>
                <a:prstDash val="solid"/>
                <a:round/>
                <a:headEnd/>
                <a:tailEnd/>
              </a:ln>
            </p:spPr>
            <p:txBody>
              <a:bodyPr/>
              <a:lstStyle/>
              <a:p>
                <a:endParaRPr lang="en-US" dirty="0"/>
              </a:p>
            </p:txBody>
          </p:sp>
          <p:sp>
            <p:nvSpPr>
              <p:cNvPr id="151" name="Freeform 546"/>
              <p:cNvSpPr>
                <a:spLocks/>
              </p:cNvSpPr>
              <p:nvPr/>
            </p:nvSpPr>
            <p:spPr bwMode="auto">
              <a:xfrm>
                <a:off x="3578" y="2293"/>
                <a:ext cx="70" cy="37"/>
              </a:xfrm>
              <a:custGeom>
                <a:avLst/>
                <a:gdLst/>
                <a:ahLst/>
                <a:cxnLst>
                  <a:cxn ang="0">
                    <a:pos x="130" y="5"/>
                  </a:cxn>
                  <a:cxn ang="0">
                    <a:pos x="155" y="43"/>
                  </a:cxn>
                  <a:cxn ang="0">
                    <a:pos x="218" y="62"/>
                  </a:cxn>
                  <a:cxn ang="0">
                    <a:pos x="348" y="91"/>
                  </a:cxn>
                  <a:cxn ang="0">
                    <a:pos x="334" y="148"/>
                  </a:cxn>
                  <a:cxn ang="0">
                    <a:pos x="305" y="170"/>
                  </a:cxn>
                  <a:cxn ang="0">
                    <a:pos x="155" y="188"/>
                  </a:cxn>
                  <a:cxn ang="0">
                    <a:pos x="57" y="170"/>
                  </a:cxn>
                  <a:cxn ang="0">
                    <a:pos x="0" y="120"/>
                  </a:cxn>
                  <a:cxn ang="0">
                    <a:pos x="28" y="91"/>
                  </a:cxn>
                  <a:cxn ang="0">
                    <a:pos x="115" y="0"/>
                  </a:cxn>
                  <a:cxn ang="0">
                    <a:pos x="130" y="5"/>
                  </a:cxn>
                </a:cxnLst>
                <a:rect l="0" t="0" r="r" b="b"/>
                <a:pathLst>
                  <a:path w="348" h="188">
                    <a:moveTo>
                      <a:pt x="130" y="5"/>
                    </a:moveTo>
                    <a:lnTo>
                      <a:pt x="155" y="43"/>
                    </a:lnTo>
                    <a:lnTo>
                      <a:pt x="218" y="62"/>
                    </a:lnTo>
                    <a:lnTo>
                      <a:pt x="348" y="91"/>
                    </a:lnTo>
                    <a:lnTo>
                      <a:pt x="334" y="148"/>
                    </a:lnTo>
                    <a:lnTo>
                      <a:pt x="305" y="170"/>
                    </a:lnTo>
                    <a:lnTo>
                      <a:pt x="155" y="188"/>
                    </a:lnTo>
                    <a:lnTo>
                      <a:pt x="57" y="170"/>
                    </a:lnTo>
                    <a:lnTo>
                      <a:pt x="0" y="120"/>
                    </a:lnTo>
                    <a:lnTo>
                      <a:pt x="28" y="91"/>
                    </a:lnTo>
                    <a:lnTo>
                      <a:pt x="115" y="0"/>
                    </a:lnTo>
                    <a:lnTo>
                      <a:pt x="130" y="5"/>
                    </a:lnTo>
                    <a:close/>
                  </a:path>
                </a:pathLst>
              </a:custGeom>
              <a:solidFill>
                <a:srgbClr val="000000"/>
              </a:solidFill>
              <a:ln w="9525">
                <a:solidFill>
                  <a:schemeClr val="tx1"/>
                </a:solidFill>
                <a:round/>
                <a:headEnd/>
                <a:tailEnd/>
              </a:ln>
            </p:spPr>
            <p:txBody>
              <a:bodyPr/>
              <a:lstStyle/>
              <a:p>
                <a:endParaRPr lang="en-US" dirty="0"/>
              </a:p>
            </p:txBody>
          </p:sp>
          <p:sp>
            <p:nvSpPr>
              <p:cNvPr id="152" name="Freeform 547"/>
              <p:cNvSpPr>
                <a:spLocks/>
              </p:cNvSpPr>
              <p:nvPr/>
            </p:nvSpPr>
            <p:spPr bwMode="auto">
              <a:xfrm>
                <a:off x="3578" y="2293"/>
                <a:ext cx="70" cy="37"/>
              </a:xfrm>
              <a:custGeom>
                <a:avLst/>
                <a:gdLst/>
                <a:ahLst/>
                <a:cxnLst>
                  <a:cxn ang="0">
                    <a:pos x="130" y="5"/>
                  </a:cxn>
                  <a:cxn ang="0">
                    <a:pos x="155" y="43"/>
                  </a:cxn>
                  <a:cxn ang="0">
                    <a:pos x="218" y="62"/>
                  </a:cxn>
                  <a:cxn ang="0">
                    <a:pos x="348" y="91"/>
                  </a:cxn>
                  <a:cxn ang="0">
                    <a:pos x="334" y="148"/>
                  </a:cxn>
                  <a:cxn ang="0">
                    <a:pos x="305" y="170"/>
                  </a:cxn>
                  <a:cxn ang="0">
                    <a:pos x="155" y="188"/>
                  </a:cxn>
                  <a:cxn ang="0">
                    <a:pos x="57" y="170"/>
                  </a:cxn>
                  <a:cxn ang="0">
                    <a:pos x="0" y="120"/>
                  </a:cxn>
                  <a:cxn ang="0">
                    <a:pos x="28" y="91"/>
                  </a:cxn>
                  <a:cxn ang="0">
                    <a:pos x="115" y="0"/>
                  </a:cxn>
                  <a:cxn ang="0">
                    <a:pos x="130" y="5"/>
                  </a:cxn>
                </a:cxnLst>
                <a:rect l="0" t="0" r="r" b="b"/>
                <a:pathLst>
                  <a:path w="348" h="188">
                    <a:moveTo>
                      <a:pt x="130" y="5"/>
                    </a:moveTo>
                    <a:lnTo>
                      <a:pt x="155" y="43"/>
                    </a:lnTo>
                    <a:lnTo>
                      <a:pt x="218" y="62"/>
                    </a:lnTo>
                    <a:lnTo>
                      <a:pt x="348" y="91"/>
                    </a:lnTo>
                    <a:lnTo>
                      <a:pt x="334" y="148"/>
                    </a:lnTo>
                    <a:lnTo>
                      <a:pt x="305" y="170"/>
                    </a:lnTo>
                    <a:lnTo>
                      <a:pt x="155" y="188"/>
                    </a:lnTo>
                    <a:lnTo>
                      <a:pt x="57" y="170"/>
                    </a:lnTo>
                    <a:lnTo>
                      <a:pt x="0" y="120"/>
                    </a:lnTo>
                    <a:lnTo>
                      <a:pt x="28" y="91"/>
                    </a:lnTo>
                    <a:lnTo>
                      <a:pt x="115" y="0"/>
                    </a:lnTo>
                    <a:lnTo>
                      <a:pt x="130" y="5"/>
                    </a:lnTo>
                  </a:path>
                </a:pathLst>
              </a:custGeom>
              <a:noFill/>
              <a:ln w="3175">
                <a:solidFill>
                  <a:schemeClr val="tx1"/>
                </a:solidFill>
                <a:prstDash val="solid"/>
                <a:round/>
                <a:headEnd/>
                <a:tailEnd/>
              </a:ln>
            </p:spPr>
            <p:txBody>
              <a:bodyPr/>
              <a:lstStyle/>
              <a:p>
                <a:endParaRPr lang="en-US" dirty="0"/>
              </a:p>
            </p:txBody>
          </p:sp>
          <p:sp>
            <p:nvSpPr>
              <p:cNvPr id="153" name="Freeform 548"/>
              <p:cNvSpPr>
                <a:spLocks/>
              </p:cNvSpPr>
              <p:nvPr/>
            </p:nvSpPr>
            <p:spPr bwMode="auto">
              <a:xfrm>
                <a:off x="3030" y="2291"/>
                <a:ext cx="72" cy="45"/>
              </a:xfrm>
              <a:custGeom>
                <a:avLst/>
                <a:gdLst/>
                <a:ahLst/>
                <a:cxnLst>
                  <a:cxn ang="0">
                    <a:pos x="131" y="0"/>
                  </a:cxn>
                  <a:cxn ang="0">
                    <a:pos x="106" y="10"/>
                  </a:cxn>
                  <a:cxn ang="0">
                    <a:pos x="40" y="98"/>
                  </a:cxn>
                  <a:cxn ang="0">
                    <a:pos x="2" y="134"/>
                  </a:cxn>
                  <a:cxn ang="0">
                    <a:pos x="0" y="170"/>
                  </a:cxn>
                  <a:cxn ang="0">
                    <a:pos x="40" y="199"/>
                  </a:cxn>
                  <a:cxn ang="0">
                    <a:pos x="117" y="224"/>
                  </a:cxn>
                  <a:cxn ang="0">
                    <a:pos x="213" y="218"/>
                  </a:cxn>
                  <a:cxn ang="0">
                    <a:pos x="294" y="192"/>
                  </a:cxn>
                  <a:cxn ang="0">
                    <a:pos x="334" y="129"/>
                  </a:cxn>
                  <a:cxn ang="0">
                    <a:pos x="360" y="84"/>
                  </a:cxn>
                  <a:cxn ang="0">
                    <a:pos x="354" y="58"/>
                  </a:cxn>
                  <a:cxn ang="0">
                    <a:pos x="334" y="72"/>
                  </a:cxn>
                  <a:cxn ang="0">
                    <a:pos x="303" y="88"/>
                  </a:cxn>
                  <a:cxn ang="0">
                    <a:pos x="241" y="82"/>
                  </a:cxn>
                  <a:cxn ang="0">
                    <a:pos x="163" y="49"/>
                  </a:cxn>
                  <a:cxn ang="0">
                    <a:pos x="137" y="5"/>
                  </a:cxn>
                  <a:cxn ang="0">
                    <a:pos x="131" y="0"/>
                  </a:cxn>
                </a:cxnLst>
                <a:rect l="0" t="0" r="r" b="b"/>
                <a:pathLst>
                  <a:path w="360" h="224">
                    <a:moveTo>
                      <a:pt x="131" y="0"/>
                    </a:moveTo>
                    <a:lnTo>
                      <a:pt x="106" y="10"/>
                    </a:lnTo>
                    <a:lnTo>
                      <a:pt x="40" y="98"/>
                    </a:lnTo>
                    <a:lnTo>
                      <a:pt x="2" y="134"/>
                    </a:lnTo>
                    <a:lnTo>
                      <a:pt x="0" y="170"/>
                    </a:lnTo>
                    <a:lnTo>
                      <a:pt x="40" y="199"/>
                    </a:lnTo>
                    <a:lnTo>
                      <a:pt x="117" y="224"/>
                    </a:lnTo>
                    <a:lnTo>
                      <a:pt x="213" y="218"/>
                    </a:lnTo>
                    <a:lnTo>
                      <a:pt x="294" y="192"/>
                    </a:lnTo>
                    <a:lnTo>
                      <a:pt x="334" y="129"/>
                    </a:lnTo>
                    <a:lnTo>
                      <a:pt x="360" y="84"/>
                    </a:lnTo>
                    <a:lnTo>
                      <a:pt x="354" y="58"/>
                    </a:lnTo>
                    <a:lnTo>
                      <a:pt x="334" y="72"/>
                    </a:lnTo>
                    <a:lnTo>
                      <a:pt x="303" y="88"/>
                    </a:lnTo>
                    <a:lnTo>
                      <a:pt x="241" y="82"/>
                    </a:lnTo>
                    <a:lnTo>
                      <a:pt x="163" y="49"/>
                    </a:lnTo>
                    <a:lnTo>
                      <a:pt x="137" y="5"/>
                    </a:lnTo>
                    <a:lnTo>
                      <a:pt x="131" y="0"/>
                    </a:lnTo>
                    <a:close/>
                  </a:path>
                </a:pathLst>
              </a:custGeom>
              <a:solidFill>
                <a:srgbClr val="000000"/>
              </a:solidFill>
              <a:ln w="9525">
                <a:solidFill>
                  <a:schemeClr val="tx1"/>
                </a:solidFill>
                <a:round/>
                <a:headEnd/>
                <a:tailEnd/>
              </a:ln>
            </p:spPr>
            <p:txBody>
              <a:bodyPr/>
              <a:lstStyle/>
              <a:p>
                <a:endParaRPr lang="en-US" dirty="0"/>
              </a:p>
            </p:txBody>
          </p:sp>
          <p:sp>
            <p:nvSpPr>
              <p:cNvPr id="154" name="Freeform 549"/>
              <p:cNvSpPr>
                <a:spLocks/>
              </p:cNvSpPr>
              <p:nvPr/>
            </p:nvSpPr>
            <p:spPr bwMode="auto">
              <a:xfrm>
                <a:off x="3030" y="2291"/>
                <a:ext cx="72" cy="45"/>
              </a:xfrm>
              <a:custGeom>
                <a:avLst/>
                <a:gdLst/>
                <a:ahLst/>
                <a:cxnLst>
                  <a:cxn ang="0">
                    <a:pos x="131" y="0"/>
                  </a:cxn>
                  <a:cxn ang="0">
                    <a:pos x="106" y="10"/>
                  </a:cxn>
                  <a:cxn ang="0">
                    <a:pos x="40" y="98"/>
                  </a:cxn>
                  <a:cxn ang="0">
                    <a:pos x="2" y="134"/>
                  </a:cxn>
                  <a:cxn ang="0">
                    <a:pos x="0" y="170"/>
                  </a:cxn>
                  <a:cxn ang="0">
                    <a:pos x="40" y="199"/>
                  </a:cxn>
                  <a:cxn ang="0">
                    <a:pos x="117" y="224"/>
                  </a:cxn>
                  <a:cxn ang="0">
                    <a:pos x="213" y="218"/>
                  </a:cxn>
                  <a:cxn ang="0">
                    <a:pos x="294" y="192"/>
                  </a:cxn>
                  <a:cxn ang="0">
                    <a:pos x="334" y="129"/>
                  </a:cxn>
                  <a:cxn ang="0">
                    <a:pos x="360" y="84"/>
                  </a:cxn>
                  <a:cxn ang="0">
                    <a:pos x="354" y="58"/>
                  </a:cxn>
                  <a:cxn ang="0">
                    <a:pos x="334" y="72"/>
                  </a:cxn>
                  <a:cxn ang="0">
                    <a:pos x="303" y="88"/>
                  </a:cxn>
                  <a:cxn ang="0">
                    <a:pos x="241" y="82"/>
                  </a:cxn>
                  <a:cxn ang="0">
                    <a:pos x="163" y="49"/>
                  </a:cxn>
                  <a:cxn ang="0">
                    <a:pos x="137" y="5"/>
                  </a:cxn>
                  <a:cxn ang="0">
                    <a:pos x="131" y="0"/>
                  </a:cxn>
                </a:cxnLst>
                <a:rect l="0" t="0" r="r" b="b"/>
                <a:pathLst>
                  <a:path w="360" h="224">
                    <a:moveTo>
                      <a:pt x="131" y="0"/>
                    </a:moveTo>
                    <a:lnTo>
                      <a:pt x="106" y="10"/>
                    </a:lnTo>
                    <a:lnTo>
                      <a:pt x="40" y="98"/>
                    </a:lnTo>
                    <a:lnTo>
                      <a:pt x="2" y="134"/>
                    </a:lnTo>
                    <a:lnTo>
                      <a:pt x="0" y="170"/>
                    </a:lnTo>
                    <a:lnTo>
                      <a:pt x="40" y="199"/>
                    </a:lnTo>
                    <a:lnTo>
                      <a:pt x="117" y="224"/>
                    </a:lnTo>
                    <a:lnTo>
                      <a:pt x="213" y="218"/>
                    </a:lnTo>
                    <a:lnTo>
                      <a:pt x="294" y="192"/>
                    </a:lnTo>
                    <a:lnTo>
                      <a:pt x="334" y="129"/>
                    </a:lnTo>
                    <a:lnTo>
                      <a:pt x="360" y="84"/>
                    </a:lnTo>
                    <a:lnTo>
                      <a:pt x="354" y="58"/>
                    </a:lnTo>
                    <a:lnTo>
                      <a:pt x="334" y="72"/>
                    </a:lnTo>
                    <a:lnTo>
                      <a:pt x="303" y="88"/>
                    </a:lnTo>
                    <a:lnTo>
                      <a:pt x="241" y="82"/>
                    </a:lnTo>
                    <a:lnTo>
                      <a:pt x="163" y="49"/>
                    </a:lnTo>
                    <a:lnTo>
                      <a:pt x="137" y="5"/>
                    </a:lnTo>
                    <a:lnTo>
                      <a:pt x="131" y="0"/>
                    </a:lnTo>
                  </a:path>
                </a:pathLst>
              </a:custGeom>
              <a:noFill/>
              <a:ln w="3175">
                <a:solidFill>
                  <a:schemeClr val="tx1"/>
                </a:solidFill>
                <a:prstDash val="solid"/>
                <a:round/>
                <a:headEnd/>
                <a:tailEnd/>
              </a:ln>
            </p:spPr>
            <p:txBody>
              <a:bodyPr/>
              <a:lstStyle/>
              <a:p>
                <a:endParaRPr lang="en-US" dirty="0"/>
              </a:p>
            </p:txBody>
          </p:sp>
          <p:sp>
            <p:nvSpPr>
              <p:cNvPr id="155" name="Freeform 550"/>
              <p:cNvSpPr>
                <a:spLocks/>
              </p:cNvSpPr>
              <p:nvPr/>
            </p:nvSpPr>
            <p:spPr bwMode="auto">
              <a:xfrm>
                <a:off x="2664" y="1530"/>
                <a:ext cx="1170" cy="814"/>
              </a:xfrm>
              <a:custGeom>
                <a:avLst/>
                <a:gdLst/>
                <a:ahLst/>
                <a:cxnLst>
                  <a:cxn ang="0">
                    <a:pos x="445" y="1076"/>
                  </a:cxn>
                  <a:cxn ang="0">
                    <a:pos x="296" y="1154"/>
                  </a:cxn>
                  <a:cxn ang="0">
                    <a:pos x="99" y="1105"/>
                  </a:cxn>
                  <a:cxn ang="0">
                    <a:pos x="50" y="1046"/>
                  </a:cxn>
                  <a:cxn ang="0">
                    <a:pos x="9" y="959"/>
                  </a:cxn>
                  <a:cxn ang="0">
                    <a:pos x="29" y="792"/>
                  </a:cxn>
                  <a:cxn ang="0">
                    <a:pos x="277" y="605"/>
                  </a:cxn>
                  <a:cxn ang="0">
                    <a:pos x="356" y="332"/>
                  </a:cxn>
                  <a:cxn ang="0">
                    <a:pos x="425" y="244"/>
                  </a:cxn>
                  <a:cxn ang="0">
                    <a:pos x="445" y="215"/>
                  </a:cxn>
                  <a:cxn ang="0">
                    <a:pos x="485" y="156"/>
                  </a:cxn>
                  <a:cxn ang="0">
                    <a:pos x="593" y="97"/>
                  </a:cxn>
                  <a:cxn ang="0">
                    <a:pos x="623" y="58"/>
                  </a:cxn>
                  <a:cxn ang="0">
                    <a:pos x="752" y="0"/>
                  </a:cxn>
                  <a:cxn ang="0">
                    <a:pos x="1257" y="146"/>
                  </a:cxn>
                  <a:cxn ang="0">
                    <a:pos x="1703" y="341"/>
                  </a:cxn>
                  <a:cxn ang="0">
                    <a:pos x="2446" y="323"/>
                  </a:cxn>
                  <a:cxn ang="0">
                    <a:pos x="3702" y="469"/>
                  </a:cxn>
                  <a:cxn ang="0">
                    <a:pos x="4792" y="283"/>
                  </a:cxn>
                  <a:cxn ang="0">
                    <a:pos x="5337" y="430"/>
                  </a:cxn>
                  <a:cxn ang="0">
                    <a:pos x="5486" y="547"/>
                  </a:cxn>
                  <a:cxn ang="0">
                    <a:pos x="5604" y="664"/>
                  </a:cxn>
                  <a:cxn ang="0">
                    <a:pos x="5712" y="744"/>
                  </a:cxn>
                  <a:cxn ang="0">
                    <a:pos x="5851" y="988"/>
                  </a:cxn>
                  <a:cxn ang="0">
                    <a:pos x="5516" y="1555"/>
                  </a:cxn>
                  <a:cxn ang="0">
                    <a:pos x="5406" y="2280"/>
                  </a:cxn>
                  <a:cxn ang="0">
                    <a:pos x="5516" y="2572"/>
                  </a:cxn>
                  <a:cxn ang="0">
                    <a:pos x="5693" y="2817"/>
                  </a:cxn>
                  <a:cxn ang="0">
                    <a:pos x="5604" y="3746"/>
                  </a:cxn>
                  <a:cxn ang="0">
                    <a:pos x="5593" y="3962"/>
                  </a:cxn>
                  <a:cxn ang="0">
                    <a:pos x="5564" y="3942"/>
                  </a:cxn>
                  <a:cxn ang="0">
                    <a:pos x="5545" y="3903"/>
                  </a:cxn>
                  <a:cxn ang="0">
                    <a:pos x="5516" y="3903"/>
                  </a:cxn>
                  <a:cxn ang="0">
                    <a:pos x="5495" y="3962"/>
                  </a:cxn>
                  <a:cxn ang="0">
                    <a:pos x="5475" y="4010"/>
                  </a:cxn>
                  <a:cxn ang="0">
                    <a:pos x="5436" y="4020"/>
                  </a:cxn>
                  <a:cxn ang="0">
                    <a:pos x="5288" y="3971"/>
                  </a:cxn>
                  <a:cxn ang="0">
                    <a:pos x="5366" y="3873"/>
                  </a:cxn>
                  <a:cxn ang="0">
                    <a:pos x="5425" y="3415"/>
                  </a:cxn>
                  <a:cxn ang="0">
                    <a:pos x="5138" y="2797"/>
                  </a:cxn>
                  <a:cxn ang="0">
                    <a:pos x="4217" y="2542"/>
                  </a:cxn>
                  <a:cxn ang="0">
                    <a:pos x="3802" y="2650"/>
                  </a:cxn>
                  <a:cxn ang="0">
                    <a:pos x="3415" y="2621"/>
                  </a:cxn>
                  <a:cxn ang="0">
                    <a:pos x="2635" y="2514"/>
                  </a:cxn>
                  <a:cxn ang="0">
                    <a:pos x="2575" y="3199"/>
                  </a:cxn>
                  <a:cxn ang="0">
                    <a:pos x="2624" y="3667"/>
                  </a:cxn>
                  <a:cxn ang="0">
                    <a:pos x="2605" y="3873"/>
                  </a:cxn>
                  <a:cxn ang="0">
                    <a:pos x="2615" y="4060"/>
                  </a:cxn>
                  <a:cxn ang="0">
                    <a:pos x="2486" y="4060"/>
                  </a:cxn>
                  <a:cxn ang="0">
                    <a:pos x="2387" y="3982"/>
                  </a:cxn>
                  <a:cxn ang="0">
                    <a:pos x="2426" y="3864"/>
                  </a:cxn>
                  <a:cxn ang="0">
                    <a:pos x="2397" y="3639"/>
                  </a:cxn>
                  <a:cxn ang="0">
                    <a:pos x="2258" y="2983"/>
                  </a:cxn>
                  <a:cxn ang="0">
                    <a:pos x="2010" y="2366"/>
                  </a:cxn>
                  <a:cxn ang="0">
                    <a:pos x="1555" y="2034"/>
                  </a:cxn>
                  <a:cxn ang="0">
                    <a:pos x="1375" y="1457"/>
                  </a:cxn>
                  <a:cxn ang="0">
                    <a:pos x="899" y="1036"/>
                  </a:cxn>
                  <a:cxn ang="0">
                    <a:pos x="822" y="1016"/>
                  </a:cxn>
                </a:cxnLst>
                <a:rect l="0" t="0" r="r" b="b"/>
                <a:pathLst>
                  <a:path w="5851" h="4070">
                    <a:moveTo>
                      <a:pt x="811" y="997"/>
                    </a:moveTo>
                    <a:lnTo>
                      <a:pt x="653" y="1027"/>
                    </a:lnTo>
                    <a:lnTo>
                      <a:pt x="445" y="1076"/>
                    </a:lnTo>
                    <a:lnTo>
                      <a:pt x="336" y="1143"/>
                    </a:lnTo>
                    <a:lnTo>
                      <a:pt x="316" y="1154"/>
                    </a:lnTo>
                    <a:lnTo>
                      <a:pt x="296" y="1154"/>
                    </a:lnTo>
                    <a:lnTo>
                      <a:pt x="267" y="1154"/>
                    </a:lnTo>
                    <a:lnTo>
                      <a:pt x="127" y="1143"/>
                    </a:lnTo>
                    <a:lnTo>
                      <a:pt x="99" y="1105"/>
                    </a:lnTo>
                    <a:lnTo>
                      <a:pt x="78" y="1076"/>
                    </a:lnTo>
                    <a:lnTo>
                      <a:pt x="68" y="1057"/>
                    </a:lnTo>
                    <a:lnTo>
                      <a:pt x="50" y="1046"/>
                    </a:lnTo>
                    <a:lnTo>
                      <a:pt x="19" y="1016"/>
                    </a:lnTo>
                    <a:lnTo>
                      <a:pt x="19" y="997"/>
                    </a:lnTo>
                    <a:lnTo>
                      <a:pt x="9" y="959"/>
                    </a:lnTo>
                    <a:lnTo>
                      <a:pt x="0" y="910"/>
                    </a:lnTo>
                    <a:lnTo>
                      <a:pt x="9" y="850"/>
                    </a:lnTo>
                    <a:lnTo>
                      <a:pt x="29" y="792"/>
                    </a:lnTo>
                    <a:lnTo>
                      <a:pt x="87" y="773"/>
                    </a:lnTo>
                    <a:lnTo>
                      <a:pt x="196" y="675"/>
                    </a:lnTo>
                    <a:lnTo>
                      <a:pt x="277" y="605"/>
                    </a:lnTo>
                    <a:lnTo>
                      <a:pt x="326" y="499"/>
                    </a:lnTo>
                    <a:lnTo>
                      <a:pt x="345" y="430"/>
                    </a:lnTo>
                    <a:lnTo>
                      <a:pt x="356" y="332"/>
                    </a:lnTo>
                    <a:lnTo>
                      <a:pt x="384" y="292"/>
                    </a:lnTo>
                    <a:lnTo>
                      <a:pt x="405" y="263"/>
                    </a:lnTo>
                    <a:lnTo>
                      <a:pt x="425" y="244"/>
                    </a:lnTo>
                    <a:lnTo>
                      <a:pt x="465" y="235"/>
                    </a:lnTo>
                    <a:lnTo>
                      <a:pt x="485" y="235"/>
                    </a:lnTo>
                    <a:lnTo>
                      <a:pt x="445" y="215"/>
                    </a:lnTo>
                    <a:lnTo>
                      <a:pt x="454" y="205"/>
                    </a:lnTo>
                    <a:lnTo>
                      <a:pt x="505" y="175"/>
                    </a:lnTo>
                    <a:lnTo>
                      <a:pt x="485" y="156"/>
                    </a:lnTo>
                    <a:lnTo>
                      <a:pt x="454" y="137"/>
                    </a:lnTo>
                    <a:lnTo>
                      <a:pt x="485" y="127"/>
                    </a:lnTo>
                    <a:lnTo>
                      <a:pt x="593" y="97"/>
                    </a:lnTo>
                    <a:lnTo>
                      <a:pt x="634" y="88"/>
                    </a:lnTo>
                    <a:lnTo>
                      <a:pt x="663" y="68"/>
                    </a:lnTo>
                    <a:lnTo>
                      <a:pt x="623" y="58"/>
                    </a:lnTo>
                    <a:lnTo>
                      <a:pt x="603" y="39"/>
                    </a:lnTo>
                    <a:lnTo>
                      <a:pt x="643" y="28"/>
                    </a:lnTo>
                    <a:lnTo>
                      <a:pt x="752" y="0"/>
                    </a:lnTo>
                    <a:lnTo>
                      <a:pt x="881" y="0"/>
                    </a:lnTo>
                    <a:lnTo>
                      <a:pt x="1138" y="78"/>
                    </a:lnTo>
                    <a:lnTo>
                      <a:pt x="1257" y="146"/>
                    </a:lnTo>
                    <a:lnTo>
                      <a:pt x="1346" y="195"/>
                    </a:lnTo>
                    <a:lnTo>
                      <a:pt x="1624" y="323"/>
                    </a:lnTo>
                    <a:lnTo>
                      <a:pt x="1703" y="341"/>
                    </a:lnTo>
                    <a:lnTo>
                      <a:pt x="1971" y="341"/>
                    </a:lnTo>
                    <a:lnTo>
                      <a:pt x="2229" y="323"/>
                    </a:lnTo>
                    <a:lnTo>
                      <a:pt x="2446" y="323"/>
                    </a:lnTo>
                    <a:lnTo>
                      <a:pt x="2881" y="381"/>
                    </a:lnTo>
                    <a:lnTo>
                      <a:pt x="3219" y="430"/>
                    </a:lnTo>
                    <a:lnTo>
                      <a:pt x="3702" y="469"/>
                    </a:lnTo>
                    <a:lnTo>
                      <a:pt x="4059" y="410"/>
                    </a:lnTo>
                    <a:lnTo>
                      <a:pt x="4515" y="323"/>
                    </a:lnTo>
                    <a:lnTo>
                      <a:pt x="4792" y="283"/>
                    </a:lnTo>
                    <a:lnTo>
                      <a:pt x="4990" y="292"/>
                    </a:lnTo>
                    <a:lnTo>
                      <a:pt x="5189" y="352"/>
                    </a:lnTo>
                    <a:lnTo>
                      <a:pt x="5337" y="430"/>
                    </a:lnTo>
                    <a:lnTo>
                      <a:pt x="5436" y="489"/>
                    </a:lnTo>
                    <a:lnTo>
                      <a:pt x="5454" y="518"/>
                    </a:lnTo>
                    <a:lnTo>
                      <a:pt x="5486" y="547"/>
                    </a:lnTo>
                    <a:lnTo>
                      <a:pt x="5495" y="595"/>
                    </a:lnTo>
                    <a:lnTo>
                      <a:pt x="5564" y="644"/>
                    </a:lnTo>
                    <a:lnTo>
                      <a:pt x="5604" y="664"/>
                    </a:lnTo>
                    <a:lnTo>
                      <a:pt x="5643" y="684"/>
                    </a:lnTo>
                    <a:lnTo>
                      <a:pt x="5683" y="704"/>
                    </a:lnTo>
                    <a:lnTo>
                      <a:pt x="5712" y="744"/>
                    </a:lnTo>
                    <a:lnTo>
                      <a:pt x="5763" y="792"/>
                    </a:lnTo>
                    <a:lnTo>
                      <a:pt x="5822" y="891"/>
                    </a:lnTo>
                    <a:lnTo>
                      <a:pt x="5851" y="988"/>
                    </a:lnTo>
                    <a:lnTo>
                      <a:pt x="5851" y="1046"/>
                    </a:lnTo>
                    <a:lnTo>
                      <a:pt x="5704" y="1487"/>
                    </a:lnTo>
                    <a:lnTo>
                      <a:pt x="5516" y="1555"/>
                    </a:lnTo>
                    <a:lnTo>
                      <a:pt x="5524" y="1839"/>
                    </a:lnTo>
                    <a:lnTo>
                      <a:pt x="5406" y="2181"/>
                    </a:lnTo>
                    <a:lnTo>
                      <a:pt x="5406" y="2280"/>
                    </a:lnTo>
                    <a:lnTo>
                      <a:pt x="5425" y="2397"/>
                    </a:lnTo>
                    <a:lnTo>
                      <a:pt x="5454" y="2474"/>
                    </a:lnTo>
                    <a:lnTo>
                      <a:pt x="5516" y="2572"/>
                    </a:lnTo>
                    <a:lnTo>
                      <a:pt x="5654" y="2729"/>
                    </a:lnTo>
                    <a:lnTo>
                      <a:pt x="5683" y="2777"/>
                    </a:lnTo>
                    <a:lnTo>
                      <a:pt x="5693" y="2817"/>
                    </a:lnTo>
                    <a:lnTo>
                      <a:pt x="5683" y="2973"/>
                    </a:lnTo>
                    <a:lnTo>
                      <a:pt x="5604" y="3521"/>
                    </a:lnTo>
                    <a:lnTo>
                      <a:pt x="5604" y="3746"/>
                    </a:lnTo>
                    <a:lnTo>
                      <a:pt x="5604" y="3912"/>
                    </a:lnTo>
                    <a:lnTo>
                      <a:pt x="5604" y="3952"/>
                    </a:lnTo>
                    <a:lnTo>
                      <a:pt x="5593" y="3962"/>
                    </a:lnTo>
                    <a:lnTo>
                      <a:pt x="5585" y="3962"/>
                    </a:lnTo>
                    <a:lnTo>
                      <a:pt x="5564" y="3952"/>
                    </a:lnTo>
                    <a:lnTo>
                      <a:pt x="5564" y="3942"/>
                    </a:lnTo>
                    <a:lnTo>
                      <a:pt x="5564" y="3932"/>
                    </a:lnTo>
                    <a:lnTo>
                      <a:pt x="5554" y="3912"/>
                    </a:lnTo>
                    <a:lnTo>
                      <a:pt x="5545" y="3903"/>
                    </a:lnTo>
                    <a:lnTo>
                      <a:pt x="5535" y="3893"/>
                    </a:lnTo>
                    <a:lnTo>
                      <a:pt x="5524" y="3893"/>
                    </a:lnTo>
                    <a:lnTo>
                      <a:pt x="5516" y="3903"/>
                    </a:lnTo>
                    <a:lnTo>
                      <a:pt x="5506" y="3922"/>
                    </a:lnTo>
                    <a:lnTo>
                      <a:pt x="5495" y="3942"/>
                    </a:lnTo>
                    <a:lnTo>
                      <a:pt x="5495" y="3962"/>
                    </a:lnTo>
                    <a:lnTo>
                      <a:pt x="5486" y="3982"/>
                    </a:lnTo>
                    <a:lnTo>
                      <a:pt x="5486" y="3990"/>
                    </a:lnTo>
                    <a:lnTo>
                      <a:pt x="5475" y="4010"/>
                    </a:lnTo>
                    <a:lnTo>
                      <a:pt x="5465" y="4020"/>
                    </a:lnTo>
                    <a:lnTo>
                      <a:pt x="5454" y="4020"/>
                    </a:lnTo>
                    <a:lnTo>
                      <a:pt x="5436" y="4020"/>
                    </a:lnTo>
                    <a:lnTo>
                      <a:pt x="5337" y="3990"/>
                    </a:lnTo>
                    <a:lnTo>
                      <a:pt x="5307" y="3982"/>
                    </a:lnTo>
                    <a:lnTo>
                      <a:pt x="5288" y="3971"/>
                    </a:lnTo>
                    <a:lnTo>
                      <a:pt x="5277" y="3952"/>
                    </a:lnTo>
                    <a:lnTo>
                      <a:pt x="5277" y="3942"/>
                    </a:lnTo>
                    <a:lnTo>
                      <a:pt x="5366" y="3873"/>
                    </a:lnTo>
                    <a:lnTo>
                      <a:pt x="5386" y="3854"/>
                    </a:lnTo>
                    <a:lnTo>
                      <a:pt x="5386" y="3824"/>
                    </a:lnTo>
                    <a:lnTo>
                      <a:pt x="5425" y="3415"/>
                    </a:lnTo>
                    <a:lnTo>
                      <a:pt x="5416" y="3248"/>
                    </a:lnTo>
                    <a:lnTo>
                      <a:pt x="5337" y="3081"/>
                    </a:lnTo>
                    <a:lnTo>
                      <a:pt x="5138" y="2797"/>
                    </a:lnTo>
                    <a:lnTo>
                      <a:pt x="4901" y="2464"/>
                    </a:lnTo>
                    <a:lnTo>
                      <a:pt x="4317" y="2542"/>
                    </a:lnTo>
                    <a:lnTo>
                      <a:pt x="4217" y="2542"/>
                    </a:lnTo>
                    <a:lnTo>
                      <a:pt x="3971" y="2592"/>
                    </a:lnTo>
                    <a:lnTo>
                      <a:pt x="3861" y="2640"/>
                    </a:lnTo>
                    <a:lnTo>
                      <a:pt x="3802" y="2650"/>
                    </a:lnTo>
                    <a:lnTo>
                      <a:pt x="3723" y="2650"/>
                    </a:lnTo>
                    <a:lnTo>
                      <a:pt x="3664" y="2650"/>
                    </a:lnTo>
                    <a:lnTo>
                      <a:pt x="3415" y="2621"/>
                    </a:lnTo>
                    <a:lnTo>
                      <a:pt x="3020" y="2532"/>
                    </a:lnTo>
                    <a:lnTo>
                      <a:pt x="2733" y="2514"/>
                    </a:lnTo>
                    <a:lnTo>
                      <a:pt x="2635" y="2514"/>
                    </a:lnTo>
                    <a:lnTo>
                      <a:pt x="2575" y="2621"/>
                    </a:lnTo>
                    <a:lnTo>
                      <a:pt x="2584" y="2885"/>
                    </a:lnTo>
                    <a:lnTo>
                      <a:pt x="2575" y="3199"/>
                    </a:lnTo>
                    <a:lnTo>
                      <a:pt x="2565" y="3403"/>
                    </a:lnTo>
                    <a:lnTo>
                      <a:pt x="2594" y="3580"/>
                    </a:lnTo>
                    <a:lnTo>
                      <a:pt x="2624" y="3667"/>
                    </a:lnTo>
                    <a:lnTo>
                      <a:pt x="2644" y="3698"/>
                    </a:lnTo>
                    <a:lnTo>
                      <a:pt x="2644" y="3736"/>
                    </a:lnTo>
                    <a:lnTo>
                      <a:pt x="2605" y="3873"/>
                    </a:lnTo>
                    <a:lnTo>
                      <a:pt x="2594" y="3962"/>
                    </a:lnTo>
                    <a:lnTo>
                      <a:pt x="2605" y="4020"/>
                    </a:lnTo>
                    <a:lnTo>
                      <a:pt x="2615" y="4060"/>
                    </a:lnTo>
                    <a:lnTo>
                      <a:pt x="2594" y="4070"/>
                    </a:lnTo>
                    <a:lnTo>
                      <a:pt x="2555" y="4070"/>
                    </a:lnTo>
                    <a:lnTo>
                      <a:pt x="2486" y="4060"/>
                    </a:lnTo>
                    <a:lnTo>
                      <a:pt x="2446" y="4040"/>
                    </a:lnTo>
                    <a:lnTo>
                      <a:pt x="2417" y="4010"/>
                    </a:lnTo>
                    <a:lnTo>
                      <a:pt x="2387" y="3982"/>
                    </a:lnTo>
                    <a:lnTo>
                      <a:pt x="2377" y="3971"/>
                    </a:lnTo>
                    <a:lnTo>
                      <a:pt x="2417" y="3893"/>
                    </a:lnTo>
                    <a:lnTo>
                      <a:pt x="2426" y="3864"/>
                    </a:lnTo>
                    <a:lnTo>
                      <a:pt x="2426" y="3824"/>
                    </a:lnTo>
                    <a:lnTo>
                      <a:pt x="2397" y="3707"/>
                    </a:lnTo>
                    <a:lnTo>
                      <a:pt x="2397" y="3639"/>
                    </a:lnTo>
                    <a:lnTo>
                      <a:pt x="2407" y="3541"/>
                    </a:lnTo>
                    <a:lnTo>
                      <a:pt x="2367" y="3355"/>
                    </a:lnTo>
                    <a:lnTo>
                      <a:pt x="2258" y="2983"/>
                    </a:lnTo>
                    <a:lnTo>
                      <a:pt x="2209" y="2689"/>
                    </a:lnTo>
                    <a:lnTo>
                      <a:pt x="2179" y="2446"/>
                    </a:lnTo>
                    <a:lnTo>
                      <a:pt x="2010" y="2366"/>
                    </a:lnTo>
                    <a:lnTo>
                      <a:pt x="1852" y="2280"/>
                    </a:lnTo>
                    <a:lnTo>
                      <a:pt x="1713" y="2171"/>
                    </a:lnTo>
                    <a:lnTo>
                      <a:pt x="1555" y="2034"/>
                    </a:lnTo>
                    <a:lnTo>
                      <a:pt x="1515" y="1976"/>
                    </a:lnTo>
                    <a:lnTo>
                      <a:pt x="1455" y="1770"/>
                    </a:lnTo>
                    <a:lnTo>
                      <a:pt x="1375" y="1457"/>
                    </a:lnTo>
                    <a:lnTo>
                      <a:pt x="1030" y="1183"/>
                    </a:lnTo>
                    <a:lnTo>
                      <a:pt x="980" y="1154"/>
                    </a:lnTo>
                    <a:lnTo>
                      <a:pt x="899" y="1036"/>
                    </a:lnTo>
                    <a:lnTo>
                      <a:pt x="860" y="1008"/>
                    </a:lnTo>
                    <a:lnTo>
                      <a:pt x="851" y="1008"/>
                    </a:lnTo>
                    <a:lnTo>
                      <a:pt x="822" y="1016"/>
                    </a:lnTo>
                    <a:lnTo>
                      <a:pt x="790" y="1016"/>
                    </a:lnTo>
                    <a:lnTo>
                      <a:pt x="811" y="997"/>
                    </a:lnTo>
                    <a:close/>
                  </a:path>
                </a:pathLst>
              </a:custGeom>
              <a:solidFill>
                <a:srgbClr val="FFFFFF"/>
              </a:solidFill>
              <a:ln w="9525">
                <a:solidFill>
                  <a:schemeClr val="tx1"/>
                </a:solidFill>
                <a:round/>
                <a:headEnd/>
                <a:tailEnd/>
              </a:ln>
            </p:spPr>
            <p:txBody>
              <a:bodyPr/>
              <a:lstStyle/>
              <a:p>
                <a:endParaRPr lang="en-US" dirty="0"/>
              </a:p>
            </p:txBody>
          </p:sp>
          <p:sp>
            <p:nvSpPr>
              <p:cNvPr id="156" name="Freeform 551"/>
              <p:cNvSpPr>
                <a:spLocks/>
              </p:cNvSpPr>
              <p:nvPr/>
            </p:nvSpPr>
            <p:spPr bwMode="auto">
              <a:xfrm>
                <a:off x="2664" y="1530"/>
                <a:ext cx="1170" cy="814"/>
              </a:xfrm>
              <a:custGeom>
                <a:avLst/>
                <a:gdLst/>
                <a:ahLst/>
                <a:cxnLst>
                  <a:cxn ang="0">
                    <a:pos x="445" y="1076"/>
                  </a:cxn>
                  <a:cxn ang="0">
                    <a:pos x="296" y="1154"/>
                  </a:cxn>
                  <a:cxn ang="0">
                    <a:pos x="99" y="1105"/>
                  </a:cxn>
                  <a:cxn ang="0">
                    <a:pos x="50" y="1046"/>
                  </a:cxn>
                  <a:cxn ang="0">
                    <a:pos x="9" y="959"/>
                  </a:cxn>
                  <a:cxn ang="0">
                    <a:pos x="29" y="792"/>
                  </a:cxn>
                  <a:cxn ang="0">
                    <a:pos x="277" y="605"/>
                  </a:cxn>
                  <a:cxn ang="0">
                    <a:pos x="356" y="332"/>
                  </a:cxn>
                  <a:cxn ang="0">
                    <a:pos x="425" y="244"/>
                  </a:cxn>
                  <a:cxn ang="0">
                    <a:pos x="445" y="215"/>
                  </a:cxn>
                  <a:cxn ang="0">
                    <a:pos x="485" y="156"/>
                  </a:cxn>
                  <a:cxn ang="0">
                    <a:pos x="593" y="97"/>
                  </a:cxn>
                  <a:cxn ang="0">
                    <a:pos x="623" y="58"/>
                  </a:cxn>
                  <a:cxn ang="0">
                    <a:pos x="752" y="0"/>
                  </a:cxn>
                  <a:cxn ang="0">
                    <a:pos x="1257" y="146"/>
                  </a:cxn>
                  <a:cxn ang="0">
                    <a:pos x="1703" y="341"/>
                  </a:cxn>
                  <a:cxn ang="0">
                    <a:pos x="2446" y="323"/>
                  </a:cxn>
                  <a:cxn ang="0">
                    <a:pos x="3702" y="469"/>
                  </a:cxn>
                  <a:cxn ang="0">
                    <a:pos x="4792" y="283"/>
                  </a:cxn>
                  <a:cxn ang="0">
                    <a:pos x="5337" y="430"/>
                  </a:cxn>
                  <a:cxn ang="0">
                    <a:pos x="5486" y="547"/>
                  </a:cxn>
                  <a:cxn ang="0">
                    <a:pos x="5604" y="664"/>
                  </a:cxn>
                  <a:cxn ang="0">
                    <a:pos x="5712" y="744"/>
                  </a:cxn>
                  <a:cxn ang="0">
                    <a:pos x="5851" y="988"/>
                  </a:cxn>
                  <a:cxn ang="0">
                    <a:pos x="5516" y="1555"/>
                  </a:cxn>
                  <a:cxn ang="0">
                    <a:pos x="5406" y="2280"/>
                  </a:cxn>
                  <a:cxn ang="0">
                    <a:pos x="5516" y="2572"/>
                  </a:cxn>
                  <a:cxn ang="0">
                    <a:pos x="5693" y="2817"/>
                  </a:cxn>
                  <a:cxn ang="0">
                    <a:pos x="5604" y="3746"/>
                  </a:cxn>
                  <a:cxn ang="0">
                    <a:pos x="5593" y="3962"/>
                  </a:cxn>
                  <a:cxn ang="0">
                    <a:pos x="5564" y="3942"/>
                  </a:cxn>
                  <a:cxn ang="0">
                    <a:pos x="5545" y="3903"/>
                  </a:cxn>
                  <a:cxn ang="0">
                    <a:pos x="5516" y="3903"/>
                  </a:cxn>
                  <a:cxn ang="0">
                    <a:pos x="5495" y="3962"/>
                  </a:cxn>
                  <a:cxn ang="0">
                    <a:pos x="5475" y="4010"/>
                  </a:cxn>
                  <a:cxn ang="0">
                    <a:pos x="5436" y="4020"/>
                  </a:cxn>
                  <a:cxn ang="0">
                    <a:pos x="5288" y="3971"/>
                  </a:cxn>
                  <a:cxn ang="0">
                    <a:pos x="5366" y="3873"/>
                  </a:cxn>
                  <a:cxn ang="0">
                    <a:pos x="5425" y="3415"/>
                  </a:cxn>
                  <a:cxn ang="0">
                    <a:pos x="5138" y="2797"/>
                  </a:cxn>
                  <a:cxn ang="0">
                    <a:pos x="4217" y="2542"/>
                  </a:cxn>
                  <a:cxn ang="0">
                    <a:pos x="3802" y="2650"/>
                  </a:cxn>
                  <a:cxn ang="0">
                    <a:pos x="3415" y="2621"/>
                  </a:cxn>
                  <a:cxn ang="0">
                    <a:pos x="2635" y="2514"/>
                  </a:cxn>
                  <a:cxn ang="0">
                    <a:pos x="2575" y="3199"/>
                  </a:cxn>
                  <a:cxn ang="0">
                    <a:pos x="2624" y="3667"/>
                  </a:cxn>
                  <a:cxn ang="0">
                    <a:pos x="2605" y="3873"/>
                  </a:cxn>
                  <a:cxn ang="0">
                    <a:pos x="2615" y="4060"/>
                  </a:cxn>
                  <a:cxn ang="0">
                    <a:pos x="2486" y="4060"/>
                  </a:cxn>
                  <a:cxn ang="0">
                    <a:pos x="2387" y="3982"/>
                  </a:cxn>
                  <a:cxn ang="0">
                    <a:pos x="2426" y="3864"/>
                  </a:cxn>
                  <a:cxn ang="0">
                    <a:pos x="2397" y="3639"/>
                  </a:cxn>
                  <a:cxn ang="0">
                    <a:pos x="2258" y="2983"/>
                  </a:cxn>
                  <a:cxn ang="0">
                    <a:pos x="2010" y="2366"/>
                  </a:cxn>
                  <a:cxn ang="0">
                    <a:pos x="1555" y="2034"/>
                  </a:cxn>
                  <a:cxn ang="0">
                    <a:pos x="1375" y="1457"/>
                  </a:cxn>
                  <a:cxn ang="0">
                    <a:pos x="899" y="1036"/>
                  </a:cxn>
                  <a:cxn ang="0">
                    <a:pos x="822" y="1016"/>
                  </a:cxn>
                </a:cxnLst>
                <a:rect l="0" t="0" r="r" b="b"/>
                <a:pathLst>
                  <a:path w="5851" h="4070">
                    <a:moveTo>
                      <a:pt x="811" y="997"/>
                    </a:moveTo>
                    <a:lnTo>
                      <a:pt x="653" y="1027"/>
                    </a:lnTo>
                    <a:lnTo>
                      <a:pt x="445" y="1076"/>
                    </a:lnTo>
                    <a:lnTo>
                      <a:pt x="336" y="1143"/>
                    </a:lnTo>
                    <a:lnTo>
                      <a:pt x="316" y="1154"/>
                    </a:lnTo>
                    <a:lnTo>
                      <a:pt x="296" y="1154"/>
                    </a:lnTo>
                    <a:lnTo>
                      <a:pt x="267" y="1154"/>
                    </a:lnTo>
                    <a:lnTo>
                      <a:pt x="127" y="1143"/>
                    </a:lnTo>
                    <a:lnTo>
                      <a:pt x="99" y="1105"/>
                    </a:lnTo>
                    <a:lnTo>
                      <a:pt x="78" y="1076"/>
                    </a:lnTo>
                    <a:lnTo>
                      <a:pt x="68" y="1057"/>
                    </a:lnTo>
                    <a:lnTo>
                      <a:pt x="50" y="1046"/>
                    </a:lnTo>
                    <a:lnTo>
                      <a:pt x="19" y="1016"/>
                    </a:lnTo>
                    <a:lnTo>
                      <a:pt x="19" y="997"/>
                    </a:lnTo>
                    <a:lnTo>
                      <a:pt x="9" y="959"/>
                    </a:lnTo>
                    <a:lnTo>
                      <a:pt x="0" y="910"/>
                    </a:lnTo>
                    <a:lnTo>
                      <a:pt x="9" y="850"/>
                    </a:lnTo>
                    <a:lnTo>
                      <a:pt x="29" y="792"/>
                    </a:lnTo>
                    <a:lnTo>
                      <a:pt x="87" y="773"/>
                    </a:lnTo>
                    <a:lnTo>
                      <a:pt x="196" y="675"/>
                    </a:lnTo>
                    <a:lnTo>
                      <a:pt x="277" y="605"/>
                    </a:lnTo>
                    <a:lnTo>
                      <a:pt x="326" y="499"/>
                    </a:lnTo>
                    <a:lnTo>
                      <a:pt x="345" y="430"/>
                    </a:lnTo>
                    <a:lnTo>
                      <a:pt x="356" y="332"/>
                    </a:lnTo>
                    <a:lnTo>
                      <a:pt x="384" y="292"/>
                    </a:lnTo>
                    <a:lnTo>
                      <a:pt x="405" y="263"/>
                    </a:lnTo>
                    <a:lnTo>
                      <a:pt x="425" y="244"/>
                    </a:lnTo>
                    <a:lnTo>
                      <a:pt x="465" y="235"/>
                    </a:lnTo>
                    <a:lnTo>
                      <a:pt x="485" y="235"/>
                    </a:lnTo>
                    <a:lnTo>
                      <a:pt x="445" y="215"/>
                    </a:lnTo>
                    <a:lnTo>
                      <a:pt x="454" y="205"/>
                    </a:lnTo>
                    <a:lnTo>
                      <a:pt x="505" y="175"/>
                    </a:lnTo>
                    <a:lnTo>
                      <a:pt x="485" y="156"/>
                    </a:lnTo>
                    <a:lnTo>
                      <a:pt x="454" y="137"/>
                    </a:lnTo>
                    <a:lnTo>
                      <a:pt x="485" y="127"/>
                    </a:lnTo>
                    <a:lnTo>
                      <a:pt x="593" y="97"/>
                    </a:lnTo>
                    <a:lnTo>
                      <a:pt x="634" y="88"/>
                    </a:lnTo>
                    <a:lnTo>
                      <a:pt x="663" y="68"/>
                    </a:lnTo>
                    <a:lnTo>
                      <a:pt x="623" y="58"/>
                    </a:lnTo>
                    <a:lnTo>
                      <a:pt x="603" y="39"/>
                    </a:lnTo>
                    <a:lnTo>
                      <a:pt x="643" y="28"/>
                    </a:lnTo>
                    <a:lnTo>
                      <a:pt x="752" y="0"/>
                    </a:lnTo>
                    <a:lnTo>
                      <a:pt x="881" y="0"/>
                    </a:lnTo>
                    <a:lnTo>
                      <a:pt x="1138" y="78"/>
                    </a:lnTo>
                    <a:lnTo>
                      <a:pt x="1257" y="146"/>
                    </a:lnTo>
                    <a:lnTo>
                      <a:pt x="1346" y="195"/>
                    </a:lnTo>
                    <a:lnTo>
                      <a:pt x="1624" y="323"/>
                    </a:lnTo>
                    <a:lnTo>
                      <a:pt x="1703" y="341"/>
                    </a:lnTo>
                    <a:lnTo>
                      <a:pt x="1971" y="341"/>
                    </a:lnTo>
                    <a:lnTo>
                      <a:pt x="2229" y="323"/>
                    </a:lnTo>
                    <a:lnTo>
                      <a:pt x="2446" y="323"/>
                    </a:lnTo>
                    <a:lnTo>
                      <a:pt x="2881" y="381"/>
                    </a:lnTo>
                    <a:lnTo>
                      <a:pt x="3219" y="430"/>
                    </a:lnTo>
                    <a:lnTo>
                      <a:pt x="3702" y="469"/>
                    </a:lnTo>
                    <a:lnTo>
                      <a:pt x="4059" y="410"/>
                    </a:lnTo>
                    <a:lnTo>
                      <a:pt x="4515" y="323"/>
                    </a:lnTo>
                    <a:lnTo>
                      <a:pt x="4792" y="283"/>
                    </a:lnTo>
                    <a:lnTo>
                      <a:pt x="4990" y="292"/>
                    </a:lnTo>
                    <a:lnTo>
                      <a:pt x="5189" y="352"/>
                    </a:lnTo>
                    <a:lnTo>
                      <a:pt x="5337" y="430"/>
                    </a:lnTo>
                    <a:lnTo>
                      <a:pt x="5436" y="489"/>
                    </a:lnTo>
                    <a:lnTo>
                      <a:pt x="5454" y="518"/>
                    </a:lnTo>
                    <a:lnTo>
                      <a:pt x="5486" y="547"/>
                    </a:lnTo>
                    <a:lnTo>
                      <a:pt x="5495" y="595"/>
                    </a:lnTo>
                    <a:lnTo>
                      <a:pt x="5564" y="644"/>
                    </a:lnTo>
                    <a:lnTo>
                      <a:pt x="5604" y="664"/>
                    </a:lnTo>
                    <a:lnTo>
                      <a:pt x="5643" y="684"/>
                    </a:lnTo>
                    <a:lnTo>
                      <a:pt x="5683" y="704"/>
                    </a:lnTo>
                    <a:lnTo>
                      <a:pt x="5712" y="744"/>
                    </a:lnTo>
                    <a:lnTo>
                      <a:pt x="5763" y="792"/>
                    </a:lnTo>
                    <a:lnTo>
                      <a:pt x="5822" y="891"/>
                    </a:lnTo>
                    <a:lnTo>
                      <a:pt x="5851" y="988"/>
                    </a:lnTo>
                    <a:lnTo>
                      <a:pt x="5851" y="1046"/>
                    </a:lnTo>
                    <a:lnTo>
                      <a:pt x="5704" y="1487"/>
                    </a:lnTo>
                    <a:lnTo>
                      <a:pt x="5516" y="1555"/>
                    </a:lnTo>
                    <a:lnTo>
                      <a:pt x="5524" y="1839"/>
                    </a:lnTo>
                    <a:lnTo>
                      <a:pt x="5406" y="2181"/>
                    </a:lnTo>
                    <a:lnTo>
                      <a:pt x="5406" y="2280"/>
                    </a:lnTo>
                    <a:lnTo>
                      <a:pt x="5425" y="2397"/>
                    </a:lnTo>
                    <a:lnTo>
                      <a:pt x="5454" y="2474"/>
                    </a:lnTo>
                    <a:lnTo>
                      <a:pt x="5516" y="2572"/>
                    </a:lnTo>
                    <a:lnTo>
                      <a:pt x="5654" y="2729"/>
                    </a:lnTo>
                    <a:lnTo>
                      <a:pt x="5683" y="2777"/>
                    </a:lnTo>
                    <a:lnTo>
                      <a:pt x="5693" y="2817"/>
                    </a:lnTo>
                    <a:lnTo>
                      <a:pt x="5683" y="2973"/>
                    </a:lnTo>
                    <a:lnTo>
                      <a:pt x="5604" y="3521"/>
                    </a:lnTo>
                    <a:lnTo>
                      <a:pt x="5604" y="3746"/>
                    </a:lnTo>
                    <a:lnTo>
                      <a:pt x="5604" y="3912"/>
                    </a:lnTo>
                    <a:lnTo>
                      <a:pt x="5604" y="3952"/>
                    </a:lnTo>
                    <a:lnTo>
                      <a:pt x="5593" y="3962"/>
                    </a:lnTo>
                    <a:lnTo>
                      <a:pt x="5585" y="3962"/>
                    </a:lnTo>
                    <a:lnTo>
                      <a:pt x="5564" y="3952"/>
                    </a:lnTo>
                    <a:lnTo>
                      <a:pt x="5564" y="3942"/>
                    </a:lnTo>
                    <a:lnTo>
                      <a:pt x="5564" y="3932"/>
                    </a:lnTo>
                    <a:lnTo>
                      <a:pt x="5554" y="3912"/>
                    </a:lnTo>
                    <a:lnTo>
                      <a:pt x="5545" y="3903"/>
                    </a:lnTo>
                    <a:lnTo>
                      <a:pt x="5535" y="3893"/>
                    </a:lnTo>
                    <a:lnTo>
                      <a:pt x="5524" y="3893"/>
                    </a:lnTo>
                    <a:lnTo>
                      <a:pt x="5516" y="3903"/>
                    </a:lnTo>
                    <a:lnTo>
                      <a:pt x="5506" y="3922"/>
                    </a:lnTo>
                    <a:lnTo>
                      <a:pt x="5495" y="3942"/>
                    </a:lnTo>
                    <a:lnTo>
                      <a:pt x="5495" y="3962"/>
                    </a:lnTo>
                    <a:lnTo>
                      <a:pt x="5486" y="3982"/>
                    </a:lnTo>
                    <a:lnTo>
                      <a:pt x="5486" y="3990"/>
                    </a:lnTo>
                    <a:lnTo>
                      <a:pt x="5475" y="4010"/>
                    </a:lnTo>
                    <a:lnTo>
                      <a:pt x="5465" y="4020"/>
                    </a:lnTo>
                    <a:lnTo>
                      <a:pt x="5454" y="4020"/>
                    </a:lnTo>
                    <a:lnTo>
                      <a:pt x="5436" y="4020"/>
                    </a:lnTo>
                    <a:lnTo>
                      <a:pt x="5337" y="3990"/>
                    </a:lnTo>
                    <a:lnTo>
                      <a:pt x="5307" y="3982"/>
                    </a:lnTo>
                    <a:lnTo>
                      <a:pt x="5288" y="3971"/>
                    </a:lnTo>
                    <a:lnTo>
                      <a:pt x="5277" y="3952"/>
                    </a:lnTo>
                    <a:lnTo>
                      <a:pt x="5277" y="3942"/>
                    </a:lnTo>
                    <a:lnTo>
                      <a:pt x="5366" y="3873"/>
                    </a:lnTo>
                    <a:lnTo>
                      <a:pt x="5386" y="3854"/>
                    </a:lnTo>
                    <a:lnTo>
                      <a:pt x="5386" y="3824"/>
                    </a:lnTo>
                    <a:lnTo>
                      <a:pt x="5425" y="3415"/>
                    </a:lnTo>
                    <a:lnTo>
                      <a:pt x="5416" y="3248"/>
                    </a:lnTo>
                    <a:lnTo>
                      <a:pt x="5337" y="3081"/>
                    </a:lnTo>
                    <a:lnTo>
                      <a:pt x="5138" y="2797"/>
                    </a:lnTo>
                    <a:lnTo>
                      <a:pt x="4901" y="2464"/>
                    </a:lnTo>
                    <a:lnTo>
                      <a:pt x="4317" y="2542"/>
                    </a:lnTo>
                    <a:lnTo>
                      <a:pt x="4217" y="2542"/>
                    </a:lnTo>
                    <a:lnTo>
                      <a:pt x="3971" y="2592"/>
                    </a:lnTo>
                    <a:lnTo>
                      <a:pt x="3861" y="2640"/>
                    </a:lnTo>
                    <a:lnTo>
                      <a:pt x="3802" y="2650"/>
                    </a:lnTo>
                    <a:lnTo>
                      <a:pt x="3723" y="2650"/>
                    </a:lnTo>
                    <a:lnTo>
                      <a:pt x="3664" y="2650"/>
                    </a:lnTo>
                    <a:lnTo>
                      <a:pt x="3415" y="2621"/>
                    </a:lnTo>
                    <a:lnTo>
                      <a:pt x="3020" y="2532"/>
                    </a:lnTo>
                    <a:lnTo>
                      <a:pt x="2733" y="2514"/>
                    </a:lnTo>
                    <a:lnTo>
                      <a:pt x="2635" y="2514"/>
                    </a:lnTo>
                    <a:lnTo>
                      <a:pt x="2575" y="2621"/>
                    </a:lnTo>
                    <a:lnTo>
                      <a:pt x="2584" y="2885"/>
                    </a:lnTo>
                    <a:lnTo>
                      <a:pt x="2575" y="3199"/>
                    </a:lnTo>
                    <a:lnTo>
                      <a:pt x="2565" y="3403"/>
                    </a:lnTo>
                    <a:lnTo>
                      <a:pt x="2594" y="3580"/>
                    </a:lnTo>
                    <a:lnTo>
                      <a:pt x="2624" y="3667"/>
                    </a:lnTo>
                    <a:lnTo>
                      <a:pt x="2644" y="3698"/>
                    </a:lnTo>
                    <a:lnTo>
                      <a:pt x="2644" y="3736"/>
                    </a:lnTo>
                    <a:lnTo>
                      <a:pt x="2605" y="3873"/>
                    </a:lnTo>
                    <a:lnTo>
                      <a:pt x="2594" y="3962"/>
                    </a:lnTo>
                    <a:lnTo>
                      <a:pt x="2605" y="4020"/>
                    </a:lnTo>
                    <a:lnTo>
                      <a:pt x="2615" y="4060"/>
                    </a:lnTo>
                    <a:lnTo>
                      <a:pt x="2594" y="4070"/>
                    </a:lnTo>
                    <a:lnTo>
                      <a:pt x="2555" y="4070"/>
                    </a:lnTo>
                    <a:lnTo>
                      <a:pt x="2486" y="4060"/>
                    </a:lnTo>
                    <a:lnTo>
                      <a:pt x="2446" y="4040"/>
                    </a:lnTo>
                    <a:lnTo>
                      <a:pt x="2417" y="4010"/>
                    </a:lnTo>
                    <a:lnTo>
                      <a:pt x="2387" y="3982"/>
                    </a:lnTo>
                    <a:lnTo>
                      <a:pt x="2377" y="3971"/>
                    </a:lnTo>
                    <a:lnTo>
                      <a:pt x="2417" y="3893"/>
                    </a:lnTo>
                    <a:lnTo>
                      <a:pt x="2426" y="3864"/>
                    </a:lnTo>
                    <a:lnTo>
                      <a:pt x="2426" y="3824"/>
                    </a:lnTo>
                    <a:lnTo>
                      <a:pt x="2397" y="3707"/>
                    </a:lnTo>
                    <a:lnTo>
                      <a:pt x="2397" y="3639"/>
                    </a:lnTo>
                    <a:lnTo>
                      <a:pt x="2407" y="3541"/>
                    </a:lnTo>
                    <a:lnTo>
                      <a:pt x="2367" y="3355"/>
                    </a:lnTo>
                    <a:lnTo>
                      <a:pt x="2258" y="2983"/>
                    </a:lnTo>
                    <a:lnTo>
                      <a:pt x="2209" y="2689"/>
                    </a:lnTo>
                    <a:lnTo>
                      <a:pt x="2179" y="2446"/>
                    </a:lnTo>
                    <a:lnTo>
                      <a:pt x="2010" y="2366"/>
                    </a:lnTo>
                    <a:lnTo>
                      <a:pt x="1852" y="2280"/>
                    </a:lnTo>
                    <a:lnTo>
                      <a:pt x="1713" y="2171"/>
                    </a:lnTo>
                    <a:lnTo>
                      <a:pt x="1555" y="2034"/>
                    </a:lnTo>
                    <a:lnTo>
                      <a:pt x="1515" y="1976"/>
                    </a:lnTo>
                    <a:lnTo>
                      <a:pt x="1455" y="1770"/>
                    </a:lnTo>
                    <a:lnTo>
                      <a:pt x="1375" y="1457"/>
                    </a:lnTo>
                    <a:lnTo>
                      <a:pt x="1030" y="1183"/>
                    </a:lnTo>
                    <a:lnTo>
                      <a:pt x="980" y="1154"/>
                    </a:lnTo>
                    <a:lnTo>
                      <a:pt x="899" y="1036"/>
                    </a:lnTo>
                    <a:lnTo>
                      <a:pt x="860" y="1008"/>
                    </a:lnTo>
                    <a:lnTo>
                      <a:pt x="851" y="1008"/>
                    </a:lnTo>
                    <a:lnTo>
                      <a:pt x="822" y="1016"/>
                    </a:lnTo>
                    <a:lnTo>
                      <a:pt x="790" y="1016"/>
                    </a:lnTo>
                    <a:lnTo>
                      <a:pt x="811" y="997"/>
                    </a:lnTo>
                  </a:path>
                </a:pathLst>
              </a:custGeom>
              <a:noFill/>
              <a:ln w="3175">
                <a:solidFill>
                  <a:schemeClr val="tx1"/>
                </a:solidFill>
                <a:prstDash val="solid"/>
                <a:round/>
                <a:headEnd/>
                <a:tailEnd/>
              </a:ln>
            </p:spPr>
            <p:txBody>
              <a:bodyPr/>
              <a:lstStyle/>
              <a:p>
                <a:endParaRPr lang="en-US" dirty="0"/>
              </a:p>
            </p:txBody>
          </p:sp>
          <p:sp>
            <p:nvSpPr>
              <p:cNvPr id="157" name="Freeform 552"/>
              <p:cNvSpPr>
                <a:spLocks/>
              </p:cNvSpPr>
              <p:nvPr/>
            </p:nvSpPr>
            <p:spPr bwMode="auto">
              <a:xfrm>
                <a:off x="3551" y="1723"/>
                <a:ext cx="91" cy="184"/>
              </a:xfrm>
              <a:custGeom>
                <a:avLst/>
                <a:gdLst/>
                <a:ahLst/>
                <a:cxnLst>
                  <a:cxn ang="0">
                    <a:pos x="72" y="10"/>
                  </a:cxn>
                  <a:cxn ang="0">
                    <a:pos x="51" y="6"/>
                  </a:cxn>
                  <a:cxn ang="0">
                    <a:pos x="23" y="154"/>
                  </a:cxn>
                  <a:cxn ang="0">
                    <a:pos x="0" y="303"/>
                  </a:cxn>
                  <a:cxn ang="0">
                    <a:pos x="38" y="428"/>
                  </a:cxn>
                  <a:cxn ang="0">
                    <a:pos x="8" y="515"/>
                  </a:cxn>
                  <a:cxn ang="0">
                    <a:pos x="62" y="630"/>
                  </a:cxn>
                  <a:cxn ang="0">
                    <a:pos x="179" y="727"/>
                  </a:cxn>
                  <a:cxn ang="0">
                    <a:pos x="193" y="827"/>
                  </a:cxn>
                  <a:cxn ang="0">
                    <a:pos x="287" y="870"/>
                  </a:cxn>
                  <a:cxn ang="0">
                    <a:pos x="422" y="920"/>
                  </a:cxn>
                  <a:cxn ang="0">
                    <a:pos x="452" y="870"/>
                  </a:cxn>
                  <a:cxn ang="0">
                    <a:pos x="403" y="760"/>
                  </a:cxn>
                  <a:cxn ang="0">
                    <a:pos x="388" y="649"/>
                  </a:cxn>
                  <a:cxn ang="0">
                    <a:pos x="437" y="535"/>
                  </a:cxn>
                  <a:cxn ang="0">
                    <a:pos x="432" y="357"/>
                  </a:cxn>
                  <a:cxn ang="0">
                    <a:pos x="364" y="207"/>
                  </a:cxn>
                  <a:cxn ang="0">
                    <a:pos x="228" y="193"/>
                  </a:cxn>
                  <a:cxn ang="0">
                    <a:pos x="150" y="87"/>
                  </a:cxn>
                  <a:cxn ang="0">
                    <a:pos x="107" y="0"/>
                  </a:cxn>
                  <a:cxn ang="0">
                    <a:pos x="72" y="10"/>
                  </a:cxn>
                </a:cxnLst>
                <a:rect l="0" t="0" r="r" b="b"/>
                <a:pathLst>
                  <a:path w="452" h="920">
                    <a:moveTo>
                      <a:pt x="72" y="10"/>
                    </a:moveTo>
                    <a:lnTo>
                      <a:pt x="51" y="6"/>
                    </a:lnTo>
                    <a:lnTo>
                      <a:pt x="23" y="154"/>
                    </a:lnTo>
                    <a:lnTo>
                      <a:pt x="0" y="303"/>
                    </a:lnTo>
                    <a:lnTo>
                      <a:pt x="38" y="428"/>
                    </a:lnTo>
                    <a:lnTo>
                      <a:pt x="8" y="515"/>
                    </a:lnTo>
                    <a:lnTo>
                      <a:pt x="62" y="630"/>
                    </a:lnTo>
                    <a:lnTo>
                      <a:pt x="179" y="727"/>
                    </a:lnTo>
                    <a:lnTo>
                      <a:pt x="193" y="827"/>
                    </a:lnTo>
                    <a:lnTo>
                      <a:pt x="287" y="870"/>
                    </a:lnTo>
                    <a:lnTo>
                      <a:pt x="422" y="920"/>
                    </a:lnTo>
                    <a:lnTo>
                      <a:pt x="452" y="870"/>
                    </a:lnTo>
                    <a:lnTo>
                      <a:pt x="403" y="760"/>
                    </a:lnTo>
                    <a:lnTo>
                      <a:pt x="388" y="649"/>
                    </a:lnTo>
                    <a:lnTo>
                      <a:pt x="437" y="535"/>
                    </a:lnTo>
                    <a:lnTo>
                      <a:pt x="432" y="357"/>
                    </a:lnTo>
                    <a:lnTo>
                      <a:pt x="364" y="207"/>
                    </a:lnTo>
                    <a:lnTo>
                      <a:pt x="228" y="193"/>
                    </a:lnTo>
                    <a:lnTo>
                      <a:pt x="150" y="87"/>
                    </a:lnTo>
                    <a:lnTo>
                      <a:pt x="107" y="0"/>
                    </a:lnTo>
                    <a:lnTo>
                      <a:pt x="72" y="10"/>
                    </a:lnTo>
                    <a:close/>
                  </a:path>
                </a:pathLst>
              </a:custGeom>
              <a:solidFill>
                <a:srgbClr val="000000"/>
              </a:solidFill>
              <a:ln w="9525">
                <a:solidFill>
                  <a:schemeClr val="tx1"/>
                </a:solidFill>
                <a:round/>
                <a:headEnd/>
                <a:tailEnd/>
              </a:ln>
            </p:spPr>
            <p:txBody>
              <a:bodyPr/>
              <a:lstStyle/>
              <a:p>
                <a:endParaRPr lang="en-US" dirty="0"/>
              </a:p>
            </p:txBody>
          </p:sp>
          <p:sp>
            <p:nvSpPr>
              <p:cNvPr id="158" name="Freeform 553"/>
              <p:cNvSpPr>
                <a:spLocks/>
              </p:cNvSpPr>
              <p:nvPr/>
            </p:nvSpPr>
            <p:spPr bwMode="auto">
              <a:xfrm>
                <a:off x="3551" y="1723"/>
                <a:ext cx="91" cy="184"/>
              </a:xfrm>
              <a:custGeom>
                <a:avLst/>
                <a:gdLst/>
                <a:ahLst/>
                <a:cxnLst>
                  <a:cxn ang="0">
                    <a:pos x="72" y="10"/>
                  </a:cxn>
                  <a:cxn ang="0">
                    <a:pos x="51" y="6"/>
                  </a:cxn>
                  <a:cxn ang="0">
                    <a:pos x="23" y="154"/>
                  </a:cxn>
                  <a:cxn ang="0">
                    <a:pos x="0" y="303"/>
                  </a:cxn>
                  <a:cxn ang="0">
                    <a:pos x="38" y="428"/>
                  </a:cxn>
                  <a:cxn ang="0">
                    <a:pos x="8" y="515"/>
                  </a:cxn>
                  <a:cxn ang="0">
                    <a:pos x="62" y="630"/>
                  </a:cxn>
                  <a:cxn ang="0">
                    <a:pos x="179" y="727"/>
                  </a:cxn>
                  <a:cxn ang="0">
                    <a:pos x="193" y="827"/>
                  </a:cxn>
                  <a:cxn ang="0">
                    <a:pos x="287" y="870"/>
                  </a:cxn>
                  <a:cxn ang="0">
                    <a:pos x="422" y="920"/>
                  </a:cxn>
                  <a:cxn ang="0">
                    <a:pos x="452" y="870"/>
                  </a:cxn>
                  <a:cxn ang="0">
                    <a:pos x="403" y="760"/>
                  </a:cxn>
                  <a:cxn ang="0">
                    <a:pos x="388" y="649"/>
                  </a:cxn>
                  <a:cxn ang="0">
                    <a:pos x="437" y="535"/>
                  </a:cxn>
                  <a:cxn ang="0">
                    <a:pos x="432" y="357"/>
                  </a:cxn>
                  <a:cxn ang="0">
                    <a:pos x="364" y="207"/>
                  </a:cxn>
                  <a:cxn ang="0">
                    <a:pos x="228" y="193"/>
                  </a:cxn>
                  <a:cxn ang="0">
                    <a:pos x="150" y="87"/>
                  </a:cxn>
                  <a:cxn ang="0">
                    <a:pos x="107" y="0"/>
                  </a:cxn>
                  <a:cxn ang="0">
                    <a:pos x="72" y="10"/>
                  </a:cxn>
                </a:cxnLst>
                <a:rect l="0" t="0" r="r" b="b"/>
                <a:pathLst>
                  <a:path w="452" h="920">
                    <a:moveTo>
                      <a:pt x="72" y="10"/>
                    </a:moveTo>
                    <a:lnTo>
                      <a:pt x="51" y="6"/>
                    </a:lnTo>
                    <a:lnTo>
                      <a:pt x="23" y="154"/>
                    </a:lnTo>
                    <a:lnTo>
                      <a:pt x="0" y="303"/>
                    </a:lnTo>
                    <a:lnTo>
                      <a:pt x="38" y="428"/>
                    </a:lnTo>
                    <a:lnTo>
                      <a:pt x="8" y="515"/>
                    </a:lnTo>
                    <a:lnTo>
                      <a:pt x="62" y="630"/>
                    </a:lnTo>
                    <a:lnTo>
                      <a:pt x="179" y="727"/>
                    </a:lnTo>
                    <a:lnTo>
                      <a:pt x="193" y="827"/>
                    </a:lnTo>
                    <a:lnTo>
                      <a:pt x="287" y="870"/>
                    </a:lnTo>
                    <a:lnTo>
                      <a:pt x="422" y="920"/>
                    </a:lnTo>
                    <a:lnTo>
                      <a:pt x="452" y="870"/>
                    </a:lnTo>
                    <a:lnTo>
                      <a:pt x="403" y="760"/>
                    </a:lnTo>
                    <a:lnTo>
                      <a:pt x="388" y="649"/>
                    </a:lnTo>
                    <a:lnTo>
                      <a:pt x="437" y="535"/>
                    </a:lnTo>
                    <a:lnTo>
                      <a:pt x="432" y="357"/>
                    </a:lnTo>
                    <a:lnTo>
                      <a:pt x="364" y="207"/>
                    </a:lnTo>
                    <a:lnTo>
                      <a:pt x="228" y="193"/>
                    </a:lnTo>
                    <a:lnTo>
                      <a:pt x="150" y="87"/>
                    </a:lnTo>
                    <a:lnTo>
                      <a:pt x="107" y="0"/>
                    </a:lnTo>
                    <a:lnTo>
                      <a:pt x="72" y="10"/>
                    </a:lnTo>
                  </a:path>
                </a:pathLst>
              </a:custGeom>
              <a:noFill/>
              <a:ln w="3175">
                <a:solidFill>
                  <a:schemeClr val="tx1"/>
                </a:solidFill>
                <a:prstDash val="solid"/>
                <a:round/>
                <a:headEnd/>
                <a:tailEnd/>
              </a:ln>
            </p:spPr>
            <p:txBody>
              <a:bodyPr/>
              <a:lstStyle/>
              <a:p>
                <a:endParaRPr lang="en-US" dirty="0"/>
              </a:p>
            </p:txBody>
          </p:sp>
          <p:sp>
            <p:nvSpPr>
              <p:cNvPr id="159" name="Freeform 554"/>
              <p:cNvSpPr>
                <a:spLocks/>
              </p:cNvSpPr>
              <p:nvPr/>
            </p:nvSpPr>
            <p:spPr bwMode="auto">
              <a:xfrm>
                <a:off x="3664" y="1674"/>
                <a:ext cx="159" cy="263"/>
              </a:xfrm>
              <a:custGeom>
                <a:avLst/>
                <a:gdLst/>
                <a:ahLst/>
                <a:cxnLst>
                  <a:cxn ang="0">
                    <a:pos x="792" y="487"/>
                  </a:cxn>
                  <a:cxn ang="0">
                    <a:pos x="777" y="376"/>
                  </a:cxn>
                  <a:cxn ang="0">
                    <a:pos x="718" y="313"/>
                  </a:cxn>
                  <a:cxn ang="0">
                    <a:pos x="660" y="265"/>
                  </a:cxn>
                  <a:cxn ang="0">
                    <a:pos x="544" y="231"/>
                  </a:cxn>
                  <a:cxn ang="0">
                    <a:pos x="406" y="199"/>
                  </a:cxn>
                  <a:cxn ang="0">
                    <a:pos x="262" y="131"/>
                  </a:cxn>
                  <a:cxn ang="0">
                    <a:pos x="232" y="73"/>
                  </a:cxn>
                  <a:cxn ang="0">
                    <a:pos x="195" y="31"/>
                  </a:cxn>
                  <a:cxn ang="0">
                    <a:pos x="58" y="0"/>
                  </a:cxn>
                  <a:cxn ang="0">
                    <a:pos x="0" y="35"/>
                  </a:cxn>
                  <a:cxn ang="0">
                    <a:pos x="14" y="163"/>
                  </a:cxn>
                  <a:cxn ang="0">
                    <a:pos x="68" y="271"/>
                  </a:cxn>
                  <a:cxn ang="0">
                    <a:pos x="48" y="429"/>
                  </a:cxn>
                  <a:cxn ang="0">
                    <a:pos x="97" y="521"/>
                  </a:cxn>
                  <a:cxn ang="0">
                    <a:pos x="189" y="583"/>
                  </a:cxn>
                  <a:cxn ang="0">
                    <a:pos x="174" y="669"/>
                  </a:cxn>
                  <a:cxn ang="0">
                    <a:pos x="232" y="775"/>
                  </a:cxn>
                  <a:cxn ang="0">
                    <a:pos x="199" y="900"/>
                  </a:cxn>
                  <a:cxn ang="0">
                    <a:pos x="135" y="967"/>
                  </a:cxn>
                  <a:cxn ang="0">
                    <a:pos x="112" y="1136"/>
                  </a:cxn>
                  <a:cxn ang="0">
                    <a:pos x="149" y="1266"/>
                  </a:cxn>
                  <a:cxn ang="0">
                    <a:pos x="290" y="1314"/>
                  </a:cxn>
                  <a:cxn ang="0">
                    <a:pos x="369" y="1266"/>
                  </a:cxn>
                  <a:cxn ang="0">
                    <a:pos x="446" y="1146"/>
                  </a:cxn>
                  <a:cxn ang="0">
                    <a:pos x="533" y="1089"/>
                  </a:cxn>
                  <a:cxn ang="0">
                    <a:pos x="656" y="858"/>
                  </a:cxn>
                  <a:cxn ang="0">
                    <a:pos x="729" y="659"/>
                  </a:cxn>
                  <a:cxn ang="0">
                    <a:pos x="792" y="487"/>
                  </a:cxn>
                </a:cxnLst>
                <a:rect l="0" t="0" r="r" b="b"/>
                <a:pathLst>
                  <a:path w="792" h="1314">
                    <a:moveTo>
                      <a:pt x="792" y="487"/>
                    </a:moveTo>
                    <a:lnTo>
                      <a:pt x="777" y="376"/>
                    </a:lnTo>
                    <a:lnTo>
                      <a:pt x="718" y="313"/>
                    </a:lnTo>
                    <a:lnTo>
                      <a:pt x="660" y="265"/>
                    </a:lnTo>
                    <a:lnTo>
                      <a:pt x="544" y="231"/>
                    </a:lnTo>
                    <a:lnTo>
                      <a:pt x="406" y="199"/>
                    </a:lnTo>
                    <a:lnTo>
                      <a:pt x="262" y="131"/>
                    </a:lnTo>
                    <a:lnTo>
                      <a:pt x="232" y="73"/>
                    </a:lnTo>
                    <a:lnTo>
                      <a:pt x="195" y="31"/>
                    </a:lnTo>
                    <a:lnTo>
                      <a:pt x="58" y="0"/>
                    </a:lnTo>
                    <a:lnTo>
                      <a:pt x="0" y="35"/>
                    </a:lnTo>
                    <a:lnTo>
                      <a:pt x="14" y="163"/>
                    </a:lnTo>
                    <a:lnTo>
                      <a:pt x="68" y="271"/>
                    </a:lnTo>
                    <a:lnTo>
                      <a:pt x="48" y="429"/>
                    </a:lnTo>
                    <a:lnTo>
                      <a:pt x="97" y="521"/>
                    </a:lnTo>
                    <a:lnTo>
                      <a:pt x="189" y="583"/>
                    </a:lnTo>
                    <a:lnTo>
                      <a:pt x="174" y="669"/>
                    </a:lnTo>
                    <a:lnTo>
                      <a:pt x="232" y="775"/>
                    </a:lnTo>
                    <a:lnTo>
                      <a:pt x="199" y="900"/>
                    </a:lnTo>
                    <a:lnTo>
                      <a:pt x="135" y="967"/>
                    </a:lnTo>
                    <a:lnTo>
                      <a:pt x="112" y="1136"/>
                    </a:lnTo>
                    <a:lnTo>
                      <a:pt x="149" y="1266"/>
                    </a:lnTo>
                    <a:lnTo>
                      <a:pt x="290" y="1314"/>
                    </a:lnTo>
                    <a:lnTo>
                      <a:pt x="369" y="1266"/>
                    </a:lnTo>
                    <a:lnTo>
                      <a:pt x="446" y="1146"/>
                    </a:lnTo>
                    <a:lnTo>
                      <a:pt x="533" y="1089"/>
                    </a:lnTo>
                    <a:lnTo>
                      <a:pt x="656" y="858"/>
                    </a:lnTo>
                    <a:lnTo>
                      <a:pt x="729" y="659"/>
                    </a:lnTo>
                    <a:lnTo>
                      <a:pt x="792" y="487"/>
                    </a:lnTo>
                    <a:close/>
                  </a:path>
                </a:pathLst>
              </a:custGeom>
              <a:solidFill>
                <a:srgbClr val="000000"/>
              </a:solidFill>
              <a:ln w="9525">
                <a:solidFill>
                  <a:schemeClr val="tx1"/>
                </a:solidFill>
                <a:round/>
                <a:headEnd/>
                <a:tailEnd/>
              </a:ln>
            </p:spPr>
            <p:txBody>
              <a:bodyPr/>
              <a:lstStyle/>
              <a:p>
                <a:endParaRPr lang="en-US" dirty="0"/>
              </a:p>
            </p:txBody>
          </p:sp>
          <p:sp>
            <p:nvSpPr>
              <p:cNvPr id="160" name="Freeform 555"/>
              <p:cNvSpPr>
                <a:spLocks/>
              </p:cNvSpPr>
              <p:nvPr/>
            </p:nvSpPr>
            <p:spPr bwMode="auto">
              <a:xfrm>
                <a:off x="3664" y="1674"/>
                <a:ext cx="159" cy="263"/>
              </a:xfrm>
              <a:custGeom>
                <a:avLst/>
                <a:gdLst/>
                <a:ahLst/>
                <a:cxnLst>
                  <a:cxn ang="0">
                    <a:pos x="792" y="487"/>
                  </a:cxn>
                  <a:cxn ang="0">
                    <a:pos x="777" y="376"/>
                  </a:cxn>
                  <a:cxn ang="0">
                    <a:pos x="718" y="313"/>
                  </a:cxn>
                  <a:cxn ang="0">
                    <a:pos x="660" y="265"/>
                  </a:cxn>
                  <a:cxn ang="0">
                    <a:pos x="544" y="231"/>
                  </a:cxn>
                  <a:cxn ang="0">
                    <a:pos x="406" y="199"/>
                  </a:cxn>
                  <a:cxn ang="0">
                    <a:pos x="262" y="131"/>
                  </a:cxn>
                  <a:cxn ang="0">
                    <a:pos x="232" y="73"/>
                  </a:cxn>
                  <a:cxn ang="0">
                    <a:pos x="195" y="31"/>
                  </a:cxn>
                  <a:cxn ang="0">
                    <a:pos x="58" y="0"/>
                  </a:cxn>
                  <a:cxn ang="0">
                    <a:pos x="0" y="35"/>
                  </a:cxn>
                  <a:cxn ang="0">
                    <a:pos x="14" y="163"/>
                  </a:cxn>
                  <a:cxn ang="0">
                    <a:pos x="68" y="271"/>
                  </a:cxn>
                  <a:cxn ang="0">
                    <a:pos x="48" y="429"/>
                  </a:cxn>
                  <a:cxn ang="0">
                    <a:pos x="97" y="521"/>
                  </a:cxn>
                  <a:cxn ang="0">
                    <a:pos x="189" y="583"/>
                  </a:cxn>
                  <a:cxn ang="0">
                    <a:pos x="174" y="669"/>
                  </a:cxn>
                  <a:cxn ang="0">
                    <a:pos x="232" y="775"/>
                  </a:cxn>
                  <a:cxn ang="0">
                    <a:pos x="199" y="900"/>
                  </a:cxn>
                  <a:cxn ang="0">
                    <a:pos x="135" y="967"/>
                  </a:cxn>
                  <a:cxn ang="0">
                    <a:pos x="112" y="1136"/>
                  </a:cxn>
                  <a:cxn ang="0">
                    <a:pos x="149" y="1266"/>
                  </a:cxn>
                  <a:cxn ang="0">
                    <a:pos x="290" y="1314"/>
                  </a:cxn>
                  <a:cxn ang="0">
                    <a:pos x="369" y="1266"/>
                  </a:cxn>
                  <a:cxn ang="0">
                    <a:pos x="446" y="1146"/>
                  </a:cxn>
                  <a:cxn ang="0">
                    <a:pos x="533" y="1089"/>
                  </a:cxn>
                  <a:cxn ang="0">
                    <a:pos x="656" y="858"/>
                  </a:cxn>
                  <a:cxn ang="0">
                    <a:pos x="729" y="659"/>
                  </a:cxn>
                  <a:cxn ang="0">
                    <a:pos x="792" y="487"/>
                  </a:cxn>
                </a:cxnLst>
                <a:rect l="0" t="0" r="r" b="b"/>
                <a:pathLst>
                  <a:path w="792" h="1314">
                    <a:moveTo>
                      <a:pt x="792" y="487"/>
                    </a:moveTo>
                    <a:lnTo>
                      <a:pt x="777" y="376"/>
                    </a:lnTo>
                    <a:lnTo>
                      <a:pt x="718" y="313"/>
                    </a:lnTo>
                    <a:lnTo>
                      <a:pt x="660" y="265"/>
                    </a:lnTo>
                    <a:lnTo>
                      <a:pt x="544" y="231"/>
                    </a:lnTo>
                    <a:lnTo>
                      <a:pt x="406" y="199"/>
                    </a:lnTo>
                    <a:lnTo>
                      <a:pt x="262" y="131"/>
                    </a:lnTo>
                    <a:lnTo>
                      <a:pt x="232" y="73"/>
                    </a:lnTo>
                    <a:lnTo>
                      <a:pt x="195" y="31"/>
                    </a:lnTo>
                    <a:lnTo>
                      <a:pt x="58" y="0"/>
                    </a:lnTo>
                    <a:lnTo>
                      <a:pt x="0" y="35"/>
                    </a:lnTo>
                    <a:lnTo>
                      <a:pt x="14" y="163"/>
                    </a:lnTo>
                    <a:lnTo>
                      <a:pt x="68" y="271"/>
                    </a:lnTo>
                    <a:lnTo>
                      <a:pt x="48" y="429"/>
                    </a:lnTo>
                    <a:lnTo>
                      <a:pt x="97" y="521"/>
                    </a:lnTo>
                    <a:lnTo>
                      <a:pt x="189" y="583"/>
                    </a:lnTo>
                    <a:lnTo>
                      <a:pt x="174" y="669"/>
                    </a:lnTo>
                    <a:lnTo>
                      <a:pt x="232" y="775"/>
                    </a:lnTo>
                    <a:lnTo>
                      <a:pt x="199" y="900"/>
                    </a:lnTo>
                    <a:lnTo>
                      <a:pt x="135" y="967"/>
                    </a:lnTo>
                    <a:lnTo>
                      <a:pt x="112" y="1136"/>
                    </a:lnTo>
                    <a:lnTo>
                      <a:pt x="149" y="1266"/>
                    </a:lnTo>
                    <a:lnTo>
                      <a:pt x="290" y="1314"/>
                    </a:lnTo>
                    <a:lnTo>
                      <a:pt x="369" y="1266"/>
                    </a:lnTo>
                    <a:lnTo>
                      <a:pt x="446" y="1146"/>
                    </a:lnTo>
                    <a:lnTo>
                      <a:pt x="533" y="1089"/>
                    </a:lnTo>
                    <a:lnTo>
                      <a:pt x="656" y="858"/>
                    </a:lnTo>
                    <a:lnTo>
                      <a:pt x="729" y="659"/>
                    </a:lnTo>
                    <a:lnTo>
                      <a:pt x="792" y="487"/>
                    </a:lnTo>
                  </a:path>
                </a:pathLst>
              </a:custGeom>
              <a:noFill/>
              <a:ln w="3175">
                <a:solidFill>
                  <a:schemeClr val="tx1"/>
                </a:solidFill>
                <a:prstDash val="solid"/>
                <a:round/>
                <a:headEnd/>
                <a:tailEnd/>
              </a:ln>
            </p:spPr>
            <p:txBody>
              <a:bodyPr/>
              <a:lstStyle/>
              <a:p>
                <a:endParaRPr lang="en-US" dirty="0"/>
              </a:p>
            </p:txBody>
          </p:sp>
          <p:sp>
            <p:nvSpPr>
              <p:cNvPr id="161" name="Freeform 556"/>
              <p:cNvSpPr>
                <a:spLocks/>
              </p:cNvSpPr>
              <p:nvPr/>
            </p:nvSpPr>
            <p:spPr bwMode="auto">
              <a:xfrm>
                <a:off x="3196" y="1606"/>
                <a:ext cx="327" cy="327"/>
              </a:xfrm>
              <a:custGeom>
                <a:avLst/>
                <a:gdLst/>
                <a:ahLst/>
                <a:cxnLst>
                  <a:cxn ang="0">
                    <a:pos x="221" y="0"/>
                  </a:cxn>
                  <a:cxn ang="0">
                    <a:pos x="423" y="29"/>
                  </a:cxn>
                  <a:cxn ang="0">
                    <a:pos x="648" y="47"/>
                  </a:cxn>
                  <a:cxn ang="0">
                    <a:pos x="959" y="54"/>
                  </a:cxn>
                  <a:cxn ang="0">
                    <a:pos x="1215" y="39"/>
                  </a:cxn>
                  <a:cxn ang="0">
                    <a:pos x="1372" y="35"/>
                  </a:cxn>
                  <a:cxn ang="0">
                    <a:pos x="1351" y="99"/>
                  </a:cxn>
                  <a:cxn ang="0">
                    <a:pos x="1301" y="161"/>
                  </a:cxn>
                  <a:cxn ang="0">
                    <a:pos x="1309" y="218"/>
                  </a:cxn>
                  <a:cxn ang="0">
                    <a:pos x="1377" y="259"/>
                  </a:cxn>
                  <a:cxn ang="0">
                    <a:pos x="1399" y="350"/>
                  </a:cxn>
                  <a:cxn ang="0">
                    <a:pos x="1506" y="386"/>
                  </a:cxn>
                  <a:cxn ang="0">
                    <a:pos x="1606" y="431"/>
                  </a:cxn>
                  <a:cxn ang="0">
                    <a:pos x="1639" y="510"/>
                  </a:cxn>
                  <a:cxn ang="0">
                    <a:pos x="1599" y="590"/>
                  </a:cxn>
                  <a:cxn ang="0">
                    <a:pos x="1578" y="652"/>
                  </a:cxn>
                  <a:cxn ang="0">
                    <a:pos x="1498" y="733"/>
                  </a:cxn>
                  <a:cxn ang="0">
                    <a:pos x="1507" y="843"/>
                  </a:cxn>
                  <a:cxn ang="0">
                    <a:pos x="1547" y="930"/>
                  </a:cxn>
                  <a:cxn ang="0">
                    <a:pos x="1614" y="1042"/>
                  </a:cxn>
                  <a:cxn ang="0">
                    <a:pos x="1602" y="1114"/>
                  </a:cxn>
                  <a:cxn ang="0">
                    <a:pos x="1513" y="1205"/>
                  </a:cxn>
                  <a:cxn ang="0">
                    <a:pos x="1453" y="1295"/>
                  </a:cxn>
                  <a:cxn ang="0">
                    <a:pos x="1395" y="1307"/>
                  </a:cxn>
                  <a:cxn ang="0">
                    <a:pos x="1336" y="1330"/>
                  </a:cxn>
                  <a:cxn ang="0">
                    <a:pos x="1306" y="1384"/>
                  </a:cxn>
                  <a:cxn ang="0">
                    <a:pos x="1226" y="1404"/>
                  </a:cxn>
                  <a:cxn ang="0">
                    <a:pos x="1149" y="1409"/>
                  </a:cxn>
                  <a:cxn ang="0">
                    <a:pos x="1124" y="1461"/>
                  </a:cxn>
                  <a:cxn ang="0">
                    <a:pos x="1210" y="1540"/>
                  </a:cxn>
                  <a:cxn ang="0">
                    <a:pos x="1219" y="1598"/>
                  </a:cxn>
                  <a:cxn ang="0">
                    <a:pos x="1164" y="1639"/>
                  </a:cxn>
                  <a:cxn ang="0">
                    <a:pos x="1106" y="1614"/>
                  </a:cxn>
                  <a:cxn ang="0">
                    <a:pos x="1010" y="1560"/>
                  </a:cxn>
                  <a:cxn ang="0">
                    <a:pos x="894" y="1537"/>
                  </a:cxn>
                  <a:cxn ang="0">
                    <a:pos x="661" y="1534"/>
                  </a:cxn>
                  <a:cxn ang="0">
                    <a:pos x="486" y="1506"/>
                  </a:cxn>
                  <a:cxn ang="0">
                    <a:pos x="395" y="1462"/>
                  </a:cxn>
                  <a:cxn ang="0">
                    <a:pos x="278" y="1459"/>
                  </a:cxn>
                  <a:cxn ang="0">
                    <a:pos x="152" y="1486"/>
                  </a:cxn>
                  <a:cxn ang="0">
                    <a:pos x="98" y="1500"/>
                  </a:cxn>
                  <a:cxn ang="0">
                    <a:pos x="32" y="1440"/>
                  </a:cxn>
                  <a:cxn ang="0">
                    <a:pos x="19" y="1328"/>
                  </a:cxn>
                  <a:cxn ang="0">
                    <a:pos x="0" y="1161"/>
                  </a:cxn>
                  <a:cxn ang="0">
                    <a:pos x="88" y="1070"/>
                  </a:cxn>
                  <a:cxn ang="0">
                    <a:pos x="142" y="970"/>
                  </a:cxn>
                  <a:cxn ang="0">
                    <a:pos x="231" y="935"/>
                  </a:cxn>
                  <a:cxn ang="0">
                    <a:pos x="319" y="892"/>
                  </a:cxn>
                  <a:cxn ang="0">
                    <a:pos x="359" y="811"/>
                  </a:cxn>
                  <a:cxn ang="0">
                    <a:pos x="327" y="758"/>
                  </a:cxn>
                  <a:cxn ang="0">
                    <a:pos x="268" y="723"/>
                  </a:cxn>
                  <a:cxn ang="0">
                    <a:pos x="242" y="616"/>
                  </a:cxn>
                  <a:cxn ang="0">
                    <a:pos x="296" y="522"/>
                  </a:cxn>
                  <a:cxn ang="0">
                    <a:pos x="395" y="490"/>
                  </a:cxn>
                  <a:cxn ang="0">
                    <a:pos x="422" y="366"/>
                  </a:cxn>
                  <a:cxn ang="0">
                    <a:pos x="335" y="291"/>
                  </a:cxn>
                  <a:cxn ang="0">
                    <a:pos x="209" y="284"/>
                  </a:cxn>
                  <a:cxn ang="0">
                    <a:pos x="188" y="163"/>
                  </a:cxn>
                  <a:cxn ang="0">
                    <a:pos x="93" y="42"/>
                  </a:cxn>
                  <a:cxn ang="0">
                    <a:pos x="221" y="0"/>
                  </a:cxn>
                </a:cxnLst>
                <a:rect l="0" t="0" r="r" b="b"/>
                <a:pathLst>
                  <a:path w="1639" h="1639">
                    <a:moveTo>
                      <a:pt x="221" y="0"/>
                    </a:moveTo>
                    <a:lnTo>
                      <a:pt x="423" y="29"/>
                    </a:lnTo>
                    <a:lnTo>
                      <a:pt x="648" y="47"/>
                    </a:lnTo>
                    <a:lnTo>
                      <a:pt x="959" y="54"/>
                    </a:lnTo>
                    <a:lnTo>
                      <a:pt x="1215" y="39"/>
                    </a:lnTo>
                    <a:lnTo>
                      <a:pt x="1372" y="35"/>
                    </a:lnTo>
                    <a:lnTo>
                      <a:pt x="1351" y="99"/>
                    </a:lnTo>
                    <a:lnTo>
                      <a:pt x="1301" y="161"/>
                    </a:lnTo>
                    <a:lnTo>
                      <a:pt x="1309" y="218"/>
                    </a:lnTo>
                    <a:lnTo>
                      <a:pt x="1377" y="259"/>
                    </a:lnTo>
                    <a:lnTo>
                      <a:pt x="1399" y="350"/>
                    </a:lnTo>
                    <a:lnTo>
                      <a:pt x="1506" y="386"/>
                    </a:lnTo>
                    <a:lnTo>
                      <a:pt x="1606" y="431"/>
                    </a:lnTo>
                    <a:lnTo>
                      <a:pt x="1639" y="510"/>
                    </a:lnTo>
                    <a:lnTo>
                      <a:pt x="1599" y="590"/>
                    </a:lnTo>
                    <a:lnTo>
                      <a:pt x="1578" y="652"/>
                    </a:lnTo>
                    <a:lnTo>
                      <a:pt x="1498" y="733"/>
                    </a:lnTo>
                    <a:lnTo>
                      <a:pt x="1507" y="843"/>
                    </a:lnTo>
                    <a:lnTo>
                      <a:pt x="1547" y="930"/>
                    </a:lnTo>
                    <a:lnTo>
                      <a:pt x="1614" y="1042"/>
                    </a:lnTo>
                    <a:lnTo>
                      <a:pt x="1602" y="1114"/>
                    </a:lnTo>
                    <a:lnTo>
                      <a:pt x="1513" y="1205"/>
                    </a:lnTo>
                    <a:lnTo>
                      <a:pt x="1453" y="1295"/>
                    </a:lnTo>
                    <a:lnTo>
                      <a:pt x="1395" y="1307"/>
                    </a:lnTo>
                    <a:lnTo>
                      <a:pt x="1336" y="1330"/>
                    </a:lnTo>
                    <a:lnTo>
                      <a:pt x="1306" y="1384"/>
                    </a:lnTo>
                    <a:lnTo>
                      <a:pt x="1226" y="1404"/>
                    </a:lnTo>
                    <a:lnTo>
                      <a:pt x="1149" y="1409"/>
                    </a:lnTo>
                    <a:lnTo>
                      <a:pt x="1124" y="1461"/>
                    </a:lnTo>
                    <a:lnTo>
                      <a:pt x="1210" y="1540"/>
                    </a:lnTo>
                    <a:lnTo>
                      <a:pt x="1219" y="1598"/>
                    </a:lnTo>
                    <a:lnTo>
                      <a:pt x="1164" y="1639"/>
                    </a:lnTo>
                    <a:lnTo>
                      <a:pt x="1106" y="1614"/>
                    </a:lnTo>
                    <a:lnTo>
                      <a:pt x="1010" y="1560"/>
                    </a:lnTo>
                    <a:lnTo>
                      <a:pt x="894" y="1537"/>
                    </a:lnTo>
                    <a:lnTo>
                      <a:pt x="661" y="1534"/>
                    </a:lnTo>
                    <a:lnTo>
                      <a:pt x="486" y="1506"/>
                    </a:lnTo>
                    <a:lnTo>
                      <a:pt x="395" y="1462"/>
                    </a:lnTo>
                    <a:lnTo>
                      <a:pt x="278" y="1459"/>
                    </a:lnTo>
                    <a:lnTo>
                      <a:pt x="152" y="1486"/>
                    </a:lnTo>
                    <a:lnTo>
                      <a:pt x="98" y="1500"/>
                    </a:lnTo>
                    <a:lnTo>
                      <a:pt x="32" y="1440"/>
                    </a:lnTo>
                    <a:lnTo>
                      <a:pt x="19" y="1328"/>
                    </a:lnTo>
                    <a:lnTo>
                      <a:pt x="0" y="1161"/>
                    </a:lnTo>
                    <a:lnTo>
                      <a:pt x="88" y="1070"/>
                    </a:lnTo>
                    <a:lnTo>
                      <a:pt x="142" y="970"/>
                    </a:lnTo>
                    <a:lnTo>
                      <a:pt x="231" y="935"/>
                    </a:lnTo>
                    <a:lnTo>
                      <a:pt x="319" y="892"/>
                    </a:lnTo>
                    <a:lnTo>
                      <a:pt x="359" y="811"/>
                    </a:lnTo>
                    <a:lnTo>
                      <a:pt x="327" y="758"/>
                    </a:lnTo>
                    <a:lnTo>
                      <a:pt x="268" y="723"/>
                    </a:lnTo>
                    <a:lnTo>
                      <a:pt x="242" y="616"/>
                    </a:lnTo>
                    <a:lnTo>
                      <a:pt x="296" y="522"/>
                    </a:lnTo>
                    <a:lnTo>
                      <a:pt x="395" y="490"/>
                    </a:lnTo>
                    <a:lnTo>
                      <a:pt x="422" y="366"/>
                    </a:lnTo>
                    <a:lnTo>
                      <a:pt x="335" y="291"/>
                    </a:lnTo>
                    <a:lnTo>
                      <a:pt x="209" y="284"/>
                    </a:lnTo>
                    <a:lnTo>
                      <a:pt x="188" y="163"/>
                    </a:lnTo>
                    <a:lnTo>
                      <a:pt x="93" y="42"/>
                    </a:lnTo>
                    <a:lnTo>
                      <a:pt x="221" y="0"/>
                    </a:lnTo>
                    <a:close/>
                  </a:path>
                </a:pathLst>
              </a:custGeom>
              <a:solidFill>
                <a:srgbClr val="000000"/>
              </a:solidFill>
              <a:ln w="9525">
                <a:solidFill>
                  <a:schemeClr val="tx1"/>
                </a:solidFill>
                <a:round/>
                <a:headEnd/>
                <a:tailEnd/>
              </a:ln>
            </p:spPr>
            <p:txBody>
              <a:bodyPr/>
              <a:lstStyle/>
              <a:p>
                <a:endParaRPr lang="en-US" dirty="0"/>
              </a:p>
            </p:txBody>
          </p:sp>
          <p:sp>
            <p:nvSpPr>
              <p:cNvPr id="162" name="Freeform 557"/>
              <p:cNvSpPr>
                <a:spLocks/>
              </p:cNvSpPr>
              <p:nvPr/>
            </p:nvSpPr>
            <p:spPr bwMode="auto">
              <a:xfrm>
                <a:off x="3196" y="1606"/>
                <a:ext cx="327" cy="327"/>
              </a:xfrm>
              <a:custGeom>
                <a:avLst/>
                <a:gdLst/>
                <a:ahLst/>
                <a:cxnLst>
                  <a:cxn ang="0">
                    <a:pos x="221" y="0"/>
                  </a:cxn>
                  <a:cxn ang="0">
                    <a:pos x="423" y="29"/>
                  </a:cxn>
                  <a:cxn ang="0">
                    <a:pos x="648" y="47"/>
                  </a:cxn>
                  <a:cxn ang="0">
                    <a:pos x="959" y="54"/>
                  </a:cxn>
                  <a:cxn ang="0">
                    <a:pos x="1215" y="39"/>
                  </a:cxn>
                  <a:cxn ang="0">
                    <a:pos x="1372" y="35"/>
                  </a:cxn>
                  <a:cxn ang="0">
                    <a:pos x="1351" y="99"/>
                  </a:cxn>
                  <a:cxn ang="0">
                    <a:pos x="1301" y="161"/>
                  </a:cxn>
                  <a:cxn ang="0">
                    <a:pos x="1309" y="218"/>
                  </a:cxn>
                  <a:cxn ang="0">
                    <a:pos x="1377" y="259"/>
                  </a:cxn>
                  <a:cxn ang="0">
                    <a:pos x="1399" y="350"/>
                  </a:cxn>
                  <a:cxn ang="0">
                    <a:pos x="1506" y="386"/>
                  </a:cxn>
                  <a:cxn ang="0">
                    <a:pos x="1606" y="431"/>
                  </a:cxn>
                  <a:cxn ang="0">
                    <a:pos x="1639" y="510"/>
                  </a:cxn>
                  <a:cxn ang="0">
                    <a:pos x="1599" y="590"/>
                  </a:cxn>
                  <a:cxn ang="0">
                    <a:pos x="1578" y="652"/>
                  </a:cxn>
                  <a:cxn ang="0">
                    <a:pos x="1498" y="733"/>
                  </a:cxn>
                  <a:cxn ang="0">
                    <a:pos x="1507" y="843"/>
                  </a:cxn>
                  <a:cxn ang="0">
                    <a:pos x="1547" y="930"/>
                  </a:cxn>
                  <a:cxn ang="0">
                    <a:pos x="1614" y="1042"/>
                  </a:cxn>
                  <a:cxn ang="0">
                    <a:pos x="1602" y="1114"/>
                  </a:cxn>
                  <a:cxn ang="0">
                    <a:pos x="1513" y="1205"/>
                  </a:cxn>
                  <a:cxn ang="0">
                    <a:pos x="1453" y="1295"/>
                  </a:cxn>
                  <a:cxn ang="0">
                    <a:pos x="1395" y="1307"/>
                  </a:cxn>
                  <a:cxn ang="0">
                    <a:pos x="1336" y="1330"/>
                  </a:cxn>
                  <a:cxn ang="0">
                    <a:pos x="1306" y="1384"/>
                  </a:cxn>
                  <a:cxn ang="0">
                    <a:pos x="1226" y="1404"/>
                  </a:cxn>
                  <a:cxn ang="0">
                    <a:pos x="1149" y="1409"/>
                  </a:cxn>
                  <a:cxn ang="0">
                    <a:pos x="1124" y="1461"/>
                  </a:cxn>
                  <a:cxn ang="0">
                    <a:pos x="1210" y="1540"/>
                  </a:cxn>
                  <a:cxn ang="0">
                    <a:pos x="1219" y="1598"/>
                  </a:cxn>
                  <a:cxn ang="0">
                    <a:pos x="1164" y="1639"/>
                  </a:cxn>
                  <a:cxn ang="0">
                    <a:pos x="1106" y="1614"/>
                  </a:cxn>
                  <a:cxn ang="0">
                    <a:pos x="1010" y="1560"/>
                  </a:cxn>
                  <a:cxn ang="0">
                    <a:pos x="894" y="1537"/>
                  </a:cxn>
                  <a:cxn ang="0">
                    <a:pos x="661" y="1534"/>
                  </a:cxn>
                  <a:cxn ang="0">
                    <a:pos x="486" y="1506"/>
                  </a:cxn>
                  <a:cxn ang="0">
                    <a:pos x="395" y="1462"/>
                  </a:cxn>
                  <a:cxn ang="0">
                    <a:pos x="278" y="1459"/>
                  </a:cxn>
                  <a:cxn ang="0">
                    <a:pos x="152" y="1486"/>
                  </a:cxn>
                  <a:cxn ang="0">
                    <a:pos x="98" y="1500"/>
                  </a:cxn>
                  <a:cxn ang="0">
                    <a:pos x="32" y="1440"/>
                  </a:cxn>
                  <a:cxn ang="0">
                    <a:pos x="19" y="1328"/>
                  </a:cxn>
                  <a:cxn ang="0">
                    <a:pos x="0" y="1161"/>
                  </a:cxn>
                  <a:cxn ang="0">
                    <a:pos x="88" y="1070"/>
                  </a:cxn>
                  <a:cxn ang="0">
                    <a:pos x="142" y="970"/>
                  </a:cxn>
                  <a:cxn ang="0">
                    <a:pos x="231" y="935"/>
                  </a:cxn>
                  <a:cxn ang="0">
                    <a:pos x="319" y="892"/>
                  </a:cxn>
                  <a:cxn ang="0">
                    <a:pos x="359" y="811"/>
                  </a:cxn>
                  <a:cxn ang="0">
                    <a:pos x="327" y="758"/>
                  </a:cxn>
                  <a:cxn ang="0">
                    <a:pos x="268" y="723"/>
                  </a:cxn>
                  <a:cxn ang="0">
                    <a:pos x="242" y="616"/>
                  </a:cxn>
                  <a:cxn ang="0">
                    <a:pos x="296" y="522"/>
                  </a:cxn>
                  <a:cxn ang="0">
                    <a:pos x="395" y="490"/>
                  </a:cxn>
                  <a:cxn ang="0">
                    <a:pos x="422" y="366"/>
                  </a:cxn>
                  <a:cxn ang="0">
                    <a:pos x="335" y="291"/>
                  </a:cxn>
                  <a:cxn ang="0">
                    <a:pos x="209" y="284"/>
                  </a:cxn>
                  <a:cxn ang="0">
                    <a:pos x="188" y="163"/>
                  </a:cxn>
                  <a:cxn ang="0">
                    <a:pos x="93" y="42"/>
                  </a:cxn>
                  <a:cxn ang="0">
                    <a:pos x="221" y="0"/>
                  </a:cxn>
                </a:cxnLst>
                <a:rect l="0" t="0" r="r" b="b"/>
                <a:pathLst>
                  <a:path w="1639" h="1639">
                    <a:moveTo>
                      <a:pt x="221" y="0"/>
                    </a:moveTo>
                    <a:lnTo>
                      <a:pt x="423" y="29"/>
                    </a:lnTo>
                    <a:lnTo>
                      <a:pt x="648" y="47"/>
                    </a:lnTo>
                    <a:lnTo>
                      <a:pt x="959" y="54"/>
                    </a:lnTo>
                    <a:lnTo>
                      <a:pt x="1215" y="39"/>
                    </a:lnTo>
                    <a:lnTo>
                      <a:pt x="1372" y="35"/>
                    </a:lnTo>
                    <a:lnTo>
                      <a:pt x="1351" y="99"/>
                    </a:lnTo>
                    <a:lnTo>
                      <a:pt x="1301" y="161"/>
                    </a:lnTo>
                    <a:lnTo>
                      <a:pt x="1309" y="218"/>
                    </a:lnTo>
                    <a:lnTo>
                      <a:pt x="1377" y="259"/>
                    </a:lnTo>
                    <a:lnTo>
                      <a:pt x="1399" y="350"/>
                    </a:lnTo>
                    <a:lnTo>
                      <a:pt x="1506" y="386"/>
                    </a:lnTo>
                    <a:lnTo>
                      <a:pt x="1606" y="431"/>
                    </a:lnTo>
                    <a:lnTo>
                      <a:pt x="1639" y="510"/>
                    </a:lnTo>
                    <a:lnTo>
                      <a:pt x="1599" y="590"/>
                    </a:lnTo>
                    <a:lnTo>
                      <a:pt x="1578" y="652"/>
                    </a:lnTo>
                    <a:lnTo>
                      <a:pt x="1498" y="733"/>
                    </a:lnTo>
                    <a:lnTo>
                      <a:pt x="1507" y="843"/>
                    </a:lnTo>
                    <a:lnTo>
                      <a:pt x="1547" y="930"/>
                    </a:lnTo>
                    <a:lnTo>
                      <a:pt x="1614" y="1042"/>
                    </a:lnTo>
                    <a:lnTo>
                      <a:pt x="1602" y="1114"/>
                    </a:lnTo>
                    <a:lnTo>
                      <a:pt x="1513" y="1205"/>
                    </a:lnTo>
                    <a:lnTo>
                      <a:pt x="1453" y="1295"/>
                    </a:lnTo>
                    <a:lnTo>
                      <a:pt x="1395" y="1307"/>
                    </a:lnTo>
                    <a:lnTo>
                      <a:pt x="1336" y="1330"/>
                    </a:lnTo>
                    <a:lnTo>
                      <a:pt x="1306" y="1384"/>
                    </a:lnTo>
                    <a:lnTo>
                      <a:pt x="1226" y="1404"/>
                    </a:lnTo>
                    <a:lnTo>
                      <a:pt x="1149" y="1409"/>
                    </a:lnTo>
                    <a:lnTo>
                      <a:pt x="1124" y="1461"/>
                    </a:lnTo>
                    <a:lnTo>
                      <a:pt x="1210" y="1540"/>
                    </a:lnTo>
                    <a:lnTo>
                      <a:pt x="1219" y="1598"/>
                    </a:lnTo>
                    <a:lnTo>
                      <a:pt x="1164" y="1639"/>
                    </a:lnTo>
                    <a:lnTo>
                      <a:pt x="1106" y="1614"/>
                    </a:lnTo>
                    <a:lnTo>
                      <a:pt x="1010" y="1560"/>
                    </a:lnTo>
                    <a:lnTo>
                      <a:pt x="894" y="1537"/>
                    </a:lnTo>
                    <a:lnTo>
                      <a:pt x="661" y="1534"/>
                    </a:lnTo>
                    <a:lnTo>
                      <a:pt x="486" y="1506"/>
                    </a:lnTo>
                    <a:lnTo>
                      <a:pt x="395" y="1462"/>
                    </a:lnTo>
                    <a:lnTo>
                      <a:pt x="278" y="1459"/>
                    </a:lnTo>
                    <a:lnTo>
                      <a:pt x="152" y="1486"/>
                    </a:lnTo>
                    <a:lnTo>
                      <a:pt x="98" y="1500"/>
                    </a:lnTo>
                    <a:lnTo>
                      <a:pt x="32" y="1440"/>
                    </a:lnTo>
                    <a:lnTo>
                      <a:pt x="19" y="1328"/>
                    </a:lnTo>
                    <a:lnTo>
                      <a:pt x="0" y="1161"/>
                    </a:lnTo>
                    <a:lnTo>
                      <a:pt x="88" y="1070"/>
                    </a:lnTo>
                    <a:lnTo>
                      <a:pt x="142" y="970"/>
                    </a:lnTo>
                    <a:lnTo>
                      <a:pt x="231" y="935"/>
                    </a:lnTo>
                    <a:lnTo>
                      <a:pt x="319" y="892"/>
                    </a:lnTo>
                    <a:lnTo>
                      <a:pt x="359" y="811"/>
                    </a:lnTo>
                    <a:lnTo>
                      <a:pt x="327" y="758"/>
                    </a:lnTo>
                    <a:lnTo>
                      <a:pt x="268" y="723"/>
                    </a:lnTo>
                    <a:lnTo>
                      <a:pt x="242" y="616"/>
                    </a:lnTo>
                    <a:lnTo>
                      <a:pt x="296" y="522"/>
                    </a:lnTo>
                    <a:lnTo>
                      <a:pt x="395" y="490"/>
                    </a:lnTo>
                    <a:lnTo>
                      <a:pt x="422" y="366"/>
                    </a:lnTo>
                    <a:lnTo>
                      <a:pt x="335" y="291"/>
                    </a:lnTo>
                    <a:lnTo>
                      <a:pt x="209" y="284"/>
                    </a:lnTo>
                    <a:lnTo>
                      <a:pt x="188" y="163"/>
                    </a:lnTo>
                    <a:lnTo>
                      <a:pt x="93" y="42"/>
                    </a:lnTo>
                    <a:lnTo>
                      <a:pt x="221" y="0"/>
                    </a:lnTo>
                  </a:path>
                </a:pathLst>
              </a:custGeom>
              <a:noFill/>
              <a:ln w="3175">
                <a:solidFill>
                  <a:schemeClr val="tx1"/>
                </a:solidFill>
                <a:prstDash val="solid"/>
                <a:round/>
                <a:headEnd/>
                <a:tailEnd/>
              </a:ln>
            </p:spPr>
            <p:txBody>
              <a:bodyPr/>
              <a:lstStyle/>
              <a:p>
                <a:endParaRPr lang="en-US" dirty="0"/>
              </a:p>
            </p:txBody>
          </p:sp>
          <p:sp>
            <p:nvSpPr>
              <p:cNvPr id="163" name="Freeform 558"/>
              <p:cNvSpPr>
                <a:spLocks/>
              </p:cNvSpPr>
              <p:nvPr/>
            </p:nvSpPr>
            <p:spPr bwMode="auto">
              <a:xfrm>
                <a:off x="2695" y="1714"/>
                <a:ext cx="24" cy="18"/>
              </a:xfrm>
              <a:custGeom>
                <a:avLst/>
                <a:gdLst/>
                <a:ahLst/>
                <a:cxnLst>
                  <a:cxn ang="0">
                    <a:pos x="41" y="17"/>
                  </a:cxn>
                  <a:cxn ang="0">
                    <a:pos x="32" y="4"/>
                  </a:cxn>
                  <a:cxn ang="0">
                    <a:pos x="8" y="5"/>
                  </a:cxn>
                  <a:cxn ang="0">
                    <a:pos x="0" y="32"/>
                  </a:cxn>
                  <a:cxn ang="0">
                    <a:pos x="7" y="64"/>
                  </a:cxn>
                  <a:cxn ang="0">
                    <a:pos x="47" y="89"/>
                  </a:cxn>
                  <a:cxn ang="0">
                    <a:pos x="80" y="92"/>
                  </a:cxn>
                  <a:cxn ang="0">
                    <a:pos x="109" y="73"/>
                  </a:cxn>
                  <a:cxn ang="0">
                    <a:pos x="119" y="33"/>
                  </a:cxn>
                  <a:cxn ang="0">
                    <a:pos x="106" y="0"/>
                  </a:cxn>
                  <a:cxn ang="0">
                    <a:pos x="90" y="0"/>
                  </a:cxn>
                  <a:cxn ang="0">
                    <a:pos x="64" y="11"/>
                  </a:cxn>
                  <a:cxn ang="0">
                    <a:pos x="57" y="17"/>
                  </a:cxn>
                  <a:cxn ang="0">
                    <a:pos x="41" y="17"/>
                  </a:cxn>
                </a:cxnLst>
                <a:rect l="0" t="0" r="r" b="b"/>
                <a:pathLst>
                  <a:path w="119" h="92">
                    <a:moveTo>
                      <a:pt x="41" y="17"/>
                    </a:moveTo>
                    <a:lnTo>
                      <a:pt x="32" y="4"/>
                    </a:lnTo>
                    <a:lnTo>
                      <a:pt x="8" y="5"/>
                    </a:lnTo>
                    <a:lnTo>
                      <a:pt x="0" y="32"/>
                    </a:lnTo>
                    <a:lnTo>
                      <a:pt x="7" y="64"/>
                    </a:lnTo>
                    <a:lnTo>
                      <a:pt x="47" y="89"/>
                    </a:lnTo>
                    <a:lnTo>
                      <a:pt x="80" y="92"/>
                    </a:lnTo>
                    <a:lnTo>
                      <a:pt x="109" y="73"/>
                    </a:lnTo>
                    <a:lnTo>
                      <a:pt x="119" y="33"/>
                    </a:lnTo>
                    <a:lnTo>
                      <a:pt x="106" y="0"/>
                    </a:lnTo>
                    <a:lnTo>
                      <a:pt x="90" y="0"/>
                    </a:lnTo>
                    <a:lnTo>
                      <a:pt x="64" y="11"/>
                    </a:lnTo>
                    <a:lnTo>
                      <a:pt x="57" y="17"/>
                    </a:lnTo>
                    <a:lnTo>
                      <a:pt x="41" y="17"/>
                    </a:lnTo>
                    <a:close/>
                  </a:path>
                </a:pathLst>
              </a:custGeom>
              <a:solidFill>
                <a:srgbClr val="000000"/>
              </a:solidFill>
              <a:ln w="9525">
                <a:solidFill>
                  <a:schemeClr val="tx1"/>
                </a:solidFill>
                <a:round/>
                <a:headEnd/>
                <a:tailEnd/>
              </a:ln>
            </p:spPr>
            <p:txBody>
              <a:bodyPr/>
              <a:lstStyle/>
              <a:p>
                <a:endParaRPr lang="en-US" dirty="0"/>
              </a:p>
            </p:txBody>
          </p:sp>
          <p:sp>
            <p:nvSpPr>
              <p:cNvPr id="164" name="Freeform 559"/>
              <p:cNvSpPr>
                <a:spLocks/>
              </p:cNvSpPr>
              <p:nvPr/>
            </p:nvSpPr>
            <p:spPr bwMode="auto">
              <a:xfrm>
                <a:off x="2695" y="1714"/>
                <a:ext cx="24" cy="18"/>
              </a:xfrm>
              <a:custGeom>
                <a:avLst/>
                <a:gdLst/>
                <a:ahLst/>
                <a:cxnLst>
                  <a:cxn ang="0">
                    <a:pos x="41" y="17"/>
                  </a:cxn>
                  <a:cxn ang="0">
                    <a:pos x="32" y="4"/>
                  </a:cxn>
                  <a:cxn ang="0">
                    <a:pos x="8" y="5"/>
                  </a:cxn>
                  <a:cxn ang="0">
                    <a:pos x="0" y="32"/>
                  </a:cxn>
                  <a:cxn ang="0">
                    <a:pos x="7" y="64"/>
                  </a:cxn>
                  <a:cxn ang="0">
                    <a:pos x="47" y="89"/>
                  </a:cxn>
                  <a:cxn ang="0">
                    <a:pos x="80" y="92"/>
                  </a:cxn>
                  <a:cxn ang="0">
                    <a:pos x="109" y="73"/>
                  </a:cxn>
                  <a:cxn ang="0">
                    <a:pos x="119" y="33"/>
                  </a:cxn>
                  <a:cxn ang="0">
                    <a:pos x="106" y="0"/>
                  </a:cxn>
                  <a:cxn ang="0">
                    <a:pos x="90" y="0"/>
                  </a:cxn>
                  <a:cxn ang="0">
                    <a:pos x="64" y="11"/>
                  </a:cxn>
                  <a:cxn ang="0">
                    <a:pos x="57" y="17"/>
                  </a:cxn>
                  <a:cxn ang="0">
                    <a:pos x="41" y="17"/>
                  </a:cxn>
                </a:cxnLst>
                <a:rect l="0" t="0" r="r" b="b"/>
                <a:pathLst>
                  <a:path w="119" h="92">
                    <a:moveTo>
                      <a:pt x="41" y="17"/>
                    </a:moveTo>
                    <a:lnTo>
                      <a:pt x="32" y="4"/>
                    </a:lnTo>
                    <a:lnTo>
                      <a:pt x="8" y="5"/>
                    </a:lnTo>
                    <a:lnTo>
                      <a:pt x="0" y="32"/>
                    </a:lnTo>
                    <a:lnTo>
                      <a:pt x="7" y="64"/>
                    </a:lnTo>
                    <a:lnTo>
                      <a:pt x="47" y="89"/>
                    </a:lnTo>
                    <a:lnTo>
                      <a:pt x="80" y="92"/>
                    </a:lnTo>
                    <a:lnTo>
                      <a:pt x="109" y="73"/>
                    </a:lnTo>
                    <a:lnTo>
                      <a:pt x="119" y="33"/>
                    </a:lnTo>
                    <a:lnTo>
                      <a:pt x="106" y="0"/>
                    </a:lnTo>
                    <a:lnTo>
                      <a:pt x="90" y="0"/>
                    </a:lnTo>
                    <a:lnTo>
                      <a:pt x="64" y="11"/>
                    </a:lnTo>
                    <a:lnTo>
                      <a:pt x="57" y="17"/>
                    </a:lnTo>
                    <a:lnTo>
                      <a:pt x="41" y="17"/>
                    </a:lnTo>
                  </a:path>
                </a:pathLst>
              </a:custGeom>
              <a:noFill/>
              <a:ln w="3175">
                <a:solidFill>
                  <a:schemeClr val="tx1"/>
                </a:solidFill>
                <a:prstDash val="solid"/>
                <a:round/>
                <a:headEnd/>
                <a:tailEnd/>
              </a:ln>
            </p:spPr>
            <p:txBody>
              <a:bodyPr/>
              <a:lstStyle/>
              <a:p>
                <a:endParaRPr lang="en-US" dirty="0"/>
              </a:p>
            </p:txBody>
          </p:sp>
          <p:sp>
            <p:nvSpPr>
              <p:cNvPr id="165" name="Freeform 560"/>
              <p:cNvSpPr>
                <a:spLocks/>
              </p:cNvSpPr>
              <p:nvPr/>
            </p:nvSpPr>
            <p:spPr bwMode="auto">
              <a:xfrm>
                <a:off x="2678" y="1700"/>
                <a:ext cx="25" cy="5"/>
              </a:xfrm>
              <a:custGeom>
                <a:avLst/>
                <a:gdLst/>
                <a:ahLst/>
                <a:cxnLst>
                  <a:cxn ang="0">
                    <a:pos x="0" y="0"/>
                  </a:cxn>
                  <a:cxn ang="0">
                    <a:pos x="26" y="15"/>
                  </a:cxn>
                  <a:cxn ang="0">
                    <a:pos x="73" y="23"/>
                  </a:cxn>
                  <a:cxn ang="0">
                    <a:pos x="127" y="14"/>
                  </a:cxn>
                </a:cxnLst>
                <a:rect l="0" t="0" r="r" b="b"/>
                <a:pathLst>
                  <a:path w="127" h="23">
                    <a:moveTo>
                      <a:pt x="0" y="0"/>
                    </a:moveTo>
                    <a:lnTo>
                      <a:pt x="26" y="15"/>
                    </a:lnTo>
                    <a:lnTo>
                      <a:pt x="73" y="23"/>
                    </a:lnTo>
                    <a:lnTo>
                      <a:pt x="127" y="14"/>
                    </a:lnTo>
                  </a:path>
                </a:pathLst>
              </a:custGeom>
              <a:noFill/>
              <a:ln w="3175">
                <a:solidFill>
                  <a:schemeClr val="tx1"/>
                </a:solidFill>
                <a:prstDash val="solid"/>
                <a:round/>
                <a:headEnd/>
                <a:tailEnd/>
              </a:ln>
            </p:spPr>
            <p:txBody>
              <a:bodyPr/>
              <a:lstStyle/>
              <a:p>
                <a:endParaRPr lang="en-US" dirty="0"/>
              </a:p>
            </p:txBody>
          </p:sp>
          <p:sp>
            <p:nvSpPr>
              <p:cNvPr id="166" name="Freeform 561"/>
              <p:cNvSpPr>
                <a:spLocks/>
              </p:cNvSpPr>
              <p:nvPr/>
            </p:nvSpPr>
            <p:spPr bwMode="auto">
              <a:xfrm>
                <a:off x="3752" y="2057"/>
                <a:ext cx="27" cy="79"/>
              </a:xfrm>
              <a:custGeom>
                <a:avLst/>
                <a:gdLst/>
                <a:ahLst/>
                <a:cxnLst>
                  <a:cxn ang="0">
                    <a:pos x="110" y="394"/>
                  </a:cxn>
                  <a:cxn ang="0">
                    <a:pos x="110" y="312"/>
                  </a:cxn>
                  <a:cxn ang="0">
                    <a:pos x="131" y="225"/>
                  </a:cxn>
                  <a:cxn ang="0">
                    <a:pos x="121" y="197"/>
                  </a:cxn>
                  <a:cxn ang="0">
                    <a:pos x="77" y="101"/>
                  </a:cxn>
                  <a:cxn ang="0">
                    <a:pos x="0" y="0"/>
                  </a:cxn>
                </a:cxnLst>
                <a:rect l="0" t="0" r="r" b="b"/>
                <a:pathLst>
                  <a:path w="131" h="394">
                    <a:moveTo>
                      <a:pt x="110" y="394"/>
                    </a:moveTo>
                    <a:lnTo>
                      <a:pt x="110" y="312"/>
                    </a:lnTo>
                    <a:lnTo>
                      <a:pt x="131" y="225"/>
                    </a:lnTo>
                    <a:lnTo>
                      <a:pt x="121" y="197"/>
                    </a:lnTo>
                    <a:lnTo>
                      <a:pt x="77" y="101"/>
                    </a:lnTo>
                    <a:lnTo>
                      <a:pt x="0" y="0"/>
                    </a:lnTo>
                  </a:path>
                </a:pathLst>
              </a:custGeom>
              <a:noFill/>
              <a:ln w="3175">
                <a:solidFill>
                  <a:schemeClr val="tx1"/>
                </a:solidFill>
                <a:prstDash val="solid"/>
                <a:round/>
                <a:headEnd/>
                <a:tailEnd/>
              </a:ln>
            </p:spPr>
            <p:txBody>
              <a:bodyPr/>
              <a:lstStyle/>
              <a:p>
                <a:endParaRPr lang="en-US" dirty="0"/>
              </a:p>
            </p:txBody>
          </p:sp>
          <p:sp>
            <p:nvSpPr>
              <p:cNvPr id="167" name="Freeform 562"/>
              <p:cNvSpPr>
                <a:spLocks/>
              </p:cNvSpPr>
              <p:nvPr/>
            </p:nvSpPr>
            <p:spPr bwMode="auto">
              <a:xfrm>
                <a:off x="3136" y="2132"/>
                <a:ext cx="26" cy="54"/>
              </a:xfrm>
              <a:custGeom>
                <a:avLst/>
                <a:gdLst/>
                <a:ahLst/>
                <a:cxnLst>
                  <a:cxn ang="0">
                    <a:pos x="0" y="0"/>
                  </a:cxn>
                  <a:cxn ang="0">
                    <a:pos x="28" y="78"/>
                  </a:cxn>
                  <a:cxn ang="0">
                    <a:pos x="101" y="158"/>
                  </a:cxn>
                  <a:cxn ang="0">
                    <a:pos x="130" y="268"/>
                  </a:cxn>
                </a:cxnLst>
                <a:rect l="0" t="0" r="r" b="b"/>
                <a:pathLst>
                  <a:path w="130" h="268">
                    <a:moveTo>
                      <a:pt x="0" y="0"/>
                    </a:moveTo>
                    <a:lnTo>
                      <a:pt x="28" y="78"/>
                    </a:lnTo>
                    <a:lnTo>
                      <a:pt x="101" y="158"/>
                    </a:lnTo>
                    <a:lnTo>
                      <a:pt x="130" y="268"/>
                    </a:lnTo>
                  </a:path>
                </a:pathLst>
              </a:custGeom>
              <a:noFill/>
              <a:ln w="3175">
                <a:solidFill>
                  <a:schemeClr val="tx1"/>
                </a:solidFill>
                <a:prstDash val="solid"/>
                <a:round/>
                <a:headEnd/>
                <a:tailEnd/>
              </a:ln>
            </p:spPr>
            <p:txBody>
              <a:bodyPr/>
              <a:lstStyle/>
              <a:p>
                <a:endParaRPr lang="en-US" dirty="0"/>
              </a:p>
            </p:txBody>
          </p:sp>
          <p:sp>
            <p:nvSpPr>
              <p:cNvPr id="168" name="Freeform 563"/>
              <p:cNvSpPr>
                <a:spLocks/>
              </p:cNvSpPr>
              <p:nvPr/>
            </p:nvSpPr>
            <p:spPr bwMode="auto">
              <a:xfrm>
                <a:off x="3694" y="2319"/>
                <a:ext cx="68" cy="34"/>
              </a:xfrm>
              <a:custGeom>
                <a:avLst/>
                <a:gdLst/>
                <a:ahLst/>
                <a:cxnLst>
                  <a:cxn ang="0">
                    <a:pos x="121" y="0"/>
                  </a:cxn>
                  <a:cxn ang="0">
                    <a:pos x="110" y="0"/>
                  </a:cxn>
                  <a:cxn ang="0">
                    <a:pos x="35" y="72"/>
                  </a:cxn>
                  <a:cxn ang="0">
                    <a:pos x="2" y="99"/>
                  </a:cxn>
                  <a:cxn ang="0">
                    <a:pos x="0" y="111"/>
                  </a:cxn>
                  <a:cxn ang="0">
                    <a:pos x="37" y="143"/>
                  </a:cxn>
                  <a:cxn ang="0">
                    <a:pos x="104" y="167"/>
                  </a:cxn>
                  <a:cxn ang="0">
                    <a:pos x="234" y="171"/>
                  </a:cxn>
                  <a:cxn ang="0">
                    <a:pos x="292" y="151"/>
                  </a:cxn>
                  <a:cxn ang="0">
                    <a:pos x="327" y="92"/>
                  </a:cxn>
                  <a:cxn ang="0">
                    <a:pos x="336" y="65"/>
                  </a:cxn>
                  <a:cxn ang="0">
                    <a:pos x="333" y="52"/>
                  </a:cxn>
                  <a:cxn ang="0">
                    <a:pos x="300" y="61"/>
                  </a:cxn>
                  <a:cxn ang="0">
                    <a:pos x="251" y="56"/>
                  </a:cxn>
                  <a:cxn ang="0">
                    <a:pos x="198" y="45"/>
                  </a:cxn>
                  <a:cxn ang="0">
                    <a:pos x="155" y="20"/>
                  </a:cxn>
                  <a:cxn ang="0">
                    <a:pos x="137" y="3"/>
                  </a:cxn>
                  <a:cxn ang="0">
                    <a:pos x="121" y="0"/>
                  </a:cxn>
                </a:cxnLst>
                <a:rect l="0" t="0" r="r" b="b"/>
                <a:pathLst>
                  <a:path w="336" h="171">
                    <a:moveTo>
                      <a:pt x="121" y="0"/>
                    </a:moveTo>
                    <a:lnTo>
                      <a:pt x="110" y="0"/>
                    </a:lnTo>
                    <a:lnTo>
                      <a:pt x="35" y="72"/>
                    </a:lnTo>
                    <a:lnTo>
                      <a:pt x="2" y="99"/>
                    </a:lnTo>
                    <a:lnTo>
                      <a:pt x="0" y="111"/>
                    </a:lnTo>
                    <a:lnTo>
                      <a:pt x="37" y="143"/>
                    </a:lnTo>
                    <a:lnTo>
                      <a:pt x="104" y="167"/>
                    </a:lnTo>
                    <a:lnTo>
                      <a:pt x="234" y="171"/>
                    </a:lnTo>
                    <a:lnTo>
                      <a:pt x="292" y="151"/>
                    </a:lnTo>
                    <a:lnTo>
                      <a:pt x="327" y="92"/>
                    </a:lnTo>
                    <a:lnTo>
                      <a:pt x="336" y="65"/>
                    </a:lnTo>
                    <a:lnTo>
                      <a:pt x="333" y="52"/>
                    </a:lnTo>
                    <a:lnTo>
                      <a:pt x="300" y="61"/>
                    </a:lnTo>
                    <a:lnTo>
                      <a:pt x="251" y="56"/>
                    </a:lnTo>
                    <a:lnTo>
                      <a:pt x="198" y="45"/>
                    </a:lnTo>
                    <a:lnTo>
                      <a:pt x="155" y="20"/>
                    </a:lnTo>
                    <a:lnTo>
                      <a:pt x="137" y="3"/>
                    </a:lnTo>
                    <a:lnTo>
                      <a:pt x="121" y="0"/>
                    </a:lnTo>
                    <a:close/>
                  </a:path>
                </a:pathLst>
              </a:custGeom>
              <a:solidFill>
                <a:srgbClr val="000000"/>
              </a:solidFill>
              <a:ln w="9525">
                <a:solidFill>
                  <a:schemeClr val="tx1"/>
                </a:solidFill>
                <a:round/>
                <a:headEnd/>
                <a:tailEnd/>
              </a:ln>
            </p:spPr>
            <p:txBody>
              <a:bodyPr/>
              <a:lstStyle/>
              <a:p>
                <a:endParaRPr lang="en-US" dirty="0"/>
              </a:p>
            </p:txBody>
          </p:sp>
          <p:sp>
            <p:nvSpPr>
              <p:cNvPr id="169" name="Freeform 564"/>
              <p:cNvSpPr>
                <a:spLocks/>
              </p:cNvSpPr>
              <p:nvPr/>
            </p:nvSpPr>
            <p:spPr bwMode="auto">
              <a:xfrm>
                <a:off x="3694" y="2319"/>
                <a:ext cx="68" cy="34"/>
              </a:xfrm>
              <a:custGeom>
                <a:avLst/>
                <a:gdLst/>
                <a:ahLst/>
                <a:cxnLst>
                  <a:cxn ang="0">
                    <a:pos x="121" y="0"/>
                  </a:cxn>
                  <a:cxn ang="0">
                    <a:pos x="110" y="0"/>
                  </a:cxn>
                  <a:cxn ang="0">
                    <a:pos x="35" y="72"/>
                  </a:cxn>
                  <a:cxn ang="0">
                    <a:pos x="2" y="99"/>
                  </a:cxn>
                  <a:cxn ang="0">
                    <a:pos x="0" y="111"/>
                  </a:cxn>
                  <a:cxn ang="0">
                    <a:pos x="37" y="143"/>
                  </a:cxn>
                  <a:cxn ang="0">
                    <a:pos x="104" y="167"/>
                  </a:cxn>
                  <a:cxn ang="0">
                    <a:pos x="234" y="171"/>
                  </a:cxn>
                  <a:cxn ang="0">
                    <a:pos x="292" y="151"/>
                  </a:cxn>
                  <a:cxn ang="0">
                    <a:pos x="327" y="92"/>
                  </a:cxn>
                  <a:cxn ang="0">
                    <a:pos x="336" y="65"/>
                  </a:cxn>
                  <a:cxn ang="0">
                    <a:pos x="333" y="52"/>
                  </a:cxn>
                  <a:cxn ang="0">
                    <a:pos x="300" y="61"/>
                  </a:cxn>
                  <a:cxn ang="0">
                    <a:pos x="251" y="56"/>
                  </a:cxn>
                  <a:cxn ang="0">
                    <a:pos x="198" y="45"/>
                  </a:cxn>
                  <a:cxn ang="0">
                    <a:pos x="155" y="20"/>
                  </a:cxn>
                  <a:cxn ang="0">
                    <a:pos x="137" y="3"/>
                  </a:cxn>
                  <a:cxn ang="0">
                    <a:pos x="121" y="0"/>
                  </a:cxn>
                </a:cxnLst>
                <a:rect l="0" t="0" r="r" b="b"/>
                <a:pathLst>
                  <a:path w="336" h="171">
                    <a:moveTo>
                      <a:pt x="121" y="0"/>
                    </a:moveTo>
                    <a:lnTo>
                      <a:pt x="110" y="0"/>
                    </a:lnTo>
                    <a:lnTo>
                      <a:pt x="35" y="72"/>
                    </a:lnTo>
                    <a:lnTo>
                      <a:pt x="2" y="99"/>
                    </a:lnTo>
                    <a:lnTo>
                      <a:pt x="0" y="111"/>
                    </a:lnTo>
                    <a:lnTo>
                      <a:pt x="37" y="143"/>
                    </a:lnTo>
                    <a:lnTo>
                      <a:pt x="104" y="167"/>
                    </a:lnTo>
                    <a:lnTo>
                      <a:pt x="234" y="171"/>
                    </a:lnTo>
                    <a:lnTo>
                      <a:pt x="292" y="151"/>
                    </a:lnTo>
                    <a:lnTo>
                      <a:pt x="327" y="92"/>
                    </a:lnTo>
                    <a:lnTo>
                      <a:pt x="336" y="65"/>
                    </a:lnTo>
                    <a:lnTo>
                      <a:pt x="333" y="52"/>
                    </a:lnTo>
                    <a:lnTo>
                      <a:pt x="300" y="61"/>
                    </a:lnTo>
                    <a:lnTo>
                      <a:pt x="251" y="56"/>
                    </a:lnTo>
                    <a:lnTo>
                      <a:pt x="198" y="45"/>
                    </a:lnTo>
                    <a:lnTo>
                      <a:pt x="155" y="20"/>
                    </a:lnTo>
                    <a:lnTo>
                      <a:pt x="137" y="3"/>
                    </a:lnTo>
                    <a:lnTo>
                      <a:pt x="121" y="0"/>
                    </a:lnTo>
                  </a:path>
                </a:pathLst>
              </a:custGeom>
              <a:noFill/>
              <a:ln w="3175">
                <a:solidFill>
                  <a:schemeClr val="tx1"/>
                </a:solidFill>
                <a:prstDash val="solid"/>
                <a:round/>
                <a:headEnd/>
                <a:tailEnd/>
              </a:ln>
            </p:spPr>
            <p:txBody>
              <a:bodyPr/>
              <a:lstStyle/>
              <a:p>
                <a:endParaRPr lang="en-US" dirty="0"/>
              </a:p>
            </p:txBody>
          </p:sp>
          <p:sp>
            <p:nvSpPr>
              <p:cNvPr id="170" name="Freeform 565"/>
              <p:cNvSpPr>
                <a:spLocks/>
              </p:cNvSpPr>
              <p:nvPr/>
            </p:nvSpPr>
            <p:spPr bwMode="auto">
              <a:xfrm>
                <a:off x="3528" y="2023"/>
                <a:ext cx="116" cy="17"/>
              </a:xfrm>
              <a:custGeom>
                <a:avLst/>
                <a:gdLst/>
                <a:ahLst/>
                <a:cxnLst>
                  <a:cxn ang="0">
                    <a:pos x="576" y="16"/>
                  </a:cxn>
                  <a:cxn ang="0">
                    <a:pos x="574" y="0"/>
                  </a:cxn>
                  <a:cxn ang="0">
                    <a:pos x="88" y="27"/>
                  </a:cxn>
                  <a:cxn ang="0">
                    <a:pos x="0" y="75"/>
                  </a:cxn>
                  <a:cxn ang="0">
                    <a:pos x="6" y="83"/>
                  </a:cxn>
                  <a:cxn ang="0">
                    <a:pos x="469" y="59"/>
                  </a:cxn>
                  <a:cxn ang="0">
                    <a:pos x="555" y="24"/>
                  </a:cxn>
                  <a:cxn ang="0">
                    <a:pos x="576" y="16"/>
                  </a:cxn>
                </a:cxnLst>
                <a:rect l="0" t="0" r="r" b="b"/>
                <a:pathLst>
                  <a:path w="576" h="83">
                    <a:moveTo>
                      <a:pt x="576" y="16"/>
                    </a:moveTo>
                    <a:lnTo>
                      <a:pt x="574" y="0"/>
                    </a:lnTo>
                    <a:lnTo>
                      <a:pt x="88" y="27"/>
                    </a:lnTo>
                    <a:lnTo>
                      <a:pt x="0" y="75"/>
                    </a:lnTo>
                    <a:lnTo>
                      <a:pt x="6" y="83"/>
                    </a:lnTo>
                    <a:lnTo>
                      <a:pt x="469" y="59"/>
                    </a:lnTo>
                    <a:lnTo>
                      <a:pt x="555" y="24"/>
                    </a:lnTo>
                    <a:lnTo>
                      <a:pt x="576" y="16"/>
                    </a:lnTo>
                    <a:close/>
                  </a:path>
                </a:pathLst>
              </a:custGeom>
              <a:solidFill>
                <a:srgbClr val="FFFFFF"/>
              </a:solidFill>
              <a:ln w="9525">
                <a:solidFill>
                  <a:schemeClr val="tx1"/>
                </a:solidFill>
                <a:round/>
                <a:headEnd/>
                <a:tailEnd/>
              </a:ln>
            </p:spPr>
            <p:txBody>
              <a:bodyPr/>
              <a:lstStyle/>
              <a:p>
                <a:endParaRPr lang="en-US" dirty="0"/>
              </a:p>
            </p:txBody>
          </p:sp>
          <p:sp>
            <p:nvSpPr>
              <p:cNvPr id="171" name="Freeform 566"/>
              <p:cNvSpPr>
                <a:spLocks/>
              </p:cNvSpPr>
              <p:nvPr/>
            </p:nvSpPr>
            <p:spPr bwMode="auto">
              <a:xfrm>
                <a:off x="3085" y="1955"/>
                <a:ext cx="14" cy="65"/>
              </a:xfrm>
              <a:custGeom>
                <a:avLst/>
                <a:gdLst/>
                <a:ahLst/>
                <a:cxnLst>
                  <a:cxn ang="0">
                    <a:pos x="70" y="323"/>
                  </a:cxn>
                  <a:cxn ang="0">
                    <a:pos x="29" y="87"/>
                  </a:cxn>
                  <a:cxn ang="0">
                    <a:pos x="0" y="0"/>
                  </a:cxn>
                </a:cxnLst>
                <a:rect l="0" t="0" r="r" b="b"/>
                <a:pathLst>
                  <a:path w="70" h="323">
                    <a:moveTo>
                      <a:pt x="70" y="323"/>
                    </a:moveTo>
                    <a:lnTo>
                      <a:pt x="29" y="87"/>
                    </a:lnTo>
                    <a:lnTo>
                      <a:pt x="0" y="0"/>
                    </a:lnTo>
                  </a:path>
                </a:pathLst>
              </a:custGeom>
              <a:noFill/>
              <a:ln w="3175">
                <a:solidFill>
                  <a:schemeClr val="tx1"/>
                </a:solidFill>
                <a:prstDash val="solid"/>
                <a:round/>
                <a:headEnd/>
                <a:tailEnd/>
              </a:ln>
            </p:spPr>
            <p:txBody>
              <a:bodyPr/>
              <a:lstStyle/>
              <a:p>
                <a:endParaRPr lang="en-US" dirty="0"/>
              </a:p>
            </p:txBody>
          </p:sp>
          <p:sp>
            <p:nvSpPr>
              <p:cNvPr id="172" name="Freeform 567"/>
              <p:cNvSpPr>
                <a:spLocks/>
              </p:cNvSpPr>
              <p:nvPr/>
            </p:nvSpPr>
            <p:spPr bwMode="auto">
              <a:xfrm>
                <a:off x="3111" y="2326"/>
                <a:ext cx="74" cy="44"/>
              </a:xfrm>
              <a:custGeom>
                <a:avLst/>
                <a:gdLst/>
                <a:ahLst/>
                <a:cxnLst>
                  <a:cxn ang="0">
                    <a:pos x="140" y="0"/>
                  </a:cxn>
                  <a:cxn ang="0">
                    <a:pos x="129" y="2"/>
                  </a:cxn>
                  <a:cxn ang="0">
                    <a:pos x="97" y="35"/>
                  </a:cxn>
                  <a:cxn ang="0">
                    <a:pos x="49" y="108"/>
                  </a:cxn>
                  <a:cxn ang="0">
                    <a:pos x="1" y="150"/>
                  </a:cxn>
                  <a:cxn ang="0">
                    <a:pos x="0" y="176"/>
                  </a:cxn>
                  <a:cxn ang="0">
                    <a:pos x="29" y="205"/>
                  </a:cxn>
                  <a:cxn ang="0">
                    <a:pos x="109" y="222"/>
                  </a:cxn>
                  <a:cxn ang="0">
                    <a:pos x="179" y="222"/>
                  </a:cxn>
                  <a:cxn ang="0">
                    <a:pos x="301" y="198"/>
                  </a:cxn>
                  <a:cxn ang="0">
                    <a:pos x="328" y="181"/>
                  </a:cxn>
                  <a:cxn ang="0">
                    <a:pos x="370" y="86"/>
                  </a:cxn>
                  <a:cxn ang="0">
                    <a:pos x="364" y="67"/>
                  </a:cxn>
                  <a:cxn ang="0">
                    <a:pos x="341" y="84"/>
                  </a:cxn>
                  <a:cxn ang="0">
                    <a:pos x="301" y="89"/>
                  </a:cxn>
                  <a:cxn ang="0">
                    <a:pos x="230" y="75"/>
                  </a:cxn>
                  <a:cxn ang="0">
                    <a:pos x="168" y="34"/>
                  </a:cxn>
                  <a:cxn ang="0">
                    <a:pos x="150" y="6"/>
                  </a:cxn>
                  <a:cxn ang="0">
                    <a:pos x="140" y="0"/>
                  </a:cxn>
                </a:cxnLst>
                <a:rect l="0" t="0" r="r" b="b"/>
                <a:pathLst>
                  <a:path w="370" h="222">
                    <a:moveTo>
                      <a:pt x="140" y="0"/>
                    </a:moveTo>
                    <a:lnTo>
                      <a:pt x="129" y="2"/>
                    </a:lnTo>
                    <a:lnTo>
                      <a:pt x="97" y="35"/>
                    </a:lnTo>
                    <a:lnTo>
                      <a:pt x="49" y="108"/>
                    </a:lnTo>
                    <a:lnTo>
                      <a:pt x="1" y="150"/>
                    </a:lnTo>
                    <a:lnTo>
                      <a:pt x="0" y="176"/>
                    </a:lnTo>
                    <a:lnTo>
                      <a:pt x="29" y="205"/>
                    </a:lnTo>
                    <a:lnTo>
                      <a:pt x="109" y="222"/>
                    </a:lnTo>
                    <a:lnTo>
                      <a:pt x="179" y="222"/>
                    </a:lnTo>
                    <a:lnTo>
                      <a:pt x="301" y="198"/>
                    </a:lnTo>
                    <a:lnTo>
                      <a:pt x="328" y="181"/>
                    </a:lnTo>
                    <a:lnTo>
                      <a:pt x="370" y="86"/>
                    </a:lnTo>
                    <a:lnTo>
                      <a:pt x="364" y="67"/>
                    </a:lnTo>
                    <a:lnTo>
                      <a:pt x="341" y="84"/>
                    </a:lnTo>
                    <a:lnTo>
                      <a:pt x="301" y="89"/>
                    </a:lnTo>
                    <a:lnTo>
                      <a:pt x="230" y="75"/>
                    </a:lnTo>
                    <a:lnTo>
                      <a:pt x="168" y="34"/>
                    </a:lnTo>
                    <a:lnTo>
                      <a:pt x="150" y="6"/>
                    </a:lnTo>
                    <a:lnTo>
                      <a:pt x="140" y="0"/>
                    </a:lnTo>
                    <a:close/>
                  </a:path>
                </a:pathLst>
              </a:custGeom>
              <a:solidFill>
                <a:srgbClr val="000000"/>
              </a:solidFill>
              <a:ln w="9525">
                <a:solidFill>
                  <a:schemeClr val="tx1"/>
                </a:solidFill>
                <a:round/>
                <a:headEnd/>
                <a:tailEnd/>
              </a:ln>
            </p:spPr>
            <p:txBody>
              <a:bodyPr/>
              <a:lstStyle/>
              <a:p>
                <a:endParaRPr lang="en-US" dirty="0"/>
              </a:p>
            </p:txBody>
          </p:sp>
          <p:sp>
            <p:nvSpPr>
              <p:cNvPr id="173" name="Freeform 568"/>
              <p:cNvSpPr>
                <a:spLocks/>
              </p:cNvSpPr>
              <p:nvPr/>
            </p:nvSpPr>
            <p:spPr bwMode="auto">
              <a:xfrm>
                <a:off x="3111" y="2326"/>
                <a:ext cx="74" cy="44"/>
              </a:xfrm>
              <a:custGeom>
                <a:avLst/>
                <a:gdLst/>
                <a:ahLst/>
                <a:cxnLst>
                  <a:cxn ang="0">
                    <a:pos x="140" y="0"/>
                  </a:cxn>
                  <a:cxn ang="0">
                    <a:pos x="129" y="2"/>
                  </a:cxn>
                  <a:cxn ang="0">
                    <a:pos x="97" y="35"/>
                  </a:cxn>
                  <a:cxn ang="0">
                    <a:pos x="49" y="108"/>
                  </a:cxn>
                  <a:cxn ang="0">
                    <a:pos x="1" y="150"/>
                  </a:cxn>
                  <a:cxn ang="0">
                    <a:pos x="0" y="176"/>
                  </a:cxn>
                  <a:cxn ang="0">
                    <a:pos x="29" y="205"/>
                  </a:cxn>
                  <a:cxn ang="0">
                    <a:pos x="109" y="222"/>
                  </a:cxn>
                  <a:cxn ang="0">
                    <a:pos x="179" y="222"/>
                  </a:cxn>
                  <a:cxn ang="0">
                    <a:pos x="301" y="198"/>
                  </a:cxn>
                  <a:cxn ang="0">
                    <a:pos x="328" y="181"/>
                  </a:cxn>
                  <a:cxn ang="0">
                    <a:pos x="370" y="86"/>
                  </a:cxn>
                  <a:cxn ang="0">
                    <a:pos x="364" y="67"/>
                  </a:cxn>
                  <a:cxn ang="0">
                    <a:pos x="341" y="84"/>
                  </a:cxn>
                  <a:cxn ang="0">
                    <a:pos x="301" y="89"/>
                  </a:cxn>
                  <a:cxn ang="0">
                    <a:pos x="230" y="75"/>
                  </a:cxn>
                  <a:cxn ang="0">
                    <a:pos x="168" y="34"/>
                  </a:cxn>
                  <a:cxn ang="0">
                    <a:pos x="150" y="6"/>
                  </a:cxn>
                  <a:cxn ang="0">
                    <a:pos x="140" y="0"/>
                  </a:cxn>
                </a:cxnLst>
                <a:rect l="0" t="0" r="r" b="b"/>
                <a:pathLst>
                  <a:path w="370" h="222">
                    <a:moveTo>
                      <a:pt x="140" y="0"/>
                    </a:moveTo>
                    <a:lnTo>
                      <a:pt x="129" y="2"/>
                    </a:lnTo>
                    <a:lnTo>
                      <a:pt x="97" y="35"/>
                    </a:lnTo>
                    <a:lnTo>
                      <a:pt x="49" y="108"/>
                    </a:lnTo>
                    <a:lnTo>
                      <a:pt x="1" y="150"/>
                    </a:lnTo>
                    <a:lnTo>
                      <a:pt x="0" y="176"/>
                    </a:lnTo>
                    <a:lnTo>
                      <a:pt x="29" y="205"/>
                    </a:lnTo>
                    <a:lnTo>
                      <a:pt x="109" y="222"/>
                    </a:lnTo>
                    <a:lnTo>
                      <a:pt x="179" y="222"/>
                    </a:lnTo>
                    <a:lnTo>
                      <a:pt x="301" y="198"/>
                    </a:lnTo>
                    <a:lnTo>
                      <a:pt x="328" y="181"/>
                    </a:lnTo>
                    <a:lnTo>
                      <a:pt x="370" y="86"/>
                    </a:lnTo>
                    <a:lnTo>
                      <a:pt x="364" y="67"/>
                    </a:lnTo>
                    <a:lnTo>
                      <a:pt x="341" y="84"/>
                    </a:lnTo>
                    <a:lnTo>
                      <a:pt x="301" y="89"/>
                    </a:lnTo>
                    <a:lnTo>
                      <a:pt x="230" y="75"/>
                    </a:lnTo>
                    <a:lnTo>
                      <a:pt x="168" y="34"/>
                    </a:lnTo>
                    <a:lnTo>
                      <a:pt x="150" y="6"/>
                    </a:lnTo>
                    <a:lnTo>
                      <a:pt x="140" y="0"/>
                    </a:lnTo>
                  </a:path>
                </a:pathLst>
              </a:custGeom>
              <a:noFill/>
              <a:ln w="3175">
                <a:solidFill>
                  <a:schemeClr val="tx1"/>
                </a:solidFill>
                <a:prstDash val="solid"/>
                <a:round/>
                <a:headEnd/>
                <a:tailEnd/>
              </a:ln>
            </p:spPr>
            <p:txBody>
              <a:bodyPr/>
              <a:lstStyle/>
              <a:p>
                <a:endParaRPr lang="en-US" dirty="0"/>
              </a:p>
            </p:txBody>
          </p:sp>
          <p:sp>
            <p:nvSpPr>
              <p:cNvPr id="174" name="Freeform 569"/>
              <p:cNvSpPr>
                <a:spLocks/>
              </p:cNvSpPr>
              <p:nvPr/>
            </p:nvSpPr>
            <p:spPr bwMode="auto">
              <a:xfrm>
                <a:off x="2712" y="1515"/>
                <a:ext cx="492" cy="604"/>
              </a:xfrm>
              <a:custGeom>
                <a:avLst/>
                <a:gdLst/>
                <a:ahLst/>
                <a:cxnLst>
                  <a:cxn ang="0">
                    <a:pos x="1507" y="418"/>
                  </a:cxn>
                  <a:cxn ang="0">
                    <a:pos x="1606" y="595"/>
                  </a:cxn>
                  <a:cxn ang="0">
                    <a:pos x="1734" y="566"/>
                  </a:cxn>
                  <a:cxn ang="0">
                    <a:pos x="1893" y="576"/>
                  </a:cxn>
                  <a:cxn ang="0">
                    <a:pos x="1893" y="821"/>
                  </a:cxn>
                  <a:cxn ang="0">
                    <a:pos x="1794" y="957"/>
                  </a:cxn>
                  <a:cxn ang="0">
                    <a:pos x="1893" y="1074"/>
                  </a:cxn>
                  <a:cxn ang="0">
                    <a:pos x="2051" y="1153"/>
                  </a:cxn>
                  <a:cxn ang="0">
                    <a:pos x="2032" y="1368"/>
                  </a:cxn>
                  <a:cxn ang="0">
                    <a:pos x="2151" y="1534"/>
                  </a:cxn>
                  <a:cxn ang="0">
                    <a:pos x="2259" y="1701"/>
                  </a:cxn>
                  <a:cxn ang="0">
                    <a:pos x="2249" y="1946"/>
                  </a:cxn>
                  <a:cxn ang="0">
                    <a:pos x="2319" y="2091"/>
                  </a:cxn>
                  <a:cxn ang="0">
                    <a:pos x="2389" y="2179"/>
                  </a:cxn>
                  <a:cxn ang="0">
                    <a:pos x="2437" y="2337"/>
                  </a:cxn>
                  <a:cxn ang="0">
                    <a:pos x="2299" y="2933"/>
                  </a:cxn>
                  <a:cxn ang="0">
                    <a:pos x="2200" y="2854"/>
                  </a:cxn>
                  <a:cxn ang="0">
                    <a:pos x="2091" y="2493"/>
                  </a:cxn>
                  <a:cxn ang="0">
                    <a:pos x="2110" y="2337"/>
                  </a:cxn>
                  <a:cxn ang="0">
                    <a:pos x="1902" y="2179"/>
                  </a:cxn>
                  <a:cxn ang="0">
                    <a:pos x="1784" y="1955"/>
                  </a:cxn>
                  <a:cxn ang="0">
                    <a:pos x="1675" y="1925"/>
                  </a:cxn>
                  <a:cxn ang="0">
                    <a:pos x="1576" y="1779"/>
                  </a:cxn>
                  <a:cxn ang="0">
                    <a:pos x="1477" y="1612"/>
                  </a:cxn>
                  <a:cxn ang="0">
                    <a:pos x="1348" y="1564"/>
                  </a:cxn>
                  <a:cxn ang="0">
                    <a:pos x="1309" y="1798"/>
                  </a:cxn>
                  <a:cxn ang="0">
                    <a:pos x="1159" y="1759"/>
                  </a:cxn>
                  <a:cxn ang="0">
                    <a:pos x="743" y="1251"/>
                  </a:cxn>
                  <a:cxn ang="0">
                    <a:pos x="813" y="1192"/>
                  </a:cxn>
                  <a:cxn ang="0">
                    <a:pos x="853" y="1123"/>
                  </a:cxn>
                  <a:cxn ang="0">
                    <a:pos x="793" y="1016"/>
                  </a:cxn>
                  <a:cxn ang="0">
                    <a:pos x="813" y="937"/>
                  </a:cxn>
                  <a:cxn ang="0">
                    <a:pos x="734" y="948"/>
                  </a:cxn>
                  <a:cxn ang="0">
                    <a:pos x="653" y="987"/>
                  </a:cxn>
                  <a:cxn ang="0">
                    <a:pos x="594" y="987"/>
                  </a:cxn>
                  <a:cxn ang="0">
                    <a:pos x="526" y="1093"/>
                  </a:cxn>
                  <a:cxn ang="0">
                    <a:pos x="337" y="1134"/>
                  </a:cxn>
                  <a:cxn ang="0">
                    <a:pos x="190" y="1104"/>
                  </a:cxn>
                  <a:cxn ang="0">
                    <a:pos x="228" y="1025"/>
                  </a:cxn>
                  <a:cxn ang="0">
                    <a:pos x="158" y="1006"/>
                  </a:cxn>
                  <a:cxn ang="0">
                    <a:pos x="110" y="1016"/>
                  </a:cxn>
                  <a:cxn ang="0">
                    <a:pos x="70" y="937"/>
                  </a:cxn>
                  <a:cxn ang="0">
                    <a:pos x="0" y="908"/>
                  </a:cxn>
                  <a:cxn ang="0">
                    <a:pos x="149" y="713"/>
                  </a:cxn>
                  <a:cxn ang="0">
                    <a:pos x="249" y="653"/>
                  </a:cxn>
                  <a:cxn ang="0">
                    <a:pos x="277" y="604"/>
                  </a:cxn>
                  <a:cxn ang="0">
                    <a:pos x="367" y="497"/>
                  </a:cxn>
                  <a:cxn ang="0">
                    <a:pos x="416" y="458"/>
                  </a:cxn>
                  <a:cxn ang="0">
                    <a:pos x="495" y="429"/>
                  </a:cxn>
                  <a:cxn ang="0">
                    <a:pos x="585" y="400"/>
                  </a:cxn>
                  <a:cxn ang="0">
                    <a:pos x="625" y="360"/>
                  </a:cxn>
                  <a:cxn ang="0">
                    <a:pos x="723" y="302"/>
                  </a:cxn>
                  <a:cxn ang="0">
                    <a:pos x="773" y="282"/>
                  </a:cxn>
                  <a:cxn ang="0">
                    <a:pos x="723" y="125"/>
                  </a:cxn>
                  <a:cxn ang="0">
                    <a:pos x="585" y="17"/>
                  </a:cxn>
                  <a:cxn ang="0">
                    <a:pos x="842" y="96"/>
                  </a:cxn>
                  <a:cxn ang="0">
                    <a:pos x="990" y="292"/>
                  </a:cxn>
                </a:cxnLst>
                <a:rect l="0" t="0" r="r" b="b"/>
                <a:pathLst>
                  <a:path w="2458" h="3021">
                    <a:moveTo>
                      <a:pt x="990" y="302"/>
                    </a:moveTo>
                    <a:lnTo>
                      <a:pt x="1179" y="312"/>
                    </a:lnTo>
                    <a:lnTo>
                      <a:pt x="1348" y="389"/>
                    </a:lnTo>
                    <a:lnTo>
                      <a:pt x="1507" y="418"/>
                    </a:lnTo>
                    <a:lnTo>
                      <a:pt x="1507" y="458"/>
                    </a:lnTo>
                    <a:lnTo>
                      <a:pt x="1536" y="566"/>
                    </a:lnTo>
                    <a:lnTo>
                      <a:pt x="1567" y="595"/>
                    </a:lnTo>
                    <a:lnTo>
                      <a:pt x="1606" y="595"/>
                    </a:lnTo>
                    <a:lnTo>
                      <a:pt x="1645" y="604"/>
                    </a:lnTo>
                    <a:lnTo>
                      <a:pt x="1675" y="595"/>
                    </a:lnTo>
                    <a:lnTo>
                      <a:pt x="1715" y="585"/>
                    </a:lnTo>
                    <a:lnTo>
                      <a:pt x="1734" y="566"/>
                    </a:lnTo>
                    <a:lnTo>
                      <a:pt x="1784" y="556"/>
                    </a:lnTo>
                    <a:lnTo>
                      <a:pt x="1823" y="556"/>
                    </a:lnTo>
                    <a:lnTo>
                      <a:pt x="1852" y="566"/>
                    </a:lnTo>
                    <a:lnTo>
                      <a:pt x="1893" y="576"/>
                    </a:lnTo>
                    <a:lnTo>
                      <a:pt x="1902" y="595"/>
                    </a:lnTo>
                    <a:lnTo>
                      <a:pt x="1884" y="635"/>
                    </a:lnTo>
                    <a:lnTo>
                      <a:pt x="1893" y="781"/>
                    </a:lnTo>
                    <a:lnTo>
                      <a:pt x="1893" y="821"/>
                    </a:lnTo>
                    <a:lnTo>
                      <a:pt x="1873" y="859"/>
                    </a:lnTo>
                    <a:lnTo>
                      <a:pt x="1823" y="888"/>
                    </a:lnTo>
                    <a:lnTo>
                      <a:pt x="1803" y="918"/>
                    </a:lnTo>
                    <a:lnTo>
                      <a:pt x="1794" y="957"/>
                    </a:lnTo>
                    <a:lnTo>
                      <a:pt x="1794" y="987"/>
                    </a:lnTo>
                    <a:lnTo>
                      <a:pt x="1815" y="1036"/>
                    </a:lnTo>
                    <a:lnTo>
                      <a:pt x="1852" y="1054"/>
                    </a:lnTo>
                    <a:lnTo>
                      <a:pt x="1893" y="1074"/>
                    </a:lnTo>
                    <a:lnTo>
                      <a:pt x="1952" y="1093"/>
                    </a:lnTo>
                    <a:lnTo>
                      <a:pt x="1983" y="1113"/>
                    </a:lnTo>
                    <a:lnTo>
                      <a:pt x="2012" y="1123"/>
                    </a:lnTo>
                    <a:lnTo>
                      <a:pt x="2051" y="1153"/>
                    </a:lnTo>
                    <a:lnTo>
                      <a:pt x="2051" y="1182"/>
                    </a:lnTo>
                    <a:lnTo>
                      <a:pt x="2051" y="1231"/>
                    </a:lnTo>
                    <a:lnTo>
                      <a:pt x="2041" y="1271"/>
                    </a:lnTo>
                    <a:lnTo>
                      <a:pt x="2032" y="1368"/>
                    </a:lnTo>
                    <a:lnTo>
                      <a:pt x="2041" y="1416"/>
                    </a:lnTo>
                    <a:lnTo>
                      <a:pt x="2081" y="1456"/>
                    </a:lnTo>
                    <a:lnTo>
                      <a:pt x="2110" y="1495"/>
                    </a:lnTo>
                    <a:lnTo>
                      <a:pt x="2151" y="1534"/>
                    </a:lnTo>
                    <a:lnTo>
                      <a:pt x="2171" y="1564"/>
                    </a:lnTo>
                    <a:lnTo>
                      <a:pt x="2189" y="1592"/>
                    </a:lnTo>
                    <a:lnTo>
                      <a:pt x="2229" y="1642"/>
                    </a:lnTo>
                    <a:lnTo>
                      <a:pt x="2259" y="1701"/>
                    </a:lnTo>
                    <a:lnTo>
                      <a:pt x="2279" y="1770"/>
                    </a:lnTo>
                    <a:lnTo>
                      <a:pt x="2279" y="1819"/>
                    </a:lnTo>
                    <a:lnTo>
                      <a:pt x="2259" y="1877"/>
                    </a:lnTo>
                    <a:lnTo>
                      <a:pt x="2249" y="1946"/>
                    </a:lnTo>
                    <a:lnTo>
                      <a:pt x="2249" y="1994"/>
                    </a:lnTo>
                    <a:lnTo>
                      <a:pt x="2279" y="2042"/>
                    </a:lnTo>
                    <a:lnTo>
                      <a:pt x="2299" y="2063"/>
                    </a:lnTo>
                    <a:lnTo>
                      <a:pt x="2319" y="2091"/>
                    </a:lnTo>
                    <a:lnTo>
                      <a:pt x="2338" y="2122"/>
                    </a:lnTo>
                    <a:lnTo>
                      <a:pt x="2348" y="2150"/>
                    </a:lnTo>
                    <a:lnTo>
                      <a:pt x="2368" y="2170"/>
                    </a:lnTo>
                    <a:lnTo>
                      <a:pt x="2389" y="2179"/>
                    </a:lnTo>
                    <a:lnTo>
                      <a:pt x="2428" y="2179"/>
                    </a:lnTo>
                    <a:lnTo>
                      <a:pt x="2437" y="2200"/>
                    </a:lnTo>
                    <a:lnTo>
                      <a:pt x="2458" y="2287"/>
                    </a:lnTo>
                    <a:lnTo>
                      <a:pt x="2437" y="2337"/>
                    </a:lnTo>
                    <a:lnTo>
                      <a:pt x="2389" y="2599"/>
                    </a:lnTo>
                    <a:lnTo>
                      <a:pt x="2338" y="3021"/>
                    </a:lnTo>
                    <a:lnTo>
                      <a:pt x="2319" y="2972"/>
                    </a:lnTo>
                    <a:lnTo>
                      <a:pt x="2299" y="2933"/>
                    </a:lnTo>
                    <a:lnTo>
                      <a:pt x="2279" y="2923"/>
                    </a:lnTo>
                    <a:lnTo>
                      <a:pt x="2249" y="2904"/>
                    </a:lnTo>
                    <a:lnTo>
                      <a:pt x="2229" y="2884"/>
                    </a:lnTo>
                    <a:lnTo>
                      <a:pt x="2200" y="2854"/>
                    </a:lnTo>
                    <a:lnTo>
                      <a:pt x="2151" y="2758"/>
                    </a:lnTo>
                    <a:lnTo>
                      <a:pt x="2131" y="2689"/>
                    </a:lnTo>
                    <a:lnTo>
                      <a:pt x="2091" y="2541"/>
                    </a:lnTo>
                    <a:lnTo>
                      <a:pt x="2091" y="2493"/>
                    </a:lnTo>
                    <a:lnTo>
                      <a:pt x="2102" y="2443"/>
                    </a:lnTo>
                    <a:lnTo>
                      <a:pt x="2121" y="2425"/>
                    </a:lnTo>
                    <a:lnTo>
                      <a:pt x="2121" y="2385"/>
                    </a:lnTo>
                    <a:lnTo>
                      <a:pt x="2110" y="2337"/>
                    </a:lnTo>
                    <a:lnTo>
                      <a:pt x="2081" y="2307"/>
                    </a:lnTo>
                    <a:lnTo>
                      <a:pt x="1972" y="2228"/>
                    </a:lnTo>
                    <a:lnTo>
                      <a:pt x="1933" y="2209"/>
                    </a:lnTo>
                    <a:lnTo>
                      <a:pt x="1902" y="2179"/>
                    </a:lnTo>
                    <a:lnTo>
                      <a:pt x="1863" y="2082"/>
                    </a:lnTo>
                    <a:lnTo>
                      <a:pt x="1843" y="2034"/>
                    </a:lnTo>
                    <a:lnTo>
                      <a:pt x="1815" y="1994"/>
                    </a:lnTo>
                    <a:lnTo>
                      <a:pt x="1784" y="1955"/>
                    </a:lnTo>
                    <a:lnTo>
                      <a:pt x="1764" y="1916"/>
                    </a:lnTo>
                    <a:lnTo>
                      <a:pt x="1734" y="1906"/>
                    </a:lnTo>
                    <a:lnTo>
                      <a:pt x="1705" y="1916"/>
                    </a:lnTo>
                    <a:lnTo>
                      <a:pt x="1675" y="1925"/>
                    </a:lnTo>
                    <a:lnTo>
                      <a:pt x="1635" y="1916"/>
                    </a:lnTo>
                    <a:lnTo>
                      <a:pt x="1606" y="1877"/>
                    </a:lnTo>
                    <a:lnTo>
                      <a:pt x="1586" y="1828"/>
                    </a:lnTo>
                    <a:lnTo>
                      <a:pt x="1576" y="1779"/>
                    </a:lnTo>
                    <a:lnTo>
                      <a:pt x="1576" y="1711"/>
                    </a:lnTo>
                    <a:lnTo>
                      <a:pt x="1557" y="1671"/>
                    </a:lnTo>
                    <a:lnTo>
                      <a:pt x="1518" y="1632"/>
                    </a:lnTo>
                    <a:lnTo>
                      <a:pt x="1477" y="1612"/>
                    </a:lnTo>
                    <a:lnTo>
                      <a:pt x="1438" y="1603"/>
                    </a:lnTo>
                    <a:lnTo>
                      <a:pt x="1398" y="1583"/>
                    </a:lnTo>
                    <a:lnTo>
                      <a:pt x="1369" y="1564"/>
                    </a:lnTo>
                    <a:lnTo>
                      <a:pt x="1348" y="1564"/>
                    </a:lnTo>
                    <a:lnTo>
                      <a:pt x="1358" y="1662"/>
                    </a:lnTo>
                    <a:lnTo>
                      <a:pt x="1348" y="1711"/>
                    </a:lnTo>
                    <a:lnTo>
                      <a:pt x="1328" y="1770"/>
                    </a:lnTo>
                    <a:lnTo>
                      <a:pt x="1309" y="1798"/>
                    </a:lnTo>
                    <a:lnTo>
                      <a:pt x="1269" y="1819"/>
                    </a:lnTo>
                    <a:lnTo>
                      <a:pt x="1219" y="1847"/>
                    </a:lnTo>
                    <a:lnTo>
                      <a:pt x="1199" y="1838"/>
                    </a:lnTo>
                    <a:lnTo>
                      <a:pt x="1159" y="1759"/>
                    </a:lnTo>
                    <a:lnTo>
                      <a:pt x="1110" y="1701"/>
                    </a:lnTo>
                    <a:lnTo>
                      <a:pt x="951" y="1564"/>
                    </a:lnTo>
                    <a:lnTo>
                      <a:pt x="842" y="1407"/>
                    </a:lnTo>
                    <a:lnTo>
                      <a:pt x="743" y="1251"/>
                    </a:lnTo>
                    <a:lnTo>
                      <a:pt x="743" y="1231"/>
                    </a:lnTo>
                    <a:lnTo>
                      <a:pt x="764" y="1211"/>
                    </a:lnTo>
                    <a:lnTo>
                      <a:pt x="784" y="1192"/>
                    </a:lnTo>
                    <a:lnTo>
                      <a:pt x="813" y="1192"/>
                    </a:lnTo>
                    <a:lnTo>
                      <a:pt x="833" y="1182"/>
                    </a:lnTo>
                    <a:lnTo>
                      <a:pt x="853" y="1162"/>
                    </a:lnTo>
                    <a:lnTo>
                      <a:pt x="862" y="1143"/>
                    </a:lnTo>
                    <a:lnTo>
                      <a:pt x="853" y="1123"/>
                    </a:lnTo>
                    <a:lnTo>
                      <a:pt x="833" y="1093"/>
                    </a:lnTo>
                    <a:lnTo>
                      <a:pt x="813" y="1065"/>
                    </a:lnTo>
                    <a:lnTo>
                      <a:pt x="793" y="1045"/>
                    </a:lnTo>
                    <a:lnTo>
                      <a:pt x="793" y="1016"/>
                    </a:lnTo>
                    <a:lnTo>
                      <a:pt x="793" y="996"/>
                    </a:lnTo>
                    <a:lnTo>
                      <a:pt x="802" y="976"/>
                    </a:lnTo>
                    <a:lnTo>
                      <a:pt x="813" y="957"/>
                    </a:lnTo>
                    <a:lnTo>
                      <a:pt x="813" y="937"/>
                    </a:lnTo>
                    <a:lnTo>
                      <a:pt x="802" y="918"/>
                    </a:lnTo>
                    <a:lnTo>
                      <a:pt x="773" y="918"/>
                    </a:lnTo>
                    <a:lnTo>
                      <a:pt x="753" y="927"/>
                    </a:lnTo>
                    <a:lnTo>
                      <a:pt x="734" y="948"/>
                    </a:lnTo>
                    <a:lnTo>
                      <a:pt x="714" y="968"/>
                    </a:lnTo>
                    <a:lnTo>
                      <a:pt x="694" y="987"/>
                    </a:lnTo>
                    <a:lnTo>
                      <a:pt x="673" y="987"/>
                    </a:lnTo>
                    <a:lnTo>
                      <a:pt x="653" y="987"/>
                    </a:lnTo>
                    <a:lnTo>
                      <a:pt x="644" y="976"/>
                    </a:lnTo>
                    <a:lnTo>
                      <a:pt x="635" y="968"/>
                    </a:lnTo>
                    <a:lnTo>
                      <a:pt x="605" y="968"/>
                    </a:lnTo>
                    <a:lnTo>
                      <a:pt x="594" y="987"/>
                    </a:lnTo>
                    <a:lnTo>
                      <a:pt x="585" y="1006"/>
                    </a:lnTo>
                    <a:lnTo>
                      <a:pt x="565" y="1036"/>
                    </a:lnTo>
                    <a:lnTo>
                      <a:pt x="544" y="1074"/>
                    </a:lnTo>
                    <a:lnTo>
                      <a:pt x="526" y="1093"/>
                    </a:lnTo>
                    <a:lnTo>
                      <a:pt x="495" y="1123"/>
                    </a:lnTo>
                    <a:lnTo>
                      <a:pt x="466" y="1123"/>
                    </a:lnTo>
                    <a:lnTo>
                      <a:pt x="387" y="1143"/>
                    </a:lnTo>
                    <a:lnTo>
                      <a:pt x="337" y="1134"/>
                    </a:lnTo>
                    <a:lnTo>
                      <a:pt x="249" y="1134"/>
                    </a:lnTo>
                    <a:lnTo>
                      <a:pt x="208" y="1143"/>
                    </a:lnTo>
                    <a:lnTo>
                      <a:pt x="199" y="1134"/>
                    </a:lnTo>
                    <a:lnTo>
                      <a:pt x="190" y="1104"/>
                    </a:lnTo>
                    <a:lnTo>
                      <a:pt x="199" y="1085"/>
                    </a:lnTo>
                    <a:lnTo>
                      <a:pt x="219" y="1065"/>
                    </a:lnTo>
                    <a:lnTo>
                      <a:pt x="228" y="1045"/>
                    </a:lnTo>
                    <a:lnTo>
                      <a:pt x="228" y="1025"/>
                    </a:lnTo>
                    <a:lnTo>
                      <a:pt x="199" y="987"/>
                    </a:lnTo>
                    <a:lnTo>
                      <a:pt x="190" y="968"/>
                    </a:lnTo>
                    <a:lnTo>
                      <a:pt x="169" y="976"/>
                    </a:lnTo>
                    <a:lnTo>
                      <a:pt x="158" y="1006"/>
                    </a:lnTo>
                    <a:lnTo>
                      <a:pt x="138" y="1036"/>
                    </a:lnTo>
                    <a:lnTo>
                      <a:pt x="129" y="1045"/>
                    </a:lnTo>
                    <a:lnTo>
                      <a:pt x="110" y="1036"/>
                    </a:lnTo>
                    <a:lnTo>
                      <a:pt x="110" y="1016"/>
                    </a:lnTo>
                    <a:lnTo>
                      <a:pt x="110" y="987"/>
                    </a:lnTo>
                    <a:lnTo>
                      <a:pt x="110" y="957"/>
                    </a:lnTo>
                    <a:lnTo>
                      <a:pt x="90" y="948"/>
                    </a:lnTo>
                    <a:lnTo>
                      <a:pt x="70" y="937"/>
                    </a:lnTo>
                    <a:lnTo>
                      <a:pt x="60" y="927"/>
                    </a:lnTo>
                    <a:lnTo>
                      <a:pt x="41" y="927"/>
                    </a:lnTo>
                    <a:lnTo>
                      <a:pt x="10" y="918"/>
                    </a:lnTo>
                    <a:lnTo>
                      <a:pt x="0" y="908"/>
                    </a:lnTo>
                    <a:lnTo>
                      <a:pt x="0" y="899"/>
                    </a:lnTo>
                    <a:lnTo>
                      <a:pt x="60" y="850"/>
                    </a:lnTo>
                    <a:lnTo>
                      <a:pt x="129" y="741"/>
                    </a:lnTo>
                    <a:lnTo>
                      <a:pt x="149" y="713"/>
                    </a:lnTo>
                    <a:lnTo>
                      <a:pt x="149" y="693"/>
                    </a:lnTo>
                    <a:lnTo>
                      <a:pt x="158" y="682"/>
                    </a:lnTo>
                    <a:lnTo>
                      <a:pt x="179" y="672"/>
                    </a:lnTo>
                    <a:lnTo>
                      <a:pt x="249" y="653"/>
                    </a:lnTo>
                    <a:lnTo>
                      <a:pt x="287" y="653"/>
                    </a:lnTo>
                    <a:lnTo>
                      <a:pt x="298" y="663"/>
                    </a:lnTo>
                    <a:lnTo>
                      <a:pt x="277" y="624"/>
                    </a:lnTo>
                    <a:lnTo>
                      <a:pt x="277" y="604"/>
                    </a:lnTo>
                    <a:lnTo>
                      <a:pt x="307" y="585"/>
                    </a:lnTo>
                    <a:lnTo>
                      <a:pt x="337" y="536"/>
                    </a:lnTo>
                    <a:lnTo>
                      <a:pt x="357" y="517"/>
                    </a:lnTo>
                    <a:lnTo>
                      <a:pt x="367" y="497"/>
                    </a:lnTo>
                    <a:lnTo>
                      <a:pt x="397" y="497"/>
                    </a:lnTo>
                    <a:lnTo>
                      <a:pt x="416" y="497"/>
                    </a:lnTo>
                    <a:lnTo>
                      <a:pt x="426" y="478"/>
                    </a:lnTo>
                    <a:lnTo>
                      <a:pt x="416" y="458"/>
                    </a:lnTo>
                    <a:lnTo>
                      <a:pt x="407" y="448"/>
                    </a:lnTo>
                    <a:lnTo>
                      <a:pt x="445" y="448"/>
                    </a:lnTo>
                    <a:lnTo>
                      <a:pt x="477" y="439"/>
                    </a:lnTo>
                    <a:lnTo>
                      <a:pt x="495" y="429"/>
                    </a:lnTo>
                    <a:lnTo>
                      <a:pt x="526" y="409"/>
                    </a:lnTo>
                    <a:lnTo>
                      <a:pt x="544" y="400"/>
                    </a:lnTo>
                    <a:lnTo>
                      <a:pt x="565" y="389"/>
                    </a:lnTo>
                    <a:lnTo>
                      <a:pt x="585" y="400"/>
                    </a:lnTo>
                    <a:lnTo>
                      <a:pt x="605" y="418"/>
                    </a:lnTo>
                    <a:lnTo>
                      <a:pt x="614" y="418"/>
                    </a:lnTo>
                    <a:lnTo>
                      <a:pt x="614" y="400"/>
                    </a:lnTo>
                    <a:lnTo>
                      <a:pt x="625" y="360"/>
                    </a:lnTo>
                    <a:lnTo>
                      <a:pt x="644" y="331"/>
                    </a:lnTo>
                    <a:lnTo>
                      <a:pt x="684" y="312"/>
                    </a:lnTo>
                    <a:lnTo>
                      <a:pt x="703" y="302"/>
                    </a:lnTo>
                    <a:lnTo>
                      <a:pt x="723" y="302"/>
                    </a:lnTo>
                    <a:lnTo>
                      <a:pt x="743" y="312"/>
                    </a:lnTo>
                    <a:lnTo>
                      <a:pt x="743" y="302"/>
                    </a:lnTo>
                    <a:lnTo>
                      <a:pt x="753" y="292"/>
                    </a:lnTo>
                    <a:lnTo>
                      <a:pt x="773" y="282"/>
                    </a:lnTo>
                    <a:lnTo>
                      <a:pt x="802" y="262"/>
                    </a:lnTo>
                    <a:lnTo>
                      <a:pt x="802" y="223"/>
                    </a:lnTo>
                    <a:lnTo>
                      <a:pt x="773" y="165"/>
                    </a:lnTo>
                    <a:lnTo>
                      <a:pt x="723" y="125"/>
                    </a:lnTo>
                    <a:lnTo>
                      <a:pt x="635" y="77"/>
                    </a:lnTo>
                    <a:lnTo>
                      <a:pt x="605" y="57"/>
                    </a:lnTo>
                    <a:lnTo>
                      <a:pt x="585" y="37"/>
                    </a:lnTo>
                    <a:lnTo>
                      <a:pt x="585" y="17"/>
                    </a:lnTo>
                    <a:lnTo>
                      <a:pt x="594" y="0"/>
                    </a:lnTo>
                    <a:lnTo>
                      <a:pt x="625" y="0"/>
                    </a:lnTo>
                    <a:lnTo>
                      <a:pt x="734" y="27"/>
                    </a:lnTo>
                    <a:lnTo>
                      <a:pt x="842" y="96"/>
                    </a:lnTo>
                    <a:lnTo>
                      <a:pt x="912" y="174"/>
                    </a:lnTo>
                    <a:lnTo>
                      <a:pt x="930" y="242"/>
                    </a:lnTo>
                    <a:lnTo>
                      <a:pt x="951" y="272"/>
                    </a:lnTo>
                    <a:lnTo>
                      <a:pt x="990" y="292"/>
                    </a:lnTo>
                    <a:lnTo>
                      <a:pt x="990" y="302"/>
                    </a:lnTo>
                    <a:close/>
                  </a:path>
                </a:pathLst>
              </a:custGeom>
              <a:solidFill>
                <a:srgbClr val="000000"/>
              </a:solidFill>
              <a:ln w="9525">
                <a:solidFill>
                  <a:schemeClr val="tx1"/>
                </a:solidFill>
                <a:round/>
                <a:headEnd/>
                <a:tailEnd/>
              </a:ln>
            </p:spPr>
            <p:txBody>
              <a:bodyPr/>
              <a:lstStyle/>
              <a:p>
                <a:endParaRPr lang="en-US" dirty="0"/>
              </a:p>
            </p:txBody>
          </p:sp>
          <p:sp>
            <p:nvSpPr>
              <p:cNvPr id="175" name="Freeform 570"/>
              <p:cNvSpPr>
                <a:spLocks/>
              </p:cNvSpPr>
              <p:nvPr/>
            </p:nvSpPr>
            <p:spPr bwMode="auto">
              <a:xfrm>
                <a:off x="2712" y="1515"/>
                <a:ext cx="492" cy="604"/>
              </a:xfrm>
              <a:custGeom>
                <a:avLst/>
                <a:gdLst/>
                <a:ahLst/>
                <a:cxnLst>
                  <a:cxn ang="0">
                    <a:pos x="1507" y="418"/>
                  </a:cxn>
                  <a:cxn ang="0">
                    <a:pos x="1606" y="595"/>
                  </a:cxn>
                  <a:cxn ang="0">
                    <a:pos x="1734" y="566"/>
                  </a:cxn>
                  <a:cxn ang="0">
                    <a:pos x="1893" y="576"/>
                  </a:cxn>
                  <a:cxn ang="0">
                    <a:pos x="1893" y="821"/>
                  </a:cxn>
                  <a:cxn ang="0">
                    <a:pos x="1794" y="957"/>
                  </a:cxn>
                  <a:cxn ang="0">
                    <a:pos x="1893" y="1074"/>
                  </a:cxn>
                  <a:cxn ang="0">
                    <a:pos x="2051" y="1153"/>
                  </a:cxn>
                  <a:cxn ang="0">
                    <a:pos x="2032" y="1368"/>
                  </a:cxn>
                  <a:cxn ang="0">
                    <a:pos x="2151" y="1534"/>
                  </a:cxn>
                  <a:cxn ang="0">
                    <a:pos x="2259" y="1701"/>
                  </a:cxn>
                  <a:cxn ang="0">
                    <a:pos x="2249" y="1946"/>
                  </a:cxn>
                  <a:cxn ang="0">
                    <a:pos x="2319" y="2091"/>
                  </a:cxn>
                  <a:cxn ang="0">
                    <a:pos x="2389" y="2179"/>
                  </a:cxn>
                  <a:cxn ang="0">
                    <a:pos x="2437" y="2337"/>
                  </a:cxn>
                  <a:cxn ang="0">
                    <a:pos x="2299" y="2933"/>
                  </a:cxn>
                  <a:cxn ang="0">
                    <a:pos x="2200" y="2854"/>
                  </a:cxn>
                  <a:cxn ang="0">
                    <a:pos x="2091" y="2493"/>
                  </a:cxn>
                  <a:cxn ang="0">
                    <a:pos x="2110" y="2337"/>
                  </a:cxn>
                  <a:cxn ang="0">
                    <a:pos x="1902" y="2179"/>
                  </a:cxn>
                  <a:cxn ang="0">
                    <a:pos x="1784" y="1955"/>
                  </a:cxn>
                  <a:cxn ang="0">
                    <a:pos x="1675" y="1925"/>
                  </a:cxn>
                  <a:cxn ang="0">
                    <a:pos x="1576" y="1779"/>
                  </a:cxn>
                  <a:cxn ang="0">
                    <a:pos x="1477" y="1612"/>
                  </a:cxn>
                  <a:cxn ang="0">
                    <a:pos x="1348" y="1564"/>
                  </a:cxn>
                  <a:cxn ang="0">
                    <a:pos x="1309" y="1798"/>
                  </a:cxn>
                  <a:cxn ang="0">
                    <a:pos x="1159" y="1759"/>
                  </a:cxn>
                  <a:cxn ang="0">
                    <a:pos x="743" y="1251"/>
                  </a:cxn>
                  <a:cxn ang="0">
                    <a:pos x="813" y="1192"/>
                  </a:cxn>
                  <a:cxn ang="0">
                    <a:pos x="853" y="1123"/>
                  </a:cxn>
                  <a:cxn ang="0">
                    <a:pos x="793" y="1016"/>
                  </a:cxn>
                  <a:cxn ang="0">
                    <a:pos x="813" y="937"/>
                  </a:cxn>
                  <a:cxn ang="0">
                    <a:pos x="734" y="948"/>
                  </a:cxn>
                  <a:cxn ang="0">
                    <a:pos x="653" y="987"/>
                  </a:cxn>
                  <a:cxn ang="0">
                    <a:pos x="594" y="987"/>
                  </a:cxn>
                  <a:cxn ang="0">
                    <a:pos x="526" y="1093"/>
                  </a:cxn>
                  <a:cxn ang="0">
                    <a:pos x="337" y="1134"/>
                  </a:cxn>
                  <a:cxn ang="0">
                    <a:pos x="190" y="1104"/>
                  </a:cxn>
                  <a:cxn ang="0">
                    <a:pos x="228" y="1025"/>
                  </a:cxn>
                  <a:cxn ang="0">
                    <a:pos x="158" y="1006"/>
                  </a:cxn>
                  <a:cxn ang="0">
                    <a:pos x="110" y="1016"/>
                  </a:cxn>
                  <a:cxn ang="0">
                    <a:pos x="70" y="937"/>
                  </a:cxn>
                  <a:cxn ang="0">
                    <a:pos x="0" y="908"/>
                  </a:cxn>
                  <a:cxn ang="0">
                    <a:pos x="149" y="713"/>
                  </a:cxn>
                  <a:cxn ang="0">
                    <a:pos x="249" y="653"/>
                  </a:cxn>
                  <a:cxn ang="0">
                    <a:pos x="277" y="604"/>
                  </a:cxn>
                  <a:cxn ang="0">
                    <a:pos x="367" y="497"/>
                  </a:cxn>
                  <a:cxn ang="0">
                    <a:pos x="416" y="458"/>
                  </a:cxn>
                  <a:cxn ang="0">
                    <a:pos x="495" y="429"/>
                  </a:cxn>
                  <a:cxn ang="0">
                    <a:pos x="585" y="400"/>
                  </a:cxn>
                  <a:cxn ang="0">
                    <a:pos x="625" y="360"/>
                  </a:cxn>
                  <a:cxn ang="0">
                    <a:pos x="723" y="302"/>
                  </a:cxn>
                  <a:cxn ang="0">
                    <a:pos x="773" y="282"/>
                  </a:cxn>
                  <a:cxn ang="0">
                    <a:pos x="723" y="125"/>
                  </a:cxn>
                  <a:cxn ang="0">
                    <a:pos x="585" y="17"/>
                  </a:cxn>
                  <a:cxn ang="0">
                    <a:pos x="842" y="96"/>
                  </a:cxn>
                  <a:cxn ang="0">
                    <a:pos x="990" y="292"/>
                  </a:cxn>
                </a:cxnLst>
                <a:rect l="0" t="0" r="r" b="b"/>
                <a:pathLst>
                  <a:path w="2458" h="3021">
                    <a:moveTo>
                      <a:pt x="990" y="302"/>
                    </a:moveTo>
                    <a:lnTo>
                      <a:pt x="1179" y="312"/>
                    </a:lnTo>
                    <a:lnTo>
                      <a:pt x="1348" y="389"/>
                    </a:lnTo>
                    <a:lnTo>
                      <a:pt x="1507" y="418"/>
                    </a:lnTo>
                    <a:lnTo>
                      <a:pt x="1507" y="458"/>
                    </a:lnTo>
                    <a:lnTo>
                      <a:pt x="1536" y="566"/>
                    </a:lnTo>
                    <a:lnTo>
                      <a:pt x="1567" y="595"/>
                    </a:lnTo>
                    <a:lnTo>
                      <a:pt x="1606" y="595"/>
                    </a:lnTo>
                    <a:lnTo>
                      <a:pt x="1645" y="604"/>
                    </a:lnTo>
                    <a:lnTo>
                      <a:pt x="1675" y="595"/>
                    </a:lnTo>
                    <a:lnTo>
                      <a:pt x="1715" y="585"/>
                    </a:lnTo>
                    <a:lnTo>
                      <a:pt x="1734" y="566"/>
                    </a:lnTo>
                    <a:lnTo>
                      <a:pt x="1784" y="556"/>
                    </a:lnTo>
                    <a:lnTo>
                      <a:pt x="1823" y="556"/>
                    </a:lnTo>
                    <a:lnTo>
                      <a:pt x="1852" y="566"/>
                    </a:lnTo>
                    <a:lnTo>
                      <a:pt x="1893" y="576"/>
                    </a:lnTo>
                    <a:lnTo>
                      <a:pt x="1902" y="595"/>
                    </a:lnTo>
                    <a:lnTo>
                      <a:pt x="1884" y="635"/>
                    </a:lnTo>
                    <a:lnTo>
                      <a:pt x="1893" y="781"/>
                    </a:lnTo>
                    <a:lnTo>
                      <a:pt x="1893" y="821"/>
                    </a:lnTo>
                    <a:lnTo>
                      <a:pt x="1873" y="859"/>
                    </a:lnTo>
                    <a:lnTo>
                      <a:pt x="1823" y="888"/>
                    </a:lnTo>
                    <a:lnTo>
                      <a:pt x="1803" y="918"/>
                    </a:lnTo>
                    <a:lnTo>
                      <a:pt x="1794" y="957"/>
                    </a:lnTo>
                    <a:lnTo>
                      <a:pt x="1794" y="987"/>
                    </a:lnTo>
                    <a:lnTo>
                      <a:pt x="1815" y="1036"/>
                    </a:lnTo>
                    <a:lnTo>
                      <a:pt x="1852" y="1054"/>
                    </a:lnTo>
                    <a:lnTo>
                      <a:pt x="1893" y="1074"/>
                    </a:lnTo>
                    <a:lnTo>
                      <a:pt x="1952" y="1093"/>
                    </a:lnTo>
                    <a:lnTo>
                      <a:pt x="1983" y="1113"/>
                    </a:lnTo>
                    <a:lnTo>
                      <a:pt x="2012" y="1123"/>
                    </a:lnTo>
                    <a:lnTo>
                      <a:pt x="2051" y="1153"/>
                    </a:lnTo>
                    <a:lnTo>
                      <a:pt x="2051" y="1182"/>
                    </a:lnTo>
                    <a:lnTo>
                      <a:pt x="2051" y="1231"/>
                    </a:lnTo>
                    <a:lnTo>
                      <a:pt x="2041" y="1271"/>
                    </a:lnTo>
                    <a:lnTo>
                      <a:pt x="2032" y="1368"/>
                    </a:lnTo>
                    <a:lnTo>
                      <a:pt x="2041" y="1416"/>
                    </a:lnTo>
                    <a:lnTo>
                      <a:pt x="2081" y="1456"/>
                    </a:lnTo>
                    <a:lnTo>
                      <a:pt x="2110" y="1495"/>
                    </a:lnTo>
                    <a:lnTo>
                      <a:pt x="2151" y="1534"/>
                    </a:lnTo>
                    <a:lnTo>
                      <a:pt x="2171" y="1564"/>
                    </a:lnTo>
                    <a:lnTo>
                      <a:pt x="2189" y="1592"/>
                    </a:lnTo>
                    <a:lnTo>
                      <a:pt x="2229" y="1642"/>
                    </a:lnTo>
                    <a:lnTo>
                      <a:pt x="2259" y="1701"/>
                    </a:lnTo>
                    <a:lnTo>
                      <a:pt x="2279" y="1770"/>
                    </a:lnTo>
                    <a:lnTo>
                      <a:pt x="2279" y="1819"/>
                    </a:lnTo>
                    <a:lnTo>
                      <a:pt x="2259" y="1877"/>
                    </a:lnTo>
                    <a:lnTo>
                      <a:pt x="2249" y="1946"/>
                    </a:lnTo>
                    <a:lnTo>
                      <a:pt x="2249" y="1994"/>
                    </a:lnTo>
                    <a:lnTo>
                      <a:pt x="2279" y="2042"/>
                    </a:lnTo>
                    <a:lnTo>
                      <a:pt x="2299" y="2063"/>
                    </a:lnTo>
                    <a:lnTo>
                      <a:pt x="2319" y="2091"/>
                    </a:lnTo>
                    <a:lnTo>
                      <a:pt x="2338" y="2122"/>
                    </a:lnTo>
                    <a:lnTo>
                      <a:pt x="2348" y="2150"/>
                    </a:lnTo>
                    <a:lnTo>
                      <a:pt x="2368" y="2170"/>
                    </a:lnTo>
                    <a:lnTo>
                      <a:pt x="2389" y="2179"/>
                    </a:lnTo>
                    <a:lnTo>
                      <a:pt x="2428" y="2179"/>
                    </a:lnTo>
                    <a:lnTo>
                      <a:pt x="2437" y="2200"/>
                    </a:lnTo>
                    <a:lnTo>
                      <a:pt x="2458" y="2287"/>
                    </a:lnTo>
                    <a:lnTo>
                      <a:pt x="2437" y="2337"/>
                    </a:lnTo>
                    <a:lnTo>
                      <a:pt x="2389" y="2599"/>
                    </a:lnTo>
                    <a:lnTo>
                      <a:pt x="2338" y="3021"/>
                    </a:lnTo>
                    <a:lnTo>
                      <a:pt x="2319" y="2972"/>
                    </a:lnTo>
                    <a:lnTo>
                      <a:pt x="2299" y="2933"/>
                    </a:lnTo>
                    <a:lnTo>
                      <a:pt x="2279" y="2923"/>
                    </a:lnTo>
                    <a:lnTo>
                      <a:pt x="2249" y="2904"/>
                    </a:lnTo>
                    <a:lnTo>
                      <a:pt x="2229" y="2884"/>
                    </a:lnTo>
                    <a:lnTo>
                      <a:pt x="2200" y="2854"/>
                    </a:lnTo>
                    <a:lnTo>
                      <a:pt x="2151" y="2758"/>
                    </a:lnTo>
                    <a:lnTo>
                      <a:pt x="2131" y="2689"/>
                    </a:lnTo>
                    <a:lnTo>
                      <a:pt x="2091" y="2541"/>
                    </a:lnTo>
                    <a:lnTo>
                      <a:pt x="2091" y="2493"/>
                    </a:lnTo>
                    <a:lnTo>
                      <a:pt x="2102" y="2443"/>
                    </a:lnTo>
                    <a:lnTo>
                      <a:pt x="2121" y="2425"/>
                    </a:lnTo>
                    <a:lnTo>
                      <a:pt x="2121" y="2385"/>
                    </a:lnTo>
                    <a:lnTo>
                      <a:pt x="2110" y="2337"/>
                    </a:lnTo>
                    <a:lnTo>
                      <a:pt x="2081" y="2307"/>
                    </a:lnTo>
                    <a:lnTo>
                      <a:pt x="1972" y="2228"/>
                    </a:lnTo>
                    <a:lnTo>
                      <a:pt x="1933" y="2209"/>
                    </a:lnTo>
                    <a:lnTo>
                      <a:pt x="1902" y="2179"/>
                    </a:lnTo>
                    <a:lnTo>
                      <a:pt x="1863" y="2082"/>
                    </a:lnTo>
                    <a:lnTo>
                      <a:pt x="1843" y="2034"/>
                    </a:lnTo>
                    <a:lnTo>
                      <a:pt x="1815" y="1994"/>
                    </a:lnTo>
                    <a:lnTo>
                      <a:pt x="1784" y="1955"/>
                    </a:lnTo>
                    <a:lnTo>
                      <a:pt x="1764" y="1916"/>
                    </a:lnTo>
                    <a:lnTo>
                      <a:pt x="1734" y="1906"/>
                    </a:lnTo>
                    <a:lnTo>
                      <a:pt x="1705" y="1916"/>
                    </a:lnTo>
                    <a:lnTo>
                      <a:pt x="1675" y="1925"/>
                    </a:lnTo>
                    <a:lnTo>
                      <a:pt x="1635" y="1916"/>
                    </a:lnTo>
                    <a:lnTo>
                      <a:pt x="1606" y="1877"/>
                    </a:lnTo>
                    <a:lnTo>
                      <a:pt x="1586" y="1828"/>
                    </a:lnTo>
                    <a:lnTo>
                      <a:pt x="1576" y="1779"/>
                    </a:lnTo>
                    <a:lnTo>
                      <a:pt x="1576" y="1711"/>
                    </a:lnTo>
                    <a:lnTo>
                      <a:pt x="1557" y="1671"/>
                    </a:lnTo>
                    <a:lnTo>
                      <a:pt x="1518" y="1632"/>
                    </a:lnTo>
                    <a:lnTo>
                      <a:pt x="1477" y="1612"/>
                    </a:lnTo>
                    <a:lnTo>
                      <a:pt x="1438" y="1603"/>
                    </a:lnTo>
                    <a:lnTo>
                      <a:pt x="1398" y="1583"/>
                    </a:lnTo>
                    <a:lnTo>
                      <a:pt x="1369" y="1564"/>
                    </a:lnTo>
                    <a:lnTo>
                      <a:pt x="1348" y="1564"/>
                    </a:lnTo>
                    <a:lnTo>
                      <a:pt x="1358" y="1662"/>
                    </a:lnTo>
                    <a:lnTo>
                      <a:pt x="1348" y="1711"/>
                    </a:lnTo>
                    <a:lnTo>
                      <a:pt x="1328" y="1770"/>
                    </a:lnTo>
                    <a:lnTo>
                      <a:pt x="1309" y="1798"/>
                    </a:lnTo>
                    <a:lnTo>
                      <a:pt x="1269" y="1819"/>
                    </a:lnTo>
                    <a:lnTo>
                      <a:pt x="1219" y="1847"/>
                    </a:lnTo>
                    <a:lnTo>
                      <a:pt x="1199" y="1838"/>
                    </a:lnTo>
                    <a:lnTo>
                      <a:pt x="1159" y="1759"/>
                    </a:lnTo>
                    <a:lnTo>
                      <a:pt x="1110" y="1701"/>
                    </a:lnTo>
                    <a:lnTo>
                      <a:pt x="951" y="1564"/>
                    </a:lnTo>
                    <a:lnTo>
                      <a:pt x="842" y="1407"/>
                    </a:lnTo>
                    <a:lnTo>
                      <a:pt x="743" y="1251"/>
                    </a:lnTo>
                    <a:lnTo>
                      <a:pt x="743" y="1231"/>
                    </a:lnTo>
                    <a:lnTo>
                      <a:pt x="764" y="1211"/>
                    </a:lnTo>
                    <a:lnTo>
                      <a:pt x="784" y="1192"/>
                    </a:lnTo>
                    <a:lnTo>
                      <a:pt x="813" y="1192"/>
                    </a:lnTo>
                    <a:lnTo>
                      <a:pt x="833" y="1182"/>
                    </a:lnTo>
                    <a:lnTo>
                      <a:pt x="853" y="1162"/>
                    </a:lnTo>
                    <a:lnTo>
                      <a:pt x="862" y="1143"/>
                    </a:lnTo>
                    <a:lnTo>
                      <a:pt x="853" y="1123"/>
                    </a:lnTo>
                    <a:lnTo>
                      <a:pt x="833" y="1093"/>
                    </a:lnTo>
                    <a:lnTo>
                      <a:pt x="813" y="1065"/>
                    </a:lnTo>
                    <a:lnTo>
                      <a:pt x="793" y="1045"/>
                    </a:lnTo>
                    <a:lnTo>
                      <a:pt x="793" y="1016"/>
                    </a:lnTo>
                    <a:lnTo>
                      <a:pt x="793" y="996"/>
                    </a:lnTo>
                    <a:lnTo>
                      <a:pt x="802" y="976"/>
                    </a:lnTo>
                    <a:lnTo>
                      <a:pt x="813" y="957"/>
                    </a:lnTo>
                    <a:lnTo>
                      <a:pt x="813" y="937"/>
                    </a:lnTo>
                    <a:lnTo>
                      <a:pt x="802" y="918"/>
                    </a:lnTo>
                    <a:lnTo>
                      <a:pt x="773" y="918"/>
                    </a:lnTo>
                    <a:lnTo>
                      <a:pt x="753" y="927"/>
                    </a:lnTo>
                    <a:lnTo>
                      <a:pt x="734" y="948"/>
                    </a:lnTo>
                    <a:lnTo>
                      <a:pt x="714" y="968"/>
                    </a:lnTo>
                    <a:lnTo>
                      <a:pt x="694" y="987"/>
                    </a:lnTo>
                    <a:lnTo>
                      <a:pt x="673" y="987"/>
                    </a:lnTo>
                    <a:lnTo>
                      <a:pt x="653" y="987"/>
                    </a:lnTo>
                    <a:lnTo>
                      <a:pt x="644" y="976"/>
                    </a:lnTo>
                    <a:lnTo>
                      <a:pt x="635" y="968"/>
                    </a:lnTo>
                    <a:lnTo>
                      <a:pt x="605" y="968"/>
                    </a:lnTo>
                    <a:lnTo>
                      <a:pt x="594" y="987"/>
                    </a:lnTo>
                    <a:lnTo>
                      <a:pt x="585" y="1006"/>
                    </a:lnTo>
                    <a:lnTo>
                      <a:pt x="565" y="1036"/>
                    </a:lnTo>
                    <a:lnTo>
                      <a:pt x="544" y="1074"/>
                    </a:lnTo>
                    <a:lnTo>
                      <a:pt x="526" y="1093"/>
                    </a:lnTo>
                    <a:lnTo>
                      <a:pt x="495" y="1123"/>
                    </a:lnTo>
                    <a:lnTo>
                      <a:pt x="466" y="1123"/>
                    </a:lnTo>
                    <a:lnTo>
                      <a:pt x="387" y="1143"/>
                    </a:lnTo>
                    <a:lnTo>
                      <a:pt x="337" y="1134"/>
                    </a:lnTo>
                    <a:lnTo>
                      <a:pt x="249" y="1134"/>
                    </a:lnTo>
                    <a:lnTo>
                      <a:pt x="208" y="1143"/>
                    </a:lnTo>
                    <a:lnTo>
                      <a:pt x="199" y="1134"/>
                    </a:lnTo>
                    <a:lnTo>
                      <a:pt x="190" y="1104"/>
                    </a:lnTo>
                    <a:lnTo>
                      <a:pt x="199" y="1085"/>
                    </a:lnTo>
                    <a:lnTo>
                      <a:pt x="219" y="1065"/>
                    </a:lnTo>
                    <a:lnTo>
                      <a:pt x="228" y="1045"/>
                    </a:lnTo>
                    <a:lnTo>
                      <a:pt x="228" y="1025"/>
                    </a:lnTo>
                    <a:lnTo>
                      <a:pt x="199" y="987"/>
                    </a:lnTo>
                    <a:lnTo>
                      <a:pt x="190" y="968"/>
                    </a:lnTo>
                    <a:lnTo>
                      <a:pt x="169" y="976"/>
                    </a:lnTo>
                    <a:lnTo>
                      <a:pt x="158" y="1006"/>
                    </a:lnTo>
                    <a:lnTo>
                      <a:pt x="138" y="1036"/>
                    </a:lnTo>
                    <a:lnTo>
                      <a:pt x="129" y="1045"/>
                    </a:lnTo>
                    <a:lnTo>
                      <a:pt x="110" y="1036"/>
                    </a:lnTo>
                    <a:lnTo>
                      <a:pt x="110" y="1016"/>
                    </a:lnTo>
                    <a:lnTo>
                      <a:pt x="110" y="987"/>
                    </a:lnTo>
                    <a:lnTo>
                      <a:pt x="110" y="957"/>
                    </a:lnTo>
                    <a:lnTo>
                      <a:pt x="90" y="948"/>
                    </a:lnTo>
                    <a:lnTo>
                      <a:pt x="70" y="937"/>
                    </a:lnTo>
                    <a:lnTo>
                      <a:pt x="60" y="927"/>
                    </a:lnTo>
                    <a:lnTo>
                      <a:pt x="41" y="927"/>
                    </a:lnTo>
                    <a:lnTo>
                      <a:pt x="10" y="918"/>
                    </a:lnTo>
                    <a:lnTo>
                      <a:pt x="0" y="908"/>
                    </a:lnTo>
                    <a:lnTo>
                      <a:pt x="0" y="899"/>
                    </a:lnTo>
                    <a:lnTo>
                      <a:pt x="60" y="850"/>
                    </a:lnTo>
                    <a:lnTo>
                      <a:pt x="129" y="741"/>
                    </a:lnTo>
                    <a:lnTo>
                      <a:pt x="149" y="713"/>
                    </a:lnTo>
                    <a:lnTo>
                      <a:pt x="149" y="693"/>
                    </a:lnTo>
                    <a:lnTo>
                      <a:pt x="158" y="682"/>
                    </a:lnTo>
                    <a:lnTo>
                      <a:pt x="179" y="672"/>
                    </a:lnTo>
                    <a:lnTo>
                      <a:pt x="249" y="653"/>
                    </a:lnTo>
                    <a:lnTo>
                      <a:pt x="287" y="653"/>
                    </a:lnTo>
                    <a:lnTo>
                      <a:pt x="298" y="663"/>
                    </a:lnTo>
                    <a:lnTo>
                      <a:pt x="277" y="624"/>
                    </a:lnTo>
                    <a:lnTo>
                      <a:pt x="277" y="604"/>
                    </a:lnTo>
                    <a:lnTo>
                      <a:pt x="307" y="585"/>
                    </a:lnTo>
                    <a:lnTo>
                      <a:pt x="337" y="536"/>
                    </a:lnTo>
                    <a:lnTo>
                      <a:pt x="357" y="517"/>
                    </a:lnTo>
                    <a:lnTo>
                      <a:pt x="367" y="497"/>
                    </a:lnTo>
                    <a:lnTo>
                      <a:pt x="397" y="497"/>
                    </a:lnTo>
                    <a:lnTo>
                      <a:pt x="416" y="497"/>
                    </a:lnTo>
                    <a:lnTo>
                      <a:pt x="426" y="478"/>
                    </a:lnTo>
                    <a:lnTo>
                      <a:pt x="416" y="458"/>
                    </a:lnTo>
                    <a:lnTo>
                      <a:pt x="407" y="448"/>
                    </a:lnTo>
                    <a:lnTo>
                      <a:pt x="445" y="448"/>
                    </a:lnTo>
                    <a:lnTo>
                      <a:pt x="477" y="439"/>
                    </a:lnTo>
                    <a:lnTo>
                      <a:pt x="495" y="429"/>
                    </a:lnTo>
                    <a:lnTo>
                      <a:pt x="526" y="409"/>
                    </a:lnTo>
                    <a:lnTo>
                      <a:pt x="544" y="400"/>
                    </a:lnTo>
                    <a:lnTo>
                      <a:pt x="565" y="389"/>
                    </a:lnTo>
                    <a:lnTo>
                      <a:pt x="585" y="400"/>
                    </a:lnTo>
                    <a:lnTo>
                      <a:pt x="605" y="418"/>
                    </a:lnTo>
                    <a:lnTo>
                      <a:pt x="614" y="418"/>
                    </a:lnTo>
                    <a:lnTo>
                      <a:pt x="614" y="400"/>
                    </a:lnTo>
                    <a:lnTo>
                      <a:pt x="625" y="360"/>
                    </a:lnTo>
                    <a:lnTo>
                      <a:pt x="644" y="331"/>
                    </a:lnTo>
                    <a:lnTo>
                      <a:pt x="684" y="312"/>
                    </a:lnTo>
                    <a:lnTo>
                      <a:pt x="703" y="302"/>
                    </a:lnTo>
                    <a:lnTo>
                      <a:pt x="723" y="302"/>
                    </a:lnTo>
                    <a:lnTo>
                      <a:pt x="743" y="312"/>
                    </a:lnTo>
                    <a:lnTo>
                      <a:pt x="743" y="302"/>
                    </a:lnTo>
                    <a:lnTo>
                      <a:pt x="753" y="292"/>
                    </a:lnTo>
                    <a:lnTo>
                      <a:pt x="773" y="282"/>
                    </a:lnTo>
                    <a:lnTo>
                      <a:pt x="802" y="262"/>
                    </a:lnTo>
                    <a:lnTo>
                      <a:pt x="802" y="223"/>
                    </a:lnTo>
                    <a:lnTo>
                      <a:pt x="773" y="165"/>
                    </a:lnTo>
                    <a:lnTo>
                      <a:pt x="723" y="125"/>
                    </a:lnTo>
                    <a:lnTo>
                      <a:pt x="635" y="77"/>
                    </a:lnTo>
                    <a:lnTo>
                      <a:pt x="605" y="57"/>
                    </a:lnTo>
                    <a:lnTo>
                      <a:pt x="585" y="37"/>
                    </a:lnTo>
                    <a:lnTo>
                      <a:pt x="585" y="17"/>
                    </a:lnTo>
                    <a:lnTo>
                      <a:pt x="594" y="0"/>
                    </a:lnTo>
                    <a:lnTo>
                      <a:pt x="625" y="0"/>
                    </a:lnTo>
                    <a:lnTo>
                      <a:pt x="734" y="27"/>
                    </a:lnTo>
                    <a:lnTo>
                      <a:pt x="842" y="96"/>
                    </a:lnTo>
                    <a:lnTo>
                      <a:pt x="912" y="174"/>
                    </a:lnTo>
                    <a:lnTo>
                      <a:pt x="930" y="242"/>
                    </a:lnTo>
                    <a:lnTo>
                      <a:pt x="951" y="272"/>
                    </a:lnTo>
                    <a:lnTo>
                      <a:pt x="990" y="292"/>
                    </a:lnTo>
                    <a:lnTo>
                      <a:pt x="990" y="302"/>
                    </a:lnTo>
                  </a:path>
                </a:pathLst>
              </a:custGeom>
              <a:noFill/>
              <a:ln w="3175">
                <a:solidFill>
                  <a:schemeClr val="tx1"/>
                </a:solidFill>
                <a:prstDash val="solid"/>
                <a:round/>
                <a:headEnd/>
                <a:tailEnd/>
              </a:ln>
            </p:spPr>
            <p:txBody>
              <a:bodyPr/>
              <a:lstStyle/>
              <a:p>
                <a:endParaRPr lang="en-US" dirty="0"/>
              </a:p>
            </p:txBody>
          </p:sp>
          <p:sp>
            <p:nvSpPr>
              <p:cNvPr id="176" name="Freeform 571"/>
              <p:cNvSpPr>
                <a:spLocks/>
              </p:cNvSpPr>
              <p:nvPr/>
            </p:nvSpPr>
            <p:spPr bwMode="auto">
              <a:xfrm>
                <a:off x="2804" y="1613"/>
                <a:ext cx="50" cy="23"/>
              </a:xfrm>
              <a:custGeom>
                <a:avLst/>
                <a:gdLst/>
                <a:ahLst/>
                <a:cxnLst>
                  <a:cxn ang="0">
                    <a:pos x="0" y="100"/>
                  </a:cxn>
                  <a:cxn ang="0">
                    <a:pos x="4" y="107"/>
                  </a:cxn>
                  <a:cxn ang="0">
                    <a:pos x="29" y="98"/>
                  </a:cxn>
                  <a:cxn ang="0">
                    <a:pos x="50" y="92"/>
                  </a:cxn>
                  <a:cxn ang="0">
                    <a:pos x="82" y="105"/>
                  </a:cxn>
                  <a:cxn ang="0">
                    <a:pos x="131" y="115"/>
                  </a:cxn>
                  <a:cxn ang="0">
                    <a:pos x="192" y="104"/>
                  </a:cxn>
                  <a:cxn ang="0">
                    <a:pos x="210" y="92"/>
                  </a:cxn>
                  <a:cxn ang="0">
                    <a:pos x="223" y="54"/>
                  </a:cxn>
                  <a:cxn ang="0">
                    <a:pos x="207" y="32"/>
                  </a:cxn>
                  <a:cxn ang="0">
                    <a:pos x="229" y="35"/>
                  </a:cxn>
                  <a:cxn ang="0">
                    <a:pos x="250" y="23"/>
                  </a:cxn>
                  <a:cxn ang="0">
                    <a:pos x="213" y="12"/>
                  </a:cxn>
                  <a:cxn ang="0">
                    <a:pos x="169" y="0"/>
                  </a:cxn>
                  <a:cxn ang="0">
                    <a:pos x="127" y="4"/>
                  </a:cxn>
                  <a:cxn ang="0">
                    <a:pos x="72" y="32"/>
                  </a:cxn>
                  <a:cxn ang="0">
                    <a:pos x="50" y="62"/>
                  </a:cxn>
                  <a:cxn ang="0">
                    <a:pos x="25" y="85"/>
                  </a:cxn>
                  <a:cxn ang="0">
                    <a:pos x="6" y="91"/>
                  </a:cxn>
                  <a:cxn ang="0">
                    <a:pos x="4" y="105"/>
                  </a:cxn>
                  <a:cxn ang="0">
                    <a:pos x="0" y="100"/>
                  </a:cxn>
                </a:cxnLst>
                <a:rect l="0" t="0" r="r" b="b"/>
                <a:pathLst>
                  <a:path w="250" h="115">
                    <a:moveTo>
                      <a:pt x="0" y="100"/>
                    </a:moveTo>
                    <a:lnTo>
                      <a:pt x="4" y="107"/>
                    </a:lnTo>
                    <a:lnTo>
                      <a:pt x="29" y="98"/>
                    </a:lnTo>
                    <a:lnTo>
                      <a:pt x="50" y="92"/>
                    </a:lnTo>
                    <a:lnTo>
                      <a:pt x="82" y="105"/>
                    </a:lnTo>
                    <a:lnTo>
                      <a:pt x="131" y="115"/>
                    </a:lnTo>
                    <a:lnTo>
                      <a:pt x="192" y="104"/>
                    </a:lnTo>
                    <a:lnTo>
                      <a:pt x="210" y="92"/>
                    </a:lnTo>
                    <a:lnTo>
                      <a:pt x="223" y="54"/>
                    </a:lnTo>
                    <a:lnTo>
                      <a:pt x="207" y="32"/>
                    </a:lnTo>
                    <a:lnTo>
                      <a:pt x="229" y="35"/>
                    </a:lnTo>
                    <a:lnTo>
                      <a:pt x="250" y="23"/>
                    </a:lnTo>
                    <a:lnTo>
                      <a:pt x="213" y="12"/>
                    </a:lnTo>
                    <a:lnTo>
                      <a:pt x="169" y="0"/>
                    </a:lnTo>
                    <a:lnTo>
                      <a:pt x="127" y="4"/>
                    </a:lnTo>
                    <a:lnTo>
                      <a:pt x="72" y="32"/>
                    </a:lnTo>
                    <a:lnTo>
                      <a:pt x="50" y="62"/>
                    </a:lnTo>
                    <a:lnTo>
                      <a:pt x="25" y="85"/>
                    </a:lnTo>
                    <a:lnTo>
                      <a:pt x="6" y="91"/>
                    </a:lnTo>
                    <a:lnTo>
                      <a:pt x="4" y="105"/>
                    </a:lnTo>
                    <a:lnTo>
                      <a:pt x="0" y="100"/>
                    </a:lnTo>
                    <a:close/>
                  </a:path>
                </a:pathLst>
              </a:custGeom>
              <a:solidFill>
                <a:srgbClr val="000000"/>
              </a:solidFill>
              <a:ln w="9525">
                <a:solidFill>
                  <a:schemeClr val="tx1"/>
                </a:solidFill>
                <a:round/>
                <a:headEnd/>
                <a:tailEnd/>
              </a:ln>
            </p:spPr>
            <p:txBody>
              <a:bodyPr/>
              <a:lstStyle/>
              <a:p>
                <a:endParaRPr lang="en-US" dirty="0"/>
              </a:p>
            </p:txBody>
          </p:sp>
          <p:sp>
            <p:nvSpPr>
              <p:cNvPr id="177" name="Freeform 572"/>
              <p:cNvSpPr>
                <a:spLocks/>
              </p:cNvSpPr>
              <p:nvPr/>
            </p:nvSpPr>
            <p:spPr bwMode="auto">
              <a:xfrm>
                <a:off x="2804" y="1613"/>
                <a:ext cx="50" cy="23"/>
              </a:xfrm>
              <a:custGeom>
                <a:avLst/>
                <a:gdLst/>
                <a:ahLst/>
                <a:cxnLst>
                  <a:cxn ang="0">
                    <a:pos x="0" y="100"/>
                  </a:cxn>
                  <a:cxn ang="0">
                    <a:pos x="4" y="107"/>
                  </a:cxn>
                  <a:cxn ang="0">
                    <a:pos x="29" y="98"/>
                  </a:cxn>
                  <a:cxn ang="0">
                    <a:pos x="50" y="92"/>
                  </a:cxn>
                  <a:cxn ang="0">
                    <a:pos x="82" y="105"/>
                  </a:cxn>
                  <a:cxn ang="0">
                    <a:pos x="131" y="115"/>
                  </a:cxn>
                  <a:cxn ang="0">
                    <a:pos x="192" y="104"/>
                  </a:cxn>
                  <a:cxn ang="0">
                    <a:pos x="210" y="92"/>
                  </a:cxn>
                  <a:cxn ang="0">
                    <a:pos x="223" y="54"/>
                  </a:cxn>
                  <a:cxn ang="0">
                    <a:pos x="207" y="32"/>
                  </a:cxn>
                  <a:cxn ang="0">
                    <a:pos x="229" y="35"/>
                  </a:cxn>
                  <a:cxn ang="0">
                    <a:pos x="250" y="23"/>
                  </a:cxn>
                  <a:cxn ang="0">
                    <a:pos x="213" y="12"/>
                  </a:cxn>
                  <a:cxn ang="0">
                    <a:pos x="169" y="0"/>
                  </a:cxn>
                  <a:cxn ang="0">
                    <a:pos x="127" y="4"/>
                  </a:cxn>
                  <a:cxn ang="0">
                    <a:pos x="72" y="32"/>
                  </a:cxn>
                  <a:cxn ang="0">
                    <a:pos x="50" y="62"/>
                  </a:cxn>
                  <a:cxn ang="0">
                    <a:pos x="25" y="85"/>
                  </a:cxn>
                  <a:cxn ang="0">
                    <a:pos x="6" y="91"/>
                  </a:cxn>
                  <a:cxn ang="0">
                    <a:pos x="4" y="105"/>
                  </a:cxn>
                  <a:cxn ang="0">
                    <a:pos x="0" y="100"/>
                  </a:cxn>
                </a:cxnLst>
                <a:rect l="0" t="0" r="r" b="b"/>
                <a:pathLst>
                  <a:path w="250" h="115">
                    <a:moveTo>
                      <a:pt x="0" y="100"/>
                    </a:moveTo>
                    <a:lnTo>
                      <a:pt x="4" y="107"/>
                    </a:lnTo>
                    <a:lnTo>
                      <a:pt x="29" y="98"/>
                    </a:lnTo>
                    <a:lnTo>
                      <a:pt x="50" y="92"/>
                    </a:lnTo>
                    <a:lnTo>
                      <a:pt x="82" y="105"/>
                    </a:lnTo>
                    <a:lnTo>
                      <a:pt x="131" y="115"/>
                    </a:lnTo>
                    <a:lnTo>
                      <a:pt x="192" y="104"/>
                    </a:lnTo>
                    <a:lnTo>
                      <a:pt x="210" y="92"/>
                    </a:lnTo>
                    <a:lnTo>
                      <a:pt x="223" y="54"/>
                    </a:lnTo>
                    <a:lnTo>
                      <a:pt x="207" y="32"/>
                    </a:lnTo>
                    <a:lnTo>
                      <a:pt x="229" y="35"/>
                    </a:lnTo>
                    <a:lnTo>
                      <a:pt x="250" y="23"/>
                    </a:lnTo>
                    <a:lnTo>
                      <a:pt x="213" y="12"/>
                    </a:lnTo>
                    <a:lnTo>
                      <a:pt x="169" y="0"/>
                    </a:lnTo>
                    <a:lnTo>
                      <a:pt x="127" y="4"/>
                    </a:lnTo>
                    <a:lnTo>
                      <a:pt x="72" y="32"/>
                    </a:lnTo>
                    <a:lnTo>
                      <a:pt x="50" y="62"/>
                    </a:lnTo>
                    <a:lnTo>
                      <a:pt x="25" y="85"/>
                    </a:lnTo>
                    <a:lnTo>
                      <a:pt x="6" y="91"/>
                    </a:lnTo>
                    <a:lnTo>
                      <a:pt x="4" y="105"/>
                    </a:lnTo>
                    <a:lnTo>
                      <a:pt x="0" y="100"/>
                    </a:lnTo>
                    <a:close/>
                  </a:path>
                </a:pathLst>
              </a:custGeom>
              <a:solidFill>
                <a:srgbClr val="FFFFFF"/>
              </a:solidFill>
              <a:ln w="9525">
                <a:solidFill>
                  <a:schemeClr val="tx1"/>
                </a:solidFill>
                <a:round/>
                <a:headEnd/>
                <a:tailEnd/>
              </a:ln>
            </p:spPr>
            <p:txBody>
              <a:bodyPr/>
              <a:lstStyle/>
              <a:p>
                <a:endParaRPr lang="en-US" dirty="0"/>
              </a:p>
            </p:txBody>
          </p:sp>
          <p:sp>
            <p:nvSpPr>
              <p:cNvPr id="178" name="Freeform 573"/>
              <p:cNvSpPr>
                <a:spLocks/>
              </p:cNvSpPr>
              <p:nvPr/>
            </p:nvSpPr>
            <p:spPr bwMode="auto">
              <a:xfrm>
                <a:off x="2804" y="1613"/>
                <a:ext cx="50" cy="23"/>
              </a:xfrm>
              <a:custGeom>
                <a:avLst/>
                <a:gdLst/>
                <a:ahLst/>
                <a:cxnLst>
                  <a:cxn ang="0">
                    <a:pos x="0" y="100"/>
                  </a:cxn>
                  <a:cxn ang="0">
                    <a:pos x="4" y="107"/>
                  </a:cxn>
                  <a:cxn ang="0">
                    <a:pos x="29" y="98"/>
                  </a:cxn>
                  <a:cxn ang="0">
                    <a:pos x="50" y="92"/>
                  </a:cxn>
                  <a:cxn ang="0">
                    <a:pos x="82" y="105"/>
                  </a:cxn>
                  <a:cxn ang="0">
                    <a:pos x="131" y="115"/>
                  </a:cxn>
                  <a:cxn ang="0">
                    <a:pos x="192" y="104"/>
                  </a:cxn>
                  <a:cxn ang="0">
                    <a:pos x="210" y="92"/>
                  </a:cxn>
                  <a:cxn ang="0">
                    <a:pos x="223" y="54"/>
                  </a:cxn>
                  <a:cxn ang="0">
                    <a:pos x="207" y="32"/>
                  </a:cxn>
                  <a:cxn ang="0">
                    <a:pos x="229" y="35"/>
                  </a:cxn>
                  <a:cxn ang="0">
                    <a:pos x="250" y="23"/>
                  </a:cxn>
                  <a:cxn ang="0">
                    <a:pos x="213" y="12"/>
                  </a:cxn>
                  <a:cxn ang="0">
                    <a:pos x="169" y="0"/>
                  </a:cxn>
                  <a:cxn ang="0">
                    <a:pos x="127" y="4"/>
                  </a:cxn>
                  <a:cxn ang="0">
                    <a:pos x="72" y="32"/>
                  </a:cxn>
                  <a:cxn ang="0">
                    <a:pos x="50" y="62"/>
                  </a:cxn>
                  <a:cxn ang="0">
                    <a:pos x="25" y="85"/>
                  </a:cxn>
                  <a:cxn ang="0">
                    <a:pos x="6" y="91"/>
                  </a:cxn>
                  <a:cxn ang="0">
                    <a:pos x="4" y="105"/>
                  </a:cxn>
                  <a:cxn ang="0">
                    <a:pos x="0" y="100"/>
                  </a:cxn>
                </a:cxnLst>
                <a:rect l="0" t="0" r="r" b="b"/>
                <a:pathLst>
                  <a:path w="250" h="115">
                    <a:moveTo>
                      <a:pt x="0" y="100"/>
                    </a:moveTo>
                    <a:lnTo>
                      <a:pt x="4" y="107"/>
                    </a:lnTo>
                    <a:lnTo>
                      <a:pt x="29" y="98"/>
                    </a:lnTo>
                    <a:lnTo>
                      <a:pt x="50" y="92"/>
                    </a:lnTo>
                    <a:lnTo>
                      <a:pt x="82" y="105"/>
                    </a:lnTo>
                    <a:lnTo>
                      <a:pt x="131" y="115"/>
                    </a:lnTo>
                    <a:lnTo>
                      <a:pt x="192" y="104"/>
                    </a:lnTo>
                    <a:lnTo>
                      <a:pt x="210" y="92"/>
                    </a:lnTo>
                    <a:lnTo>
                      <a:pt x="223" y="54"/>
                    </a:lnTo>
                    <a:lnTo>
                      <a:pt x="207" y="32"/>
                    </a:lnTo>
                    <a:lnTo>
                      <a:pt x="229" y="35"/>
                    </a:lnTo>
                    <a:lnTo>
                      <a:pt x="250" y="23"/>
                    </a:lnTo>
                    <a:lnTo>
                      <a:pt x="213" y="12"/>
                    </a:lnTo>
                    <a:lnTo>
                      <a:pt x="169" y="0"/>
                    </a:lnTo>
                    <a:lnTo>
                      <a:pt x="127" y="4"/>
                    </a:lnTo>
                    <a:lnTo>
                      <a:pt x="72" y="32"/>
                    </a:lnTo>
                    <a:lnTo>
                      <a:pt x="50" y="62"/>
                    </a:lnTo>
                    <a:lnTo>
                      <a:pt x="25" y="85"/>
                    </a:lnTo>
                    <a:lnTo>
                      <a:pt x="6" y="91"/>
                    </a:lnTo>
                    <a:lnTo>
                      <a:pt x="4" y="105"/>
                    </a:lnTo>
                    <a:lnTo>
                      <a:pt x="0" y="100"/>
                    </a:lnTo>
                  </a:path>
                </a:pathLst>
              </a:custGeom>
              <a:noFill/>
              <a:ln w="3175">
                <a:solidFill>
                  <a:schemeClr val="tx1"/>
                </a:solidFill>
                <a:prstDash val="solid"/>
                <a:round/>
                <a:headEnd/>
                <a:tailEnd/>
              </a:ln>
            </p:spPr>
            <p:txBody>
              <a:bodyPr/>
              <a:lstStyle/>
              <a:p>
                <a:endParaRPr lang="en-US" dirty="0"/>
              </a:p>
            </p:txBody>
          </p:sp>
          <p:sp>
            <p:nvSpPr>
              <p:cNvPr id="179" name="Freeform 574"/>
              <p:cNvSpPr>
                <a:spLocks/>
              </p:cNvSpPr>
              <p:nvPr/>
            </p:nvSpPr>
            <p:spPr bwMode="auto">
              <a:xfrm>
                <a:off x="2824" y="1618"/>
                <a:ext cx="16" cy="8"/>
              </a:xfrm>
              <a:custGeom>
                <a:avLst/>
                <a:gdLst/>
                <a:ahLst/>
                <a:cxnLst>
                  <a:cxn ang="0">
                    <a:pos x="0" y="22"/>
                  </a:cxn>
                  <a:cxn ang="0">
                    <a:pos x="42" y="0"/>
                  </a:cxn>
                  <a:cxn ang="0">
                    <a:pos x="81" y="4"/>
                  </a:cxn>
                  <a:cxn ang="0">
                    <a:pos x="70" y="35"/>
                  </a:cxn>
                  <a:cxn ang="0">
                    <a:pos x="45" y="44"/>
                  </a:cxn>
                  <a:cxn ang="0">
                    <a:pos x="11" y="40"/>
                  </a:cxn>
                  <a:cxn ang="0">
                    <a:pos x="0" y="22"/>
                  </a:cxn>
                </a:cxnLst>
                <a:rect l="0" t="0" r="r" b="b"/>
                <a:pathLst>
                  <a:path w="81" h="44">
                    <a:moveTo>
                      <a:pt x="0" y="22"/>
                    </a:moveTo>
                    <a:lnTo>
                      <a:pt x="42" y="0"/>
                    </a:lnTo>
                    <a:lnTo>
                      <a:pt x="81" y="4"/>
                    </a:lnTo>
                    <a:lnTo>
                      <a:pt x="70" y="35"/>
                    </a:lnTo>
                    <a:lnTo>
                      <a:pt x="45" y="44"/>
                    </a:lnTo>
                    <a:lnTo>
                      <a:pt x="11" y="40"/>
                    </a:lnTo>
                    <a:lnTo>
                      <a:pt x="0" y="22"/>
                    </a:lnTo>
                    <a:close/>
                  </a:path>
                </a:pathLst>
              </a:custGeom>
              <a:solidFill>
                <a:srgbClr val="FFFFFF"/>
              </a:solidFill>
              <a:ln w="9525">
                <a:solidFill>
                  <a:schemeClr val="tx1"/>
                </a:solidFill>
                <a:round/>
                <a:headEnd/>
                <a:tailEnd/>
              </a:ln>
            </p:spPr>
            <p:txBody>
              <a:bodyPr/>
              <a:lstStyle/>
              <a:p>
                <a:endParaRPr lang="en-US" dirty="0"/>
              </a:p>
            </p:txBody>
          </p:sp>
          <p:sp>
            <p:nvSpPr>
              <p:cNvPr id="180" name="Freeform 575"/>
              <p:cNvSpPr>
                <a:spLocks/>
              </p:cNvSpPr>
              <p:nvPr/>
            </p:nvSpPr>
            <p:spPr bwMode="auto">
              <a:xfrm>
                <a:off x="2824" y="1618"/>
                <a:ext cx="16" cy="8"/>
              </a:xfrm>
              <a:custGeom>
                <a:avLst/>
                <a:gdLst/>
                <a:ahLst/>
                <a:cxnLst>
                  <a:cxn ang="0">
                    <a:pos x="0" y="22"/>
                  </a:cxn>
                  <a:cxn ang="0">
                    <a:pos x="42" y="0"/>
                  </a:cxn>
                  <a:cxn ang="0">
                    <a:pos x="81" y="4"/>
                  </a:cxn>
                  <a:cxn ang="0">
                    <a:pos x="70" y="35"/>
                  </a:cxn>
                  <a:cxn ang="0">
                    <a:pos x="45" y="44"/>
                  </a:cxn>
                  <a:cxn ang="0">
                    <a:pos x="11" y="40"/>
                  </a:cxn>
                  <a:cxn ang="0">
                    <a:pos x="0" y="22"/>
                  </a:cxn>
                </a:cxnLst>
                <a:rect l="0" t="0" r="r" b="b"/>
                <a:pathLst>
                  <a:path w="81" h="44">
                    <a:moveTo>
                      <a:pt x="0" y="22"/>
                    </a:moveTo>
                    <a:lnTo>
                      <a:pt x="42" y="0"/>
                    </a:lnTo>
                    <a:lnTo>
                      <a:pt x="81" y="4"/>
                    </a:lnTo>
                    <a:lnTo>
                      <a:pt x="70" y="35"/>
                    </a:lnTo>
                    <a:lnTo>
                      <a:pt x="45" y="44"/>
                    </a:lnTo>
                    <a:lnTo>
                      <a:pt x="11" y="40"/>
                    </a:lnTo>
                    <a:lnTo>
                      <a:pt x="0" y="22"/>
                    </a:lnTo>
                  </a:path>
                </a:pathLst>
              </a:custGeom>
              <a:noFill/>
              <a:ln w="3175">
                <a:solidFill>
                  <a:schemeClr val="tx1"/>
                </a:solidFill>
                <a:prstDash val="solid"/>
                <a:round/>
                <a:headEnd/>
                <a:tailEnd/>
              </a:ln>
            </p:spPr>
            <p:txBody>
              <a:bodyPr/>
              <a:lstStyle/>
              <a:p>
                <a:endParaRPr lang="en-US" dirty="0"/>
              </a:p>
            </p:txBody>
          </p:sp>
          <p:sp>
            <p:nvSpPr>
              <p:cNvPr id="181" name="Freeform 576"/>
              <p:cNvSpPr>
                <a:spLocks/>
              </p:cNvSpPr>
              <p:nvPr/>
            </p:nvSpPr>
            <p:spPr bwMode="auto">
              <a:xfrm>
                <a:off x="2868" y="1566"/>
                <a:ext cx="120" cy="51"/>
              </a:xfrm>
              <a:custGeom>
                <a:avLst/>
                <a:gdLst/>
                <a:ahLst/>
                <a:cxnLst>
                  <a:cxn ang="0">
                    <a:pos x="0" y="145"/>
                  </a:cxn>
                  <a:cxn ang="0">
                    <a:pos x="79" y="83"/>
                  </a:cxn>
                  <a:cxn ang="0">
                    <a:pos x="160" y="32"/>
                  </a:cxn>
                  <a:cxn ang="0">
                    <a:pos x="218" y="9"/>
                  </a:cxn>
                  <a:cxn ang="0">
                    <a:pos x="276" y="0"/>
                  </a:cxn>
                  <a:cxn ang="0">
                    <a:pos x="340" y="3"/>
                  </a:cxn>
                  <a:cxn ang="0">
                    <a:pos x="411" y="19"/>
                  </a:cxn>
                  <a:cxn ang="0">
                    <a:pos x="466" y="39"/>
                  </a:cxn>
                  <a:cxn ang="0">
                    <a:pos x="536" y="41"/>
                  </a:cxn>
                  <a:cxn ang="0">
                    <a:pos x="582" y="48"/>
                  </a:cxn>
                  <a:cxn ang="0">
                    <a:pos x="599" y="78"/>
                  </a:cxn>
                  <a:cxn ang="0">
                    <a:pos x="587" y="112"/>
                  </a:cxn>
                  <a:cxn ang="0">
                    <a:pos x="509" y="178"/>
                  </a:cxn>
                  <a:cxn ang="0">
                    <a:pos x="414" y="223"/>
                  </a:cxn>
                  <a:cxn ang="0">
                    <a:pos x="239" y="255"/>
                  </a:cxn>
                  <a:cxn ang="0">
                    <a:pos x="121" y="246"/>
                  </a:cxn>
                  <a:cxn ang="0">
                    <a:pos x="0" y="145"/>
                  </a:cxn>
                </a:cxnLst>
                <a:rect l="0" t="0" r="r" b="b"/>
                <a:pathLst>
                  <a:path w="599" h="255">
                    <a:moveTo>
                      <a:pt x="0" y="145"/>
                    </a:moveTo>
                    <a:lnTo>
                      <a:pt x="79" y="83"/>
                    </a:lnTo>
                    <a:lnTo>
                      <a:pt x="160" y="32"/>
                    </a:lnTo>
                    <a:lnTo>
                      <a:pt x="218" y="9"/>
                    </a:lnTo>
                    <a:lnTo>
                      <a:pt x="276" y="0"/>
                    </a:lnTo>
                    <a:lnTo>
                      <a:pt x="340" y="3"/>
                    </a:lnTo>
                    <a:lnTo>
                      <a:pt x="411" y="19"/>
                    </a:lnTo>
                    <a:lnTo>
                      <a:pt x="466" y="39"/>
                    </a:lnTo>
                    <a:lnTo>
                      <a:pt x="536" y="41"/>
                    </a:lnTo>
                    <a:lnTo>
                      <a:pt x="582" y="48"/>
                    </a:lnTo>
                    <a:lnTo>
                      <a:pt x="599" y="78"/>
                    </a:lnTo>
                    <a:lnTo>
                      <a:pt x="587" y="112"/>
                    </a:lnTo>
                    <a:lnTo>
                      <a:pt x="509" y="178"/>
                    </a:lnTo>
                    <a:lnTo>
                      <a:pt x="414" y="223"/>
                    </a:lnTo>
                    <a:lnTo>
                      <a:pt x="239" y="255"/>
                    </a:lnTo>
                    <a:lnTo>
                      <a:pt x="121" y="246"/>
                    </a:lnTo>
                    <a:lnTo>
                      <a:pt x="0" y="145"/>
                    </a:lnTo>
                    <a:close/>
                  </a:path>
                </a:pathLst>
              </a:custGeom>
              <a:solidFill>
                <a:srgbClr val="A85400"/>
              </a:solidFill>
              <a:ln w="9525">
                <a:solidFill>
                  <a:schemeClr val="tx1"/>
                </a:solidFill>
                <a:round/>
                <a:headEnd/>
                <a:tailEnd/>
              </a:ln>
            </p:spPr>
            <p:txBody>
              <a:bodyPr/>
              <a:lstStyle/>
              <a:p>
                <a:endParaRPr lang="en-US" dirty="0"/>
              </a:p>
            </p:txBody>
          </p:sp>
          <p:sp>
            <p:nvSpPr>
              <p:cNvPr id="182" name="Freeform 577"/>
              <p:cNvSpPr>
                <a:spLocks/>
              </p:cNvSpPr>
              <p:nvPr/>
            </p:nvSpPr>
            <p:spPr bwMode="auto">
              <a:xfrm>
                <a:off x="2868" y="1566"/>
                <a:ext cx="120" cy="51"/>
              </a:xfrm>
              <a:custGeom>
                <a:avLst/>
                <a:gdLst/>
                <a:ahLst/>
                <a:cxnLst>
                  <a:cxn ang="0">
                    <a:pos x="0" y="145"/>
                  </a:cxn>
                  <a:cxn ang="0">
                    <a:pos x="79" y="83"/>
                  </a:cxn>
                  <a:cxn ang="0">
                    <a:pos x="160" y="32"/>
                  </a:cxn>
                  <a:cxn ang="0">
                    <a:pos x="218" y="9"/>
                  </a:cxn>
                  <a:cxn ang="0">
                    <a:pos x="276" y="0"/>
                  </a:cxn>
                  <a:cxn ang="0">
                    <a:pos x="340" y="3"/>
                  </a:cxn>
                  <a:cxn ang="0">
                    <a:pos x="411" y="19"/>
                  </a:cxn>
                  <a:cxn ang="0">
                    <a:pos x="466" y="39"/>
                  </a:cxn>
                  <a:cxn ang="0">
                    <a:pos x="536" y="41"/>
                  </a:cxn>
                  <a:cxn ang="0">
                    <a:pos x="582" y="48"/>
                  </a:cxn>
                  <a:cxn ang="0">
                    <a:pos x="599" y="78"/>
                  </a:cxn>
                  <a:cxn ang="0">
                    <a:pos x="587" y="112"/>
                  </a:cxn>
                  <a:cxn ang="0">
                    <a:pos x="509" y="178"/>
                  </a:cxn>
                  <a:cxn ang="0">
                    <a:pos x="414" y="223"/>
                  </a:cxn>
                  <a:cxn ang="0">
                    <a:pos x="239" y="255"/>
                  </a:cxn>
                  <a:cxn ang="0">
                    <a:pos x="121" y="246"/>
                  </a:cxn>
                  <a:cxn ang="0">
                    <a:pos x="0" y="145"/>
                  </a:cxn>
                </a:cxnLst>
                <a:rect l="0" t="0" r="r" b="b"/>
                <a:pathLst>
                  <a:path w="599" h="255">
                    <a:moveTo>
                      <a:pt x="0" y="145"/>
                    </a:moveTo>
                    <a:lnTo>
                      <a:pt x="79" y="83"/>
                    </a:lnTo>
                    <a:lnTo>
                      <a:pt x="160" y="32"/>
                    </a:lnTo>
                    <a:lnTo>
                      <a:pt x="218" y="9"/>
                    </a:lnTo>
                    <a:lnTo>
                      <a:pt x="276" y="0"/>
                    </a:lnTo>
                    <a:lnTo>
                      <a:pt x="340" y="3"/>
                    </a:lnTo>
                    <a:lnTo>
                      <a:pt x="411" y="19"/>
                    </a:lnTo>
                    <a:lnTo>
                      <a:pt x="466" y="39"/>
                    </a:lnTo>
                    <a:lnTo>
                      <a:pt x="536" y="41"/>
                    </a:lnTo>
                    <a:lnTo>
                      <a:pt x="582" y="48"/>
                    </a:lnTo>
                    <a:lnTo>
                      <a:pt x="599" y="78"/>
                    </a:lnTo>
                    <a:lnTo>
                      <a:pt x="587" y="112"/>
                    </a:lnTo>
                    <a:lnTo>
                      <a:pt x="509" y="178"/>
                    </a:lnTo>
                    <a:lnTo>
                      <a:pt x="414" y="223"/>
                    </a:lnTo>
                    <a:lnTo>
                      <a:pt x="239" y="255"/>
                    </a:lnTo>
                    <a:lnTo>
                      <a:pt x="121" y="246"/>
                    </a:lnTo>
                    <a:lnTo>
                      <a:pt x="0" y="145"/>
                    </a:lnTo>
                    <a:close/>
                  </a:path>
                </a:pathLst>
              </a:custGeom>
              <a:solidFill>
                <a:srgbClr val="000000"/>
              </a:solidFill>
              <a:ln w="9525">
                <a:solidFill>
                  <a:schemeClr val="tx1"/>
                </a:solidFill>
                <a:round/>
                <a:headEnd/>
                <a:tailEnd/>
              </a:ln>
            </p:spPr>
            <p:txBody>
              <a:bodyPr/>
              <a:lstStyle/>
              <a:p>
                <a:endParaRPr lang="en-US" dirty="0"/>
              </a:p>
            </p:txBody>
          </p:sp>
          <p:sp>
            <p:nvSpPr>
              <p:cNvPr id="183" name="Freeform 578"/>
              <p:cNvSpPr>
                <a:spLocks/>
              </p:cNvSpPr>
              <p:nvPr/>
            </p:nvSpPr>
            <p:spPr bwMode="auto">
              <a:xfrm>
                <a:off x="2868" y="1566"/>
                <a:ext cx="120" cy="51"/>
              </a:xfrm>
              <a:custGeom>
                <a:avLst/>
                <a:gdLst/>
                <a:ahLst/>
                <a:cxnLst>
                  <a:cxn ang="0">
                    <a:pos x="0" y="145"/>
                  </a:cxn>
                  <a:cxn ang="0">
                    <a:pos x="79" y="83"/>
                  </a:cxn>
                  <a:cxn ang="0">
                    <a:pos x="160" y="32"/>
                  </a:cxn>
                  <a:cxn ang="0">
                    <a:pos x="218" y="9"/>
                  </a:cxn>
                  <a:cxn ang="0">
                    <a:pos x="276" y="0"/>
                  </a:cxn>
                  <a:cxn ang="0">
                    <a:pos x="340" y="3"/>
                  </a:cxn>
                  <a:cxn ang="0">
                    <a:pos x="411" y="19"/>
                  </a:cxn>
                  <a:cxn ang="0">
                    <a:pos x="466" y="39"/>
                  </a:cxn>
                  <a:cxn ang="0">
                    <a:pos x="536" y="41"/>
                  </a:cxn>
                  <a:cxn ang="0">
                    <a:pos x="582" y="48"/>
                  </a:cxn>
                  <a:cxn ang="0">
                    <a:pos x="599" y="78"/>
                  </a:cxn>
                  <a:cxn ang="0">
                    <a:pos x="587" y="112"/>
                  </a:cxn>
                  <a:cxn ang="0">
                    <a:pos x="509" y="178"/>
                  </a:cxn>
                  <a:cxn ang="0">
                    <a:pos x="414" y="223"/>
                  </a:cxn>
                  <a:cxn ang="0">
                    <a:pos x="239" y="255"/>
                  </a:cxn>
                  <a:cxn ang="0">
                    <a:pos x="121" y="246"/>
                  </a:cxn>
                  <a:cxn ang="0">
                    <a:pos x="0" y="145"/>
                  </a:cxn>
                </a:cxnLst>
                <a:rect l="0" t="0" r="r" b="b"/>
                <a:pathLst>
                  <a:path w="599" h="255">
                    <a:moveTo>
                      <a:pt x="0" y="145"/>
                    </a:moveTo>
                    <a:lnTo>
                      <a:pt x="79" y="83"/>
                    </a:lnTo>
                    <a:lnTo>
                      <a:pt x="160" y="32"/>
                    </a:lnTo>
                    <a:lnTo>
                      <a:pt x="218" y="9"/>
                    </a:lnTo>
                    <a:lnTo>
                      <a:pt x="276" y="0"/>
                    </a:lnTo>
                    <a:lnTo>
                      <a:pt x="340" y="3"/>
                    </a:lnTo>
                    <a:lnTo>
                      <a:pt x="411" y="19"/>
                    </a:lnTo>
                    <a:lnTo>
                      <a:pt x="466" y="39"/>
                    </a:lnTo>
                    <a:lnTo>
                      <a:pt x="536" y="41"/>
                    </a:lnTo>
                    <a:lnTo>
                      <a:pt x="582" y="48"/>
                    </a:lnTo>
                    <a:lnTo>
                      <a:pt x="599" y="78"/>
                    </a:lnTo>
                    <a:lnTo>
                      <a:pt x="587" y="112"/>
                    </a:lnTo>
                    <a:lnTo>
                      <a:pt x="509" y="178"/>
                    </a:lnTo>
                    <a:lnTo>
                      <a:pt x="414" y="223"/>
                    </a:lnTo>
                    <a:lnTo>
                      <a:pt x="239" y="255"/>
                    </a:lnTo>
                    <a:lnTo>
                      <a:pt x="121" y="246"/>
                    </a:lnTo>
                    <a:lnTo>
                      <a:pt x="0" y="145"/>
                    </a:lnTo>
                  </a:path>
                </a:pathLst>
              </a:custGeom>
              <a:noFill/>
              <a:ln w="3175">
                <a:solidFill>
                  <a:schemeClr val="tx1"/>
                </a:solidFill>
                <a:prstDash val="solid"/>
                <a:round/>
                <a:headEnd/>
                <a:tailEnd/>
              </a:ln>
            </p:spPr>
            <p:txBody>
              <a:bodyPr/>
              <a:lstStyle/>
              <a:p>
                <a:endParaRPr lang="en-US" dirty="0"/>
              </a:p>
            </p:txBody>
          </p:sp>
          <p:sp>
            <p:nvSpPr>
              <p:cNvPr id="184" name="Freeform 579"/>
              <p:cNvSpPr>
                <a:spLocks/>
              </p:cNvSpPr>
              <p:nvPr/>
            </p:nvSpPr>
            <p:spPr bwMode="auto">
              <a:xfrm>
                <a:off x="2896" y="1584"/>
                <a:ext cx="65" cy="29"/>
              </a:xfrm>
              <a:custGeom>
                <a:avLst/>
                <a:gdLst/>
                <a:ahLst/>
                <a:cxnLst>
                  <a:cxn ang="0">
                    <a:pos x="14" y="133"/>
                  </a:cxn>
                  <a:cxn ang="0">
                    <a:pos x="106" y="81"/>
                  </a:cxn>
                  <a:cxn ang="0">
                    <a:pos x="148" y="37"/>
                  </a:cxn>
                  <a:cxn ang="0">
                    <a:pos x="197" y="13"/>
                  </a:cxn>
                  <a:cxn ang="0">
                    <a:pos x="239" y="0"/>
                  </a:cxn>
                  <a:cxn ang="0">
                    <a:pos x="326" y="6"/>
                  </a:cxn>
                  <a:cxn ang="0">
                    <a:pos x="253" y="24"/>
                  </a:cxn>
                  <a:cxn ang="0">
                    <a:pos x="287" y="38"/>
                  </a:cxn>
                  <a:cxn ang="0">
                    <a:pos x="186" y="71"/>
                  </a:cxn>
                  <a:cxn ang="0">
                    <a:pos x="230" y="76"/>
                  </a:cxn>
                  <a:cxn ang="0">
                    <a:pos x="194" y="101"/>
                  </a:cxn>
                  <a:cxn ang="0">
                    <a:pos x="221" y="111"/>
                  </a:cxn>
                  <a:cxn ang="0">
                    <a:pos x="124" y="124"/>
                  </a:cxn>
                  <a:cxn ang="0">
                    <a:pos x="124" y="139"/>
                  </a:cxn>
                  <a:cxn ang="0">
                    <a:pos x="0" y="144"/>
                  </a:cxn>
                  <a:cxn ang="0">
                    <a:pos x="14" y="133"/>
                  </a:cxn>
                </a:cxnLst>
                <a:rect l="0" t="0" r="r" b="b"/>
                <a:pathLst>
                  <a:path w="326" h="144">
                    <a:moveTo>
                      <a:pt x="14" y="133"/>
                    </a:moveTo>
                    <a:lnTo>
                      <a:pt x="106" y="81"/>
                    </a:lnTo>
                    <a:lnTo>
                      <a:pt x="148" y="37"/>
                    </a:lnTo>
                    <a:lnTo>
                      <a:pt x="197" y="13"/>
                    </a:lnTo>
                    <a:lnTo>
                      <a:pt x="239" y="0"/>
                    </a:lnTo>
                    <a:lnTo>
                      <a:pt x="326" y="6"/>
                    </a:lnTo>
                    <a:lnTo>
                      <a:pt x="253" y="24"/>
                    </a:lnTo>
                    <a:lnTo>
                      <a:pt x="287" y="38"/>
                    </a:lnTo>
                    <a:lnTo>
                      <a:pt x="186" y="71"/>
                    </a:lnTo>
                    <a:lnTo>
                      <a:pt x="230" y="76"/>
                    </a:lnTo>
                    <a:lnTo>
                      <a:pt x="194" y="101"/>
                    </a:lnTo>
                    <a:lnTo>
                      <a:pt x="221" y="111"/>
                    </a:lnTo>
                    <a:lnTo>
                      <a:pt x="124" y="124"/>
                    </a:lnTo>
                    <a:lnTo>
                      <a:pt x="124" y="139"/>
                    </a:lnTo>
                    <a:lnTo>
                      <a:pt x="0" y="144"/>
                    </a:lnTo>
                    <a:lnTo>
                      <a:pt x="14" y="133"/>
                    </a:lnTo>
                    <a:close/>
                  </a:path>
                </a:pathLst>
              </a:custGeom>
              <a:solidFill>
                <a:srgbClr val="FFFFFF"/>
              </a:solidFill>
              <a:ln w="9525">
                <a:solidFill>
                  <a:schemeClr val="tx1"/>
                </a:solidFill>
                <a:round/>
                <a:headEnd/>
                <a:tailEnd/>
              </a:ln>
            </p:spPr>
            <p:txBody>
              <a:bodyPr/>
              <a:lstStyle/>
              <a:p>
                <a:endParaRPr lang="en-US" dirty="0"/>
              </a:p>
            </p:txBody>
          </p:sp>
          <p:sp>
            <p:nvSpPr>
              <p:cNvPr id="185" name="Freeform 580"/>
              <p:cNvSpPr>
                <a:spLocks/>
              </p:cNvSpPr>
              <p:nvPr/>
            </p:nvSpPr>
            <p:spPr bwMode="auto">
              <a:xfrm>
                <a:off x="2867" y="1581"/>
                <a:ext cx="104" cy="33"/>
              </a:xfrm>
              <a:custGeom>
                <a:avLst/>
                <a:gdLst/>
                <a:ahLst/>
                <a:cxnLst>
                  <a:cxn ang="0">
                    <a:pos x="0" y="167"/>
                  </a:cxn>
                  <a:cxn ang="0">
                    <a:pos x="77" y="164"/>
                  </a:cxn>
                  <a:cxn ang="0">
                    <a:pos x="161" y="124"/>
                  </a:cxn>
                  <a:cxn ang="0">
                    <a:pos x="238" y="72"/>
                  </a:cxn>
                  <a:cxn ang="0">
                    <a:pos x="296" y="17"/>
                  </a:cxn>
                  <a:cxn ang="0">
                    <a:pos x="369" y="0"/>
                  </a:cxn>
                  <a:cxn ang="0">
                    <a:pos x="462" y="4"/>
                  </a:cxn>
                  <a:cxn ang="0">
                    <a:pos x="520" y="8"/>
                  </a:cxn>
                </a:cxnLst>
                <a:rect l="0" t="0" r="r" b="b"/>
                <a:pathLst>
                  <a:path w="520" h="167">
                    <a:moveTo>
                      <a:pt x="0" y="167"/>
                    </a:moveTo>
                    <a:lnTo>
                      <a:pt x="77" y="164"/>
                    </a:lnTo>
                    <a:lnTo>
                      <a:pt x="161" y="124"/>
                    </a:lnTo>
                    <a:lnTo>
                      <a:pt x="238" y="72"/>
                    </a:lnTo>
                    <a:lnTo>
                      <a:pt x="296" y="17"/>
                    </a:lnTo>
                    <a:lnTo>
                      <a:pt x="369" y="0"/>
                    </a:lnTo>
                    <a:lnTo>
                      <a:pt x="462" y="4"/>
                    </a:lnTo>
                    <a:lnTo>
                      <a:pt x="520" y="8"/>
                    </a:lnTo>
                  </a:path>
                </a:pathLst>
              </a:custGeom>
              <a:noFill/>
              <a:ln w="3175">
                <a:solidFill>
                  <a:schemeClr val="tx1"/>
                </a:solidFill>
                <a:prstDash val="solid"/>
                <a:round/>
                <a:headEnd/>
                <a:tailEnd/>
              </a:ln>
            </p:spPr>
            <p:txBody>
              <a:bodyPr/>
              <a:lstStyle/>
              <a:p>
                <a:endParaRPr lang="en-US" dirty="0"/>
              </a:p>
            </p:txBody>
          </p:sp>
          <p:sp>
            <p:nvSpPr>
              <p:cNvPr id="186" name="Freeform 581"/>
              <p:cNvSpPr>
                <a:spLocks/>
              </p:cNvSpPr>
              <p:nvPr/>
            </p:nvSpPr>
            <p:spPr bwMode="auto">
              <a:xfrm>
                <a:off x="2755" y="1728"/>
                <a:ext cx="12" cy="10"/>
              </a:xfrm>
              <a:custGeom>
                <a:avLst/>
                <a:gdLst/>
                <a:ahLst/>
                <a:cxnLst>
                  <a:cxn ang="0">
                    <a:pos x="0" y="52"/>
                  </a:cxn>
                  <a:cxn ang="0">
                    <a:pos x="32" y="21"/>
                  </a:cxn>
                  <a:cxn ang="0">
                    <a:pos x="60" y="0"/>
                  </a:cxn>
                </a:cxnLst>
                <a:rect l="0" t="0" r="r" b="b"/>
                <a:pathLst>
                  <a:path w="60" h="52">
                    <a:moveTo>
                      <a:pt x="0" y="52"/>
                    </a:moveTo>
                    <a:lnTo>
                      <a:pt x="32" y="21"/>
                    </a:lnTo>
                    <a:lnTo>
                      <a:pt x="60" y="0"/>
                    </a:lnTo>
                  </a:path>
                </a:pathLst>
              </a:custGeom>
              <a:noFill/>
              <a:ln w="3175">
                <a:solidFill>
                  <a:schemeClr val="tx1"/>
                </a:solidFill>
                <a:prstDash val="solid"/>
                <a:round/>
                <a:headEnd/>
                <a:tailEnd/>
              </a:ln>
            </p:spPr>
            <p:txBody>
              <a:bodyPr/>
              <a:lstStyle/>
              <a:p>
                <a:endParaRPr lang="en-US" dirty="0"/>
              </a:p>
            </p:txBody>
          </p:sp>
          <p:sp>
            <p:nvSpPr>
              <p:cNvPr id="187" name="Freeform 582"/>
              <p:cNvSpPr>
                <a:spLocks/>
              </p:cNvSpPr>
              <p:nvPr/>
            </p:nvSpPr>
            <p:spPr bwMode="auto">
              <a:xfrm>
                <a:off x="2675" y="1737"/>
                <a:ext cx="80" cy="15"/>
              </a:xfrm>
              <a:custGeom>
                <a:avLst/>
                <a:gdLst/>
                <a:ahLst/>
                <a:cxnLst>
                  <a:cxn ang="0">
                    <a:pos x="0" y="14"/>
                  </a:cxn>
                  <a:cxn ang="0">
                    <a:pos x="67" y="14"/>
                  </a:cxn>
                  <a:cxn ang="0">
                    <a:pos x="136" y="24"/>
                  </a:cxn>
                  <a:cxn ang="0">
                    <a:pos x="180" y="58"/>
                  </a:cxn>
                  <a:cxn ang="0">
                    <a:pos x="249" y="72"/>
                  </a:cxn>
                  <a:cxn ang="0">
                    <a:pos x="301" y="58"/>
                  </a:cxn>
                  <a:cxn ang="0">
                    <a:pos x="398" y="0"/>
                  </a:cxn>
                </a:cxnLst>
                <a:rect l="0" t="0" r="r" b="b"/>
                <a:pathLst>
                  <a:path w="398" h="72">
                    <a:moveTo>
                      <a:pt x="0" y="14"/>
                    </a:moveTo>
                    <a:lnTo>
                      <a:pt x="67" y="14"/>
                    </a:lnTo>
                    <a:lnTo>
                      <a:pt x="136" y="24"/>
                    </a:lnTo>
                    <a:lnTo>
                      <a:pt x="180" y="58"/>
                    </a:lnTo>
                    <a:lnTo>
                      <a:pt x="249" y="72"/>
                    </a:lnTo>
                    <a:lnTo>
                      <a:pt x="301" y="58"/>
                    </a:lnTo>
                    <a:lnTo>
                      <a:pt x="398" y="0"/>
                    </a:lnTo>
                  </a:path>
                </a:pathLst>
              </a:custGeom>
              <a:noFill/>
              <a:ln w="3175">
                <a:solidFill>
                  <a:schemeClr val="tx1"/>
                </a:solidFill>
                <a:prstDash val="solid"/>
                <a:round/>
                <a:headEnd/>
                <a:tailEnd/>
              </a:ln>
            </p:spPr>
            <p:txBody>
              <a:bodyPr/>
              <a:lstStyle/>
              <a:p>
                <a:endParaRPr lang="en-US" dirty="0"/>
              </a:p>
            </p:txBody>
          </p:sp>
          <p:sp>
            <p:nvSpPr>
              <p:cNvPr id="188" name="Freeform 583"/>
              <p:cNvSpPr>
                <a:spLocks/>
              </p:cNvSpPr>
              <p:nvPr/>
            </p:nvSpPr>
            <p:spPr bwMode="auto">
              <a:xfrm>
                <a:off x="2771" y="1655"/>
                <a:ext cx="15" cy="19"/>
              </a:xfrm>
              <a:custGeom>
                <a:avLst/>
                <a:gdLst/>
                <a:ahLst/>
                <a:cxnLst>
                  <a:cxn ang="0">
                    <a:pos x="0" y="92"/>
                  </a:cxn>
                  <a:cxn ang="0">
                    <a:pos x="39" y="49"/>
                  </a:cxn>
                  <a:cxn ang="0">
                    <a:pos x="76" y="0"/>
                  </a:cxn>
                </a:cxnLst>
                <a:rect l="0" t="0" r="r" b="b"/>
                <a:pathLst>
                  <a:path w="76" h="92">
                    <a:moveTo>
                      <a:pt x="0" y="92"/>
                    </a:moveTo>
                    <a:lnTo>
                      <a:pt x="39" y="49"/>
                    </a:lnTo>
                    <a:lnTo>
                      <a:pt x="76" y="0"/>
                    </a:lnTo>
                  </a:path>
                </a:pathLst>
              </a:custGeom>
              <a:noFill/>
              <a:ln w="3175">
                <a:solidFill>
                  <a:schemeClr val="tx1"/>
                </a:solidFill>
                <a:prstDash val="solid"/>
                <a:round/>
                <a:headEnd/>
                <a:tailEnd/>
              </a:ln>
            </p:spPr>
            <p:txBody>
              <a:bodyPr/>
              <a:lstStyle/>
              <a:p>
                <a:endParaRPr lang="en-US" dirty="0"/>
              </a:p>
            </p:txBody>
          </p:sp>
          <p:sp>
            <p:nvSpPr>
              <p:cNvPr id="189" name="Freeform 584"/>
              <p:cNvSpPr>
                <a:spLocks/>
              </p:cNvSpPr>
              <p:nvPr/>
            </p:nvSpPr>
            <p:spPr bwMode="auto">
              <a:xfrm>
                <a:off x="3194" y="1896"/>
                <a:ext cx="6" cy="59"/>
              </a:xfrm>
              <a:custGeom>
                <a:avLst/>
                <a:gdLst/>
                <a:ahLst/>
                <a:cxnLst>
                  <a:cxn ang="0">
                    <a:pos x="29" y="294"/>
                  </a:cxn>
                  <a:cxn ang="0">
                    <a:pos x="0" y="58"/>
                  </a:cxn>
                  <a:cxn ang="0">
                    <a:pos x="10" y="0"/>
                  </a:cxn>
                </a:cxnLst>
                <a:rect l="0" t="0" r="r" b="b"/>
                <a:pathLst>
                  <a:path w="29" h="294">
                    <a:moveTo>
                      <a:pt x="29" y="294"/>
                    </a:moveTo>
                    <a:lnTo>
                      <a:pt x="0" y="58"/>
                    </a:lnTo>
                    <a:lnTo>
                      <a:pt x="10" y="0"/>
                    </a:lnTo>
                  </a:path>
                </a:pathLst>
              </a:custGeom>
              <a:noFill/>
              <a:ln w="3175">
                <a:solidFill>
                  <a:schemeClr val="tx1"/>
                </a:solidFill>
                <a:prstDash val="solid"/>
                <a:round/>
                <a:headEnd/>
                <a:tailEnd/>
              </a:ln>
            </p:spPr>
            <p:txBody>
              <a:bodyPr/>
              <a:lstStyle/>
              <a:p>
                <a:endParaRPr lang="en-US" dirty="0"/>
              </a:p>
            </p:txBody>
          </p:sp>
          <p:sp>
            <p:nvSpPr>
              <p:cNvPr id="190" name="Freeform 585"/>
              <p:cNvSpPr>
                <a:spLocks/>
              </p:cNvSpPr>
              <p:nvPr/>
            </p:nvSpPr>
            <p:spPr bwMode="auto">
              <a:xfrm>
                <a:off x="3559" y="1965"/>
                <a:ext cx="87" cy="60"/>
              </a:xfrm>
              <a:custGeom>
                <a:avLst/>
                <a:gdLst/>
                <a:ahLst/>
                <a:cxnLst>
                  <a:cxn ang="0">
                    <a:pos x="436" y="303"/>
                  </a:cxn>
                  <a:cxn ang="0">
                    <a:pos x="327" y="146"/>
                  </a:cxn>
                  <a:cxn ang="0">
                    <a:pos x="257" y="89"/>
                  </a:cxn>
                  <a:cxn ang="0">
                    <a:pos x="138" y="20"/>
                  </a:cxn>
                  <a:cxn ang="0">
                    <a:pos x="59" y="0"/>
                  </a:cxn>
                  <a:cxn ang="0">
                    <a:pos x="0" y="0"/>
                  </a:cxn>
                </a:cxnLst>
                <a:rect l="0" t="0" r="r" b="b"/>
                <a:pathLst>
                  <a:path w="436" h="303">
                    <a:moveTo>
                      <a:pt x="436" y="303"/>
                    </a:moveTo>
                    <a:lnTo>
                      <a:pt x="327" y="146"/>
                    </a:lnTo>
                    <a:lnTo>
                      <a:pt x="257" y="89"/>
                    </a:lnTo>
                    <a:lnTo>
                      <a:pt x="138" y="20"/>
                    </a:lnTo>
                    <a:lnTo>
                      <a:pt x="59" y="0"/>
                    </a:lnTo>
                    <a:lnTo>
                      <a:pt x="0" y="0"/>
                    </a:lnTo>
                  </a:path>
                </a:pathLst>
              </a:custGeom>
              <a:noFill/>
              <a:ln w="3175">
                <a:solidFill>
                  <a:schemeClr val="tx1"/>
                </a:solidFill>
                <a:prstDash val="solid"/>
                <a:round/>
                <a:headEnd/>
                <a:tailEnd/>
              </a:ln>
            </p:spPr>
            <p:txBody>
              <a:bodyPr/>
              <a:lstStyle/>
              <a:p>
                <a:endParaRPr lang="en-US" dirty="0"/>
              </a:p>
            </p:txBody>
          </p:sp>
          <p:sp>
            <p:nvSpPr>
              <p:cNvPr id="191" name="Freeform 586"/>
              <p:cNvSpPr>
                <a:spLocks/>
              </p:cNvSpPr>
              <p:nvPr/>
            </p:nvSpPr>
            <p:spPr bwMode="auto">
              <a:xfrm>
                <a:off x="2815" y="1696"/>
                <a:ext cx="70" cy="67"/>
              </a:xfrm>
              <a:custGeom>
                <a:avLst/>
                <a:gdLst/>
                <a:ahLst/>
                <a:cxnLst>
                  <a:cxn ang="0">
                    <a:pos x="0" y="203"/>
                  </a:cxn>
                  <a:cxn ang="0">
                    <a:pos x="24" y="197"/>
                  </a:cxn>
                  <a:cxn ang="0">
                    <a:pos x="38" y="194"/>
                  </a:cxn>
                  <a:cxn ang="0">
                    <a:pos x="52" y="194"/>
                  </a:cxn>
                  <a:cxn ang="0">
                    <a:pos x="69" y="189"/>
                  </a:cxn>
                  <a:cxn ang="0">
                    <a:pos x="86" y="181"/>
                  </a:cxn>
                  <a:cxn ang="0">
                    <a:pos x="94" y="181"/>
                  </a:cxn>
                  <a:cxn ang="0">
                    <a:pos x="108" y="181"/>
                  </a:cxn>
                  <a:cxn ang="0">
                    <a:pos x="128" y="189"/>
                  </a:cxn>
                  <a:cxn ang="0">
                    <a:pos x="142" y="218"/>
                  </a:cxn>
                  <a:cxn ang="0">
                    <a:pos x="208" y="307"/>
                  </a:cxn>
                  <a:cxn ang="0">
                    <a:pos x="218" y="332"/>
                  </a:cxn>
                  <a:cxn ang="0">
                    <a:pos x="226" y="337"/>
                  </a:cxn>
                  <a:cxn ang="0">
                    <a:pos x="232" y="332"/>
                  </a:cxn>
                  <a:cxn ang="0">
                    <a:pos x="260" y="290"/>
                  </a:cxn>
                  <a:cxn ang="0">
                    <a:pos x="274" y="285"/>
                  </a:cxn>
                  <a:cxn ang="0">
                    <a:pos x="291" y="285"/>
                  </a:cxn>
                  <a:cxn ang="0">
                    <a:pos x="312" y="285"/>
                  </a:cxn>
                  <a:cxn ang="0">
                    <a:pos x="330" y="278"/>
                  </a:cxn>
                  <a:cxn ang="0">
                    <a:pos x="337" y="270"/>
                  </a:cxn>
                  <a:cxn ang="0">
                    <a:pos x="346" y="257"/>
                  </a:cxn>
                  <a:cxn ang="0">
                    <a:pos x="351" y="244"/>
                  </a:cxn>
                  <a:cxn ang="0">
                    <a:pos x="351" y="231"/>
                  </a:cxn>
                  <a:cxn ang="0">
                    <a:pos x="346" y="218"/>
                  </a:cxn>
                  <a:cxn ang="0">
                    <a:pos x="301" y="164"/>
                  </a:cxn>
                  <a:cxn ang="0">
                    <a:pos x="288" y="143"/>
                  </a:cxn>
                  <a:cxn ang="0">
                    <a:pos x="281" y="131"/>
                  </a:cxn>
                  <a:cxn ang="0">
                    <a:pos x="281" y="106"/>
                  </a:cxn>
                  <a:cxn ang="0">
                    <a:pos x="291" y="79"/>
                  </a:cxn>
                  <a:cxn ang="0">
                    <a:pos x="301" y="59"/>
                  </a:cxn>
                  <a:cxn ang="0">
                    <a:pos x="301" y="43"/>
                  </a:cxn>
                  <a:cxn ang="0">
                    <a:pos x="301" y="30"/>
                  </a:cxn>
                  <a:cxn ang="0">
                    <a:pos x="298" y="18"/>
                  </a:cxn>
                  <a:cxn ang="0">
                    <a:pos x="288" y="4"/>
                  </a:cxn>
                  <a:cxn ang="0">
                    <a:pos x="274" y="0"/>
                  </a:cxn>
                  <a:cxn ang="0">
                    <a:pos x="260" y="0"/>
                  </a:cxn>
                  <a:cxn ang="0">
                    <a:pos x="240" y="14"/>
                  </a:cxn>
                  <a:cxn ang="0">
                    <a:pos x="228" y="26"/>
                  </a:cxn>
                  <a:cxn ang="0">
                    <a:pos x="215" y="39"/>
                  </a:cxn>
                  <a:cxn ang="0">
                    <a:pos x="204" y="54"/>
                  </a:cxn>
                  <a:cxn ang="0">
                    <a:pos x="190" y="68"/>
                  </a:cxn>
                  <a:cxn ang="0">
                    <a:pos x="173" y="72"/>
                  </a:cxn>
                  <a:cxn ang="0">
                    <a:pos x="153" y="77"/>
                  </a:cxn>
                  <a:cxn ang="0">
                    <a:pos x="136" y="77"/>
                  </a:cxn>
                  <a:cxn ang="0">
                    <a:pos x="124" y="68"/>
                  </a:cxn>
                  <a:cxn ang="0">
                    <a:pos x="115" y="63"/>
                  </a:cxn>
                  <a:cxn ang="0">
                    <a:pos x="108" y="59"/>
                  </a:cxn>
                  <a:cxn ang="0">
                    <a:pos x="90" y="59"/>
                  </a:cxn>
                  <a:cxn ang="0">
                    <a:pos x="80" y="72"/>
                  </a:cxn>
                  <a:cxn ang="0">
                    <a:pos x="72" y="85"/>
                  </a:cxn>
                  <a:cxn ang="0">
                    <a:pos x="52" y="118"/>
                  </a:cxn>
                  <a:cxn ang="0">
                    <a:pos x="31" y="164"/>
                  </a:cxn>
                  <a:cxn ang="0">
                    <a:pos x="6" y="194"/>
                  </a:cxn>
                  <a:cxn ang="0">
                    <a:pos x="3" y="197"/>
                  </a:cxn>
                  <a:cxn ang="0">
                    <a:pos x="0" y="203"/>
                  </a:cxn>
                </a:cxnLst>
                <a:rect l="0" t="0" r="r" b="b"/>
                <a:pathLst>
                  <a:path w="351" h="337">
                    <a:moveTo>
                      <a:pt x="0" y="203"/>
                    </a:moveTo>
                    <a:lnTo>
                      <a:pt x="24" y="197"/>
                    </a:lnTo>
                    <a:lnTo>
                      <a:pt x="38" y="194"/>
                    </a:lnTo>
                    <a:lnTo>
                      <a:pt x="52" y="194"/>
                    </a:lnTo>
                    <a:lnTo>
                      <a:pt x="69" y="189"/>
                    </a:lnTo>
                    <a:lnTo>
                      <a:pt x="86" y="181"/>
                    </a:lnTo>
                    <a:lnTo>
                      <a:pt x="94" y="181"/>
                    </a:lnTo>
                    <a:lnTo>
                      <a:pt x="108" y="181"/>
                    </a:lnTo>
                    <a:lnTo>
                      <a:pt x="128" y="189"/>
                    </a:lnTo>
                    <a:lnTo>
                      <a:pt x="142" y="218"/>
                    </a:lnTo>
                    <a:lnTo>
                      <a:pt x="208" y="307"/>
                    </a:lnTo>
                    <a:lnTo>
                      <a:pt x="218" y="332"/>
                    </a:lnTo>
                    <a:lnTo>
                      <a:pt x="226" y="337"/>
                    </a:lnTo>
                    <a:lnTo>
                      <a:pt x="232" y="332"/>
                    </a:lnTo>
                    <a:lnTo>
                      <a:pt x="260" y="290"/>
                    </a:lnTo>
                    <a:lnTo>
                      <a:pt x="274" y="285"/>
                    </a:lnTo>
                    <a:lnTo>
                      <a:pt x="291" y="285"/>
                    </a:lnTo>
                    <a:lnTo>
                      <a:pt x="312" y="285"/>
                    </a:lnTo>
                    <a:lnTo>
                      <a:pt x="330" y="278"/>
                    </a:lnTo>
                    <a:lnTo>
                      <a:pt x="337" y="270"/>
                    </a:lnTo>
                    <a:lnTo>
                      <a:pt x="346" y="257"/>
                    </a:lnTo>
                    <a:lnTo>
                      <a:pt x="351" y="244"/>
                    </a:lnTo>
                    <a:lnTo>
                      <a:pt x="351" y="231"/>
                    </a:lnTo>
                    <a:lnTo>
                      <a:pt x="346" y="218"/>
                    </a:lnTo>
                    <a:lnTo>
                      <a:pt x="301" y="164"/>
                    </a:lnTo>
                    <a:lnTo>
                      <a:pt x="288" y="143"/>
                    </a:lnTo>
                    <a:lnTo>
                      <a:pt x="281" y="131"/>
                    </a:lnTo>
                    <a:lnTo>
                      <a:pt x="281" y="106"/>
                    </a:lnTo>
                    <a:lnTo>
                      <a:pt x="291" y="79"/>
                    </a:lnTo>
                    <a:lnTo>
                      <a:pt x="301" y="59"/>
                    </a:lnTo>
                    <a:lnTo>
                      <a:pt x="301" y="43"/>
                    </a:lnTo>
                    <a:lnTo>
                      <a:pt x="301" y="30"/>
                    </a:lnTo>
                    <a:lnTo>
                      <a:pt x="298" y="18"/>
                    </a:lnTo>
                    <a:lnTo>
                      <a:pt x="288" y="4"/>
                    </a:lnTo>
                    <a:lnTo>
                      <a:pt x="274" y="0"/>
                    </a:lnTo>
                    <a:lnTo>
                      <a:pt x="260" y="0"/>
                    </a:lnTo>
                    <a:lnTo>
                      <a:pt x="240" y="14"/>
                    </a:lnTo>
                    <a:lnTo>
                      <a:pt x="228" y="26"/>
                    </a:lnTo>
                    <a:lnTo>
                      <a:pt x="215" y="39"/>
                    </a:lnTo>
                    <a:lnTo>
                      <a:pt x="204" y="54"/>
                    </a:lnTo>
                    <a:lnTo>
                      <a:pt x="190" y="68"/>
                    </a:lnTo>
                    <a:lnTo>
                      <a:pt x="173" y="72"/>
                    </a:lnTo>
                    <a:lnTo>
                      <a:pt x="153" y="77"/>
                    </a:lnTo>
                    <a:lnTo>
                      <a:pt x="136" y="77"/>
                    </a:lnTo>
                    <a:lnTo>
                      <a:pt x="124" y="68"/>
                    </a:lnTo>
                    <a:lnTo>
                      <a:pt x="115" y="63"/>
                    </a:lnTo>
                    <a:lnTo>
                      <a:pt x="108" y="59"/>
                    </a:lnTo>
                    <a:lnTo>
                      <a:pt x="90" y="59"/>
                    </a:lnTo>
                    <a:lnTo>
                      <a:pt x="80" y="72"/>
                    </a:lnTo>
                    <a:lnTo>
                      <a:pt x="72" y="85"/>
                    </a:lnTo>
                    <a:lnTo>
                      <a:pt x="52" y="118"/>
                    </a:lnTo>
                    <a:lnTo>
                      <a:pt x="31" y="164"/>
                    </a:lnTo>
                    <a:lnTo>
                      <a:pt x="6" y="194"/>
                    </a:lnTo>
                    <a:lnTo>
                      <a:pt x="3" y="197"/>
                    </a:lnTo>
                    <a:lnTo>
                      <a:pt x="0" y="203"/>
                    </a:lnTo>
                    <a:close/>
                  </a:path>
                </a:pathLst>
              </a:custGeom>
              <a:solidFill>
                <a:srgbClr val="FFFFFF"/>
              </a:solidFill>
              <a:ln w="9525">
                <a:solidFill>
                  <a:schemeClr val="tx1"/>
                </a:solidFill>
                <a:round/>
                <a:headEnd/>
                <a:tailEnd/>
              </a:ln>
            </p:spPr>
            <p:txBody>
              <a:bodyPr/>
              <a:lstStyle/>
              <a:p>
                <a:endParaRPr lang="en-US" dirty="0"/>
              </a:p>
            </p:txBody>
          </p:sp>
          <p:sp>
            <p:nvSpPr>
              <p:cNvPr id="192" name="Freeform 587"/>
              <p:cNvSpPr>
                <a:spLocks/>
              </p:cNvSpPr>
              <p:nvPr/>
            </p:nvSpPr>
            <p:spPr bwMode="auto">
              <a:xfrm>
                <a:off x="2815" y="1696"/>
                <a:ext cx="70" cy="67"/>
              </a:xfrm>
              <a:custGeom>
                <a:avLst/>
                <a:gdLst/>
                <a:ahLst/>
                <a:cxnLst>
                  <a:cxn ang="0">
                    <a:pos x="0" y="203"/>
                  </a:cxn>
                  <a:cxn ang="0">
                    <a:pos x="24" y="197"/>
                  </a:cxn>
                  <a:cxn ang="0">
                    <a:pos x="38" y="194"/>
                  </a:cxn>
                  <a:cxn ang="0">
                    <a:pos x="52" y="194"/>
                  </a:cxn>
                  <a:cxn ang="0">
                    <a:pos x="69" y="189"/>
                  </a:cxn>
                  <a:cxn ang="0">
                    <a:pos x="86" y="181"/>
                  </a:cxn>
                  <a:cxn ang="0">
                    <a:pos x="94" y="181"/>
                  </a:cxn>
                  <a:cxn ang="0">
                    <a:pos x="108" y="181"/>
                  </a:cxn>
                  <a:cxn ang="0">
                    <a:pos x="128" y="189"/>
                  </a:cxn>
                  <a:cxn ang="0">
                    <a:pos x="142" y="218"/>
                  </a:cxn>
                  <a:cxn ang="0">
                    <a:pos x="208" y="307"/>
                  </a:cxn>
                  <a:cxn ang="0">
                    <a:pos x="218" y="332"/>
                  </a:cxn>
                  <a:cxn ang="0">
                    <a:pos x="226" y="337"/>
                  </a:cxn>
                  <a:cxn ang="0">
                    <a:pos x="232" y="332"/>
                  </a:cxn>
                  <a:cxn ang="0">
                    <a:pos x="260" y="290"/>
                  </a:cxn>
                  <a:cxn ang="0">
                    <a:pos x="274" y="285"/>
                  </a:cxn>
                  <a:cxn ang="0">
                    <a:pos x="291" y="285"/>
                  </a:cxn>
                  <a:cxn ang="0">
                    <a:pos x="312" y="285"/>
                  </a:cxn>
                  <a:cxn ang="0">
                    <a:pos x="330" y="278"/>
                  </a:cxn>
                  <a:cxn ang="0">
                    <a:pos x="337" y="270"/>
                  </a:cxn>
                  <a:cxn ang="0">
                    <a:pos x="346" y="257"/>
                  </a:cxn>
                  <a:cxn ang="0">
                    <a:pos x="351" y="244"/>
                  </a:cxn>
                  <a:cxn ang="0">
                    <a:pos x="351" y="231"/>
                  </a:cxn>
                  <a:cxn ang="0">
                    <a:pos x="346" y="218"/>
                  </a:cxn>
                  <a:cxn ang="0">
                    <a:pos x="301" y="164"/>
                  </a:cxn>
                  <a:cxn ang="0">
                    <a:pos x="288" y="143"/>
                  </a:cxn>
                  <a:cxn ang="0">
                    <a:pos x="281" y="131"/>
                  </a:cxn>
                  <a:cxn ang="0">
                    <a:pos x="281" y="106"/>
                  </a:cxn>
                  <a:cxn ang="0">
                    <a:pos x="291" y="79"/>
                  </a:cxn>
                  <a:cxn ang="0">
                    <a:pos x="301" y="59"/>
                  </a:cxn>
                  <a:cxn ang="0">
                    <a:pos x="301" y="43"/>
                  </a:cxn>
                  <a:cxn ang="0">
                    <a:pos x="301" y="30"/>
                  </a:cxn>
                  <a:cxn ang="0">
                    <a:pos x="298" y="18"/>
                  </a:cxn>
                  <a:cxn ang="0">
                    <a:pos x="288" y="4"/>
                  </a:cxn>
                  <a:cxn ang="0">
                    <a:pos x="274" y="0"/>
                  </a:cxn>
                  <a:cxn ang="0">
                    <a:pos x="260" y="0"/>
                  </a:cxn>
                  <a:cxn ang="0">
                    <a:pos x="240" y="14"/>
                  </a:cxn>
                  <a:cxn ang="0">
                    <a:pos x="228" y="26"/>
                  </a:cxn>
                  <a:cxn ang="0">
                    <a:pos x="215" y="39"/>
                  </a:cxn>
                  <a:cxn ang="0">
                    <a:pos x="204" y="54"/>
                  </a:cxn>
                  <a:cxn ang="0">
                    <a:pos x="190" y="68"/>
                  </a:cxn>
                  <a:cxn ang="0">
                    <a:pos x="173" y="72"/>
                  </a:cxn>
                  <a:cxn ang="0">
                    <a:pos x="153" y="77"/>
                  </a:cxn>
                  <a:cxn ang="0">
                    <a:pos x="136" y="77"/>
                  </a:cxn>
                  <a:cxn ang="0">
                    <a:pos x="124" y="68"/>
                  </a:cxn>
                  <a:cxn ang="0">
                    <a:pos x="115" y="63"/>
                  </a:cxn>
                  <a:cxn ang="0">
                    <a:pos x="108" y="59"/>
                  </a:cxn>
                  <a:cxn ang="0">
                    <a:pos x="90" y="59"/>
                  </a:cxn>
                  <a:cxn ang="0">
                    <a:pos x="80" y="72"/>
                  </a:cxn>
                  <a:cxn ang="0">
                    <a:pos x="72" y="85"/>
                  </a:cxn>
                  <a:cxn ang="0">
                    <a:pos x="52" y="118"/>
                  </a:cxn>
                  <a:cxn ang="0">
                    <a:pos x="31" y="164"/>
                  </a:cxn>
                  <a:cxn ang="0">
                    <a:pos x="6" y="194"/>
                  </a:cxn>
                  <a:cxn ang="0">
                    <a:pos x="3" y="197"/>
                  </a:cxn>
                  <a:cxn ang="0">
                    <a:pos x="0" y="203"/>
                  </a:cxn>
                </a:cxnLst>
                <a:rect l="0" t="0" r="r" b="b"/>
                <a:pathLst>
                  <a:path w="351" h="337">
                    <a:moveTo>
                      <a:pt x="0" y="203"/>
                    </a:moveTo>
                    <a:lnTo>
                      <a:pt x="24" y="197"/>
                    </a:lnTo>
                    <a:lnTo>
                      <a:pt x="38" y="194"/>
                    </a:lnTo>
                    <a:lnTo>
                      <a:pt x="52" y="194"/>
                    </a:lnTo>
                    <a:lnTo>
                      <a:pt x="69" y="189"/>
                    </a:lnTo>
                    <a:lnTo>
                      <a:pt x="86" y="181"/>
                    </a:lnTo>
                    <a:lnTo>
                      <a:pt x="94" y="181"/>
                    </a:lnTo>
                    <a:lnTo>
                      <a:pt x="108" y="181"/>
                    </a:lnTo>
                    <a:lnTo>
                      <a:pt x="128" y="189"/>
                    </a:lnTo>
                    <a:lnTo>
                      <a:pt x="142" y="218"/>
                    </a:lnTo>
                    <a:lnTo>
                      <a:pt x="208" y="307"/>
                    </a:lnTo>
                    <a:lnTo>
                      <a:pt x="218" y="332"/>
                    </a:lnTo>
                    <a:lnTo>
                      <a:pt x="226" y="337"/>
                    </a:lnTo>
                    <a:lnTo>
                      <a:pt x="232" y="332"/>
                    </a:lnTo>
                    <a:lnTo>
                      <a:pt x="260" y="290"/>
                    </a:lnTo>
                    <a:lnTo>
                      <a:pt x="274" y="285"/>
                    </a:lnTo>
                    <a:lnTo>
                      <a:pt x="291" y="285"/>
                    </a:lnTo>
                    <a:lnTo>
                      <a:pt x="312" y="285"/>
                    </a:lnTo>
                    <a:lnTo>
                      <a:pt x="330" y="278"/>
                    </a:lnTo>
                    <a:lnTo>
                      <a:pt x="337" y="270"/>
                    </a:lnTo>
                    <a:lnTo>
                      <a:pt x="346" y="257"/>
                    </a:lnTo>
                    <a:lnTo>
                      <a:pt x="351" y="244"/>
                    </a:lnTo>
                    <a:lnTo>
                      <a:pt x="351" y="231"/>
                    </a:lnTo>
                    <a:lnTo>
                      <a:pt x="346" y="218"/>
                    </a:lnTo>
                    <a:lnTo>
                      <a:pt x="301" y="164"/>
                    </a:lnTo>
                    <a:lnTo>
                      <a:pt x="288" y="143"/>
                    </a:lnTo>
                    <a:lnTo>
                      <a:pt x="281" y="131"/>
                    </a:lnTo>
                    <a:lnTo>
                      <a:pt x="281" y="106"/>
                    </a:lnTo>
                    <a:lnTo>
                      <a:pt x="291" y="79"/>
                    </a:lnTo>
                    <a:lnTo>
                      <a:pt x="301" y="59"/>
                    </a:lnTo>
                    <a:lnTo>
                      <a:pt x="301" y="43"/>
                    </a:lnTo>
                    <a:lnTo>
                      <a:pt x="301" y="30"/>
                    </a:lnTo>
                    <a:lnTo>
                      <a:pt x="298" y="18"/>
                    </a:lnTo>
                    <a:lnTo>
                      <a:pt x="288" y="4"/>
                    </a:lnTo>
                    <a:lnTo>
                      <a:pt x="274" y="0"/>
                    </a:lnTo>
                    <a:lnTo>
                      <a:pt x="260" y="0"/>
                    </a:lnTo>
                    <a:lnTo>
                      <a:pt x="240" y="14"/>
                    </a:lnTo>
                    <a:lnTo>
                      <a:pt x="228" y="26"/>
                    </a:lnTo>
                    <a:lnTo>
                      <a:pt x="215" y="39"/>
                    </a:lnTo>
                    <a:lnTo>
                      <a:pt x="204" y="54"/>
                    </a:lnTo>
                    <a:lnTo>
                      <a:pt x="190" y="68"/>
                    </a:lnTo>
                    <a:lnTo>
                      <a:pt x="173" y="72"/>
                    </a:lnTo>
                    <a:lnTo>
                      <a:pt x="153" y="77"/>
                    </a:lnTo>
                    <a:lnTo>
                      <a:pt x="136" y="77"/>
                    </a:lnTo>
                    <a:lnTo>
                      <a:pt x="124" y="68"/>
                    </a:lnTo>
                    <a:lnTo>
                      <a:pt x="115" y="63"/>
                    </a:lnTo>
                    <a:lnTo>
                      <a:pt x="108" y="59"/>
                    </a:lnTo>
                    <a:lnTo>
                      <a:pt x="90" y="59"/>
                    </a:lnTo>
                    <a:lnTo>
                      <a:pt x="80" y="72"/>
                    </a:lnTo>
                    <a:lnTo>
                      <a:pt x="72" y="85"/>
                    </a:lnTo>
                    <a:lnTo>
                      <a:pt x="52" y="118"/>
                    </a:lnTo>
                    <a:lnTo>
                      <a:pt x="31" y="164"/>
                    </a:lnTo>
                    <a:lnTo>
                      <a:pt x="6" y="194"/>
                    </a:lnTo>
                    <a:lnTo>
                      <a:pt x="3" y="197"/>
                    </a:lnTo>
                    <a:lnTo>
                      <a:pt x="0" y="203"/>
                    </a:lnTo>
                  </a:path>
                </a:pathLst>
              </a:custGeom>
              <a:noFill/>
              <a:ln w="3175">
                <a:solidFill>
                  <a:schemeClr val="tx1"/>
                </a:solidFill>
                <a:prstDash val="solid"/>
                <a:round/>
                <a:headEnd/>
                <a:tailEnd/>
              </a:ln>
            </p:spPr>
            <p:txBody>
              <a:bodyPr/>
              <a:lstStyle/>
              <a:p>
                <a:endParaRPr lang="en-US" dirty="0"/>
              </a:p>
            </p:txBody>
          </p:sp>
          <p:sp>
            <p:nvSpPr>
              <p:cNvPr id="193" name="Freeform 588"/>
              <p:cNvSpPr>
                <a:spLocks/>
              </p:cNvSpPr>
              <p:nvPr/>
            </p:nvSpPr>
            <p:spPr bwMode="auto">
              <a:xfrm>
                <a:off x="2834" y="1715"/>
                <a:ext cx="29" cy="18"/>
              </a:xfrm>
              <a:custGeom>
                <a:avLst/>
                <a:gdLst/>
                <a:ahLst/>
                <a:cxnLst>
                  <a:cxn ang="0">
                    <a:pos x="0" y="91"/>
                  </a:cxn>
                  <a:cxn ang="0">
                    <a:pos x="78" y="59"/>
                  </a:cxn>
                  <a:cxn ang="0">
                    <a:pos x="142" y="0"/>
                  </a:cxn>
                </a:cxnLst>
                <a:rect l="0" t="0" r="r" b="b"/>
                <a:pathLst>
                  <a:path w="142" h="91">
                    <a:moveTo>
                      <a:pt x="0" y="91"/>
                    </a:moveTo>
                    <a:lnTo>
                      <a:pt x="78" y="59"/>
                    </a:lnTo>
                    <a:lnTo>
                      <a:pt x="142" y="0"/>
                    </a:lnTo>
                  </a:path>
                </a:pathLst>
              </a:custGeom>
              <a:noFill/>
              <a:ln w="3175">
                <a:solidFill>
                  <a:schemeClr val="tx1"/>
                </a:solidFill>
                <a:prstDash val="solid"/>
                <a:round/>
                <a:headEnd/>
                <a:tailEnd/>
              </a:ln>
            </p:spPr>
            <p:txBody>
              <a:bodyPr/>
              <a:lstStyle/>
              <a:p>
                <a:endParaRPr lang="en-US" dirty="0"/>
              </a:p>
            </p:txBody>
          </p:sp>
          <p:sp>
            <p:nvSpPr>
              <p:cNvPr id="194" name="Freeform 589"/>
              <p:cNvSpPr>
                <a:spLocks/>
              </p:cNvSpPr>
              <p:nvPr/>
            </p:nvSpPr>
            <p:spPr bwMode="auto">
              <a:xfrm>
                <a:off x="2664" y="1708"/>
                <a:ext cx="8" cy="17"/>
              </a:xfrm>
              <a:custGeom>
                <a:avLst/>
                <a:gdLst/>
                <a:ahLst/>
                <a:cxnLst>
                  <a:cxn ang="0">
                    <a:pos x="0" y="0"/>
                  </a:cxn>
                  <a:cxn ang="0">
                    <a:pos x="22" y="15"/>
                  </a:cxn>
                  <a:cxn ang="0">
                    <a:pos x="38" y="65"/>
                  </a:cxn>
                  <a:cxn ang="0">
                    <a:pos x="39" y="87"/>
                  </a:cxn>
                  <a:cxn ang="0">
                    <a:pos x="20" y="84"/>
                  </a:cxn>
                  <a:cxn ang="0">
                    <a:pos x="6" y="73"/>
                  </a:cxn>
                  <a:cxn ang="0">
                    <a:pos x="0" y="24"/>
                  </a:cxn>
                  <a:cxn ang="0">
                    <a:pos x="0" y="0"/>
                  </a:cxn>
                </a:cxnLst>
                <a:rect l="0" t="0" r="r" b="b"/>
                <a:pathLst>
                  <a:path w="39" h="87">
                    <a:moveTo>
                      <a:pt x="0" y="0"/>
                    </a:moveTo>
                    <a:lnTo>
                      <a:pt x="22" y="15"/>
                    </a:lnTo>
                    <a:lnTo>
                      <a:pt x="38" y="65"/>
                    </a:lnTo>
                    <a:lnTo>
                      <a:pt x="39" y="87"/>
                    </a:lnTo>
                    <a:lnTo>
                      <a:pt x="20" y="84"/>
                    </a:lnTo>
                    <a:lnTo>
                      <a:pt x="6" y="73"/>
                    </a:lnTo>
                    <a:lnTo>
                      <a:pt x="0" y="24"/>
                    </a:lnTo>
                    <a:lnTo>
                      <a:pt x="0" y="0"/>
                    </a:lnTo>
                    <a:close/>
                  </a:path>
                </a:pathLst>
              </a:custGeom>
              <a:solidFill>
                <a:srgbClr val="000000"/>
              </a:solidFill>
              <a:ln w="9525">
                <a:solidFill>
                  <a:schemeClr val="tx1"/>
                </a:solidFill>
                <a:round/>
                <a:headEnd/>
                <a:tailEnd/>
              </a:ln>
            </p:spPr>
            <p:txBody>
              <a:bodyPr/>
              <a:lstStyle/>
              <a:p>
                <a:endParaRPr lang="en-US" dirty="0"/>
              </a:p>
            </p:txBody>
          </p:sp>
          <p:sp>
            <p:nvSpPr>
              <p:cNvPr id="195" name="Freeform 590"/>
              <p:cNvSpPr>
                <a:spLocks/>
              </p:cNvSpPr>
              <p:nvPr/>
            </p:nvSpPr>
            <p:spPr bwMode="auto">
              <a:xfrm>
                <a:off x="2664" y="1708"/>
                <a:ext cx="8" cy="17"/>
              </a:xfrm>
              <a:custGeom>
                <a:avLst/>
                <a:gdLst/>
                <a:ahLst/>
                <a:cxnLst>
                  <a:cxn ang="0">
                    <a:pos x="0" y="0"/>
                  </a:cxn>
                  <a:cxn ang="0">
                    <a:pos x="22" y="15"/>
                  </a:cxn>
                  <a:cxn ang="0">
                    <a:pos x="38" y="65"/>
                  </a:cxn>
                  <a:cxn ang="0">
                    <a:pos x="39" y="87"/>
                  </a:cxn>
                  <a:cxn ang="0">
                    <a:pos x="20" y="84"/>
                  </a:cxn>
                  <a:cxn ang="0">
                    <a:pos x="6" y="73"/>
                  </a:cxn>
                  <a:cxn ang="0">
                    <a:pos x="0" y="24"/>
                  </a:cxn>
                  <a:cxn ang="0">
                    <a:pos x="0" y="0"/>
                  </a:cxn>
                </a:cxnLst>
                <a:rect l="0" t="0" r="r" b="b"/>
                <a:pathLst>
                  <a:path w="39" h="87">
                    <a:moveTo>
                      <a:pt x="0" y="0"/>
                    </a:moveTo>
                    <a:lnTo>
                      <a:pt x="22" y="15"/>
                    </a:lnTo>
                    <a:lnTo>
                      <a:pt x="38" y="65"/>
                    </a:lnTo>
                    <a:lnTo>
                      <a:pt x="39" y="87"/>
                    </a:lnTo>
                    <a:lnTo>
                      <a:pt x="20" y="84"/>
                    </a:lnTo>
                    <a:lnTo>
                      <a:pt x="6" y="73"/>
                    </a:lnTo>
                    <a:lnTo>
                      <a:pt x="0" y="24"/>
                    </a:lnTo>
                    <a:lnTo>
                      <a:pt x="0" y="0"/>
                    </a:lnTo>
                  </a:path>
                </a:pathLst>
              </a:custGeom>
              <a:noFill/>
              <a:ln w="3175">
                <a:solidFill>
                  <a:schemeClr val="tx1"/>
                </a:solidFill>
                <a:prstDash val="solid"/>
                <a:round/>
                <a:headEnd/>
                <a:tailEnd/>
              </a:ln>
            </p:spPr>
            <p:txBody>
              <a:bodyPr/>
              <a:lstStyle/>
              <a:p>
                <a:endParaRPr lang="en-US" dirty="0"/>
              </a:p>
            </p:txBody>
          </p:sp>
          <p:sp>
            <p:nvSpPr>
              <p:cNvPr id="196" name="Freeform 591"/>
              <p:cNvSpPr>
                <a:spLocks/>
              </p:cNvSpPr>
              <p:nvPr/>
            </p:nvSpPr>
            <p:spPr bwMode="auto">
              <a:xfrm>
                <a:off x="2852" y="1538"/>
                <a:ext cx="49" cy="33"/>
              </a:xfrm>
              <a:custGeom>
                <a:avLst/>
                <a:gdLst/>
                <a:ahLst/>
                <a:cxnLst>
                  <a:cxn ang="0">
                    <a:pos x="168" y="0"/>
                  </a:cxn>
                  <a:cxn ang="0">
                    <a:pos x="116" y="37"/>
                  </a:cxn>
                  <a:cxn ang="0">
                    <a:pos x="78" y="12"/>
                  </a:cxn>
                  <a:cxn ang="0">
                    <a:pos x="39" y="0"/>
                  </a:cxn>
                  <a:cxn ang="0">
                    <a:pos x="0" y="0"/>
                  </a:cxn>
                  <a:cxn ang="0">
                    <a:pos x="13" y="37"/>
                  </a:cxn>
                  <a:cxn ang="0">
                    <a:pos x="39" y="75"/>
                  </a:cxn>
                  <a:cxn ang="0">
                    <a:pos x="65" y="112"/>
                  </a:cxn>
                  <a:cxn ang="0">
                    <a:pos x="78" y="150"/>
                  </a:cxn>
                  <a:cxn ang="0">
                    <a:pos x="116" y="163"/>
                  </a:cxn>
                  <a:cxn ang="0">
                    <a:pos x="155" y="163"/>
                  </a:cxn>
                  <a:cxn ang="0">
                    <a:pos x="194" y="163"/>
                  </a:cxn>
                  <a:cxn ang="0">
                    <a:pos x="232" y="163"/>
                  </a:cxn>
                  <a:cxn ang="0">
                    <a:pos x="245" y="125"/>
                  </a:cxn>
                  <a:cxn ang="0">
                    <a:pos x="245" y="87"/>
                  </a:cxn>
                  <a:cxn ang="0">
                    <a:pos x="219" y="50"/>
                  </a:cxn>
                  <a:cxn ang="0">
                    <a:pos x="168" y="0"/>
                  </a:cxn>
                </a:cxnLst>
                <a:rect l="0" t="0" r="r" b="b"/>
                <a:pathLst>
                  <a:path w="245" h="163">
                    <a:moveTo>
                      <a:pt x="168" y="0"/>
                    </a:moveTo>
                    <a:lnTo>
                      <a:pt x="116" y="37"/>
                    </a:lnTo>
                    <a:lnTo>
                      <a:pt x="78" y="12"/>
                    </a:lnTo>
                    <a:lnTo>
                      <a:pt x="39" y="0"/>
                    </a:lnTo>
                    <a:lnTo>
                      <a:pt x="0" y="0"/>
                    </a:lnTo>
                    <a:lnTo>
                      <a:pt x="13" y="37"/>
                    </a:lnTo>
                    <a:lnTo>
                      <a:pt x="39" y="75"/>
                    </a:lnTo>
                    <a:lnTo>
                      <a:pt x="65" y="112"/>
                    </a:lnTo>
                    <a:lnTo>
                      <a:pt x="78" y="150"/>
                    </a:lnTo>
                    <a:lnTo>
                      <a:pt x="116" y="163"/>
                    </a:lnTo>
                    <a:lnTo>
                      <a:pt x="155" y="163"/>
                    </a:lnTo>
                    <a:lnTo>
                      <a:pt x="194" y="163"/>
                    </a:lnTo>
                    <a:lnTo>
                      <a:pt x="232" y="163"/>
                    </a:lnTo>
                    <a:lnTo>
                      <a:pt x="245" y="125"/>
                    </a:lnTo>
                    <a:lnTo>
                      <a:pt x="245" y="87"/>
                    </a:lnTo>
                    <a:lnTo>
                      <a:pt x="219" y="50"/>
                    </a:lnTo>
                    <a:lnTo>
                      <a:pt x="168" y="0"/>
                    </a:lnTo>
                    <a:close/>
                  </a:path>
                </a:pathLst>
              </a:custGeom>
              <a:solidFill>
                <a:srgbClr val="FFFFFF"/>
              </a:solidFill>
              <a:ln w="3175">
                <a:solidFill>
                  <a:schemeClr val="tx1"/>
                </a:solidFill>
                <a:prstDash val="solid"/>
                <a:round/>
                <a:headEnd/>
                <a:tailEnd/>
              </a:ln>
            </p:spPr>
            <p:txBody>
              <a:bodyPr/>
              <a:lstStyle/>
              <a:p>
                <a:endParaRPr lang="en-US" dirty="0"/>
              </a:p>
            </p:txBody>
          </p:sp>
          <p:sp>
            <p:nvSpPr>
              <p:cNvPr id="197" name="Freeform 592"/>
              <p:cNvSpPr>
                <a:spLocks/>
              </p:cNvSpPr>
              <p:nvPr/>
            </p:nvSpPr>
            <p:spPr bwMode="auto">
              <a:xfrm>
                <a:off x="2829" y="1506"/>
                <a:ext cx="59" cy="50"/>
              </a:xfrm>
              <a:custGeom>
                <a:avLst/>
                <a:gdLst/>
                <a:ahLst/>
                <a:cxnLst>
                  <a:cxn ang="0">
                    <a:pos x="284" y="163"/>
                  </a:cxn>
                  <a:cxn ang="0">
                    <a:pos x="297" y="113"/>
                  </a:cxn>
                  <a:cxn ang="0">
                    <a:pos x="297" y="75"/>
                  </a:cxn>
                  <a:cxn ang="0">
                    <a:pos x="258" y="50"/>
                  </a:cxn>
                  <a:cxn ang="0">
                    <a:pos x="219" y="37"/>
                  </a:cxn>
                  <a:cxn ang="0">
                    <a:pos x="181" y="12"/>
                  </a:cxn>
                  <a:cxn ang="0">
                    <a:pos x="142" y="0"/>
                  </a:cxn>
                  <a:cxn ang="0">
                    <a:pos x="103" y="0"/>
                  </a:cxn>
                  <a:cxn ang="0">
                    <a:pos x="52" y="0"/>
                  </a:cxn>
                  <a:cxn ang="0">
                    <a:pos x="13" y="12"/>
                  </a:cxn>
                  <a:cxn ang="0">
                    <a:pos x="0" y="50"/>
                  </a:cxn>
                  <a:cxn ang="0">
                    <a:pos x="0" y="87"/>
                  </a:cxn>
                  <a:cxn ang="0">
                    <a:pos x="0" y="125"/>
                  </a:cxn>
                  <a:cxn ang="0">
                    <a:pos x="13" y="163"/>
                  </a:cxn>
                  <a:cxn ang="0">
                    <a:pos x="52" y="188"/>
                  </a:cxn>
                  <a:cxn ang="0">
                    <a:pos x="90" y="200"/>
                  </a:cxn>
                  <a:cxn ang="0">
                    <a:pos x="129" y="225"/>
                  </a:cxn>
                  <a:cxn ang="0">
                    <a:pos x="168" y="238"/>
                  </a:cxn>
                  <a:cxn ang="0">
                    <a:pos x="206" y="250"/>
                  </a:cxn>
                  <a:cxn ang="0">
                    <a:pos x="258" y="238"/>
                  </a:cxn>
                  <a:cxn ang="0">
                    <a:pos x="284" y="163"/>
                  </a:cxn>
                  <a:cxn ang="0">
                    <a:pos x="297" y="113"/>
                  </a:cxn>
                  <a:cxn ang="0">
                    <a:pos x="284" y="213"/>
                  </a:cxn>
                  <a:cxn ang="0">
                    <a:pos x="284" y="163"/>
                  </a:cxn>
                </a:cxnLst>
                <a:rect l="0" t="0" r="r" b="b"/>
                <a:pathLst>
                  <a:path w="297" h="250">
                    <a:moveTo>
                      <a:pt x="284" y="163"/>
                    </a:moveTo>
                    <a:lnTo>
                      <a:pt x="297" y="113"/>
                    </a:lnTo>
                    <a:lnTo>
                      <a:pt x="297" y="75"/>
                    </a:lnTo>
                    <a:lnTo>
                      <a:pt x="258" y="50"/>
                    </a:lnTo>
                    <a:lnTo>
                      <a:pt x="219" y="37"/>
                    </a:lnTo>
                    <a:lnTo>
                      <a:pt x="181" y="12"/>
                    </a:lnTo>
                    <a:lnTo>
                      <a:pt x="142" y="0"/>
                    </a:lnTo>
                    <a:lnTo>
                      <a:pt x="103" y="0"/>
                    </a:lnTo>
                    <a:lnTo>
                      <a:pt x="52" y="0"/>
                    </a:lnTo>
                    <a:lnTo>
                      <a:pt x="13" y="12"/>
                    </a:lnTo>
                    <a:lnTo>
                      <a:pt x="0" y="50"/>
                    </a:lnTo>
                    <a:lnTo>
                      <a:pt x="0" y="87"/>
                    </a:lnTo>
                    <a:lnTo>
                      <a:pt x="0" y="125"/>
                    </a:lnTo>
                    <a:lnTo>
                      <a:pt x="13" y="163"/>
                    </a:lnTo>
                    <a:lnTo>
                      <a:pt x="52" y="188"/>
                    </a:lnTo>
                    <a:lnTo>
                      <a:pt x="90" y="200"/>
                    </a:lnTo>
                    <a:lnTo>
                      <a:pt x="129" y="225"/>
                    </a:lnTo>
                    <a:lnTo>
                      <a:pt x="168" y="238"/>
                    </a:lnTo>
                    <a:lnTo>
                      <a:pt x="206" y="250"/>
                    </a:lnTo>
                    <a:lnTo>
                      <a:pt x="258" y="238"/>
                    </a:lnTo>
                    <a:lnTo>
                      <a:pt x="284" y="163"/>
                    </a:lnTo>
                    <a:lnTo>
                      <a:pt x="297" y="113"/>
                    </a:lnTo>
                    <a:lnTo>
                      <a:pt x="284" y="213"/>
                    </a:lnTo>
                    <a:lnTo>
                      <a:pt x="284" y="163"/>
                    </a:lnTo>
                    <a:close/>
                  </a:path>
                </a:pathLst>
              </a:custGeom>
              <a:solidFill>
                <a:srgbClr val="FFFFFF"/>
              </a:solidFill>
              <a:ln w="3175">
                <a:solidFill>
                  <a:schemeClr val="tx1"/>
                </a:solidFill>
                <a:prstDash val="solid"/>
                <a:round/>
                <a:headEnd/>
                <a:tailEnd/>
              </a:ln>
            </p:spPr>
            <p:txBody>
              <a:bodyPr/>
              <a:lstStyle/>
              <a:p>
                <a:endParaRPr lang="en-US" dirty="0"/>
              </a:p>
            </p:txBody>
          </p:sp>
          <p:sp>
            <p:nvSpPr>
              <p:cNvPr id="198" name="Freeform 593"/>
              <p:cNvSpPr>
                <a:spLocks/>
              </p:cNvSpPr>
              <p:nvPr/>
            </p:nvSpPr>
            <p:spPr bwMode="auto">
              <a:xfrm>
                <a:off x="2824" y="1528"/>
                <a:ext cx="72" cy="20"/>
              </a:xfrm>
              <a:custGeom>
                <a:avLst/>
                <a:gdLst/>
                <a:ahLst/>
                <a:cxnLst>
                  <a:cxn ang="0">
                    <a:pos x="361" y="100"/>
                  </a:cxn>
                  <a:cxn ang="0">
                    <a:pos x="310" y="75"/>
                  </a:cxn>
                  <a:cxn ang="0">
                    <a:pos x="271" y="50"/>
                  </a:cxn>
                  <a:cxn ang="0">
                    <a:pos x="232" y="37"/>
                  </a:cxn>
                  <a:cxn ang="0">
                    <a:pos x="194" y="37"/>
                  </a:cxn>
                  <a:cxn ang="0">
                    <a:pos x="155" y="37"/>
                  </a:cxn>
                  <a:cxn ang="0">
                    <a:pos x="116" y="25"/>
                  </a:cxn>
                  <a:cxn ang="0">
                    <a:pos x="78" y="12"/>
                  </a:cxn>
                  <a:cxn ang="0">
                    <a:pos x="39" y="0"/>
                  </a:cxn>
                  <a:cxn ang="0">
                    <a:pos x="0" y="0"/>
                  </a:cxn>
                </a:cxnLst>
                <a:rect l="0" t="0" r="r" b="b"/>
                <a:pathLst>
                  <a:path w="361" h="100">
                    <a:moveTo>
                      <a:pt x="361" y="100"/>
                    </a:moveTo>
                    <a:lnTo>
                      <a:pt x="310" y="75"/>
                    </a:lnTo>
                    <a:lnTo>
                      <a:pt x="271" y="50"/>
                    </a:lnTo>
                    <a:lnTo>
                      <a:pt x="232" y="37"/>
                    </a:lnTo>
                    <a:lnTo>
                      <a:pt x="194" y="37"/>
                    </a:lnTo>
                    <a:lnTo>
                      <a:pt x="155" y="37"/>
                    </a:lnTo>
                    <a:lnTo>
                      <a:pt x="116" y="25"/>
                    </a:lnTo>
                    <a:lnTo>
                      <a:pt x="78" y="12"/>
                    </a:lnTo>
                    <a:lnTo>
                      <a:pt x="39" y="0"/>
                    </a:lnTo>
                    <a:lnTo>
                      <a:pt x="0" y="0"/>
                    </a:lnTo>
                  </a:path>
                </a:pathLst>
              </a:custGeom>
              <a:noFill/>
              <a:ln w="3175">
                <a:solidFill>
                  <a:schemeClr val="tx1"/>
                </a:solidFill>
                <a:prstDash val="solid"/>
                <a:round/>
                <a:headEnd/>
                <a:tailEnd/>
              </a:ln>
            </p:spPr>
            <p:txBody>
              <a:bodyPr/>
              <a:lstStyle/>
              <a:p>
                <a:endParaRPr lang="en-US" dirty="0"/>
              </a:p>
            </p:txBody>
          </p:sp>
        </p:grpSp>
        <p:sp>
          <p:nvSpPr>
            <p:cNvPr id="71" name="Text Box 608"/>
            <p:cNvSpPr txBox="1">
              <a:spLocks noChangeArrowheads="1"/>
            </p:cNvSpPr>
            <p:nvPr/>
          </p:nvSpPr>
          <p:spPr bwMode="auto">
            <a:xfrm>
              <a:off x="6258135" y="5756067"/>
              <a:ext cx="1295400" cy="618425"/>
            </a:xfrm>
            <a:prstGeom prst="rect">
              <a:avLst/>
            </a:prstGeom>
            <a:noFill/>
            <a:ln w="9525">
              <a:noFill/>
              <a:miter lim="800000"/>
              <a:headEnd/>
              <a:tailEnd/>
            </a:ln>
            <a:effectLst/>
          </p:spPr>
          <p:txBody>
            <a:bodyPr wrap="square">
              <a:spAutoFit/>
            </a:bodyPr>
            <a:lstStyle/>
            <a:p>
              <a:pPr algn="l">
                <a:buClrTx/>
                <a:buFontTx/>
                <a:buNone/>
              </a:pPr>
              <a:r>
                <a:rPr lang="en-US" b="1" dirty="0" smtClean="0">
                  <a:solidFill>
                    <a:schemeClr val="tx2"/>
                  </a:solidFill>
                  <a:effectLst/>
                </a:rPr>
                <a:t>Milk and animals</a:t>
              </a:r>
              <a:endParaRPr lang="en-US" b="1" dirty="0">
                <a:solidFill>
                  <a:schemeClr val="tx2"/>
                </a:solidFill>
                <a:effectLst/>
              </a:endParaRPr>
            </a:p>
          </p:txBody>
        </p:sp>
        <p:sp>
          <p:nvSpPr>
            <p:cNvPr id="72" name="Text Box 606"/>
            <p:cNvSpPr txBox="1">
              <a:spLocks noChangeArrowheads="1"/>
            </p:cNvSpPr>
            <p:nvPr/>
          </p:nvSpPr>
          <p:spPr bwMode="auto">
            <a:xfrm>
              <a:off x="4200735" y="1600200"/>
              <a:ext cx="1828800" cy="353385"/>
            </a:xfrm>
            <a:prstGeom prst="rect">
              <a:avLst/>
            </a:prstGeom>
            <a:noFill/>
            <a:ln w="9525">
              <a:noFill/>
              <a:miter lim="800000"/>
              <a:headEnd/>
              <a:tailEnd/>
            </a:ln>
            <a:effectLst/>
          </p:spPr>
          <p:txBody>
            <a:bodyPr wrap="square">
              <a:spAutoFit/>
            </a:bodyPr>
            <a:lstStyle/>
            <a:p>
              <a:pPr algn="l">
                <a:buClrTx/>
                <a:buFontTx/>
                <a:buNone/>
              </a:pPr>
              <a:r>
                <a:rPr lang="en-US" b="1" dirty="0" smtClean="0">
                  <a:solidFill>
                    <a:schemeClr val="tx2"/>
                  </a:solidFill>
                  <a:effectLst/>
                </a:rPr>
                <a:t>Engine exhaust</a:t>
              </a:r>
              <a:endParaRPr lang="en-US" b="1" dirty="0">
                <a:solidFill>
                  <a:schemeClr val="tx2"/>
                </a:solidFill>
                <a:effectLst/>
              </a:endParaRPr>
            </a:p>
          </p:txBody>
        </p:sp>
        <p:sp>
          <p:nvSpPr>
            <p:cNvPr id="73" name="Line 605"/>
            <p:cNvSpPr>
              <a:spLocks noChangeShapeType="1"/>
            </p:cNvSpPr>
            <p:nvPr/>
          </p:nvSpPr>
          <p:spPr bwMode="auto">
            <a:xfrm flipV="1">
              <a:off x="5496135" y="1891840"/>
              <a:ext cx="0" cy="124521"/>
            </a:xfrm>
            <a:prstGeom prst="line">
              <a:avLst/>
            </a:prstGeom>
            <a:noFill/>
            <a:ln w="9525">
              <a:solidFill>
                <a:schemeClr val="tx1"/>
              </a:solidFill>
              <a:round/>
              <a:headEnd/>
              <a:tailEnd type="triangle" w="med" len="med"/>
            </a:ln>
            <a:effectLst/>
          </p:spPr>
          <p:txBody>
            <a:bodyPr wrap="none" anchor="ctr"/>
            <a:lstStyle/>
            <a:p>
              <a:endParaRPr lang="en-US" b="1" dirty="0"/>
            </a:p>
          </p:txBody>
        </p:sp>
        <p:grpSp>
          <p:nvGrpSpPr>
            <p:cNvPr id="74" name="Group 531"/>
            <p:cNvGrpSpPr>
              <a:grpSpLocks/>
            </p:cNvGrpSpPr>
            <p:nvPr/>
          </p:nvGrpSpPr>
          <p:grpSpPr bwMode="auto">
            <a:xfrm flipH="1">
              <a:off x="4038600" y="3581400"/>
              <a:ext cx="408198" cy="307033"/>
              <a:chOff x="2664" y="1506"/>
              <a:chExt cx="1189" cy="864"/>
            </a:xfrm>
          </p:grpSpPr>
          <p:sp>
            <p:nvSpPr>
              <p:cNvPr id="75" name="Freeform 532"/>
              <p:cNvSpPr>
                <a:spLocks/>
              </p:cNvSpPr>
              <p:nvPr/>
            </p:nvSpPr>
            <p:spPr bwMode="auto">
              <a:xfrm>
                <a:off x="3721" y="1621"/>
                <a:ext cx="132" cy="567"/>
              </a:xfrm>
              <a:custGeom>
                <a:avLst/>
                <a:gdLst/>
                <a:ahLst/>
                <a:cxnLst>
                  <a:cxn ang="0">
                    <a:pos x="0" y="0"/>
                  </a:cxn>
                  <a:cxn ang="0">
                    <a:pos x="132" y="12"/>
                  </a:cxn>
                  <a:cxn ang="0">
                    <a:pos x="274" y="45"/>
                  </a:cxn>
                  <a:cxn ang="0">
                    <a:pos x="492" y="137"/>
                  </a:cxn>
                  <a:cxn ang="0">
                    <a:pos x="559" y="210"/>
                  </a:cxn>
                  <a:cxn ang="0">
                    <a:pos x="595" y="344"/>
                  </a:cxn>
                  <a:cxn ang="0">
                    <a:pos x="617" y="509"/>
                  </a:cxn>
                  <a:cxn ang="0">
                    <a:pos x="615" y="775"/>
                  </a:cxn>
                  <a:cxn ang="0">
                    <a:pos x="584" y="1227"/>
                  </a:cxn>
                  <a:cxn ang="0">
                    <a:pos x="584" y="1646"/>
                  </a:cxn>
                  <a:cxn ang="0">
                    <a:pos x="593" y="1843"/>
                  </a:cxn>
                  <a:cxn ang="0">
                    <a:pos x="620" y="1931"/>
                  </a:cxn>
                  <a:cxn ang="0">
                    <a:pos x="649" y="2166"/>
                  </a:cxn>
                  <a:cxn ang="0">
                    <a:pos x="661" y="2433"/>
                  </a:cxn>
                  <a:cxn ang="0">
                    <a:pos x="657" y="2574"/>
                  </a:cxn>
                  <a:cxn ang="0">
                    <a:pos x="623" y="2757"/>
                  </a:cxn>
                  <a:cxn ang="0">
                    <a:pos x="593" y="2832"/>
                  </a:cxn>
                  <a:cxn ang="0">
                    <a:pos x="587" y="2702"/>
                  </a:cxn>
                  <a:cxn ang="0">
                    <a:pos x="568" y="2610"/>
                  </a:cxn>
                  <a:cxn ang="0">
                    <a:pos x="528" y="2520"/>
                  </a:cxn>
                  <a:cxn ang="0">
                    <a:pos x="526" y="2644"/>
                  </a:cxn>
                  <a:cxn ang="0">
                    <a:pos x="494" y="2781"/>
                  </a:cxn>
                  <a:cxn ang="0">
                    <a:pos x="502" y="2648"/>
                  </a:cxn>
                  <a:cxn ang="0">
                    <a:pos x="473" y="2525"/>
                  </a:cxn>
                  <a:cxn ang="0">
                    <a:pos x="443" y="2363"/>
                  </a:cxn>
                  <a:cxn ang="0">
                    <a:pos x="430" y="2126"/>
                  </a:cxn>
                  <a:cxn ang="0">
                    <a:pos x="460" y="1853"/>
                  </a:cxn>
                  <a:cxn ang="0">
                    <a:pos x="485" y="1782"/>
                  </a:cxn>
                  <a:cxn ang="0">
                    <a:pos x="476" y="1369"/>
                  </a:cxn>
                  <a:cxn ang="0">
                    <a:pos x="473" y="1016"/>
                  </a:cxn>
                  <a:cxn ang="0">
                    <a:pos x="467" y="775"/>
                  </a:cxn>
                  <a:cxn ang="0">
                    <a:pos x="0" y="0"/>
                  </a:cxn>
                </a:cxnLst>
                <a:rect l="0" t="0" r="r" b="b"/>
                <a:pathLst>
                  <a:path w="661" h="2832">
                    <a:moveTo>
                      <a:pt x="0" y="0"/>
                    </a:moveTo>
                    <a:lnTo>
                      <a:pt x="132" y="12"/>
                    </a:lnTo>
                    <a:lnTo>
                      <a:pt x="274" y="45"/>
                    </a:lnTo>
                    <a:lnTo>
                      <a:pt x="492" y="137"/>
                    </a:lnTo>
                    <a:lnTo>
                      <a:pt x="559" y="210"/>
                    </a:lnTo>
                    <a:lnTo>
                      <a:pt x="595" y="344"/>
                    </a:lnTo>
                    <a:lnTo>
                      <a:pt x="617" y="509"/>
                    </a:lnTo>
                    <a:lnTo>
                      <a:pt x="615" y="775"/>
                    </a:lnTo>
                    <a:lnTo>
                      <a:pt x="584" y="1227"/>
                    </a:lnTo>
                    <a:lnTo>
                      <a:pt x="584" y="1646"/>
                    </a:lnTo>
                    <a:lnTo>
                      <a:pt x="593" y="1843"/>
                    </a:lnTo>
                    <a:lnTo>
                      <a:pt x="620" y="1931"/>
                    </a:lnTo>
                    <a:lnTo>
                      <a:pt x="649" y="2166"/>
                    </a:lnTo>
                    <a:lnTo>
                      <a:pt x="661" y="2433"/>
                    </a:lnTo>
                    <a:lnTo>
                      <a:pt x="657" y="2574"/>
                    </a:lnTo>
                    <a:lnTo>
                      <a:pt x="623" y="2757"/>
                    </a:lnTo>
                    <a:lnTo>
                      <a:pt x="593" y="2832"/>
                    </a:lnTo>
                    <a:lnTo>
                      <a:pt x="587" y="2702"/>
                    </a:lnTo>
                    <a:lnTo>
                      <a:pt x="568" y="2610"/>
                    </a:lnTo>
                    <a:lnTo>
                      <a:pt x="528" y="2520"/>
                    </a:lnTo>
                    <a:lnTo>
                      <a:pt x="526" y="2644"/>
                    </a:lnTo>
                    <a:lnTo>
                      <a:pt x="494" y="2781"/>
                    </a:lnTo>
                    <a:lnTo>
                      <a:pt x="502" y="2648"/>
                    </a:lnTo>
                    <a:lnTo>
                      <a:pt x="473" y="2525"/>
                    </a:lnTo>
                    <a:lnTo>
                      <a:pt x="443" y="2363"/>
                    </a:lnTo>
                    <a:lnTo>
                      <a:pt x="430" y="2126"/>
                    </a:lnTo>
                    <a:lnTo>
                      <a:pt x="460" y="1853"/>
                    </a:lnTo>
                    <a:lnTo>
                      <a:pt x="485" y="1782"/>
                    </a:lnTo>
                    <a:lnTo>
                      <a:pt x="476" y="1369"/>
                    </a:lnTo>
                    <a:lnTo>
                      <a:pt x="473" y="1016"/>
                    </a:lnTo>
                    <a:lnTo>
                      <a:pt x="467" y="775"/>
                    </a:lnTo>
                    <a:lnTo>
                      <a:pt x="0" y="0"/>
                    </a:lnTo>
                    <a:close/>
                  </a:path>
                </a:pathLst>
              </a:custGeom>
              <a:solidFill>
                <a:srgbClr val="000000"/>
              </a:solidFill>
              <a:ln w="9525">
                <a:solidFill>
                  <a:schemeClr val="tx1"/>
                </a:solidFill>
                <a:round/>
                <a:headEnd/>
                <a:tailEnd/>
              </a:ln>
            </p:spPr>
            <p:txBody>
              <a:bodyPr/>
              <a:lstStyle/>
              <a:p>
                <a:endParaRPr lang="en-US" dirty="0"/>
              </a:p>
            </p:txBody>
          </p:sp>
          <p:sp>
            <p:nvSpPr>
              <p:cNvPr id="76" name="Freeform 533"/>
              <p:cNvSpPr>
                <a:spLocks/>
              </p:cNvSpPr>
              <p:nvPr/>
            </p:nvSpPr>
            <p:spPr bwMode="auto">
              <a:xfrm>
                <a:off x="3721" y="1621"/>
                <a:ext cx="132" cy="567"/>
              </a:xfrm>
              <a:custGeom>
                <a:avLst/>
                <a:gdLst/>
                <a:ahLst/>
                <a:cxnLst>
                  <a:cxn ang="0">
                    <a:pos x="0" y="0"/>
                  </a:cxn>
                  <a:cxn ang="0">
                    <a:pos x="132" y="12"/>
                  </a:cxn>
                  <a:cxn ang="0">
                    <a:pos x="274" y="45"/>
                  </a:cxn>
                  <a:cxn ang="0">
                    <a:pos x="492" y="137"/>
                  </a:cxn>
                  <a:cxn ang="0">
                    <a:pos x="559" y="210"/>
                  </a:cxn>
                  <a:cxn ang="0">
                    <a:pos x="595" y="344"/>
                  </a:cxn>
                  <a:cxn ang="0">
                    <a:pos x="617" y="509"/>
                  </a:cxn>
                  <a:cxn ang="0">
                    <a:pos x="615" y="775"/>
                  </a:cxn>
                  <a:cxn ang="0">
                    <a:pos x="584" y="1227"/>
                  </a:cxn>
                  <a:cxn ang="0">
                    <a:pos x="584" y="1646"/>
                  </a:cxn>
                  <a:cxn ang="0">
                    <a:pos x="593" y="1843"/>
                  </a:cxn>
                  <a:cxn ang="0">
                    <a:pos x="620" y="1931"/>
                  </a:cxn>
                  <a:cxn ang="0">
                    <a:pos x="649" y="2166"/>
                  </a:cxn>
                  <a:cxn ang="0">
                    <a:pos x="661" y="2433"/>
                  </a:cxn>
                  <a:cxn ang="0">
                    <a:pos x="657" y="2574"/>
                  </a:cxn>
                  <a:cxn ang="0">
                    <a:pos x="623" y="2757"/>
                  </a:cxn>
                  <a:cxn ang="0">
                    <a:pos x="593" y="2832"/>
                  </a:cxn>
                  <a:cxn ang="0">
                    <a:pos x="587" y="2702"/>
                  </a:cxn>
                  <a:cxn ang="0">
                    <a:pos x="568" y="2610"/>
                  </a:cxn>
                  <a:cxn ang="0">
                    <a:pos x="528" y="2520"/>
                  </a:cxn>
                  <a:cxn ang="0">
                    <a:pos x="526" y="2644"/>
                  </a:cxn>
                  <a:cxn ang="0">
                    <a:pos x="494" y="2781"/>
                  </a:cxn>
                  <a:cxn ang="0">
                    <a:pos x="502" y="2648"/>
                  </a:cxn>
                  <a:cxn ang="0">
                    <a:pos x="473" y="2525"/>
                  </a:cxn>
                  <a:cxn ang="0">
                    <a:pos x="443" y="2363"/>
                  </a:cxn>
                  <a:cxn ang="0">
                    <a:pos x="430" y="2126"/>
                  </a:cxn>
                  <a:cxn ang="0">
                    <a:pos x="460" y="1853"/>
                  </a:cxn>
                  <a:cxn ang="0">
                    <a:pos x="485" y="1782"/>
                  </a:cxn>
                  <a:cxn ang="0">
                    <a:pos x="476" y="1369"/>
                  </a:cxn>
                  <a:cxn ang="0">
                    <a:pos x="473" y="1016"/>
                  </a:cxn>
                  <a:cxn ang="0">
                    <a:pos x="467" y="775"/>
                  </a:cxn>
                  <a:cxn ang="0">
                    <a:pos x="0" y="0"/>
                  </a:cxn>
                </a:cxnLst>
                <a:rect l="0" t="0" r="r" b="b"/>
                <a:pathLst>
                  <a:path w="661" h="2832">
                    <a:moveTo>
                      <a:pt x="0" y="0"/>
                    </a:moveTo>
                    <a:lnTo>
                      <a:pt x="132" y="12"/>
                    </a:lnTo>
                    <a:lnTo>
                      <a:pt x="274" y="45"/>
                    </a:lnTo>
                    <a:lnTo>
                      <a:pt x="492" y="137"/>
                    </a:lnTo>
                    <a:lnTo>
                      <a:pt x="559" y="210"/>
                    </a:lnTo>
                    <a:lnTo>
                      <a:pt x="595" y="344"/>
                    </a:lnTo>
                    <a:lnTo>
                      <a:pt x="617" y="509"/>
                    </a:lnTo>
                    <a:lnTo>
                      <a:pt x="615" y="775"/>
                    </a:lnTo>
                    <a:lnTo>
                      <a:pt x="584" y="1227"/>
                    </a:lnTo>
                    <a:lnTo>
                      <a:pt x="584" y="1646"/>
                    </a:lnTo>
                    <a:lnTo>
                      <a:pt x="593" y="1843"/>
                    </a:lnTo>
                    <a:lnTo>
                      <a:pt x="620" y="1931"/>
                    </a:lnTo>
                    <a:lnTo>
                      <a:pt x="649" y="2166"/>
                    </a:lnTo>
                    <a:lnTo>
                      <a:pt x="661" y="2433"/>
                    </a:lnTo>
                    <a:lnTo>
                      <a:pt x="657" y="2574"/>
                    </a:lnTo>
                    <a:lnTo>
                      <a:pt x="623" y="2757"/>
                    </a:lnTo>
                    <a:lnTo>
                      <a:pt x="593" y="2832"/>
                    </a:lnTo>
                    <a:lnTo>
                      <a:pt x="587" y="2702"/>
                    </a:lnTo>
                    <a:lnTo>
                      <a:pt x="568" y="2610"/>
                    </a:lnTo>
                    <a:lnTo>
                      <a:pt x="528" y="2520"/>
                    </a:lnTo>
                    <a:lnTo>
                      <a:pt x="526" y="2644"/>
                    </a:lnTo>
                    <a:lnTo>
                      <a:pt x="494" y="2781"/>
                    </a:lnTo>
                    <a:lnTo>
                      <a:pt x="502" y="2648"/>
                    </a:lnTo>
                    <a:lnTo>
                      <a:pt x="473" y="2525"/>
                    </a:lnTo>
                    <a:lnTo>
                      <a:pt x="443" y="2363"/>
                    </a:lnTo>
                    <a:lnTo>
                      <a:pt x="430" y="2126"/>
                    </a:lnTo>
                    <a:lnTo>
                      <a:pt x="460" y="1853"/>
                    </a:lnTo>
                    <a:lnTo>
                      <a:pt x="485" y="1782"/>
                    </a:lnTo>
                    <a:lnTo>
                      <a:pt x="476" y="1369"/>
                    </a:lnTo>
                    <a:lnTo>
                      <a:pt x="473" y="1016"/>
                    </a:lnTo>
                    <a:lnTo>
                      <a:pt x="467" y="775"/>
                    </a:lnTo>
                    <a:lnTo>
                      <a:pt x="0" y="0"/>
                    </a:lnTo>
                  </a:path>
                </a:pathLst>
              </a:custGeom>
              <a:noFill/>
              <a:ln w="3175">
                <a:solidFill>
                  <a:schemeClr val="tx1"/>
                </a:solidFill>
                <a:prstDash val="solid"/>
                <a:round/>
                <a:headEnd/>
                <a:tailEnd/>
              </a:ln>
            </p:spPr>
            <p:txBody>
              <a:bodyPr/>
              <a:lstStyle/>
              <a:p>
                <a:endParaRPr lang="en-US" dirty="0"/>
              </a:p>
            </p:txBody>
          </p:sp>
          <p:sp>
            <p:nvSpPr>
              <p:cNvPr id="77" name="Freeform 534"/>
              <p:cNvSpPr>
                <a:spLocks/>
              </p:cNvSpPr>
              <p:nvPr/>
            </p:nvSpPr>
            <p:spPr bwMode="auto">
              <a:xfrm>
                <a:off x="3817" y="1817"/>
                <a:ext cx="23" cy="207"/>
              </a:xfrm>
              <a:custGeom>
                <a:avLst/>
                <a:gdLst/>
                <a:ahLst/>
                <a:cxnLst>
                  <a:cxn ang="0">
                    <a:pos x="0" y="0"/>
                  </a:cxn>
                  <a:cxn ang="0">
                    <a:pos x="39" y="74"/>
                  </a:cxn>
                  <a:cxn ang="0">
                    <a:pos x="60" y="310"/>
                  </a:cxn>
                  <a:cxn ang="0">
                    <a:pos x="103" y="420"/>
                  </a:cxn>
                  <a:cxn ang="0">
                    <a:pos x="105" y="717"/>
                  </a:cxn>
                  <a:cxn ang="0">
                    <a:pos x="113" y="811"/>
                  </a:cxn>
                  <a:cxn ang="0">
                    <a:pos x="78" y="832"/>
                  </a:cxn>
                  <a:cxn ang="0">
                    <a:pos x="76" y="1037"/>
                  </a:cxn>
                  <a:cxn ang="0">
                    <a:pos x="39" y="827"/>
                  </a:cxn>
                  <a:cxn ang="0">
                    <a:pos x="11" y="700"/>
                  </a:cxn>
                  <a:cxn ang="0">
                    <a:pos x="0" y="0"/>
                  </a:cxn>
                </a:cxnLst>
                <a:rect l="0" t="0" r="r" b="b"/>
                <a:pathLst>
                  <a:path w="113" h="1037">
                    <a:moveTo>
                      <a:pt x="0" y="0"/>
                    </a:moveTo>
                    <a:lnTo>
                      <a:pt x="39" y="74"/>
                    </a:lnTo>
                    <a:lnTo>
                      <a:pt x="60" y="310"/>
                    </a:lnTo>
                    <a:lnTo>
                      <a:pt x="103" y="420"/>
                    </a:lnTo>
                    <a:lnTo>
                      <a:pt x="105" y="717"/>
                    </a:lnTo>
                    <a:lnTo>
                      <a:pt x="113" y="811"/>
                    </a:lnTo>
                    <a:lnTo>
                      <a:pt x="78" y="832"/>
                    </a:lnTo>
                    <a:lnTo>
                      <a:pt x="76" y="1037"/>
                    </a:lnTo>
                    <a:lnTo>
                      <a:pt x="39" y="827"/>
                    </a:lnTo>
                    <a:lnTo>
                      <a:pt x="11" y="700"/>
                    </a:lnTo>
                    <a:lnTo>
                      <a:pt x="0" y="0"/>
                    </a:lnTo>
                    <a:close/>
                  </a:path>
                </a:pathLst>
              </a:custGeom>
              <a:solidFill>
                <a:srgbClr val="FFFFFF"/>
              </a:solidFill>
              <a:ln w="9525">
                <a:solidFill>
                  <a:schemeClr val="tx1"/>
                </a:solidFill>
                <a:round/>
                <a:headEnd/>
                <a:tailEnd/>
              </a:ln>
            </p:spPr>
            <p:txBody>
              <a:bodyPr/>
              <a:lstStyle/>
              <a:p>
                <a:endParaRPr lang="en-US" dirty="0"/>
              </a:p>
            </p:txBody>
          </p:sp>
          <p:sp>
            <p:nvSpPr>
              <p:cNvPr id="78" name="Freeform 535"/>
              <p:cNvSpPr>
                <a:spLocks/>
              </p:cNvSpPr>
              <p:nvPr/>
            </p:nvSpPr>
            <p:spPr bwMode="auto">
              <a:xfrm>
                <a:off x="3817" y="1817"/>
                <a:ext cx="23" cy="207"/>
              </a:xfrm>
              <a:custGeom>
                <a:avLst/>
                <a:gdLst/>
                <a:ahLst/>
                <a:cxnLst>
                  <a:cxn ang="0">
                    <a:pos x="0" y="0"/>
                  </a:cxn>
                  <a:cxn ang="0">
                    <a:pos x="39" y="74"/>
                  </a:cxn>
                  <a:cxn ang="0">
                    <a:pos x="60" y="310"/>
                  </a:cxn>
                  <a:cxn ang="0">
                    <a:pos x="103" y="420"/>
                  </a:cxn>
                  <a:cxn ang="0">
                    <a:pos x="105" y="717"/>
                  </a:cxn>
                  <a:cxn ang="0">
                    <a:pos x="113" y="811"/>
                  </a:cxn>
                  <a:cxn ang="0">
                    <a:pos x="78" y="832"/>
                  </a:cxn>
                  <a:cxn ang="0">
                    <a:pos x="76" y="1037"/>
                  </a:cxn>
                  <a:cxn ang="0">
                    <a:pos x="39" y="827"/>
                  </a:cxn>
                  <a:cxn ang="0">
                    <a:pos x="11" y="700"/>
                  </a:cxn>
                  <a:cxn ang="0">
                    <a:pos x="0" y="0"/>
                  </a:cxn>
                </a:cxnLst>
                <a:rect l="0" t="0" r="r" b="b"/>
                <a:pathLst>
                  <a:path w="113" h="1037">
                    <a:moveTo>
                      <a:pt x="0" y="0"/>
                    </a:moveTo>
                    <a:lnTo>
                      <a:pt x="39" y="74"/>
                    </a:lnTo>
                    <a:lnTo>
                      <a:pt x="60" y="310"/>
                    </a:lnTo>
                    <a:lnTo>
                      <a:pt x="103" y="420"/>
                    </a:lnTo>
                    <a:lnTo>
                      <a:pt x="105" y="717"/>
                    </a:lnTo>
                    <a:lnTo>
                      <a:pt x="113" y="811"/>
                    </a:lnTo>
                    <a:lnTo>
                      <a:pt x="78" y="832"/>
                    </a:lnTo>
                    <a:lnTo>
                      <a:pt x="76" y="1037"/>
                    </a:lnTo>
                    <a:lnTo>
                      <a:pt x="39" y="827"/>
                    </a:lnTo>
                    <a:lnTo>
                      <a:pt x="11" y="700"/>
                    </a:lnTo>
                    <a:lnTo>
                      <a:pt x="0" y="0"/>
                    </a:lnTo>
                  </a:path>
                </a:pathLst>
              </a:custGeom>
              <a:noFill/>
              <a:ln w="3175">
                <a:solidFill>
                  <a:schemeClr val="tx1"/>
                </a:solidFill>
                <a:prstDash val="solid"/>
                <a:round/>
                <a:headEnd/>
                <a:tailEnd/>
              </a:ln>
            </p:spPr>
            <p:txBody>
              <a:bodyPr/>
              <a:lstStyle/>
              <a:p>
                <a:endParaRPr lang="en-US" dirty="0"/>
              </a:p>
            </p:txBody>
          </p:sp>
          <p:sp>
            <p:nvSpPr>
              <p:cNvPr id="79" name="Freeform 536"/>
              <p:cNvSpPr>
                <a:spLocks/>
              </p:cNvSpPr>
              <p:nvPr/>
            </p:nvSpPr>
            <p:spPr bwMode="auto">
              <a:xfrm>
                <a:off x="3721" y="1623"/>
                <a:ext cx="115" cy="107"/>
              </a:xfrm>
              <a:custGeom>
                <a:avLst/>
                <a:gdLst/>
                <a:ahLst/>
                <a:cxnLst>
                  <a:cxn ang="0">
                    <a:pos x="0" y="0"/>
                  </a:cxn>
                  <a:cxn ang="0">
                    <a:pos x="129" y="8"/>
                  </a:cxn>
                  <a:cxn ang="0">
                    <a:pos x="267" y="32"/>
                  </a:cxn>
                  <a:cxn ang="0">
                    <a:pos x="390" y="82"/>
                  </a:cxn>
                  <a:cxn ang="0">
                    <a:pos x="487" y="130"/>
                  </a:cxn>
                  <a:cxn ang="0">
                    <a:pos x="538" y="180"/>
                  </a:cxn>
                  <a:cxn ang="0">
                    <a:pos x="576" y="275"/>
                  </a:cxn>
                  <a:cxn ang="0">
                    <a:pos x="547" y="330"/>
                  </a:cxn>
                  <a:cxn ang="0">
                    <a:pos x="533" y="447"/>
                  </a:cxn>
                  <a:cxn ang="0">
                    <a:pos x="492" y="532"/>
                  </a:cxn>
                  <a:cxn ang="0">
                    <a:pos x="16" y="30"/>
                  </a:cxn>
                  <a:cxn ang="0">
                    <a:pos x="0" y="0"/>
                  </a:cxn>
                </a:cxnLst>
                <a:rect l="0" t="0" r="r" b="b"/>
                <a:pathLst>
                  <a:path w="576" h="532">
                    <a:moveTo>
                      <a:pt x="0" y="0"/>
                    </a:moveTo>
                    <a:lnTo>
                      <a:pt x="129" y="8"/>
                    </a:lnTo>
                    <a:lnTo>
                      <a:pt x="267" y="32"/>
                    </a:lnTo>
                    <a:lnTo>
                      <a:pt x="390" y="82"/>
                    </a:lnTo>
                    <a:lnTo>
                      <a:pt x="487" y="130"/>
                    </a:lnTo>
                    <a:lnTo>
                      <a:pt x="538" y="180"/>
                    </a:lnTo>
                    <a:lnTo>
                      <a:pt x="576" y="275"/>
                    </a:lnTo>
                    <a:lnTo>
                      <a:pt x="547" y="330"/>
                    </a:lnTo>
                    <a:lnTo>
                      <a:pt x="533" y="447"/>
                    </a:lnTo>
                    <a:lnTo>
                      <a:pt x="492" y="532"/>
                    </a:lnTo>
                    <a:lnTo>
                      <a:pt x="16" y="30"/>
                    </a:lnTo>
                    <a:lnTo>
                      <a:pt x="0" y="0"/>
                    </a:lnTo>
                    <a:close/>
                  </a:path>
                </a:pathLst>
              </a:custGeom>
              <a:solidFill>
                <a:srgbClr val="FFFFFF"/>
              </a:solidFill>
              <a:ln w="9525">
                <a:solidFill>
                  <a:schemeClr val="tx1"/>
                </a:solidFill>
                <a:round/>
                <a:headEnd/>
                <a:tailEnd/>
              </a:ln>
            </p:spPr>
            <p:txBody>
              <a:bodyPr/>
              <a:lstStyle/>
              <a:p>
                <a:endParaRPr lang="en-US" dirty="0"/>
              </a:p>
            </p:txBody>
          </p:sp>
          <p:sp>
            <p:nvSpPr>
              <p:cNvPr id="80" name="Freeform 537"/>
              <p:cNvSpPr>
                <a:spLocks/>
              </p:cNvSpPr>
              <p:nvPr/>
            </p:nvSpPr>
            <p:spPr bwMode="auto">
              <a:xfrm>
                <a:off x="3721" y="1623"/>
                <a:ext cx="115" cy="107"/>
              </a:xfrm>
              <a:custGeom>
                <a:avLst/>
                <a:gdLst/>
                <a:ahLst/>
                <a:cxnLst>
                  <a:cxn ang="0">
                    <a:pos x="0" y="0"/>
                  </a:cxn>
                  <a:cxn ang="0">
                    <a:pos x="129" y="8"/>
                  </a:cxn>
                  <a:cxn ang="0">
                    <a:pos x="267" y="32"/>
                  </a:cxn>
                  <a:cxn ang="0">
                    <a:pos x="390" y="82"/>
                  </a:cxn>
                  <a:cxn ang="0">
                    <a:pos x="487" y="130"/>
                  </a:cxn>
                  <a:cxn ang="0">
                    <a:pos x="538" y="180"/>
                  </a:cxn>
                  <a:cxn ang="0">
                    <a:pos x="576" y="275"/>
                  </a:cxn>
                  <a:cxn ang="0">
                    <a:pos x="547" y="330"/>
                  </a:cxn>
                  <a:cxn ang="0">
                    <a:pos x="533" y="447"/>
                  </a:cxn>
                  <a:cxn ang="0">
                    <a:pos x="492" y="532"/>
                  </a:cxn>
                  <a:cxn ang="0">
                    <a:pos x="16" y="30"/>
                  </a:cxn>
                  <a:cxn ang="0">
                    <a:pos x="0" y="0"/>
                  </a:cxn>
                </a:cxnLst>
                <a:rect l="0" t="0" r="r" b="b"/>
                <a:pathLst>
                  <a:path w="576" h="532">
                    <a:moveTo>
                      <a:pt x="0" y="0"/>
                    </a:moveTo>
                    <a:lnTo>
                      <a:pt x="129" y="8"/>
                    </a:lnTo>
                    <a:lnTo>
                      <a:pt x="267" y="32"/>
                    </a:lnTo>
                    <a:lnTo>
                      <a:pt x="390" y="82"/>
                    </a:lnTo>
                    <a:lnTo>
                      <a:pt x="487" y="130"/>
                    </a:lnTo>
                    <a:lnTo>
                      <a:pt x="538" y="180"/>
                    </a:lnTo>
                    <a:lnTo>
                      <a:pt x="576" y="275"/>
                    </a:lnTo>
                    <a:lnTo>
                      <a:pt x="547" y="330"/>
                    </a:lnTo>
                    <a:lnTo>
                      <a:pt x="533" y="447"/>
                    </a:lnTo>
                    <a:lnTo>
                      <a:pt x="492" y="532"/>
                    </a:lnTo>
                    <a:lnTo>
                      <a:pt x="16" y="30"/>
                    </a:lnTo>
                    <a:lnTo>
                      <a:pt x="0" y="0"/>
                    </a:lnTo>
                  </a:path>
                </a:pathLst>
              </a:custGeom>
              <a:noFill/>
              <a:ln w="3175">
                <a:solidFill>
                  <a:schemeClr val="tx1"/>
                </a:solidFill>
                <a:prstDash val="solid"/>
                <a:round/>
                <a:headEnd/>
                <a:tailEnd/>
              </a:ln>
            </p:spPr>
            <p:txBody>
              <a:bodyPr/>
              <a:lstStyle/>
              <a:p>
                <a:endParaRPr lang="en-US" dirty="0"/>
              </a:p>
            </p:txBody>
          </p:sp>
          <p:sp>
            <p:nvSpPr>
              <p:cNvPr id="81" name="Freeform 538"/>
              <p:cNvSpPr>
                <a:spLocks/>
              </p:cNvSpPr>
              <p:nvPr/>
            </p:nvSpPr>
            <p:spPr bwMode="auto">
              <a:xfrm>
                <a:off x="3032" y="1980"/>
                <a:ext cx="95" cy="334"/>
              </a:xfrm>
              <a:custGeom>
                <a:avLst/>
                <a:gdLst/>
                <a:ahLst/>
                <a:cxnLst>
                  <a:cxn ang="0">
                    <a:pos x="424" y="551"/>
                  </a:cxn>
                  <a:cxn ang="0">
                    <a:pos x="410" y="713"/>
                  </a:cxn>
                  <a:cxn ang="0">
                    <a:pos x="381" y="885"/>
                  </a:cxn>
                  <a:cxn ang="0">
                    <a:pos x="353" y="996"/>
                  </a:cxn>
                  <a:cxn ang="0">
                    <a:pos x="354" y="1132"/>
                  </a:cxn>
                  <a:cxn ang="0">
                    <a:pos x="358" y="1250"/>
                  </a:cxn>
                  <a:cxn ang="0">
                    <a:pos x="397" y="1416"/>
                  </a:cxn>
                  <a:cxn ang="0">
                    <a:pos x="369" y="1518"/>
                  </a:cxn>
                  <a:cxn ang="0">
                    <a:pos x="329" y="1542"/>
                  </a:cxn>
                  <a:cxn ang="0">
                    <a:pos x="345" y="1618"/>
                  </a:cxn>
                  <a:cxn ang="0">
                    <a:pos x="294" y="1674"/>
                  </a:cxn>
                  <a:cxn ang="0">
                    <a:pos x="73" y="1649"/>
                  </a:cxn>
                  <a:cxn ang="0">
                    <a:pos x="114" y="1565"/>
                  </a:cxn>
                  <a:cxn ang="0">
                    <a:pos x="149" y="1501"/>
                  </a:cxn>
                  <a:cxn ang="0">
                    <a:pos x="157" y="1426"/>
                  </a:cxn>
                  <a:cxn ang="0">
                    <a:pos x="162" y="1298"/>
                  </a:cxn>
                  <a:cxn ang="0">
                    <a:pos x="177" y="1109"/>
                  </a:cxn>
                  <a:cxn ang="0">
                    <a:pos x="176" y="894"/>
                  </a:cxn>
                  <a:cxn ang="0">
                    <a:pos x="140" y="660"/>
                  </a:cxn>
                  <a:cxn ang="0">
                    <a:pos x="91" y="501"/>
                  </a:cxn>
                  <a:cxn ang="0">
                    <a:pos x="54" y="292"/>
                  </a:cxn>
                  <a:cxn ang="0">
                    <a:pos x="0" y="0"/>
                  </a:cxn>
                  <a:cxn ang="0">
                    <a:pos x="478" y="52"/>
                  </a:cxn>
                  <a:cxn ang="0">
                    <a:pos x="424" y="551"/>
                  </a:cxn>
                </a:cxnLst>
                <a:rect l="0" t="0" r="r" b="b"/>
                <a:pathLst>
                  <a:path w="478" h="1674">
                    <a:moveTo>
                      <a:pt x="424" y="551"/>
                    </a:moveTo>
                    <a:lnTo>
                      <a:pt x="410" y="713"/>
                    </a:lnTo>
                    <a:lnTo>
                      <a:pt x="381" y="885"/>
                    </a:lnTo>
                    <a:lnTo>
                      <a:pt x="353" y="996"/>
                    </a:lnTo>
                    <a:lnTo>
                      <a:pt x="354" y="1132"/>
                    </a:lnTo>
                    <a:lnTo>
                      <a:pt x="358" y="1250"/>
                    </a:lnTo>
                    <a:lnTo>
                      <a:pt x="397" y="1416"/>
                    </a:lnTo>
                    <a:lnTo>
                      <a:pt x="369" y="1518"/>
                    </a:lnTo>
                    <a:lnTo>
                      <a:pt x="329" y="1542"/>
                    </a:lnTo>
                    <a:lnTo>
                      <a:pt x="345" y="1618"/>
                    </a:lnTo>
                    <a:lnTo>
                      <a:pt x="294" y="1674"/>
                    </a:lnTo>
                    <a:lnTo>
                      <a:pt x="73" y="1649"/>
                    </a:lnTo>
                    <a:lnTo>
                      <a:pt x="114" y="1565"/>
                    </a:lnTo>
                    <a:lnTo>
                      <a:pt x="149" y="1501"/>
                    </a:lnTo>
                    <a:lnTo>
                      <a:pt x="157" y="1426"/>
                    </a:lnTo>
                    <a:lnTo>
                      <a:pt x="162" y="1298"/>
                    </a:lnTo>
                    <a:lnTo>
                      <a:pt x="177" y="1109"/>
                    </a:lnTo>
                    <a:lnTo>
                      <a:pt x="176" y="894"/>
                    </a:lnTo>
                    <a:lnTo>
                      <a:pt x="140" y="660"/>
                    </a:lnTo>
                    <a:lnTo>
                      <a:pt x="91" y="501"/>
                    </a:lnTo>
                    <a:lnTo>
                      <a:pt x="54" y="292"/>
                    </a:lnTo>
                    <a:lnTo>
                      <a:pt x="0" y="0"/>
                    </a:lnTo>
                    <a:lnTo>
                      <a:pt x="478" y="52"/>
                    </a:lnTo>
                    <a:lnTo>
                      <a:pt x="424" y="551"/>
                    </a:lnTo>
                    <a:close/>
                  </a:path>
                </a:pathLst>
              </a:custGeom>
              <a:solidFill>
                <a:srgbClr val="FFFFFF"/>
              </a:solidFill>
              <a:ln w="9525">
                <a:solidFill>
                  <a:schemeClr val="tx1"/>
                </a:solidFill>
                <a:round/>
                <a:headEnd/>
                <a:tailEnd/>
              </a:ln>
            </p:spPr>
            <p:txBody>
              <a:bodyPr/>
              <a:lstStyle/>
              <a:p>
                <a:endParaRPr lang="en-US" dirty="0"/>
              </a:p>
            </p:txBody>
          </p:sp>
          <p:sp>
            <p:nvSpPr>
              <p:cNvPr id="82" name="Freeform 539"/>
              <p:cNvSpPr>
                <a:spLocks/>
              </p:cNvSpPr>
              <p:nvPr/>
            </p:nvSpPr>
            <p:spPr bwMode="auto">
              <a:xfrm>
                <a:off x="3032" y="1980"/>
                <a:ext cx="95" cy="334"/>
              </a:xfrm>
              <a:custGeom>
                <a:avLst/>
                <a:gdLst/>
                <a:ahLst/>
                <a:cxnLst>
                  <a:cxn ang="0">
                    <a:pos x="424" y="551"/>
                  </a:cxn>
                  <a:cxn ang="0">
                    <a:pos x="410" y="713"/>
                  </a:cxn>
                  <a:cxn ang="0">
                    <a:pos x="381" y="885"/>
                  </a:cxn>
                  <a:cxn ang="0">
                    <a:pos x="353" y="996"/>
                  </a:cxn>
                  <a:cxn ang="0">
                    <a:pos x="354" y="1132"/>
                  </a:cxn>
                  <a:cxn ang="0">
                    <a:pos x="358" y="1250"/>
                  </a:cxn>
                  <a:cxn ang="0">
                    <a:pos x="397" y="1416"/>
                  </a:cxn>
                  <a:cxn ang="0">
                    <a:pos x="369" y="1518"/>
                  </a:cxn>
                  <a:cxn ang="0">
                    <a:pos x="329" y="1542"/>
                  </a:cxn>
                  <a:cxn ang="0">
                    <a:pos x="345" y="1618"/>
                  </a:cxn>
                  <a:cxn ang="0">
                    <a:pos x="294" y="1674"/>
                  </a:cxn>
                  <a:cxn ang="0">
                    <a:pos x="73" y="1649"/>
                  </a:cxn>
                  <a:cxn ang="0">
                    <a:pos x="114" y="1565"/>
                  </a:cxn>
                  <a:cxn ang="0">
                    <a:pos x="149" y="1501"/>
                  </a:cxn>
                  <a:cxn ang="0">
                    <a:pos x="157" y="1426"/>
                  </a:cxn>
                  <a:cxn ang="0">
                    <a:pos x="162" y="1298"/>
                  </a:cxn>
                  <a:cxn ang="0">
                    <a:pos x="177" y="1109"/>
                  </a:cxn>
                  <a:cxn ang="0">
                    <a:pos x="176" y="894"/>
                  </a:cxn>
                  <a:cxn ang="0">
                    <a:pos x="140" y="660"/>
                  </a:cxn>
                  <a:cxn ang="0">
                    <a:pos x="91" y="501"/>
                  </a:cxn>
                  <a:cxn ang="0">
                    <a:pos x="54" y="292"/>
                  </a:cxn>
                  <a:cxn ang="0">
                    <a:pos x="0" y="0"/>
                  </a:cxn>
                  <a:cxn ang="0">
                    <a:pos x="478" y="52"/>
                  </a:cxn>
                  <a:cxn ang="0">
                    <a:pos x="424" y="551"/>
                  </a:cxn>
                </a:cxnLst>
                <a:rect l="0" t="0" r="r" b="b"/>
                <a:pathLst>
                  <a:path w="478" h="1674">
                    <a:moveTo>
                      <a:pt x="424" y="551"/>
                    </a:moveTo>
                    <a:lnTo>
                      <a:pt x="410" y="713"/>
                    </a:lnTo>
                    <a:lnTo>
                      <a:pt x="381" y="885"/>
                    </a:lnTo>
                    <a:lnTo>
                      <a:pt x="353" y="996"/>
                    </a:lnTo>
                    <a:lnTo>
                      <a:pt x="354" y="1132"/>
                    </a:lnTo>
                    <a:lnTo>
                      <a:pt x="358" y="1250"/>
                    </a:lnTo>
                    <a:lnTo>
                      <a:pt x="397" y="1416"/>
                    </a:lnTo>
                    <a:lnTo>
                      <a:pt x="369" y="1518"/>
                    </a:lnTo>
                    <a:lnTo>
                      <a:pt x="329" y="1542"/>
                    </a:lnTo>
                    <a:lnTo>
                      <a:pt x="345" y="1618"/>
                    </a:lnTo>
                    <a:lnTo>
                      <a:pt x="294" y="1674"/>
                    </a:lnTo>
                    <a:lnTo>
                      <a:pt x="73" y="1649"/>
                    </a:lnTo>
                    <a:lnTo>
                      <a:pt x="114" y="1565"/>
                    </a:lnTo>
                    <a:lnTo>
                      <a:pt x="149" y="1501"/>
                    </a:lnTo>
                    <a:lnTo>
                      <a:pt x="157" y="1426"/>
                    </a:lnTo>
                    <a:lnTo>
                      <a:pt x="162" y="1298"/>
                    </a:lnTo>
                    <a:lnTo>
                      <a:pt x="177" y="1109"/>
                    </a:lnTo>
                    <a:lnTo>
                      <a:pt x="176" y="894"/>
                    </a:lnTo>
                    <a:lnTo>
                      <a:pt x="140" y="660"/>
                    </a:lnTo>
                    <a:lnTo>
                      <a:pt x="91" y="501"/>
                    </a:lnTo>
                    <a:lnTo>
                      <a:pt x="54" y="292"/>
                    </a:lnTo>
                    <a:lnTo>
                      <a:pt x="0" y="0"/>
                    </a:lnTo>
                    <a:lnTo>
                      <a:pt x="478" y="52"/>
                    </a:lnTo>
                    <a:lnTo>
                      <a:pt x="424" y="551"/>
                    </a:lnTo>
                  </a:path>
                </a:pathLst>
              </a:custGeom>
              <a:noFill/>
              <a:ln w="3175">
                <a:solidFill>
                  <a:schemeClr val="tx1"/>
                </a:solidFill>
                <a:prstDash val="solid"/>
                <a:round/>
                <a:headEnd/>
                <a:tailEnd/>
              </a:ln>
            </p:spPr>
            <p:txBody>
              <a:bodyPr/>
              <a:lstStyle/>
              <a:p>
                <a:endParaRPr lang="en-US" dirty="0"/>
              </a:p>
            </p:txBody>
          </p:sp>
          <p:sp>
            <p:nvSpPr>
              <p:cNvPr id="83" name="Freeform 540"/>
              <p:cNvSpPr>
                <a:spLocks/>
              </p:cNvSpPr>
              <p:nvPr/>
            </p:nvSpPr>
            <p:spPr bwMode="auto">
              <a:xfrm>
                <a:off x="3600" y="2065"/>
                <a:ext cx="124" cy="255"/>
              </a:xfrm>
              <a:custGeom>
                <a:avLst/>
                <a:gdLst/>
                <a:ahLst/>
                <a:cxnLst>
                  <a:cxn ang="0">
                    <a:pos x="274" y="107"/>
                  </a:cxn>
                  <a:cxn ang="0">
                    <a:pos x="308" y="361"/>
                  </a:cxn>
                  <a:cxn ang="0">
                    <a:pos x="321" y="422"/>
                  </a:cxn>
                  <a:cxn ang="0">
                    <a:pos x="308" y="499"/>
                  </a:cxn>
                  <a:cxn ang="0">
                    <a:pos x="227" y="724"/>
                  </a:cxn>
                  <a:cxn ang="0">
                    <a:pos x="170" y="863"/>
                  </a:cxn>
                  <a:cxn ang="0">
                    <a:pos x="137" y="916"/>
                  </a:cxn>
                  <a:cxn ang="0">
                    <a:pos x="115" y="1011"/>
                  </a:cxn>
                  <a:cxn ang="0">
                    <a:pos x="105" y="1059"/>
                  </a:cxn>
                  <a:cxn ang="0">
                    <a:pos x="58" y="1103"/>
                  </a:cxn>
                  <a:cxn ang="0">
                    <a:pos x="0" y="1141"/>
                  </a:cxn>
                  <a:cxn ang="0">
                    <a:pos x="53" y="1271"/>
                  </a:cxn>
                  <a:cxn ang="0">
                    <a:pos x="241" y="1227"/>
                  </a:cxn>
                  <a:cxn ang="0">
                    <a:pos x="241" y="1164"/>
                  </a:cxn>
                  <a:cxn ang="0">
                    <a:pos x="261" y="1103"/>
                  </a:cxn>
                  <a:cxn ang="0">
                    <a:pos x="274" y="1154"/>
                  </a:cxn>
                  <a:cxn ang="0">
                    <a:pos x="297" y="1189"/>
                  </a:cxn>
                  <a:cxn ang="0">
                    <a:pos x="326" y="1094"/>
                  </a:cxn>
                  <a:cxn ang="0">
                    <a:pos x="354" y="953"/>
                  </a:cxn>
                  <a:cxn ang="0">
                    <a:pos x="382" y="829"/>
                  </a:cxn>
                  <a:cxn ang="0">
                    <a:pos x="457" y="609"/>
                  </a:cxn>
                  <a:cxn ang="0">
                    <a:pos x="562" y="429"/>
                  </a:cxn>
                  <a:cxn ang="0">
                    <a:pos x="623" y="318"/>
                  </a:cxn>
                  <a:cxn ang="0">
                    <a:pos x="424" y="0"/>
                  </a:cxn>
                  <a:cxn ang="0">
                    <a:pos x="274" y="107"/>
                  </a:cxn>
                </a:cxnLst>
                <a:rect l="0" t="0" r="r" b="b"/>
                <a:pathLst>
                  <a:path w="623" h="1271">
                    <a:moveTo>
                      <a:pt x="274" y="107"/>
                    </a:moveTo>
                    <a:lnTo>
                      <a:pt x="308" y="361"/>
                    </a:lnTo>
                    <a:lnTo>
                      <a:pt x="321" y="422"/>
                    </a:lnTo>
                    <a:lnTo>
                      <a:pt x="308" y="499"/>
                    </a:lnTo>
                    <a:lnTo>
                      <a:pt x="227" y="724"/>
                    </a:lnTo>
                    <a:lnTo>
                      <a:pt x="170" y="863"/>
                    </a:lnTo>
                    <a:lnTo>
                      <a:pt x="137" y="916"/>
                    </a:lnTo>
                    <a:lnTo>
                      <a:pt x="115" y="1011"/>
                    </a:lnTo>
                    <a:lnTo>
                      <a:pt x="105" y="1059"/>
                    </a:lnTo>
                    <a:lnTo>
                      <a:pt x="58" y="1103"/>
                    </a:lnTo>
                    <a:lnTo>
                      <a:pt x="0" y="1141"/>
                    </a:lnTo>
                    <a:lnTo>
                      <a:pt x="53" y="1271"/>
                    </a:lnTo>
                    <a:lnTo>
                      <a:pt x="241" y="1227"/>
                    </a:lnTo>
                    <a:lnTo>
                      <a:pt x="241" y="1164"/>
                    </a:lnTo>
                    <a:lnTo>
                      <a:pt x="261" y="1103"/>
                    </a:lnTo>
                    <a:lnTo>
                      <a:pt x="274" y="1154"/>
                    </a:lnTo>
                    <a:lnTo>
                      <a:pt x="297" y="1189"/>
                    </a:lnTo>
                    <a:lnTo>
                      <a:pt x="326" y="1094"/>
                    </a:lnTo>
                    <a:lnTo>
                      <a:pt x="354" y="953"/>
                    </a:lnTo>
                    <a:lnTo>
                      <a:pt x="382" y="829"/>
                    </a:lnTo>
                    <a:lnTo>
                      <a:pt x="457" y="609"/>
                    </a:lnTo>
                    <a:lnTo>
                      <a:pt x="562" y="429"/>
                    </a:lnTo>
                    <a:lnTo>
                      <a:pt x="623" y="318"/>
                    </a:lnTo>
                    <a:lnTo>
                      <a:pt x="424" y="0"/>
                    </a:lnTo>
                    <a:lnTo>
                      <a:pt x="274" y="107"/>
                    </a:lnTo>
                    <a:close/>
                  </a:path>
                </a:pathLst>
              </a:custGeom>
              <a:solidFill>
                <a:srgbClr val="FFFFFF"/>
              </a:solidFill>
              <a:ln w="9525">
                <a:solidFill>
                  <a:schemeClr val="tx1"/>
                </a:solidFill>
                <a:round/>
                <a:headEnd/>
                <a:tailEnd/>
              </a:ln>
            </p:spPr>
            <p:txBody>
              <a:bodyPr/>
              <a:lstStyle/>
              <a:p>
                <a:endParaRPr lang="en-US" dirty="0"/>
              </a:p>
            </p:txBody>
          </p:sp>
          <p:sp>
            <p:nvSpPr>
              <p:cNvPr id="84" name="Freeform 541"/>
              <p:cNvSpPr>
                <a:spLocks/>
              </p:cNvSpPr>
              <p:nvPr/>
            </p:nvSpPr>
            <p:spPr bwMode="auto">
              <a:xfrm>
                <a:off x="3600" y="2065"/>
                <a:ext cx="124" cy="255"/>
              </a:xfrm>
              <a:custGeom>
                <a:avLst/>
                <a:gdLst/>
                <a:ahLst/>
                <a:cxnLst>
                  <a:cxn ang="0">
                    <a:pos x="274" y="107"/>
                  </a:cxn>
                  <a:cxn ang="0">
                    <a:pos x="308" y="361"/>
                  </a:cxn>
                  <a:cxn ang="0">
                    <a:pos x="321" y="422"/>
                  </a:cxn>
                  <a:cxn ang="0">
                    <a:pos x="308" y="499"/>
                  </a:cxn>
                  <a:cxn ang="0">
                    <a:pos x="227" y="724"/>
                  </a:cxn>
                  <a:cxn ang="0">
                    <a:pos x="170" y="863"/>
                  </a:cxn>
                  <a:cxn ang="0">
                    <a:pos x="137" y="916"/>
                  </a:cxn>
                  <a:cxn ang="0">
                    <a:pos x="115" y="1011"/>
                  </a:cxn>
                  <a:cxn ang="0">
                    <a:pos x="105" y="1059"/>
                  </a:cxn>
                  <a:cxn ang="0">
                    <a:pos x="58" y="1103"/>
                  </a:cxn>
                  <a:cxn ang="0">
                    <a:pos x="0" y="1141"/>
                  </a:cxn>
                  <a:cxn ang="0">
                    <a:pos x="53" y="1271"/>
                  </a:cxn>
                  <a:cxn ang="0">
                    <a:pos x="241" y="1227"/>
                  </a:cxn>
                  <a:cxn ang="0">
                    <a:pos x="241" y="1164"/>
                  </a:cxn>
                  <a:cxn ang="0">
                    <a:pos x="261" y="1103"/>
                  </a:cxn>
                  <a:cxn ang="0">
                    <a:pos x="274" y="1154"/>
                  </a:cxn>
                  <a:cxn ang="0">
                    <a:pos x="297" y="1189"/>
                  </a:cxn>
                  <a:cxn ang="0">
                    <a:pos x="326" y="1094"/>
                  </a:cxn>
                  <a:cxn ang="0">
                    <a:pos x="354" y="953"/>
                  </a:cxn>
                  <a:cxn ang="0">
                    <a:pos x="382" y="829"/>
                  </a:cxn>
                  <a:cxn ang="0">
                    <a:pos x="457" y="609"/>
                  </a:cxn>
                  <a:cxn ang="0">
                    <a:pos x="562" y="429"/>
                  </a:cxn>
                  <a:cxn ang="0">
                    <a:pos x="623" y="318"/>
                  </a:cxn>
                  <a:cxn ang="0">
                    <a:pos x="424" y="0"/>
                  </a:cxn>
                  <a:cxn ang="0">
                    <a:pos x="274" y="107"/>
                  </a:cxn>
                </a:cxnLst>
                <a:rect l="0" t="0" r="r" b="b"/>
                <a:pathLst>
                  <a:path w="623" h="1271">
                    <a:moveTo>
                      <a:pt x="274" y="107"/>
                    </a:moveTo>
                    <a:lnTo>
                      <a:pt x="308" y="361"/>
                    </a:lnTo>
                    <a:lnTo>
                      <a:pt x="321" y="422"/>
                    </a:lnTo>
                    <a:lnTo>
                      <a:pt x="308" y="499"/>
                    </a:lnTo>
                    <a:lnTo>
                      <a:pt x="227" y="724"/>
                    </a:lnTo>
                    <a:lnTo>
                      <a:pt x="170" y="863"/>
                    </a:lnTo>
                    <a:lnTo>
                      <a:pt x="137" y="916"/>
                    </a:lnTo>
                    <a:lnTo>
                      <a:pt x="115" y="1011"/>
                    </a:lnTo>
                    <a:lnTo>
                      <a:pt x="105" y="1059"/>
                    </a:lnTo>
                    <a:lnTo>
                      <a:pt x="58" y="1103"/>
                    </a:lnTo>
                    <a:lnTo>
                      <a:pt x="0" y="1141"/>
                    </a:lnTo>
                    <a:lnTo>
                      <a:pt x="53" y="1271"/>
                    </a:lnTo>
                    <a:lnTo>
                      <a:pt x="241" y="1227"/>
                    </a:lnTo>
                    <a:lnTo>
                      <a:pt x="241" y="1164"/>
                    </a:lnTo>
                    <a:lnTo>
                      <a:pt x="261" y="1103"/>
                    </a:lnTo>
                    <a:lnTo>
                      <a:pt x="274" y="1154"/>
                    </a:lnTo>
                    <a:lnTo>
                      <a:pt x="297" y="1189"/>
                    </a:lnTo>
                    <a:lnTo>
                      <a:pt x="326" y="1094"/>
                    </a:lnTo>
                    <a:lnTo>
                      <a:pt x="354" y="953"/>
                    </a:lnTo>
                    <a:lnTo>
                      <a:pt x="382" y="829"/>
                    </a:lnTo>
                    <a:lnTo>
                      <a:pt x="457" y="609"/>
                    </a:lnTo>
                    <a:lnTo>
                      <a:pt x="562" y="429"/>
                    </a:lnTo>
                    <a:lnTo>
                      <a:pt x="623" y="318"/>
                    </a:lnTo>
                    <a:lnTo>
                      <a:pt x="424" y="0"/>
                    </a:lnTo>
                    <a:lnTo>
                      <a:pt x="274" y="107"/>
                    </a:lnTo>
                  </a:path>
                </a:pathLst>
              </a:custGeom>
              <a:noFill/>
              <a:ln w="3175">
                <a:solidFill>
                  <a:schemeClr val="tx1"/>
                </a:solidFill>
                <a:prstDash val="solid"/>
                <a:round/>
                <a:headEnd/>
                <a:tailEnd/>
              </a:ln>
            </p:spPr>
            <p:txBody>
              <a:bodyPr/>
              <a:lstStyle/>
              <a:p>
                <a:endParaRPr lang="en-US" dirty="0"/>
              </a:p>
            </p:txBody>
          </p:sp>
          <p:sp>
            <p:nvSpPr>
              <p:cNvPr id="85" name="Freeform 542"/>
              <p:cNvSpPr>
                <a:spLocks/>
              </p:cNvSpPr>
              <p:nvPr/>
            </p:nvSpPr>
            <p:spPr bwMode="auto">
              <a:xfrm>
                <a:off x="3522" y="1869"/>
                <a:ext cx="251" cy="264"/>
              </a:xfrm>
              <a:custGeom>
                <a:avLst/>
                <a:gdLst/>
                <a:ahLst/>
                <a:cxnLst>
                  <a:cxn ang="0">
                    <a:pos x="0" y="620"/>
                  </a:cxn>
                  <a:cxn ang="0">
                    <a:pos x="9" y="772"/>
                  </a:cxn>
                  <a:cxn ang="0">
                    <a:pos x="38" y="884"/>
                  </a:cxn>
                  <a:cxn ang="0">
                    <a:pos x="106" y="971"/>
                  </a:cxn>
                  <a:cxn ang="0">
                    <a:pos x="189" y="1038"/>
                  </a:cxn>
                  <a:cxn ang="0">
                    <a:pos x="277" y="1095"/>
                  </a:cxn>
                  <a:cxn ang="0">
                    <a:pos x="369" y="1124"/>
                  </a:cxn>
                  <a:cxn ang="0">
                    <a:pos x="364" y="1187"/>
                  </a:cxn>
                  <a:cxn ang="0">
                    <a:pos x="398" y="1279"/>
                  </a:cxn>
                  <a:cxn ang="0">
                    <a:pos x="427" y="1283"/>
                  </a:cxn>
                  <a:cxn ang="0">
                    <a:pos x="447" y="1216"/>
                  </a:cxn>
                  <a:cxn ang="0">
                    <a:pos x="441" y="1134"/>
                  </a:cxn>
                  <a:cxn ang="0">
                    <a:pos x="476" y="1134"/>
                  </a:cxn>
                  <a:cxn ang="0">
                    <a:pos x="481" y="1196"/>
                  </a:cxn>
                  <a:cxn ang="0">
                    <a:pos x="506" y="1279"/>
                  </a:cxn>
                  <a:cxn ang="0">
                    <a:pos x="519" y="1322"/>
                  </a:cxn>
                  <a:cxn ang="0">
                    <a:pos x="560" y="1322"/>
                  </a:cxn>
                  <a:cxn ang="0">
                    <a:pos x="568" y="1225"/>
                  </a:cxn>
                  <a:cxn ang="0">
                    <a:pos x="568" y="1148"/>
                  </a:cxn>
                  <a:cxn ang="0">
                    <a:pos x="642" y="1129"/>
                  </a:cxn>
                  <a:cxn ang="0">
                    <a:pos x="655" y="1225"/>
                  </a:cxn>
                  <a:cxn ang="0">
                    <a:pos x="685" y="1293"/>
                  </a:cxn>
                  <a:cxn ang="0">
                    <a:pos x="720" y="1293"/>
                  </a:cxn>
                  <a:cxn ang="0">
                    <a:pos x="720" y="1192"/>
                  </a:cxn>
                  <a:cxn ang="0">
                    <a:pos x="734" y="1129"/>
                  </a:cxn>
                  <a:cxn ang="0">
                    <a:pos x="734" y="1110"/>
                  </a:cxn>
                  <a:cxn ang="0">
                    <a:pos x="778" y="1086"/>
                  </a:cxn>
                  <a:cxn ang="0">
                    <a:pos x="822" y="1062"/>
                  </a:cxn>
                  <a:cxn ang="0">
                    <a:pos x="1041" y="894"/>
                  </a:cxn>
                  <a:cxn ang="0">
                    <a:pos x="1142" y="706"/>
                  </a:cxn>
                  <a:cxn ang="0">
                    <a:pos x="1181" y="590"/>
                  </a:cxn>
                  <a:cxn ang="0">
                    <a:pos x="1225" y="471"/>
                  </a:cxn>
                  <a:cxn ang="0">
                    <a:pos x="1243" y="307"/>
                  </a:cxn>
                  <a:cxn ang="0">
                    <a:pos x="1254" y="134"/>
                  </a:cxn>
                  <a:cxn ang="0">
                    <a:pos x="1214" y="0"/>
                  </a:cxn>
                  <a:cxn ang="0">
                    <a:pos x="0" y="620"/>
                  </a:cxn>
                </a:cxnLst>
                <a:rect l="0" t="0" r="r" b="b"/>
                <a:pathLst>
                  <a:path w="1254" h="1322">
                    <a:moveTo>
                      <a:pt x="0" y="620"/>
                    </a:moveTo>
                    <a:lnTo>
                      <a:pt x="9" y="772"/>
                    </a:lnTo>
                    <a:lnTo>
                      <a:pt x="38" y="884"/>
                    </a:lnTo>
                    <a:lnTo>
                      <a:pt x="106" y="971"/>
                    </a:lnTo>
                    <a:lnTo>
                      <a:pt x="189" y="1038"/>
                    </a:lnTo>
                    <a:lnTo>
                      <a:pt x="277" y="1095"/>
                    </a:lnTo>
                    <a:lnTo>
                      <a:pt x="369" y="1124"/>
                    </a:lnTo>
                    <a:lnTo>
                      <a:pt x="364" y="1187"/>
                    </a:lnTo>
                    <a:lnTo>
                      <a:pt x="398" y="1279"/>
                    </a:lnTo>
                    <a:lnTo>
                      <a:pt x="427" y="1283"/>
                    </a:lnTo>
                    <a:lnTo>
                      <a:pt x="447" y="1216"/>
                    </a:lnTo>
                    <a:lnTo>
                      <a:pt x="441" y="1134"/>
                    </a:lnTo>
                    <a:lnTo>
                      <a:pt x="476" y="1134"/>
                    </a:lnTo>
                    <a:lnTo>
                      <a:pt x="481" y="1196"/>
                    </a:lnTo>
                    <a:lnTo>
                      <a:pt x="506" y="1279"/>
                    </a:lnTo>
                    <a:lnTo>
                      <a:pt x="519" y="1322"/>
                    </a:lnTo>
                    <a:lnTo>
                      <a:pt x="560" y="1322"/>
                    </a:lnTo>
                    <a:lnTo>
                      <a:pt x="568" y="1225"/>
                    </a:lnTo>
                    <a:lnTo>
                      <a:pt x="568" y="1148"/>
                    </a:lnTo>
                    <a:lnTo>
                      <a:pt x="642" y="1129"/>
                    </a:lnTo>
                    <a:lnTo>
                      <a:pt x="655" y="1225"/>
                    </a:lnTo>
                    <a:lnTo>
                      <a:pt x="685" y="1293"/>
                    </a:lnTo>
                    <a:lnTo>
                      <a:pt x="720" y="1293"/>
                    </a:lnTo>
                    <a:lnTo>
                      <a:pt x="720" y="1192"/>
                    </a:lnTo>
                    <a:lnTo>
                      <a:pt x="734" y="1129"/>
                    </a:lnTo>
                    <a:lnTo>
                      <a:pt x="734" y="1110"/>
                    </a:lnTo>
                    <a:lnTo>
                      <a:pt x="778" y="1086"/>
                    </a:lnTo>
                    <a:lnTo>
                      <a:pt x="822" y="1062"/>
                    </a:lnTo>
                    <a:lnTo>
                      <a:pt x="1041" y="894"/>
                    </a:lnTo>
                    <a:lnTo>
                      <a:pt x="1142" y="706"/>
                    </a:lnTo>
                    <a:lnTo>
                      <a:pt x="1181" y="590"/>
                    </a:lnTo>
                    <a:lnTo>
                      <a:pt x="1225" y="471"/>
                    </a:lnTo>
                    <a:lnTo>
                      <a:pt x="1243" y="307"/>
                    </a:lnTo>
                    <a:lnTo>
                      <a:pt x="1254" y="134"/>
                    </a:lnTo>
                    <a:lnTo>
                      <a:pt x="1214" y="0"/>
                    </a:lnTo>
                    <a:lnTo>
                      <a:pt x="0" y="620"/>
                    </a:lnTo>
                    <a:close/>
                  </a:path>
                </a:pathLst>
              </a:custGeom>
              <a:solidFill>
                <a:srgbClr val="FFFFFF"/>
              </a:solidFill>
              <a:ln w="9525">
                <a:solidFill>
                  <a:schemeClr val="tx1"/>
                </a:solidFill>
                <a:round/>
                <a:headEnd/>
                <a:tailEnd/>
              </a:ln>
            </p:spPr>
            <p:txBody>
              <a:bodyPr/>
              <a:lstStyle/>
              <a:p>
                <a:endParaRPr lang="en-US" dirty="0"/>
              </a:p>
            </p:txBody>
          </p:sp>
          <p:sp>
            <p:nvSpPr>
              <p:cNvPr id="86" name="Freeform 543"/>
              <p:cNvSpPr>
                <a:spLocks/>
              </p:cNvSpPr>
              <p:nvPr/>
            </p:nvSpPr>
            <p:spPr bwMode="auto">
              <a:xfrm>
                <a:off x="3522" y="1869"/>
                <a:ext cx="251" cy="264"/>
              </a:xfrm>
              <a:custGeom>
                <a:avLst/>
                <a:gdLst/>
                <a:ahLst/>
                <a:cxnLst>
                  <a:cxn ang="0">
                    <a:pos x="0" y="620"/>
                  </a:cxn>
                  <a:cxn ang="0">
                    <a:pos x="9" y="772"/>
                  </a:cxn>
                  <a:cxn ang="0">
                    <a:pos x="38" y="884"/>
                  </a:cxn>
                  <a:cxn ang="0">
                    <a:pos x="106" y="971"/>
                  </a:cxn>
                  <a:cxn ang="0">
                    <a:pos x="189" y="1038"/>
                  </a:cxn>
                  <a:cxn ang="0">
                    <a:pos x="277" y="1095"/>
                  </a:cxn>
                  <a:cxn ang="0">
                    <a:pos x="369" y="1124"/>
                  </a:cxn>
                  <a:cxn ang="0">
                    <a:pos x="364" y="1187"/>
                  </a:cxn>
                  <a:cxn ang="0">
                    <a:pos x="398" y="1279"/>
                  </a:cxn>
                  <a:cxn ang="0">
                    <a:pos x="427" y="1283"/>
                  </a:cxn>
                  <a:cxn ang="0">
                    <a:pos x="447" y="1216"/>
                  </a:cxn>
                  <a:cxn ang="0">
                    <a:pos x="441" y="1134"/>
                  </a:cxn>
                  <a:cxn ang="0">
                    <a:pos x="476" y="1134"/>
                  </a:cxn>
                  <a:cxn ang="0">
                    <a:pos x="481" y="1196"/>
                  </a:cxn>
                  <a:cxn ang="0">
                    <a:pos x="506" y="1279"/>
                  </a:cxn>
                  <a:cxn ang="0">
                    <a:pos x="519" y="1322"/>
                  </a:cxn>
                  <a:cxn ang="0">
                    <a:pos x="560" y="1322"/>
                  </a:cxn>
                  <a:cxn ang="0">
                    <a:pos x="568" y="1225"/>
                  </a:cxn>
                  <a:cxn ang="0">
                    <a:pos x="568" y="1148"/>
                  </a:cxn>
                  <a:cxn ang="0">
                    <a:pos x="642" y="1129"/>
                  </a:cxn>
                  <a:cxn ang="0">
                    <a:pos x="655" y="1225"/>
                  </a:cxn>
                  <a:cxn ang="0">
                    <a:pos x="685" y="1293"/>
                  </a:cxn>
                  <a:cxn ang="0">
                    <a:pos x="720" y="1293"/>
                  </a:cxn>
                  <a:cxn ang="0">
                    <a:pos x="720" y="1192"/>
                  </a:cxn>
                  <a:cxn ang="0">
                    <a:pos x="734" y="1129"/>
                  </a:cxn>
                  <a:cxn ang="0">
                    <a:pos x="734" y="1110"/>
                  </a:cxn>
                  <a:cxn ang="0">
                    <a:pos x="778" y="1086"/>
                  </a:cxn>
                  <a:cxn ang="0">
                    <a:pos x="822" y="1062"/>
                  </a:cxn>
                  <a:cxn ang="0">
                    <a:pos x="1041" y="894"/>
                  </a:cxn>
                  <a:cxn ang="0">
                    <a:pos x="1142" y="706"/>
                  </a:cxn>
                  <a:cxn ang="0">
                    <a:pos x="1181" y="590"/>
                  </a:cxn>
                  <a:cxn ang="0">
                    <a:pos x="1225" y="471"/>
                  </a:cxn>
                  <a:cxn ang="0">
                    <a:pos x="1243" y="307"/>
                  </a:cxn>
                  <a:cxn ang="0">
                    <a:pos x="1254" y="134"/>
                  </a:cxn>
                  <a:cxn ang="0">
                    <a:pos x="1214" y="0"/>
                  </a:cxn>
                  <a:cxn ang="0">
                    <a:pos x="0" y="620"/>
                  </a:cxn>
                </a:cxnLst>
                <a:rect l="0" t="0" r="r" b="b"/>
                <a:pathLst>
                  <a:path w="1254" h="1322">
                    <a:moveTo>
                      <a:pt x="0" y="620"/>
                    </a:moveTo>
                    <a:lnTo>
                      <a:pt x="9" y="772"/>
                    </a:lnTo>
                    <a:lnTo>
                      <a:pt x="38" y="884"/>
                    </a:lnTo>
                    <a:lnTo>
                      <a:pt x="106" y="971"/>
                    </a:lnTo>
                    <a:lnTo>
                      <a:pt x="189" y="1038"/>
                    </a:lnTo>
                    <a:lnTo>
                      <a:pt x="277" y="1095"/>
                    </a:lnTo>
                    <a:lnTo>
                      <a:pt x="369" y="1124"/>
                    </a:lnTo>
                    <a:lnTo>
                      <a:pt x="364" y="1187"/>
                    </a:lnTo>
                    <a:lnTo>
                      <a:pt x="398" y="1279"/>
                    </a:lnTo>
                    <a:lnTo>
                      <a:pt x="427" y="1283"/>
                    </a:lnTo>
                    <a:lnTo>
                      <a:pt x="447" y="1216"/>
                    </a:lnTo>
                    <a:lnTo>
                      <a:pt x="441" y="1134"/>
                    </a:lnTo>
                    <a:lnTo>
                      <a:pt x="476" y="1134"/>
                    </a:lnTo>
                    <a:lnTo>
                      <a:pt x="481" y="1196"/>
                    </a:lnTo>
                    <a:lnTo>
                      <a:pt x="506" y="1279"/>
                    </a:lnTo>
                    <a:lnTo>
                      <a:pt x="519" y="1322"/>
                    </a:lnTo>
                    <a:lnTo>
                      <a:pt x="560" y="1322"/>
                    </a:lnTo>
                    <a:lnTo>
                      <a:pt x="568" y="1225"/>
                    </a:lnTo>
                    <a:lnTo>
                      <a:pt x="568" y="1148"/>
                    </a:lnTo>
                    <a:lnTo>
                      <a:pt x="642" y="1129"/>
                    </a:lnTo>
                    <a:lnTo>
                      <a:pt x="655" y="1225"/>
                    </a:lnTo>
                    <a:lnTo>
                      <a:pt x="685" y="1293"/>
                    </a:lnTo>
                    <a:lnTo>
                      <a:pt x="720" y="1293"/>
                    </a:lnTo>
                    <a:lnTo>
                      <a:pt x="720" y="1192"/>
                    </a:lnTo>
                    <a:lnTo>
                      <a:pt x="734" y="1129"/>
                    </a:lnTo>
                    <a:lnTo>
                      <a:pt x="734" y="1110"/>
                    </a:lnTo>
                    <a:lnTo>
                      <a:pt x="778" y="1086"/>
                    </a:lnTo>
                    <a:lnTo>
                      <a:pt x="822" y="1062"/>
                    </a:lnTo>
                    <a:lnTo>
                      <a:pt x="1041" y="894"/>
                    </a:lnTo>
                    <a:lnTo>
                      <a:pt x="1142" y="706"/>
                    </a:lnTo>
                    <a:lnTo>
                      <a:pt x="1181" y="590"/>
                    </a:lnTo>
                    <a:lnTo>
                      <a:pt x="1225" y="471"/>
                    </a:lnTo>
                    <a:lnTo>
                      <a:pt x="1243" y="307"/>
                    </a:lnTo>
                    <a:lnTo>
                      <a:pt x="1254" y="134"/>
                    </a:lnTo>
                    <a:lnTo>
                      <a:pt x="1214" y="0"/>
                    </a:lnTo>
                    <a:lnTo>
                      <a:pt x="0" y="620"/>
                    </a:lnTo>
                  </a:path>
                </a:pathLst>
              </a:custGeom>
              <a:noFill/>
              <a:ln w="3175">
                <a:solidFill>
                  <a:schemeClr val="tx1"/>
                </a:solidFill>
                <a:prstDash val="solid"/>
                <a:round/>
                <a:headEnd/>
                <a:tailEnd/>
              </a:ln>
            </p:spPr>
            <p:txBody>
              <a:bodyPr/>
              <a:lstStyle/>
              <a:p>
                <a:endParaRPr lang="en-US" dirty="0"/>
              </a:p>
            </p:txBody>
          </p:sp>
          <p:sp>
            <p:nvSpPr>
              <p:cNvPr id="87" name="Freeform 544"/>
              <p:cNvSpPr>
                <a:spLocks/>
              </p:cNvSpPr>
              <p:nvPr/>
            </p:nvSpPr>
            <p:spPr bwMode="auto">
              <a:xfrm>
                <a:off x="2683" y="1549"/>
                <a:ext cx="82" cy="57"/>
              </a:xfrm>
              <a:custGeom>
                <a:avLst/>
                <a:gdLst/>
                <a:ahLst/>
                <a:cxnLst>
                  <a:cxn ang="0">
                    <a:pos x="409" y="153"/>
                  </a:cxn>
                  <a:cxn ang="0">
                    <a:pos x="349" y="71"/>
                  </a:cxn>
                  <a:cxn ang="0">
                    <a:pos x="296" y="13"/>
                  </a:cxn>
                  <a:cxn ang="0">
                    <a:pos x="199" y="0"/>
                  </a:cxn>
                  <a:cxn ang="0">
                    <a:pos x="107" y="9"/>
                  </a:cxn>
                  <a:cxn ang="0">
                    <a:pos x="10" y="19"/>
                  </a:cxn>
                  <a:cxn ang="0">
                    <a:pos x="0" y="71"/>
                  </a:cxn>
                  <a:cxn ang="0">
                    <a:pos x="67" y="139"/>
                  </a:cxn>
                  <a:cxn ang="0">
                    <a:pos x="73" y="186"/>
                  </a:cxn>
                  <a:cxn ang="0">
                    <a:pos x="112" y="259"/>
                  </a:cxn>
                  <a:cxn ang="0">
                    <a:pos x="194" y="288"/>
                  </a:cxn>
                  <a:cxn ang="0">
                    <a:pos x="286" y="288"/>
                  </a:cxn>
                  <a:cxn ang="0">
                    <a:pos x="409" y="153"/>
                  </a:cxn>
                </a:cxnLst>
                <a:rect l="0" t="0" r="r" b="b"/>
                <a:pathLst>
                  <a:path w="409" h="288">
                    <a:moveTo>
                      <a:pt x="409" y="153"/>
                    </a:moveTo>
                    <a:lnTo>
                      <a:pt x="349" y="71"/>
                    </a:lnTo>
                    <a:lnTo>
                      <a:pt x="296" y="13"/>
                    </a:lnTo>
                    <a:lnTo>
                      <a:pt x="199" y="0"/>
                    </a:lnTo>
                    <a:lnTo>
                      <a:pt x="107" y="9"/>
                    </a:lnTo>
                    <a:lnTo>
                      <a:pt x="10" y="19"/>
                    </a:lnTo>
                    <a:lnTo>
                      <a:pt x="0" y="71"/>
                    </a:lnTo>
                    <a:lnTo>
                      <a:pt x="67" y="139"/>
                    </a:lnTo>
                    <a:lnTo>
                      <a:pt x="73" y="186"/>
                    </a:lnTo>
                    <a:lnTo>
                      <a:pt x="112" y="259"/>
                    </a:lnTo>
                    <a:lnTo>
                      <a:pt x="194" y="288"/>
                    </a:lnTo>
                    <a:lnTo>
                      <a:pt x="286" y="288"/>
                    </a:lnTo>
                    <a:lnTo>
                      <a:pt x="409" y="153"/>
                    </a:lnTo>
                    <a:close/>
                  </a:path>
                </a:pathLst>
              </a:custGeom>
              <a:solidFill>
                <a:srgbClr val="000000"/>
              </a:solidFill>
              <a:ln w="9525">
                <a:solidFill>
                  <a:schemeClr val="tx1"/>
                </a:solidFill>
                <a:round/>
                <a:headEnd/>
                <a:tailEnd/>
              </a:ln>
            </p:spPr>
            <p:txBody>
              <a:bodyPr/>
              <a:lstStyle/>
              <a:p>
                <a:endParaRPr lang="en-US" dirty="0"/>
              </a:p>
            </p:txBody>
          </p:sp>
          <p:sp>
            <p:nvSpPr>
              <p:cNvPr id="88" name="Freeform 545"/>
              <p:cNvSpPr>
                <a:spLocks/>
              </p:cNvSpPr>
              <p:nvPr/>
            </p:nvSpPr>
            <p:spPr bwMode="auto">
              <a:xfrm>
                <a:off x="2683" y="1549"/>
                <a:ext cx="82" cy="57"/>
              </a:xfrm>
              <a:custGeom>
                <a:avLst/>
                <a:gdLst/>
                <a:ahLst/>
                <a:cxnLst>
                  <a:cxn ang="0">
                    <a:pos x="409" y="153"/>
                  </a:cxn>
                  <a:cxn ang="0">
                    <a:pos x="349" y="71"/>
                  </a:cxn>
                  <a:cxn ang="0">
                    <a:pos x="296" y="13"/>
                  </a:cxn>
                  <a:cxn ang="0">
                    <a:pos x="199" y="0"/>
                  </a:cxn>
                  <a:cxn ang="0">
                    <a:pos x="107" y="9"/>
                  </a:cxn>
                  <a:cxn ang="0">
                    <a:pos x="10" y="19"/>
                  </a:cxn>
                  <a:cxn ang="0">
                    <a:pos x="0" y="71"/>
                  </a:cxn>
                  <a:cxn ang="0">
                    <a:pos x="67" y="139"/>
                  </a:cxn>
                  <a:cxn ang="0">
                    <a:pos x="73" y="186"/>
                  </a:cxn>
                  <a:cxn ang="0">
                    <a:pos x="112" y="259"/>
                  </a:cxn>
                  <a:cxn ang="0">
                    <a:pos x="194" y="288"/>
                  </a:cxn>
                  <a:cxn ang="0">
                    <a:pos x="286" y="288"/>
                  </a:cxn>
                  <a:cxn ang="0">
                    <a:pos x="409" y="153"/>
                  </a:cxn>
                </a:cxnLst>
                <a:rect l="0" t="0" r="r" b="b"/>
                <a:pathLst>
                  <a:path w="409" h="288">
                    <a:moveTo>
                      <a:pt x="409" y="153"/>
                    </a:moveTo>
                    <a:lnTo>
                      <a:pt x="349" y="71"/>
                    </a:lnTo>
                    <a:lnTo>
                      <a:pt x="296" y="13"/>
                    </a:lnTo>
                    <a:lnTo>
                      <a:pt x="199" y="0"/>
                    </a:lnTo>
                    <a:lnTo>
                      <a:pt x="107" y="9"/>
                    </a:lnTo>
                    <a:lnTo>
                      <a:pt x="10" y="19"/>
                    </a:lnTo>
                    <a:lnTo>
                      <a:pt x="0" y="71"/>
                    </a:lnTo>
                    <a:lnTo>
                      <a:pt x="67" y="139"/>
                    </a:lnTo>
                    <a:lnTo>
                      <a:pt x="73" y="186"/>
                    </a:lnTo>
                    <a:lnTo>
                      <a:pt x="112" y="259"/>
                    </a:lnTo>
                    <a:lnTo>
                      <a:pt x="194" y="288"/>
                    </a:lnTo>
                    <a:lnTo>
                      <a:pt x="286" y="288"/>
                    </a:lnTo>
                    <a:lnTo>
                      <a:pt x="409" y="153"/>
                    </a:lnTo>
                  </a:path>
                </a:pathLst>
              </a:custGeom>
              <a:noFill/>
              <a:ln w="3175">
                <a:solidFill>
                  <a:schemeClr val="tx1"/>
                </a:solidFill>
                <a:prstDash val="solid"/>
                <a:round/>
                <a:headEnd/>
                <a:tailEnd/>
              </a:ln>
            </p:spPr>
            <p:txBody>
              <a:bodyPr/>
              <a:lstStyle/>
              <a:p>
                <a:endParaRPr lang="en-US" dirty="0"/>
              </a:p>
            </p:txBody>
          </p:sp>
          <p:sp>
            <p:nvSpPr>
              <p:cNvPr id="89" name="Freeform 546"/>
              <p:cNvSpPr>
                <a:spLocks/>
              </p:cNvSpPr>
              <p:nvPr/>
            </p:nvSpPr>
            <p:spPr bwMode="auto">
              <a:xfrm>
                <a:off x="3578" y="2293"/>
                <a:ext cx="70" cy="37"/>
              </a:xfrm>
              <a:custGeom>
                <a:avLst/>
                <a:gdLst/>
                <a:ahLst/>
                <a:cxnLst>
                  <a:cxn ang="0">
                    <a:pos x="130" y="5"/>
                  </a:cxn>
                  <a:cxn ang="0">
                    <a:pos x="155" y="43"/>
                  </a:cxn>
                  <a:cxn ang="0">
                    <a:pos x="218" y="62"/>
                  </a:cxn>
                  <a:cxn ang="0">
                    <a:pos x="348" y="91"/>
                  </a:cxn>
                  <a:cxn ang="0">
                    <a:pos x="334" y="148"/>
                  </a:cxn>
                  <a:cxn ang="0">
                    <a:pos x="305" y="170"/>
                  </a:cxn>
                  <a:cxn ang="0">
                    <a:pos x="155" y="188"/>
                  </a:cxn>
                  <a:cxn ang="0">
                    <a:pos x="57" y="170"/>
                  </a:cxn>
                  <a:cxn ang="0">
                    <a:pos x="0" y="120"/>
                  </a:cxn>
                  <a:cxn ang="0">
                    <a:pos x="28" y="91"/>
                  </a:cxn>
                  <a:cxn ang="0">
                    <a:pos x="115" y="0"/>
                  </a:cxn>
                  <a:cxn ang="0">
                    <a:pos x="130" y="5"/>
                  </a:cxn>
                </a:cxnLst>
                <a:rect l="0" t="0" r="r" b="b"/>
                <a:pathLst>
                  <a:path w="348" h="188">
                    <a:moveTo>
                      <a:pt x="130" y="5"/>
                    </a:moveTo>
                    <a:lnTo>
                      <a:pt x="155" y="43"/>
                    </a:lnTo>
                    <a:lnTo>
                      <a:pt x="218" y="62"/>
                    </a:lnTo>
                    <a:lnTo>
                      <a:pt x="348" y="91"/>
                    </a:lnTo>
                    <a:lnTo>
                      <a:pt x="334" y="148"/>
                    </a:lnTo>
                    <a:lnTo>
                      <a:pt x="305" y="170"/>
                    </a:lnTo>
                    <a:lnTo>
                      <a:pt x="155" y="188"/>
                    </a:lnTo>
                    <a:lnTo>
                      <a:pt x="57" y="170"/>
                    </a:lnTo>
                    <a:lnTo>
                      <a:pt x="0" y="120"/>
                    </a:lnTo>
                    <a:lnTo>
                      <a:pt x="28" y="91"/>
                    </a:lnTo>
                    <a:lnTo>
                      <a:pt x="115" y="0"/>
                    </a:lnTo>
                    <a:lnTo>
                      <a:pt x="130" y="5"/>
                    </a:lnTo>
                    <a:close/>
                  </a:path>
                </a:pathLst>
              </a:custGeom>
              <a:solidFill>
                <a:srgbClr val="000000"/>
              </a:solidFill>
              <a:ln w="9525">
                <a:solidFill>
                  <a:schemeClr val="tx1"/>
                </a:solidFill>
                <a:round/>
                <a:headEnd/>
                <a:tailEnd/>
              </a:ln>
            </p:spPr>
            <p:txBody>
              <a:bodyPr/>
              <a:lstStyle/>
              <a:p>
                <a:endParaRPr lang="en-US" dirty="0"/>
              </a:p>
            </p:txBody>
          </p:sp>
          <p:sp>
            <p:nvSpPr>
              <p:cNvPr id="90" name="Freeform 547"/>
              <p:cNvSpPr>
                <a:spLocks/>
              </p:cNvSpPr>
              <p:nvPr/>
            </p:nvSpPr>
            <p:spPr bwMode="auto">
              <a:xfrm>
                <a:off x="3578" y="2293"/>
                <a:ext cx="70" cy="37"/>
              </a:xfrm>
              <a:custGeom>
                <a:avLst/>
                <a:gdLst/>
                <a:ahLst/>
                <a:cxnLst>
                  <a:cxn ang="0">
                    <a:pos x="130" y="5"/>
                  </a:cxn>
                  <a:cxn ang="0">
                    <a:pos x="155" y="43"/>
                  </a:cxn>
                  <a:cxn ang="0">
                    <a:pos x="218" y="62"/>
                  </a:cxn>
                  <a:cxn ang="0">
                    <a:pos x="348" y="91"/>
                  </a:cxn>
                  <a:cxn ang="0">
                    <a:pos x="334" y="148"/>
                  </a:cxn>
                  <a:cxn ang="0">
                    <a:pos x="305" y="170"/>
                  </a:cxn>
                  <a:cxn ang="0">
                    <a:pos x="155" y="188"/>
                  </a:cxn>
                  <a:cxn ang="0">
                    <a:pos x="57" y="170"/>
                  </a:cxn>
                  <a:cxn ang="0">
                    <a:pos x="0" y="120"/>
                  </a:cxn>
                  <a:cxn ang="0">
                    <a:pos x="28" y="91"/>
                  </a:cxn>
                  <a:cxn ang="0">
                    <a:pos x="115" y="0"/>
                  </a:cxn>
                  <a:cxn ang="0">
                    <a:pos x="130" y="5"/>
                  </a:cxn>
                </a:cxnLst>
                <a:rect l="0" t="0" r="r" b="b"/>
                <a:pathLst>
                  <a:path w="348" h="188">
                    <a:moveTo>
                      <a:pt x="130" y="5"/>
                    </a:moveTo>
                    <a:lnTo>
                      <a:pt x="155" y="43"/>
                    </a:lnTo>
                    <a:lnTo>
                      <a:pt x="218" y="62"/>
                    </a:lnTo>
                    <a:lnTo>
                      <a:pt x="348" y="91"/>
                    </a:lnTo>
                    <a:lnTo>
                      <a:pt x="334" y="148"/>
                    </a:lnTo>
                    <a:lnTo>
                      <a:pt x="305" y="170"/>
                    </a:lnTo>
                    <a:lnTo>
                      <a:pt x="155" y="188"/>
                    </a:lnTo>
                    <a:lnTo>
                      <a:pt x="57" y="170"/>
                    </a:lnTo>
                    <a:lnTo>
                      <a:pt x="0" y="120"/>
                    </a:lnTo>
                    <a:lnTo>
                      <a:pt x="28" y="91"/>
                    </a:lnTo>
                    <a:lnTo>
                      <a:pt x="115" y="0"/>
                    </a:lnTo>
                    <a:lnTo>
                      <a:pt x="130" y="5"/>
                    </a:lnTo>
                  </a:path>
                </a:pathLst>
              </a:custGeom>
              <a:noFill/>
              <a:ln w="3175">
                <a:solidFill>
                  <a:schemeClr val="tx1"/>
                </a:solidFill>
                <a:prstDash val="solid"/>
                <a:round/>
                <a:headEnd/>
                <a:tailEnd/>
              </a:ln>
            </p:spPr>
            <p:txBody>
              <a:bodyPr/>
              <a:lstStyle/>
              <a:p>
                <a:endParaRPr lang="en-US" dirty="0"/>
              </a:p>
            </p:txBody>
          </p:sp>
          <p:sp>
            <p:nvSpPr>
              <p:cNvPr id="91" name="Freeform 548"/>
              <p:cNvSpPr>
                <a:spLocks/>
              </p:cNvSpPr>
              <p:nvPr/>
            </p:nvSpPr>
            <p:spPr bwMode="auto">
              <a:xfrm>
                <a:off x="3030" y="2291"/>
                <a:ext cx="72" cy="45"/>
              </a:xfrm>
              <a:custGeom>
                <a:avLst/>
                <a:gdLst/>
                <a:ahLst/>
                <a:cxnLst>
                  <a:cxn ang="0">
                    <a:pos x="131" y="0"/>
                  </a:cxn>
                  <a:cxn ang="0">
                    <a:pos x="106" y="10"/>
                  </a:cxn>
                  <a:cxn ang="0">
                    <a:pos x="40" y="98"/>
                  </a:cxn>
                  <a:cxn ang="0">
                    <a:pos x="2" y="134"/>
                  </a:cxn>
                  <a:cxn ang="0">
                    <a:pos x="0" y="170"/>
                  </a:cxn>
                  <a:cxn ang="0">
                    <a:pos x="40" y="199"/>
                  </a:cxn>
                  <a:cxn ang="0">
                    <a:pos x="117" y="224"/>
                  </a:cxn>
                  <a:cxn ang="0">
                    <a:pos x="213" y="218"/>
                  </a:cxn>
                  <a:cxn ang="0">
                    <a:pos x="294" y="192"/>
                  </a:cxn>
                  <a:cxn ang="0">
                    <a:pos x="334" y="129"/>
                  </a:cxn>
                  <a:cxn ang="0">
                    <a:pos x="360" y="84"/>
                  </a:cxn>
                  <a:cxn ang="0">
                    <a:pos x="354" y="58"/>
                  </a:cxn>
                  <a:cxn ang="0">
                    <a:pos x="334" y="72"/>
                  </a:cxn>
                  <a:cxn ang="0">
                    <a:pos x="303" y="88"/>
                  </a:cxn>
                  <a:cxn ang="0">
                    <a:pos x="241" y="82"/>
                  </a:cxn>
                  <a:cxn ang="0">
                    <a:pos x="163" y="49"/>
                  </a:cxn>
                  <a:cxn ang="0">
                    <a:pos x="137" y="5"/>
                  </a:cxn>
                  <a:cxn ang="0">
                    <a:pos x="131" y="0"/>
                  </a:cxn>
                </a:cxnLst>
                <a:rect l="0" t="0" r="r" b="b"/>
                <a:pathLst>
                  <a:path w="360" h="224">
                    <a:moveTo>
                      <a:pt x="131" y="0"/>
                    </a:moveTo>
                    <a:lnTo>
                      <a:pt x="106" y="10"/>
                    </a:lnTo>
                    <a:lnTo>
                      <a:pt x="40" y="98"/>
                    </a:lnTo>
                    <a:lnTo>
                      <a:pt x="2" y="134"/>
                    </a:lnTo>
                    <a:lnTo>
                      <a:pt x="0" y="170"/>
                    </a:lnTo>
                    <a:lnTo>
                      <a:pt x="40" y="199"/>
                    </a:lnTo>
                    <a:lnTo>
                      <a:pt x="117" y="224"/>
                    </a:lnTo>
                    <a:lnTo>
                      <a:pt x="213" y="218"/>
                    </a:lnTo>
                    <a:lnTo>
                      <a:pt x="294" y="192"/>
                    </a:lnTo>
                    <a:lnTo>
                      <a:pt x="334" y="129"/>
                    </a:lnTo>
                    <a:lnTo>
                      <a:pt x="360" y="84"/>
                    </a:lnTo>
                    <a:lnTo>
                      <a:pt x="354" y="58"/>
                    </a:lnTo>
                    <a:lnTo>
                      <a:pt x="334" y="72"/>
                    </a:lnTo>
                    <a:lnTo>
                      <a:pt x="303" y="88"/>
                    </a:lnTo>
                    <a:lnTo>
                      <a:pt x="241" y="82"/>
                    </a:lnTo>
                    <a:lnTo>
                      <a:pt x="163" y="49"/>
                    </a:lnTo>
                    <a:lnTo>
                      <a:pt x="137" y="5"/>
                    </a:lnTo>
                    <a:lnTo>
                      <a:pt x="131" y="0"/>
                    </a:lnTo>
                    <a:close/>
                  </a:path>
                </a:pathLst>
              </a:custGeom>
              <a:solidFill>
                <a:srgbClr val="000000"/>
              </a:solidFill>
              <a:ln w="9525">
                <a:solidFill>
                  <a:schemeClr val="tx1"/>
                </a:solidFill>
                <a:round/>
                <a:headEnd/>
                <a:tailEnd/>
              </a:ln>
            </p:spPr>
            <p:txBody>
              <a:bodyPr/>
              <a:lstStyle/>
              <a:p>
                <a:endParaRPr lang="en-US" dirty="0"/>
              </a:p>
            </p:txBody>
          </p:sp>
          <p:sp>
            <p:nvSpPr>
              <p:cNvPr id="92" name="Freeform 549"/>
              <p:cNvSpPr>
                <a:spLocks/>
              </p:cNvSpPr>
              <p:nvPr/>
            </p:nvSpPr>
            <p:spPr bwMode="auto">
              <a:xfrm>
                <a:off x="3030" y="2291"/>
                <a:ext cx="72" cy="45"/>
              </a:xfrm>
              <a:custGeom>
                <a:avLst/>
                <a:gdLst/>
                <a:ahLst/>
                <a:cxnLst>
                  <a:cxn ang="0">
                    <a:pos x="131" y="0"/>
                  </a:cxn>
                  <a:cxn ang="0">
                    <a:pos x="106" y="10"/>
                  </a:cxn>
                  <a:cxn ang="0">
                    <a:pos x="40" y="98"/>
                  </a:cxn>
                  <a:cxn ang="0">
                    <a:pos x="2" y="134"/>
                  </a:cxn>
                  <a:cxn ang="0">
                    <a:pos x="0" y="170"/>
                  </a:cxn>
                  <a:cxn ang="0">
                    <a:pos x="40" y="199"/>
                  </a:cxn>
                  <a:cxn ang="0">
                    <a:pos x="117" y="224"/>
                  </a:cxn>
                  <a:cxn ang="0">
                    <a:pos x="213" y="218"/>
                  </a:cxn>
                  <a:cxn ang="0">
                    <a:pos x="294" y="192"/>
                  </a:cxn>
                  <a:cxn ang="0">
                    <a:pos x="334" y="129"/>
                  </a:cxn>
                  <a:cxn ang="0">
                    <a:pos x="360" y="84"/>
                  </a:cxn>
                  <a:cxn ang="0">
                    <a:pos x="354" y="58"/>
                  </a:cxn>
                  <a:cxn ang="0">
                    <a:pos x="334" y="72"/>
                  </a:cxn>
                  <a:cxn ang="0">
                    <a:pos x="303" y="88"/>
                  </a:cxn>
                  <a:cxn ang="0">
                    <a:pos x="241" y="82"/>
                  </a:cxn>
                  <a:cxn ang="0">
                    <a:pos x="163" y="49"/>
                  </a:cxn>
                  <a:cxn ang="0">
                    <a:pos x="137" y="5"/>
                  </a:cxn>
                  <a:cxn ang="0">
                    <a:pos x="131" y="0"/>
                  </a:cxn>
                </a:cxnLst>
                <a:rect l="0" t="0" r="r" b="b"/>
                <a:pathLst>
                  <a:path w="360" h="224">
                    <a:moveTo>
                      <a:pt x="131" y="0"/>
                    </a:moveTo>
                    <a:lnTo>
                      <a:pt x="106" y="10"/>
                    </a:lnTo>
                    <a:lnTo>
                      <a:pt x="40" y="98"/>
                    </a:lnTo>
                    <a:lnTo>
                      <a:pt x="2" y="134"/>
                    </a:lnTo>
                    <a:lnTo>
                      <a:pt x="0" y="170"/>
                    </a:lnTo>
                    <a:lnTo>
                      <a:pt x="40" y="199"/>
                    </a:lnTo>
                    <a:lnTo>
                      <a:pt x="117" y="224"/>
                    </a:lnTo>
                    <a:lnTo>
                      <a:pt x="213" y="218"/>
                    </a:lnTo>
                    <a:lnTo>
                      <a:pt x="294" y="192"/>
                    </a:lnTo>
                    <a:lnTo>
                      <a:pt x="334" y="129"/>
                    </a:lnTo>
                    <a:lnTo>
                      <a:pt x="360" y="84"/>
                    </a:lnTo>
                    <a:lnTo>
                      <a:pt x="354" y="58"/>
                    </a:lnTo>
                    <a:lnTo>
                      <a:pt x="334" y="72"/>
                    </a:lnTo>
                    <a:lnTo>
                      <a:pt x="303" y="88"/>
                    </a:lnTo>
                    <a:lnTo>
                      <a:pt x="241" y="82"/>
                    </a:lnTo>
                    <a:lnTo>
                      <a:pt x="163" y="49"/>
                    </a:lnTo>
                    <a:lnTo>
                      <a:pt x="137" y="5"/>
                    </a:lnTo>
                    <a:lnTo>
                      <a:pt x="131" y="0"/>
                    </a:lnTo>
                  </a:path>
                </a:pathLst>
              </a:custGeom>
              <a:noFill/>
              <a:ln w="3175">
                <a:solidFill>
                  <a:schemeClr val="tx1"/>
                </a:solidFill>
                <a:prstDash val="solid"/>
                <a:round/>
                <a:headEnd/>
                <a:tailEnd/>
              </a:ln>
            </p:spPr>
            <p:txBody>
              <a:bodyPr/>
              <a:lstStyle/>
              <a:p>
                <a:endParaRPr lang="en-US" dirty="0"/>
              </a:p>
            </p:txBody>
          </p:sp>
          <p:sp>
            <p:nvSpPr>
              <p:cNvPr id="93" name="Freeform 550"/>
              <p:cNvSpPr>
                <a:spLocks/>
              </p:cNvSpPr>
              <p:nvPr/>
            </p:nvSpPr>
            <p:spPr bwMode="auto">
              <a:xfrm>
                <a:off x="2664" y="1530"/>
                <a:ext cx="1170" cy="814"/>
              </a:xfrm>
              <a:custGeom>
                <a:avLst/>
                <a:gdLst/>
                <a:ahLst/>
                <a:cxnLst>
                  <a:cxn ang="0">
                    <a:pos x="445" y="1076"/>
                  </a:cxn>
                  <a:cxn ang="0">
                    <a:pos x="296" y="1154"/>
                  </a:cxn>
                  <a:cxn ang="0">
                    <a:pos x="99" y="1105"/>
                  </a:cxn>
                  <a:cxn ang="0">
                    <a:pos x="50" y="1046"/>
                  </a:cxn>
                  <a:cxn ang="0">
                    <a:pos x="9" y="959"/>
                  </a:cxn>
                  <a:cxn ang="0">
                    <a:pos x="29" y="792"/>
                  </a:cxn>
                  <a:cxn ang="0">
                    <a:pos x="277" y="605"/>
                  </a:cxn>
                  <a:cxn ang="0">
                    <a:pos x="356" y="332"/>
                  </a:cxn>
                  <a:cxn ang="0">
                    <a:pos x="425" y="244"/>
                  </a:cxn>
                  <a:cxn ang="0">
                    <a:pos x="445" y="215"/>
                  </a:cxn>
                  <a:cxn ang="0">
                    <a:pos x="485" y="156"/>
                  </a:cxn>
                  <a:cxn ang="0">
                    <a:pos x="593" y="97"/>
                  </a:cxn>
                  <a:cxn ang="0">
                    <a:pos x="623" y="58"/>
                  </a:cxn>
                  <a:cxn ang="0">
                    <a:pos x="752" y="0"/>
                  </a:cxn>
                  <a:cxn ang="0">
                    <a:pos x="1257" y="146"/>
                  </a:cxn>
                  <a:cxn ang="0">
                    <a:pos x="1703" y="341"/>
                  </a:cxn>
                  <a:cxn ang="0">
                    <a:pos x="2446" y="323"/>
                  </a:cxn>
                  <a:cxn ang="0">
                    <a:pos x="3702" y="469"/>
                  </a:cxn>
                  <a:cxn ang="0">
                    <a:pos x="4792" y="283"/>
                  </a:cxn>
                  <a:cxn ang="0">
                    <a:pos x="5337" y="430"/>
                  </a:cxn>
                  <a:cxn ang="0">
                    <a:pos x="5486" y="547"/>
                  </a:cxn>
                  <a:cxn ang="0">
                    <a:pos x="5604" y="664"/>
                  </a:cxn>
                  <a:cxn ang="0">
                    <a:pos x="5712" y="744"/>
                  </a:cxn>
                  <a:cxn ang="0">
                    <a:pos x="5851" y="988"/>
                  </a:cxn>
                  <a:cxn ang="0">
                    <a:pos x="5516" y="1555"/>
                  </a:cxn>
                  <a:cxn ang="0">
                    <a:pos x="5406" y="2280"/>
                  </a:cxn>
                  <a:cxn ang="0">
                    <a:pos x="5516" y="2572"/>
                  </a:cxn>
                  <a:cxn ang="0">
                    <a:pos x="5693" y="2817"/>
                  </a:cxn>
                  <a:cxn ang="0">
                    <a:pos x="5604" y="3746"/>
                  </a:cxn>
                  <a:cxn ang="0">
                    <a:pos x="5593" y="3962"/>
                  </a:cxn>
                  <a:cxn ang="0">
                    <a:pos x="5564" y="3942"/>
                  </a:cxn>
                  <a:cxn ang="0">
                    <a:pos x="5545" y="3903"/>
                  </a:cxn>
                  <a:cxn ang="0">
                    <a:pos x="5516" y="3903"/>
                  </a:cxn>
                  <a:cxn ang="0">
                    <a:pos x="5495" y="3962"/>
                  </a:cxn>
                  <a:cxn ang="0">
                    <a:pos x="5475" y="4010"/>
                  </a:cxn>
                  <a:cxn ang="0">
                    <a:pos x="5436" y="4020"/>
                  </a:cxn>
                  <a:cxn ang="0">
                    <a:pos x="5288" y="3971"/>
                  </a:cxn>
                  <a:cxn ang="0">
                    <a:pos x="5366" y="3873"/>
                  </a:cxn>
                  <a:cxn ang="0">
                    <a:pos x="5425" y="3415"/>
                  </a:cxn>
                  <a:cxn ang="0">
                    <a:pos x="5138" y="2797"/>
                  </a:cxn>
                  <a:cxn ang="0">
                    <a:pos x="4217" y="2542"/>
                  </a:cxn>
                  <a:cxn ang="0">
                    <a:pos x="3802" y="2650"/>
                  </a:cxn>
                  <a:cxn ang="0">
                    <a:pos x="3415" y="2621"/>
                  </a:cxn>
                  <a:cxn ang="0">
                    <a:pos x="2635" y="2514"/>
                  </a:cxn>
                  <a:cxn ang="0">
                    <a:pos x="2575" y="3199"/>
                  </a:cxn>
                  <a:cxn ang="0">
                    <a:pos x="2624" y="3667"/>
                  </a:cxn>
                  <a:cxn ang="0">
                    <a:pos x="2605" y="3873"/>
                  </a:cxn>
                  <a:cxn ang="0">
                    <a:pos x="2615" y="4060"/>
                  </a:cxn>
                  <a:cxn ang="0">
                    <a:pos x="2486" y="4060"/>
                  </a:cxn>
                  <a:cxn ang="0">
                    <a:pos x="2387" y="3982"/>
                  </a:cxn>
                  <a:cxn ang="0">
                    <a:pos x="2426" y="3864"/>
                  </a:cxn>
                  <a:cxn ang="0">
                    <a:pos x="2397" y="3639"/>
                  </a:cxn>
                  <a:cxn ang="0">
                    <a:pos x="2258" y="2983"/>
                  </a:cxn>
                  <a:cxn ang="0">
                    <a:pos x="2010" y="2366"/>
                  </a:cxn>
                  <a:cxn ang="0">
                    <a:pos x="1555" y="2034"/>
                  </a:cxn>
                  <a:cxn ang="0">
                    <a:pos x="1375" y="1457"/>
                  </a:cxn>
                  <a:cxn ang="0">
                    <a:pos x="899" y="1036"/>
                  </a:cxn>
                  <a:cxn ang="0">
                    <a:pos x="822" y="1016"/>
                  </a:cxn>
                </a:cxnLst>
                <a:rect l="0" t="0" r="r" b="b"/>
                <a:pathLst>
                  <a:path w="5851" h="4070">
                    <a:moveTo>
                      <a:pt x="811" y="997"/>
                    </a:moveTo>
                    <a:lnTo>
                      <a:pt x="653" y="1027"/>
                    </a:lnTo>
                    <a:lnTo>
                      <a:pt x="445" y="1076"/>
                    </a:lnTo>
                    <a:lnTo>
                      <a:pt x="336" y="1143"/>
                    </a:lnTo>
                    <a:lnTo>
                      <a:pt x="316" y="1154"/>
                    </a:lnTo>
                    <a:lnTo>
                      <a:pt x="296" y="1154"/>
                    </a:lnTo>
                    <a:lnTo>
                      <a:pt x="267" y="1154"/>
                    </a:lnTo>
                    <a:lnTo>
                      <a:pt x="127" y="1143"/>
                    </a:lnTo>
                    <a:lnTo>
                      <a:pt x="99" y="1105"/>
                    </a:lnTo>
                    <a:lnTo>
                      <a:pt x="78" y="1076"/>
                    </a:lnTo>
                    <a:lnTo>
                      <a:pt x="68" y="1057"/>
                    </a:lnTo>
                    <a:lnTo>
                      <a:pt x="50" y="1046"/>
                    </a:lnTo>
                    <a:lnTo>
                      <a:pt x="19" y="1016"/>
                    </a:lnTo>
                    <a:lnTo>
                      <a:pt x="19" y="997"/>
                    </a:lnTo>
                    <a:lnTo>
                      <a:pt x="9" y="959"/>
                    </a:lnTo>
                    <a:lnTo>
                      <a:pt x="0" y="910"/>
                    </a:lnTo>
                    <a:lnTo>
                      <a:pt x="9" y="850"/>
                    </a:lnTo>
                    <a:lnTo>
                      <a:pt x="29" y="792"/>
                    </a:lnTo>
                    <a:lnTo>
                      <a:pt x="87" y="773"/>
                    </a:lnTo>
                    <a:lnTo>
                      <a:pt x="196" y="675"/>
                    </a:lnTo>
                    <a:lnTo>
                      <a:pt x="277" y="605"/>
                    </a:lnTo>
                    <a:lnTo>
                      <a:pt x="326" y="499"/>
                    </a:lnTo>
                    <a:lnTo>
                      <a:pt x="345" y="430"/>
                    </a:lnTo>
                    <a:lnTo>
                      <a:pt x="356" y="332"/>
                    </a:lnTo>
                    <a:lnTo>
                      <a:pt x="384" y="292"/>
                    </a:lnTo>
                    <a:lnTo>
                      <a:pt x="405" y="263"/>
                    </a:lnTo>
                    <a:lnTo>
                      <a:pt x="425" y="244"/>
                    </a:lnTo>
                    <a:lnTo>
                      <a:pt x="465" y="235"/>
                    </a:lnTo>
                    <a:lnTo>
                      <a:pt x="485" y="235"/>
                    </a:lnTo>
                    <a:lnTo>
                      <a:pt x="445" y="215"/>
                    </a:lnTo>
                    <a:lnTo>
                      <a:pt x="454" y="205"/>
                    </a:lnTo>
                    <a:lnTo>
                      <a:pt x="505" y="175"/>
                    </a:lnTo>
                    <a:lnTo>
                      <a:pt x="485" y="156"/>
                    </a:lnTo>
                    <a:lnTo>
                      <a:pt x="454" y="137"/>
                    </a:lnTo>
                    <a:lnTo>
                      <a:pt x="485" y="127"/>
                    </a:lnTo>
                    <a:lnTo>
                      <a:pt x="593" y="97"/>
                    </a:lnTo>
                    <a:lnTo>
                      <a:pt x="634" y="88"/>
                    </a:lnTo>
                    <a:lnTo>
                      <a:pt x="663" y="68"/>
                    </a:lnTo>
                    <a:lnTo>
                      <a:pt x="623" y="58"/>
                    </a:lnTo>
                    <a:lnTo>
                      <a:pt x="603" y="39"/>
                    </a:lnTo>
                    <a:lnTo>
                      <a:pt x="643" y="28"/>
                    </a:lnTo>
                    <a:lnTo>
                      <a:pt x="752" y="0"/>
                    </a:lnTo>
                    <a:lnTo>
                      <a:pt x="881" y="0"/>
                    </a:lnTo>
                    <a:lnTo>
                      <a:pt x="1138" y="78"/>
                    </a:lnTo>
                    <a:lnTo>
                      <a:pt x="1257" y="146"/>
                    </a:lnTo>
                    <a:lnTo>
                      <a:pt x="1346" y="195"/>
                    </a:lnTo>
                    <a:lnTo>
                      <a:pt x="1624" y="323"/>
                    </a:lnTo>
                    <a:lnTo>
                      <a:pt x="1703" y="341"/>
                    </a:lnTo>
                    <a:lnTo>
                      <a:pt x="1971" y="341"/>
                    </a:lnTo>
                    <a:lnTo>
                      <a:pt x="2229" y="323"/>
                    </a:lnTo>
                    <a:lnTo>
                      <a:pt x="2446" y="323"/>
                    </a:lnTo>
                    <a:lnTo>
                      <a:pt x="2881" y="381"/>
                    </a:lnTo>
                    <a:lnTo>
                      <a:pt x="3219" y="430"/>
                    </a:lnTo>
                    <a:lnTo>
                      <a:pt x="3702" y="469"/>
                    </a:lnTo>
                    <a:lnTo>
                      <a:pt x="4059" y="410"/>
                    </a:lnTo>
                    <a:lnTo>
                      <a:pt x="4515" y="323"/>
                    </a:lnTo>
                    <a:lnTo>
                      <a:pt x="4792" y="283"/>
                    </a:lnTo>
                    <a:lnTo>
                      <a:pt x="4990" y="292"/>
                    </a:lnTo>
                    <a:lnTo>
                      <a:pt x="5189" y="352"/>
                    </a:lnTo>
                    <a:lnTo>
                      <a:pt x="5337" y="430"/>
                    </a:lnTo>
                    <a:lnTo>
                      <a:pt x="5436" y="489"/>
                    </a:lnTo>
                    <a:lnTo>
                      <a:pt x="5454" y="518"/>
                    </a:lnTo>
                    <a:lnTo>
                      <a:pt x="5486" y="547"/>
                    </a:lnTo>
                    <a:lnTo>
                      <a:pt x="5495" y="595"/>
                    </a:lnTo>
                    <a:lnTo>
                      <a:pt x="5564" y="644"/>
                    </a:lnTo>
                    <a:lnTo>
                      <a:pt x="5604" y="664"/>
                    </a:lnTo>
                    <a:lnTo>
                      <a:pt x="5643" y="684"/>
                    </a:lnTo>
                    <a:lnTo>
                      <a:pt x="5683" y="704"/>
                    </a:lnTo>
                    <a:lnTo>
                      <a:pt x="5712" y="744"/>
                    </a:lnTo>
                    <a:lnTo>
                      <a:pt x="5763" y="792"/>
                    </a:lnTo>
                    <a:lnTo>
                      <a:pt x="5822" y="891"/>
                    </a:lnTo>
                    <a:lnTo>
                      <a:pt x="5851" y="988"/>
                    </a:lnTo>
                    <a:lnTo>
                      <a:pt x="5851" y="1046"/>
                    </a:lnTo>
                    <a:lnTo>
                      <a:pt x="5704" y="1487"/>
                    </a:lnTo>
                    <a:lnTo>
                      <a:pt x="5516" y="1555"/>
                    </a:lnTo>
                    <a:lnTo>
                      <a:pt x="5524" y="1839"/>
                    </a:lnTo>
                    <a:lnTo>
                      <a:pt x="5406" y="2181"/>
                    </a:lnTo>
                    <a:lnTo>
                      <a:pt x="5406" y="2280"/>
                    </a:lnTo>
                    <a:lnTo>
                      <a:pt x="5425" y="2397"/>
                    </a:lnTo>
                    <a:lnTo>
                      <a:pt x="5454" y="2474"/>
                    </a:lnTo>
                    <a:lnTo>
                      <a:pt x="5516" y="2572"/>
                    </a:lnTo>
                    <a:lnTo>
                      <a:pt x="5654" y="2729"/>
                    </a:lnTo>
                    <a:lnTo>
                      <a:pt x="5683" y="2777"/>
                    </a:lnTo>
                    <a:lnTo>
                      <a:pt x="5693" y="2817"/>
                    </a:lnTo>
                    <a:lnTo>
                      <a:pt x="5683" y="2973"/>
                    </a:lnTo>
                    <a:lnTo>
                      <a:pt x="5604" y="3521"/>
                    </a:lnTo>
                    <a:lnTo>
                      <a:pt x="5604" y="3746"/>
                    </a:lnTo>
                    <a:lnTo>
                      <a:pt x="5604" y="3912"/>
                    </a:lnTo>
                    <a:lnTo>
                      <a:pt x="5604" y="3952"/>
                    </a:lnTo>
                    <a:lnTo>
                      <a:pt x="5593" y="3962"/>
                    </a:lnTo>
                    <a:lnTo>
                      <a:pt x="5585" y="3962"/>
                    </a:lnTo>
                    <a:lnTo>
                      <a:pt x="5564" y="3952"/>
                    </a:lnTo>
                    <a:lnTo>
                      <a:pt x="5564" y="3942"/>
                    </a:lnTo>
                    <a:lnTo>
                      <a:pt x="5564" y="3932"/>
                    </a:lnTo>
                    <a:lnTo>
                      <a:pt x="5554" y="3912"/>
                    </a:lnTo>
                    <a:lnTo>
                      <a:pt x="5545" y="3903"/>
                    </a:lnTo>
                    <a:lnTo>
                      <a:pt x="5535" y="3893"/>
                    </a:lnTo>
                    <a:lnTo>
                      <a:pt x="5524" y="3893"/>
                    </a:lnTo>
                    <a:lnTo>
                      <a:pt x="5516" y="3903"/>
                    </a:lnTo>
                    <a:lnTo>
                      <a:pt x="5506" y="3922"/>
                    </a:lnTo>
                    <a:lnTo>
                      <a:pt x="5495" y="3942"/>
                    </a:lnTo>
                    <a:lnTo>
                      <a:pt x="5495" y="3962"/>
                    </a:lnTo>
                    <a:lnTo>
                      <a:pt x="5486" y="3982"/>
                    </a:lnTo>
                    <a:lnTo>
                      <a:pt x="5486" y="3990"/>
                    </a:lnTo>
                    <a:lnTo>
                      <a:pt x="5475" y="4010"/>
                    </a:lnTo>
                    <a:lnTo>
                      <a:pt x="5465" y="4020"/>
                    </a:lnTo>
                    <a:lnTo>
                      <a:pt x="5454" y="4020"/>
                    </a:lnTo>
                    <a:lnTo>
                      <a:pt x="5436" y="4020"/>
                    </a:lnTo>
                    <a:lnTo>
                      <a:pt x="5337" y="3990"/>
                    </a:lnTo>
                    <a:lnTo>
                      <a:pt x="5307" y="3982"/>
                    </a:lnTo>
                    <a:lnTo>
                      <a:pt x="5288" y="3971"/>
                    </a:lnTo>
                    <a:lnTo>
                      <a:pt x="5277" y="3952"/>
                    </a:lnTo>
                    <a:lnTo>
                      <a:pt x="5277" y="3942"/>
                    </a:lnTo>
                    <a:lnTo>
                      <a:pt x="5366" y="3873"/>
                    </a:lnTo>
                    <a:lnTo>
                      <a:pt x="5386" y="3854"/>
                    </a:lnTo>
                    <a:lnTo>
                      <a:pt x="5386" y="3824"/>
                    </a:lnTo>
                    <a:lnTo>
                      <a:pt x="5425" y="3415"/>
                    </a:lnTo>
                    <a:lnTo>
                      <a:pt x="5416" y="3248"/>
                    </a:lnTo>
                    <a:lnTo>
                      <a:pt x="5337" y="3081"/>
                    </a:lnTo>
                    <a:lnTo>
                      <a:pt x="5138" y="2797"/>
                    </a:lnTo>
                    <a:lnTo>
                      <a:pt x="4901" y="2464"/>
                    </a:lnTo>
                    <a:lnTo>
                      <a:pt x="4317" y="2542"/>
                    </a:lnTo>
                    <a:lnTo>
                      <a:pt x="4217" y="2542"/>
                    </a:lnTo>
                    <a:lnTo>
                      <a:pt x="3971" y="2592"/>
                    </a:lnTo>
                    <a:lnTo>
                      <a:pt x="3861" y="2640"/>
                    </a:lnTo>
                    <a:lnTo>
                      <a:pt x="3802" y="2650"/>
                    </a:lnTo>
                    <a:lnTo>
                      <a:pt x="3723" y="2650"/>
                    </a:lnTo>
                    <a:lnTo>
                      <a:pt x="3664" y="2650"/>
                    </a:lnTo>
                    <a:lnTo>
                      <a:pt x="3415" y="2621"/>
                    </a:lnTo>
                    <a:lnTo>
                      <a:pt x="3020" y="2532"/>
                    </a:lnTo>
                    <a:lnTo>
                      <a:pt x="2733" y="2514"/>
                    </a:lnTo>
                    <a:lnTo>
                      <a:pt x="2635" y="2514"/>
                    </a:lnTo>
                    <a:lnTo>
                      <a:pt x="2575" y="2621"/>
                    </a:lnTo>
                    <a:lnTo>
                      <a:pt x="2584" y="2885"/>
                    </a:lnTo>
                    <a:lnTo>
                      <a:pt x="2575" y="3199"/>
                    </a:lnTo>
                    <a:lnTo>
                      <a:pt x="2565" y="3403"/>
                    </a:lnTo>
                    <a:lnTo>
                      <a:pt x="2594" y="3580"/>
                    </a:lnTo>
                    <a:lnTo>
                      <a:pt x="2624" y="3667"/>
                    </a:lnTo>
                    <a:lnTo>
                      <a:pt x="2644" y="3698"/>
                    </a:lnTo>
                    <a:lnTo>
                      <a:pt x="2644" y="3736"/>
                    </a:lnTo>
                    <a:lnTo>
                      <a:pt x="2605" y="3873"/>
                    </a:lnTo>
                    <a:lnTo>
                      <a:pt x="2594" y="3962"/>
                    </a:lnTo>
                    <a:lnTo>
                      <a:pt x="2605" y="4020"/>
                    </a:lnTo>
                    <a:lnTo>
                      <a:pt x="2615" y="4060"/>
                    </a:lnTo>
                    <a:lnTo>
                      <a:pt x="2594" y="4070"/>
                    </a:lnTo>
                    <a:lnTo>
                      <a:pt x="2555" y="4070"/>
                    </a:lnTo>
                    <a:lnTo>
                      <a:pt x="2486" y="4060"/>
                    </a:lnTo>
                    <a:lnTo>
                      <a:pt x="2446" y="4040"/>
                    </a:lnTo>
                    <a:lnTo>
                      <a:pt x="2417" y="4010"/>
                    </a:lnTo>
                    <a:lnTo>
                      <a:pt x="2387" y="3982"/>
                    </a:lnTo>
                    <a:lnTo>
                      <a:pt x="2377" y="3971"/>
                    </a:lnTo>
                    <a:lnTo>
                      <a:pt x="2417" y="3893"/>
                    </a:lnTo>
                    <a:lnTo>
                      <a:pt x="2426" y="3864"/>
                    </a:lnTo>
                    <a:lnTo>
                      <a:pt x="2426" y="3824"/>
                    </a:lnTo>
                    <a:lnTo>
                      <a:pt x="2397" y="3707"/>
                    </a:lnTo>
                    <a:lnTo>
                      <a:pt x="2397" y="3639"/>
                    </a:lnTo>
                    <a:lnTo>
                      <a:pt x="2407" y="3541"/>
                    </a:lnTo>
                    <a:lnTo>
                      <a:pt x="2367" y="3355"/>
                    </a:lnTo>
                    <a:lnTo>
                      <a:pt x="2258" y="2983"/>
                    </a:lnTo>
                    <a:lnTo>
                      <a:pt x="2209" y="2689"/>
                    </a:lnTo>
                    <a:lnTo>
                      <a:pt x="2179" y="2446"/>
                    </a:lnTo>
                    <a:lnTo>
                      <a:pt x="2010" y="2366"/>
                    </a:lnTo>
                    <a:lnTo>
                      <a:pt x="1852" y="2280"/>
                    </a:lnTo>
                    <a:lnTo>
                      <a:pt x="1713" y="2171"/>
                    </a:lnTo>
                    <a:lnTo>
                      <a:pt x="1555" y="2034"/>
                    </a:lnTo>
                    <a:lnTo>
                      <a:pt x="1515" y="1976"/>
                    </a:lnTo>
                    <a:lnTo>
                      <a:pt x="1455" y="1770"/>
                    </a:lnTo>
                    <a:lnTo>
                      <a:pt x="1375" y="1457"/>
                    </a:lnTo>
                    <a:lnTo>
                      <a:pt x="1030" y="1183"/>
                    </a:lnTo>
                    <a:lnTo>
                      <a:pt x="980" y="1154"/>
                    </a:lnTo>
                    <a:lnTo>
                      <a:pt x="899" y="1036"/>
                    </a:lnTo>
                    <a:lnTo>
                      <a:pt x="860" y="1008"/>
                    </a:lnTo>
                    <a:lnTo>
                      <a:pt x="851" y="1008"/>
                    </a:lnTo>
                    <a:lnTo>
                      <a:pt x="822" y="1016"/>
                    </a:lnTo>
                    <a:lnTo>
                      <a:pt x="790" y="1016"/>
                    </a:lnTo>
                    <a:lnTo>
                      <a:pt x="811" y="997"/>
                    </a:lnTo>
                    <a:close/>
                  </a:path>
                </a:pathLst>
              </a:custGeom>
              <a:solidFill>
                <a:srgbClr val="FFFFFF"/>
              </a:solidFill>
              <a:ln w="9525">
                <a:solidFill>
                  <a:schemeClr val="tx1"/>
                </a:solidFill>
                <a:round/>
                <a:headEnd/>
                <a:tailEnd/>
              </a:ln>
            </p:spPr>
            <p:txBody>
              <a:bodyPr/>
              <a:lstStyle/>
              <a:p>
                <a:endParaRPr lang="en-US" dirty="0"/>
              </a:p>
            </p:txBody>
          </p:sp>
          <p:sp>
            <p:nvSpPr>
              <p:cNvPr id="94" name="Freeform 551"/>
              <p:cNvSpPr>
                <a:spLocks/>
              </p:cNvSpPr>
              <p:nvPr/>
            </p:nvSpPr>
            <p:spPr bwMode="auto">
              <a:xfrm>
                <a:off x="2664" y="1530"/>
                <a:ext cx="1170" cy="814"/>
              </a:xfrm>
              <a:custGeom>
                <a:avLst/>
                <a:gdLst/>
                <a:ahLst/>
                <a:cxnLst>
                  <a:cxn ang="0">
                    <a:pos x="445" y="1076"/>
                  </a:cxn>
                  <a:cxn ang="0">
                    <a:pos x="296" y="1154"/>
                  </a:cxn>
                  <a:cxn ang="0">
                    <a:pos x="99" y="1105"/>
                  </a:cxn>
                  <a:cxn ang="0">
                    <a:pos x="50" y="1046"/>
                  </a:cxn>
                  <a:cxn ang="0">
                    <a:pos x="9" y="959"/>
                  </a:cxn>
                  <a:cxn ang="0">
                    <a:pos x="29" y="792"/>
                  </a:cxn>
                  <a:cxn ang="0">
                    <a:pos x="277" y="605"/>
                  </a:cxn>
                  <a:cxn ang="0">
                    <a:pos x="356" y="332"/>
                  </a:cxn>
                  <a:cxn ang="0">
                    <a:pos x="425" y="244"/>
                  </a:cxn>
                  <a:cxn ang="0">
                    <a:pos x="445" y="215"/>
                  </a:cxn>
                  <a:cxn ang="0">
                    <a:pos x="485" y="156"/>
                  </a:cxn>
                  <a:cxn ang="0">
                    <a:pos x="593" y="97"/>
                  </a:cxn>
                  <a:cxn ang="0">
                    <a:pos x="623" y="58"/>
                  </a:cxn>
                  <a:cxn ang="0">
                    <a:pos x="752" y="0"/>
                  </a:cxn>
                  <a:cxn ang="0">
                    <a:pos x="1257" y="146"/>
                  </a:cxn>
                  <a:cxn ang="0">
                    <a:pos x="1703" y="341"/>
                  </a:cxn>
                  <a:cxn ang="0">
                    <a:pos x="2446" y="323"/>
                  </a:cxn>
                  <a:cxn ang="0">
                    <a:pos x="3702" y="469"/>
                  </a:cxn>
                  <a:cxn ang="0">
                    <a:pos x="4792" y="283"/>
                  </a:cxn>
                  <a:cxn ang="0">
                    <a:pos x="5337" y="430"/>
                  </a:cxn>
                  <a:cxn ang="0">
                    <a:pos x="5486" y="547"/>
                  </a:cxn>
                  <a:cxn ang="0">
                    <a:pos x="5604" y="664"/>
                  </a:cxn>
                  <a:cxn ang="0">
                    <a:pos x="5712" y="744"/>
                  </a:cxn>
                  <a:cxn ang="0">
                    <a:pos x="5851" y="988"/>
                  </a:cxn>
                  <a:cxn ang="0">
                    <a:pos x="5516" y="1555"/>
                  </a:cxn>
                  <a:cxn ang="0">
                    <a:pos x="5406" y="2280"/>
                  </a:cxn>
                  <a:cxn ang="0">
                    <a:pos x="5516" y="2572"/>
                  </a:cxn>
                  <a:cxn ang="0">
                    <a:pos x="5693" y="2817"/>
                  </a:cxn>
                  <a:cxn ang="0">
                    <a:pos x="5604" y="3746"/>
                  </a:cxn>
                  <a:cxn ang="0">
                    <a:pos x="5593" y="3962"/>
                  </a:cxn>
                  <a:cxn ang="0">
                    <a:pos x="5564" y="3942"/>
                  </a:cxn>
                  <a:cxn ang="0">
                    <a:pos x="5545" y="3903"/>
                  </a:cxn>
                  <a:cxn ang="0">
                    <a:pos x="5516" y="3903"/>
                  </a:cxn>
                  <a:cxn ang="0">
                    <a:pos x="5495" y="3962"/>
                  </a:cxn>
                  <a:cxn ang="0">
                    <a:pos x="5475" y="4010"/>
                  </a:cxn>
                  <a:cxn ang="0">
                    <a:pos x="5436" y="4020"/>
                  </a:cxn>
                  <a:cxn ang="0">
                    <a:pos x="5288" y="3971"/>
                  </a:cxn>
                  <a:cxn ang="0">
                    <a:pos x="5366" y="3873"/>
                  </a:cxn>
                  <a:cxn ang="0">
                    <a:pos x="5425" y="3415"/>
                  </a:cxn>
                  <a:cxn ang="0">
                    <a:pos x="5138" y="2797"/>
                  </a:cxn>
                  <a:cxn ang="0">
                    <a:pos x="4217" y="2542"/>
                  </a:cxn>
                  <a:cxn ang="0">
                    <a:pos x="3802" y="2650"/>
                  </a:cxn>
                  <a:cxn ang="0">
                    <a:pos x="3415" y="2621"/>
                  </a:cxn>
                  <a:cxn ang="0">
                    <a:pos x="2635" y="2514"/>
                  </a:cxn>
                  <a:cxn ang="0">
                    <a:pos x="2575" y="3199"/>
                  </a:cxn>
                  <a:cxn ang="0">
                    <a:pos x="2624" y="3667"/>
                  </a:cxn>
                  <a:cxn ang="0">
                    <a:pos x="2605" y="3873"/>
                  </a:cxn>
                  <a:cxn ang="0">
                    <a:pos x="2615" y="4060"/>
                  </a:cxn>
                  <a:cxn ang="0">
                    <a:pos x="2486" y="4060"/>
                  </a:cxn>
                  <a:cxn ang="0">
                    <a:pos x="2387" y="3982"/>
                  </a:cxn>
                  <a:cxn ang="0">
                    <a:pos x="2426" y="3864"/>
                  </a:cxn>
                  <a:cxn ang="0">
                    <a:pos x="2397" y="3639"/>
                  </a:cxn>
                  <a:cxn ang="0">
                    <a:pos x="2258" y="2983"/>
                  </a:cxn>
                  <a:cxn ang="0">
                    <a:pos x="2010" y="2366"/>
                  </a:cxn>
                  <a:cxn ang="0">
                    <a:pos x="1555" y="2034"/>
                  </a:cxn>
                  <a:cxn ang="0">
                    <a:pos x="1375" y="1457"/>
                  </a:cxn>
                  <a:cxn ang="0">
                    <a:pos x="899" y="1036"/>
                  </a:cxn>
                  <a:cxn ang="0">
                    <a:pos x="822" y="1016"/>
                  </a:cxn>
                </a:cxnLst>
                <a:rect l="0" t="0" r="r" b="b"/>
                <a:pathLst>
                  <a:path w="5851" h="4070">
                    <a:moveTo>
                      <a:pt x="811" y="997"/>
                    </a:moveTo>
                    <a:lnTo>
                      <a:pt x="653" y="1027"/>
                    </a:lnTo>
                    <a:lnTo>
                      <a:pt x="445" y="1076"/>
                    </a:lnTo>
                    <a:lnTo>
                      <a:pt x="336" y="1143"/>
                    </a:lnTo>
                    <a:lnTo>
                      <a:pt x="316" y="1154"/>
                    </a:lnTo>
                    <a:lnTo>
                      <a:pt x="296" y="1154"/>
                    </a:lnTo>
                    <a:lnTo>
                      <a:pt x="267" y="1154"/>
                    </a:lnTo>
                    <a:lnTo>
                      <a:pt x="127" y="1143"/>
                    </a:lnTo>
                    <a:lnTo>
                      <a:pt x="99" y="1105"/>
                    </a:lnTo>
                    <a:lnTo>
                      <a:pt x="78" y="1076"/>
                    </a:lnTo>
                    <a:lnTo>
                      <a:pt x="68" y="1057"/>
                    </a:lnTo>
                    <a:lnTo>
                      <a:pt x="50" y="1046"/>
                    </a:lnTo>
                    <a:lnTo>
                      <a:pt x="19" y="1016"/>
                    </a:lnTo>
                    <a:lnTo>
                      <a:pt x="19" y="997"/>
                    </a:lnTo>
                    <a:lnTo>
                      <a:pt x="9" y="959"/>
                    </a:lnTo>
                    <a:lnTo>
                      <a:pt x="0" y="910"/>
                    </a:lnTo>
                    <a:lnTo>
                      <a:pt x="9" y="850"/>
                    </a:lnTo>
                    <a:lnTo>
                      <a:pt x="29" y="792"/>
                    </a:lnTo>
                    <a:lnTo>
                      <a:pt x="87" y="773"/>
                    </a:lnTo>
                    <a:lnTo>
                      <a:pt x="196" y="675"/>
                    </a:lnTo>
                    <a:lnTo>
                      <a:pt x="277" y="605"/>
                    </a:lnTo>
                    <a:lnTo>
                      <a:pt x="326" y="499"/>
                    </a:lnTo>
                    <a:lnTo>
                      <a:pt x="345" y="430"/>
                    </a:lnTo>
                    <a:lnTo>
                      <a:pt x="356" y="332"/>
                    </a:lnTo>
                    <a:lnTo>
                      <a:pt x="384" y="292"/>
                    </a:lnTo>
                    <a:lnTo>
                      <a:pt x="405" y="263"/>
                    </a:lnTo>
                    <a:lnTo>
                      <a:pt x="425" y="244"/>
                    </a:lnTo>
                    <a:lnTo>
                      <a:pt x="465" y="235"/>
                    </a:lnTo>
                    <a:lnTo>
                      <a:pt x="485" y="235"/>
                    </a:lnTo>
                    <a:lnTo>
                      <a:pt x="445" y="215"/>
                    </a:lnTo>
                    <a:lnTo>
                      <a:pt x="454" y="205"/>
                    </a:lnTo>
                    <a:lnTo>
                      <a:pt x="505" y="175"/>
                    </a:lnTo>
                    <a:lnTo>
                      <a:pt x="485" y="156"/>
                    </a:lnTo>
                    <a:lnTo>
                      <a:pt x="454" y="137"/>
                    </a:lnTo>
                    <a:lnTo>
                      <a:pt x="485" y="127"/>
                    </a:lnTo>
                    <a:lnTo>
                      <a:pt x="593" y="97"/>
                    </a:lnTo>
                    <a:lnTo>
                      <a:pt x="634" y="88"/>
                    </a:lnTo>
                    <a:lnTo>
                      <a:pt x="663" y="68"/>
                    </a:lnTo>
                    <a:lnTo>
                      <a:pt x="623" y="58"/>
                    </a:lnTo>
                    <a:lnTo>
                      <a:pt x="603" y="39"/>
                    </a:lnTo>
                    <a:lnTo>
                      <a:pt x="643" y="28"/>
                    </a:lnTo>
                    <a:lnTo>
                      <a:pt x="752" y="0"/>
                    </a:lnTo>
                    <a:lnTo>
                      <a:pt x="881" y="0"/>
                    </a:lnTo>
                    <a:lnTo>
                      <a:pt x="1138" y="78"/>
                    </a:lnTo>
                    <a:lnTo>
                      <a:pt x="1257" y="146"/>
                    </a:lnTo>
                    <a:lnTo>
                      <a:pt x="1346" y="195"/>
                    </a:lnTo>
                    <a:lnTo>
                      <a:pt x="1624" y="323"/>
                    </a:lnTo>
                    <a:lnTo>
                      <a:pt x="1703" y="341"/>
                    </a:lnTo>
                    <a:lnTo>
                      <a:pt x="1971" y="341"/>
                    </a:lnTo>
                    <a:lnTo>
                      <a:pt x="2229" y="323"/>
                    </a:lnTo>
                    <a:lnTo>
                      <a:pt x="2446" y="323"/>
                    </a:lnTo>
                    <a:lnTo>
                      <a:pt x="2881" y="381"/>
                    </a:lnTo>
                    <a:lnTo>
                      <a:pt x="3219" y="430"/>
                    </a:lnTo>
                    <a:lnTo>
                      <a:pt x="3702" y="469"/>
                    </a:lnTo>
                    <a:lnTo>
                      <a:pt x="4059" y="410"/>
                    </a:lnTo>
                    <a:lnTo>
                      <a:pt x="4515" y="323"/>
                    </a:lnTo>
                    <a:lnTo>
                      <a:pt x="4792" y="283"/>
                    </a:lnTo>
                    <a:lnTo>
                      <a:pt x="4990" y="292"/>
                    </a:lnTo>
                    <a:lnTo>
                      <a:pt x="5189" y="352"/>
                    </a:lnTo>
                    <a:lnTo>
                      <a:pt x="5337" y="430"/>
                    </a:lnTo>
                    <a:lnTo>
                      <a:pt x="5436" y="489"/>
                    </a:lnTo>
                    <a:lnTo>
                      <a:pt x="5454" y="518"/>
                    </a:lnTo>
                    <a:lnTo>
                      <a:pt x="5486" y="547"/>
                    </a:lnTo>
                    <a:lnTo>
                      <a:pt x="5495" y="595"/>
                    </a:lnTo>
                    <a:lnTo>
                      <a:pt x="5564" y="644"/>
                    </a:lnTo>
                    <a:lnTo>
                      <a:pt x="5604" y="664"/>
                    </a:lnTo>
                    <a:lnTo>
                      <a:pt x="5643" y="684"/>
                    </a:lnTo>
                    <a:lnTo>
                      <a:pt x="5683" y="704"/>
                    </a:lnTo>
                    <a:lnTo>
                      <a:pt x="5712" y="744"/>
                    </a:lnTo>
                    <a:lnTo>
                      <a:pt x="5763" y="792"/>
                    </a:lnTo>
                    <a:lnTo>
                      <a:pt x="5822" y="891"/>
                    </a:lnTo>
                    <a:lnTo>
                      <a:pt x="5851" y="988"/>
                    </a:lnTo>
                    <a:lnTo>
                      <a:pt x="5851" y="1046"/>
                    </a:lnTo>
                    <a:lnTo>
                      <a:pt x="5704" y="1487"/>
                    </a:lnTo>
                    <a:lnTo>
                      <a:pt x="5516" y="1555"/>
                    </a:lnTo>
                    <a:lnTo>
                      <a:pt x="5524" y="1839"/>
                    </a:lnTo>
                    <a:lnTo>
                      <a:pt x="5406" y="2181"/>
                    </a:lnTo>
                    <a:lnTo>
                      <a:pt x="5406" y="2280"/>
                    </a:lnTo>
                    <a:lnTo>
                      <a:pt x="5425" y="2397"/>
                    </a:lnTo>
                    <a:lnTo>
                      <a:pt x="5454" y="2474"/>
                    </a:lnTo>
                    <a:lnTo>
                      <a:pt x="5516" y="2572"/>
                    </a:lnTo>
                    <a:lnTo>
                      <a:pt x="5654" y="2729"/>
                    </a:lnTo>
                    <a:lnTo>
                      <a:pt x="5683" y="2777"/>
                    </a:lnTo>
                    <a:lnTo>
                      <a:pt x="5693" y="2817"/>
                    </a:lnTo>
                    <a:lnTo>
                      <a:pt x="5683" y="2973"/>
                    </a:lnTo>
                    <a:lnTo>
                      <a:pt x="5604" y="3521"/>
                    </a:lnTo>
                    <a:lnTo>
                      <a:pt x="5604" y="3746"/>
                    </a:lnTo>
                    <a:lnTo>
                      <a:pt x="5604" y="3912"/>
                    </a:lnTo>
                    <a:lnTo>
                      <a:pt x="5604" y="3952"/>
                    </a:lnTo>
                    <a:lnTo>
                      <a:pt x="5593" y="3962"/>
                    </a:lnTo>
                    <a:lnTo>
                      <a:pt x="5585" y="3962"/>
                    </a:lnTo>
                    <a:lnTo>
                      <a:pt x="5564" y="3952"/>
                    </a:lnTo>
                    <a:lnTo>
                      <a:pt x="5564" y="3942"/>
                    </a:lnTo>
                    <a:lnTo>
                      <a:pt x="5564" y="3932"/>
                    </a:lnTo>
                    <a:lnTo>
                      <a:pt x="5554" y="3912"/>
                    </a:lnTo>
                    <a:lnTo>
                      <a:pt x="5545" y="3903"/>
                    </a:lnTo>
                    <a:lnTo>
                      <a:pt x="5535" y="3893"/>
                    </a:lnTo>
                    <a:lnTo>
                      <a:pt x="5524" y="3893"/>
                    </a:lnTo>
                    <a:lnTo>
                      <a:pt x="5516" y="3903"/>
                    </a:lnTo>
                    <a:lnTo>
                      <a:pt x="5506" y="3922"/>
                    </a:lnTo>
                    <a:lnTo>
                      <a:pt x="5495" y="3942"/>
                    </a:lnTo>
                    <a:lnTo>
                      <a:pt x="5495" y="3962"/>
                    </a:lnTo>
                    <a:lnTo>
                      <a:pt x="5486" y="3982"/>
                    </a:lnTo>
                    <a:lnTo>
                      <a:pt x="5486" y="3990"/>
                    </a:lnTo>
                    <a:lnTo>
                      <a:pt x="5475" y="4010"/>
                    </a:lnTo>
                    <a:lnTo>
                      <a:pt x="5465" y="4020"/>
                    </a:lnTo>
                    <a:lnTo>
                      <a:pt x="5454" y="4020"/>
                    </a:lnTo>
                    <a:lnTo>
                      <a:pt x="5436" y="4020"/>
                    </a:lnTo>
                    <a:lnTo>
                      <a:pt x="5337" y="3990"/>
                    </a:lnTo>
                    <a:lnTo>
                      <a:pt x="5307" y="3982"/>
                    </a:lnTo>
                    <a:lnTo>
                      <a:pt x="5288" y="3971"/>
                    </a:lnTo>
                    <a:lnTo>
                      <a:pt x="5277" y="3952"/>
                    </a:lnTo>
                    <a:lnTo>
                      <a:pt x="5277" y="3942"/>
                    </a:lnTo>
                    <a:lnTo>
                      <a:pt x="5366" y="3873"/>
                    </a:lnTo>
                    <a:lnTo>
                      <a:pt x="5386" y="3854"/>
                    </a:lnTo>
                    <a:lnTo>
                      <a:pt x="5386" y="3824"/>
                    </a:lnTo>
                    <a:lnTo>
                      <a:pt x="5425" y="3415"/>
                    </a:lnTo>
                    <a:lnTo>
                      <a:pt x="5416" y="3248"/>
                    </a:lnTo>
                    <a:lnTo>
                      <a:pt x="5337" y="3081"/>
                    </a:lnTo>
                    <a:lnTo>
                      <a:pt x="5138" y="2797"/>
                    </a:lnTo>
                    <a:lnTo>
                      <a:pt x="4901" y="2464"/>
                    </a:lnTo>
                    <a:lnTo>
                      <a:pt x="4317" y="2542"/>
                    </a:lnTo>
                    <a:lnTo>
                      <a:pt x="4217" y="2542"/>
                    </a:lnTo>
                    <a:lnTo>
                      <a:pt x="3971" y="2592"/>
                    </a:lnTo>
                    <a:lnTo>
                      <a:pt x="3861" y="2640"/>
                    </a:lnTo>
                    <a:lnTo>
                      <a:pt x="3802" y="2650"/>
                    </a:lnTo>
                    <a:lnTo>
                      <a:pt x="3723" y="2650"/>
                    </a:lnTo>
                    <a:lnTo>
                      <a:pt x="3664" y="2650"/>
                    </a:lnTo>
                    <a:lnTo>
                      <a:pt x="3415" y="2621"/>
                    </a:lnTo>
                    <a:lnTo>
                      <a:pt x="3020" y="2532"/>
                    </a:lnTo>
                    <a:lnTo>
                      <a:pt x="2733" y="2514"/>
                    </a:lnTo>
                    <a:lnTo>
                      <a:pt x="2635" y="2514"/>
                    </a:lnTo>
                    <a:lnTo>
                      <a:pt x="2575" y="2621"/>
                    </a:lnTo>
                    <a:lnTo>
                      <a:pt x="2584" y="2885"/>
                    </a:lnTo>
                    <a:lnTo>
                      <a:pt x="2575" y="3199"/>
                    </a:lnTo>
                    <a:lnTo>
                      <a:pt x="2565" y="3403"/>
                    </a:lnTo>
                    <a:lnTo>
                      <a:pt x="2594" y="3580"/>
                    </a:lnTo>
                    <a:lnTo>
                      <a:pt x="2624" y="3667"/>
                    </a:lnTo>
                    <a:lnTo>
                      <a:pt x="2644" y="3698"/>
                    </a:lnTo>
                    <a:lnTo>
                      <a:pt x="2644" y="3736"/>
                    </a:lnTo>
                    <a:lnTo>
                      <a:pt x="2605" y="3873"/>
                    </a:lnTo>
                    <a:lnTo>
                      <a:pt x="2594" y="3962"/>
                    </a:lnTo>
                    <a:lnTo>
                      <a:pt x="2605" y="4020"/>
                    </a:lnTo>
                    <a:lnTo>
                      <a:pt x="2615" y="4060"/>
                    </a:lnTo>
                    <a:lnTo>
                      <a:pt x="2594" y="4070"/>
                    </a:lnTo>
                    <a:lnTo>
                      <a:pt x="2555" y="4070"/>
                    </a:lnTo>
                    <a:lnTo>
                      <a:pt x="2486" y="4060"/>
                    </a:lnTo>
                    <a:lnTo>
                      <a:pt x="2446" y="4040"/>
                    </a:lnTo>
                    <a:lnTo>
                      <a:pt x="2417" y="4010"/>
                    </a:lnTo>
                    <a:lnTo>
                      <a:pt x="2387" y="3982"/>
                    </a:lnTo>
                    <a:lnTo>
                      <a:pt x="2377" y="3971"/>
                    </a:lnTo>
                    <a:lnTo>
                      <a:pt x="2417" y="3893"/>
                    </a:lnTo>
                    <a:lnTo>
                      <a:pt x="2426" y="3864"/>
                    </a:lnTo>
                    <a:lnTo>
                      <a:pt x="2426" y="3824"/>
                    </a:lnTo>
                    <a:lnTo>
                      <a:pt x="2397" y="3707"/>
                    </a:lnTo>
                    <a:lnTo>
                      <a:pt x="2397" y="3639"/>
                    </a:lnTo>
                    <a:lnTo>
                      <a:pt x="2407" y="3541"/>
                    </a:lnTo>
                    <a:lnTo>
                      <a:pt x="2367" y="3355"/>
                    </a:lnTo>
                    <a:lnTo>
                      <a:pt x="2258" y="2983"/>
                    </a:lnTo>
                    <a:lnTo>
                      <a:pt x="2209" y="2689"/>
                    </a:lnTo>
                    <a:lnTo>
                      <a:pt x="2179" y="2446"/>
                    </a:lnTo>
                    <a:lnTo>
                      <a:pt x="2010" y="2366"/>
                    </a:lnTo>
                    <a:lnTo>
                      <a:pt x="1852" y="2280"/>
                    </a:lnTo>
                    <a:lnTo>
                      <a:pt x="1713" y="2171"/>
                    </a:lnTo>
                    <a:lnTo>
                      <a:pt x="1555" y="2034"/>
                    </a:lnTo>
                    <a:lnTo>
                      <a:pt x="1515" y="1976"/>
                    </a:lnTo>
                    <a:lnTo>
                      <a:pt x="1455" y="1770"/>
                    </a:lnTo>
                    <a:lnTo>
                      <a:pt x="1375" y="1457"/>
                    </a:lnTo>
                    <a:lnTo>
                      <a:pt x="1030" y="1183"/>
                    </a:lnTo>
                    <a:lnTo>
                      <a:pt x="980" y="1154"/>
                    </a:lnTo>
                    <a:lnTo>
                      <a:pt x="899" y="1036"/>
                    </a:lnTo>
                    <a:lnTo>
                      <a:pt x="860" y="1008"/>
                    </a:lnTo>
                    <a:lnTo>
                      <a:pt x="851" y="1008"/>
                    </a:lnTo>
                    <a:lnTo>
                      <a:pt x="822" y="1016"/>
                    </a:lnTo>
                    <a:lnTo>
                      <a:pt x="790" y="1016"/>
                    </a:lnTo>
                    <a:lnTo>
                      <a:pt x="811" y="997"/>
                    </a:lnTo>
                  </a:path>
                </a:pathLst>
              </a:custGeom>
              <a:noFill/>
              <a:ln w="3175">
                <a:solidFill>
                  <a:schemeClr val="tx1"/>
                </a:solidFill>
                <a:prstDash val="solid"/>
                <a:round/>
                <a:headEnd/>
                <a:tailEnd/>
              </a:ln>
            </p:spPr>
            <p:txBody>
              <a:bodyPr/>
              <a:lstStyle/>
              <a:p>
                <a:endParaRPr lang="en-US" dirty="0"/>
              </a:p>
            </p:txBody>
          </p:sp>
          <p:sp>
            <p:nvSpPr>
              <p:cNvPr id="95" name="Freeform 552"/>
              <p:cNvSpPr>
                <a:spLocks/>
              </p:cNvSpPr>
              <p:nvPr/>
            </p:nvSpPr>
            <p:spPr bwMode="auto">
              <a:xfrm>
                <a:off x="3551" y="1723"/>
                <a:ext cx="91" cy="184"/>
              </a:xfrm>
              <a:custGeom>
                <a:avLst/>
                <a:gdLst/>
                <a:ahLst/>
                <a:cxnLst>
                  <a:cxn ang="0">
                    <a:pos x="72" y="10"/>
                  </a:cxn>
                  <a:cxn ang="0">
                    <a:pos x="51" y="6"/>
                  </a:cxn>
                  <a:cxn ang="0">
                    <a:pos x="23" y="154"/>
                  </a:cxn>
                  <a:cxn ang="0">
                    <a:pos x="0" y="303"/>
                  </a:cxn>
                  <a:cxn ang="0">
                    <a:pos x="38" y="428"/>
                  </a:cxn>
                  <a:cxn ang="0">
                    <a:pos x="8" y="515"/>
                  </a:cxn>
                  <a:cxn ang="0">
                    <a:pos x="62" y="630"/>
                  </a:cxn>
                  <a:cxn ang="0">
                    <a:pos x="179" y="727"/>
                  </a:cxn>
                  <a:cxn ang="0">
                    <a:pos x="193" y="827"/>
                  </a:cxn>
                  <a:cxn ang="0">
                    <a:pos x="287" y="870"/>
                  </a:cxn>
                  <a:cxn ang="0">
                    <a:pos x="422" y="920"/>
                  </a:cxn>
                  <a:cxn ang="0">
                    <a:pos x="452" y="870"/>
                  </a:cxn>
                  <a:cxn ang="0">
                    <a:pos x="403" y="760"/>
                  </a:cxn>
                  <a:cxn ang="0">
                    <a:pos x="388" y="649"/>
                  </a:cxn>
                  <a:cxn ang="0">
                    <a:pos x="437" y="535"/>
                  </a:cxn>
                  <a:cxn ang="0">
                    <a:pos x="432" y="357"/>
                  </a:cxn>
                  <a:cxn ang="0">
                    <a:pos x="364" y="207"/>
                  </a:cxn>
                  <a:cxn ang="0">
                    <a:pos x="228" y="193"/>
                  </a:cxn>
                  <a:cxn ang="0">
                    <a:pos x="150" y="87"/>
                  </a:cxn>
                  <a:cxn ang="0">
                    <a:pos x="107" y="0"/>
                  </a:cxn>
                  <a:cxn ang="0">
                    <a:pos x="72" y="10"/>
                  </a:cxn>
                </a:cxnLst>
                <a:rect l="0" t="0" r="r" b="b"/>
                <a:pathLst>
                  <a:path w="452" h="920">
                    <a:moveTo>
                      <a:pt x="72" y="10"/>
                    </a:moveTo>
                    <a:lnTo>
                      <a:pt x="51" y="6"/>
                    </a:lnTo>
                    <a:lnTo>
                      <a:pt x="23" y="154"/>
                    </a:lnTo>
                    <a:lnTo>
                      <a:pt x="0" y="303"/>
                    </a:lnTo>
                    <a:lnTo>
                      <a:pt x="38" y="428"/>
                    </a:lnTo>
                    <a:lnTo>
                      <a:pt x="8" y="515"/>
                    </a:lnTo>
                    <a:lnTo>
                      <a:pt x="62" y="630"/>
                    </a:lnTo>
                    <a:lnTo>
                      <a:pt x="179" y="727"/>
                    </a:lnTo>
                    <a:lnTo>
                      <a:pt x="193" y="827"/>
                    </a:lnTo>
                    <a:lnTo>
                      <a:pt x="287" y="870"/>
                    </a:lnTo>
                    <a:lnTo>
                      <a:pt x="422" y="920"/>
                    </a:lnTo>
                    <a:lnTo>
                      <a:pt x="452" y="870"/>
                    </a:lnTo>
                    <a:lnTo>
                      <a:pt x="403" y="760"/>
                    </a:lnTo>
                    <a:lnTo>
                      <a:pt x="388" y="649"/>
                    </a:lnTo>
                    <a:lnTo>
                      <a:pt x="437" y="535"/>
                    </a:lnTo>
                    <a:lnTo>
                      <a:pt x="432" y="357"/>
                    </a:lnTo>
                    <a:lnTo>
                      <a:pt x="364" y="207"/>
                    </a:lnTo>
                    <a:lnTo>
                      <a:pt x="228" y="193"/>
                    </a:lnTo>
                    <a:lnTo>
                      <a:pt x="150" y="87"/>
                    </a:lnTo>
                    <a:lnTo>
                      <a:pt x="107" y="0"/>
                    </a:lnTo>
                    <a:lnTo>
                      <a:pt x="72" y="10"/>
                    </a:lnTo>
                    <a:close/>
                  </a:path>
                </a:pathLst>
              </a:custGeom>
              <a:solidFill>
                <a:srgbClr val="000000"/>
              </a:solidFill>
              <a:ln w="9525">
                <a:solidFill>
                  <a:schemeClr val="tx1"/>
                </a:solidFill>
                <a:round/>
                <a:headEnd/>
                <a:tailEnd/>
              </a:ln>
            </p:spPr>
            <p:txBody>
              <a:bodyPr/>
              <a:lstStyle/>
              <a:p>
                <a:endParaRPr lang="en-US" dirty="0"/>
              </a:p>
            </p:txBody>
          </p:sp>
          <p:sp>
            <p:nvSpPr>
              <p:cNvPr id="96" name="Freeform 553"/>
              <p:cNvSpPr>
                <a:spLocks/>
              </p:cNvSpPr>
              <p:nvPr/>
            </p:nvSpPr>
            <p:spPr bwMode="auto">
              <a:xfrm>
                <a:off x="3551" y="1723"/>
                <a:ext cx="91" cy="184"/>
              </a:xfrm>
              <a:custGeom>
                <a:avLst/>
                <a:gdLst/>
                <a:ahLst/>
                <a:cxnLst>
                  <a:cxn ang="0">
                    <a:pos x="72" y="10"/>
                  </a:cxn>
                  <a:cxn ang="0">
                    <a:pos x="51" y="6"/>
                  </a:cxn>
                  <a:cxn ang="0">
                    <a:pos x="23" y="154"/>
                  </a:cxn>
                  <a:cxn ang="0">
                    <a:pos x="0" y="303"/>
                  </a:cxn>
                  <a:cxn ang="0">
                    <a:pos x="38" y="428"/>
                  </a:cxn>
                  <a:cxn ang="0">
                    <a:pos x="8" y="515"/>
                  </a:cxn>
                  <a:cxn ang="0">
                    <a:pos x="62" y="630"/>
                  </a:cxn>
                  <a:cxn ang="0">
                    <a:pos x="179" y="727"/>
                  </a:cxn>
                  <a:cxn ang="0">
                    <a:pos x="193" y="827"/>
                  </a:cxn>
                  <a:cxn ang="0">
                    <a:pos x="287" y="870"/>
                  </a:cxn>
                  <a:cxn ang="0">
                    <a:pos x="422" y="920"/>
                  </a:cxn>
                  <a:cxn ang="0">
                    <a:pos x="452" y="870"/>
                  </a:cxn>
                  <a:cxn ang="0">
                    <a:pos x="403" y="760"/>
                  </a:cxn>
                  <a:cxn ang="0">
                    <a:pos x="388" y="649"/>
                  </a:cxn>
                  <a:cxn ang="0">
                    <a:pos x="437" y="535"/>
                  </a:cxn>
                  <a:cxn ang="0">
                    <a:pos x="432" y="357"/>
                  </a:cxn>
                  <a:cxn ang="0">
                    <a:pos x="364" y="207"/>
                  </a:cxn>
                  <a:cxn ang="0">
                    <a:pos x="228" y="193"/>
                  </a:cxn>
                  <a:cxn ang="0">
                    <a:pos x="150" y="87"/>
                  </a:cxn>
                  <a:cxn ang="0">
                    <a:pos x="107" y="0"/>
                  </a:cxn>
                  <a:cxn ang="0">
                    <a:pos x="72" y="10"/>
                  </a:cxn>
                </a:cxnLst>
                <a:rect l="0" t="0" r="r" b="b"/>
                <a:pathLst>
                  <a:path w="452" h="920">
                    <a:moveTo>
                      <a:pt x="72" y="10"/>
                    </a:moveTo>
                    <a:lnTo>
                      <a:pt x="51" y="6"/>
                    </a:lnTo>
                    <a:lnTo>
                      <a:pt x="23" y="154"/>
                    </a:lnTo>
                    <a:lnTo>
                      <a:pt x="0" y="303"/>
                    </a:lnTo>
                    <a:lnTo>
                      <a:pt x="38" y="428"/>
                    </a:lnTo>
                    <a:lnTo>
                      <a:pt x="8" y="515"/>
                    </a:lnTo>
                    <a:lnTo>
                      <a:pt x="62" y="630"/>
                    </a:lnTo>
                    <a:lnTo>
                      <a:pt x="179" y="727"/>
                    </a:lnTo>
                    <a:lnTo>
                      <a:pt x="193" y="827"/>
                    </a:lnTo>
                    <a:lnTo>
                      <a:pt x="287" y="870"/>
                    </a:lnTo>
                    <a:lnTo>
                      <a:pt x="422" y="920"/>
                    </a:lnTo>
                    <a:lnTo>
                      <a:pt x="452" y="870"/>
                    </a:lnTo>
                    <a:lnTo>
                      <a:pt x="403" y="760"/>
                    </a:lnTo>
                    <a:lnTo>
                      <a:pt x="388" y="649"/>
                    </a:lnTo>
                    <a:lnTo>
                      <a:pt x="437" y="535"/>
                    </a:lnTo>
                    <a:lnTo>
                      <a:pt x="432" y="357"/>
                    </a:lnTo>
                    <a:lnTo>
                      <a:pt x="364" y="207"/>
                    </a:lnTo>
                    <a:lnTo>
                      <a:pt x="228" y="193"/>
                    </a:lnTo>
                    <a:lnTo>
                      <a:pt x="150" y="87"/>
                    </a:lnTo>
                    <a:lnTo>
                      <a:pt x="107" y="0"/>
                    </a:lnTo>
                    <a:lnTo>
                      <a:pt x="72" y="10"/>
                    </a:lnTo>
                  </a:path>
                </a:pathLst>
              </a:custGeom>
              <a:noFill/>
              <a:ln w="3175">
                <a:solidFill>
                  <a:schemeClr val="tx1"/>
                </a:solidFill>
                <a:prstDash val="solid"/>
                <a:round/>
                <a:headEnd/>
                <a:tailEnd/>
              </a:ln>
            </p:spPr>
            <p:txBody>
              <a:bodyPr/>
              <a:lstStyle/>
              <a:p>
                <a:endParaRPr lang="en-US" dirty="0"/>
              </a:p>
            </p:txBody>
          </p:sp>
          <p:sp>
            <p:nvSpPr>
              <p:cNvPr id="97" name="Freeform 554"/>
              <p:cNvSpPr>
                <a:spLocks/>
              </p:cNvSpPr>
              <p:nvPr/>
            </p:nvSpPr>
            <p:spPr bwMode="auto">
              <a:xfrm>
                <a:off x="3664" y="1674"/>
                <a:ext cx="159" cy="263"/>
              </a:xfrm>
              <a:custGeom>
                <a:avLst/>
                <a:gdLst/>
                <a:ahLst/>
                <a:cxnLst>
                  <a:cxn ang="0">
                    <a:pos x="792" y="487"/>
                  </a:cxn>
                  <a:cxn ang="0">
                    <a:pos x="777" y="376"/>
                  </a:cxn>
                  <a:cxn ang="0">
                    <a:pos x="718" y="313"/>
                  </a:cxn>
                  <a:cxn ang="0">
                    <a:pos x="660" y="265"/>
                  </a:cxn>
                  <a:cxn ang="0">
                    <a:pos x="544" y="231"/>
                  </a:cxn>
                  <a:cxn ang="0">
                    <a:pos x="406" y="199"/>
                  </a:cxn>
                  <a:cxn ang="0">
                    <a:pos x="262" y="131"/>
                  </a:cxn>
                  <a:cxn ang="0">
                    <a:pos x="232" y="73"/>
                  </a:cxn>
                  <a:cxn ang="0">
                    <a:pos x="195" y="31"/>
                  </a:cxn>
                  <a:cxn ang="0">
                    <a:pos x="58" y="0"/>
                  </a:cxn>
                  <a:cxn ang="0">
                    <a:pos x="0" y="35"/>
                  </a:cxn>
                  <a:cxn ang="0">
                    <a:pos x="14" y="163"/>
                  </a:cxn>
                  <a:cxn ang="0">
                    <a:pos x="68" y="271"/>
                  </a:cxn>
                  <a:cxn ang="0">
                    <a:pos x="48" y="429"/>
                  </a:cxn>
                  <a:cxn ang="0">
                    <a:pos x="97" y="521"/>
                  </a:cxn>
                  <a:cxn ang="0">
                    <a:pos x="189" y="583"/>
                  </a:cxn>
                  <a:cxn ang="0">
                    <a:pos x="174" y="669"/>
                  </a:cxn>
                  <a:cxn ang="0">
                    <a:pos x="232" y="775"/>
                  </a:cxn>
                  <a:cxn ang="0">
                    <a:pos x="199" y="900"/>
                  </a:cxn>
                  <a:cxn ang="0">
                    <a:pos x="135" y="967"/>
                  </a:cxn>
                  <a:cxn ang="0">
                    <a:pos x="112" y="1136"/>
                  </a:cxn>
                  <a:cxn ang="0">
                    <a:pos x="149" y="1266"/>
                  </a:cxn>
                  <a:cxn ang="0">
                    <a:pos x="290" y="1314"/>
                  </a:cxn>
                  <a:cxn ang="0">
                    <a:pos x="369" y="1266"/>
                  </a:cxn>
                  <a:cxn ang="0">
                    <a:pos x="446" y="1146"/>
                  </a:cxn>
                  <a:cxn ang="0">
                    <a:pos x="533" y="1089"/>
                  </a:cxn>
                  <a:cxn ang="0">
                    <a:pos x="656" y="858"/>
                  </a:cxn>
                  <a:cxn ang="0">
                    <a:pos x="729" y="659"/>
                  </a:cxn>
                  <a:cxn ang="0">
                    <a:pos x="792" y="487"/>
                  </a:cxn>
                </a:cxnLst>
                <a:rect l="0" t="0" r="r" b="b"/>
                <a:pathLst>
                  <a:path w="792" h="1314">
                    <a:moveTo>
                      <a:pt x="792" y="487"/>
                    </a:moveTo>
                    <a:lnTo>
                      <a:pt x="777" y="376"/>
                    </a:lnTo>
                    <a:lnTo>
                      <a:pt x="718" y="313"/>
                    </a:lnTo>
                    <a:lnTo>
                      <a:pt x="660" y="265"/>
                    </a:lnTo>
                    <a:lnTo>
                      <a:pt x="544" y="231"/>
                    </a:lnTo>
                    <a:lnTo>
                      <a:pt x="406" y="199"/>
                    </a:lnTo>
                    <a:lnTo>
                      <a:pt x="262" y="131"/>
                    </a:lnTo>
                    <a:lnTo>
                      <a:pt x="232" y="73"/>
                    </a:lnTo>
                    <a:lnTo>
                      <a:pt x="195" y="31"/>
                    </a:lnTo>
                    <a:lnTo>
                      <a:pt x="58" y="0"/>
                    </a:lnTo>
                    <a:lnTo>
                      <a:pt x="0" y="35"/>
                    </a:lnTo>
                    <a:lnTo>
                      <a:pt x="14" y="163"/>
                    </a:lnTo>
                    <a:lnTo>
                      <a:pt x="68" y="271"/>
                    </a:lnTo>
                    <a:lnTo>
                      <a:pt x="48" y="429"/>
                    </a:lnTo>
                    <a:lnTo>
                      <a:pt x="97" y="521"/>
                    </a:lnTo>
                    <a:lnTo>
                      <a:pt x="189" y="583"/>
                    </a:lnTo>
                    <a:lnTo>
                      <a:pt x="174" y="669"/>
                    </a:lnTo>
                    <a:lnTo>
                      <a:pt x="232" y="775"/>
                    </a:lnTo>
                    <a:lnTo>
                      <a:pt x="199" y="900"/>
                    </a:lnTo>
                    <a:lnTo>
                      <a:pt x="135" y="967"/>
                    </a:lnTo>
                    <a:lnTo>
                      <a:pt x="112" y="1136"/>
                    </a:lnTo>
                    <a:lnTo>
                      <a:pt x="149" y="1266"/>
                    </a:lnTo>
                    <a:lnTo>
                      <a:pt x="290" y="1314"/>
                    </a:lnTo>
                    <a:lnTo>
                      <a:pt x="369" y="1266"/>
                    </a:lnTo>
                    <a:lnTo>
                      <a:pt x="446" y="1146"/>
                    </a:lnTo>
                    <a:lnTo>
                      <a:pt x="533" y="1089"/>
                    </a:lnTo>
                    <a:lnTo>
                      <a:pt x="656" y="858"/>
                    </a:lnTo>
                    <a:lnTo>
                      <a:pt x="729" y="659"/>
                    </a:lnTo>
                    <a:lnTo>
                      <a:pt x="792" y="487"/>
                    </a:lnTo>
                    <a:close/>
                  </a:path>
                </a:pathLst>
              </a:custGeom>
              <a:solidFill>
                <a:srgbClr val="000000"/>
              </a:solidFill>
              <a:ln w="9525">
                <a:solidFill>
                  <a:schemeClr val="tx1"/>
                </a:solidFill>
                <a:round/>
                <a:headEnd/>
                <a:tailEnd/>
              </a:ln>
            </p:spPr>
            <p:txBody>
              <a:bodyPr/>
              <a:lstStyle/>
              <a:p>
                <a:endParaRPr lang="en-US" dirty="0"/>
              </a:p>
            </p:txBody>
          </p:sp>
          <p:sp>
            <p:nvSpPr>
              <p:cNvPr id="98" name="Freeform 555"/>
              <p:cNvSpPr>
                <a:spLocks/>
              </p:cNvSpPr>
              <p:nvPr/>
            </p:nvSpPr>
            <p:spPr bwMode="auto">
              <a:xfrm>
                <a:off x="3664" y="1674"/>
                <a:ext cx="159" cy="263"/>
              </a:xfrm>
              <a:custGeom>
                <a:avLst/>
                <a:gdLst/>
                <a:ahLst/>
                <a:cxnLst>
                  <a:cxn ang="0">
                    <a:pos x="792" y="487"/>
                  </a:cxn>
                  <a:cxn ang="0">
                    <a:pos x="777" y="376"/>
                  </a:cxn>
                  <a:cxn ang="0">
                    <a:pos x="718" y="313"/>
                  </a:cxn>
                  <a:cxn ang="0">
                    <a:pos x="660" y="265"/>
                  </a:cxn>
                  <a:cxn ang="0">
                    <a:pos x="544" y="231"/>
                  </a:cxn>
                  <a:cxn ang="0">
                    <a:pos x="406" y="199"/>
                  </a:cxn>
                  <a:cxn ang="0">
                    <a:pos x="262" y="131"/>
                  </a:cxn>
                  <a:cxn ang="0">
                    <a:pos x="232" y="73"/>
                  </a:cxn>
                  <a:cxn ang="0">
                    <a:pos x="195" y="31"/>
                  </a:cxn>
                  <a:cxn ang="0">
                    <a:pos x="58" y="0"/>
                  </a:cxn>
                  <a:cxn ang="0">
                    <a:pos x="0" y="35"/>
                  </a:cxn>
                  <a:cxn ang="0">
                    <a:pos x="14" y="163"/>
                  </a:cxn>
                  <a:cxn ang="0">
                    <a:pos x="68" y="271"/>
                  </a:cxn>
                  <a:cxn ang="0">
                    <a:pos x="48" y="429"/>
                  </a:cxn>
                  <a:cxn ang="0">
                    <a:pos x="97" y="521"/>
                  </a:cxn>
                  <a:cxn ang="0">
                    <a:pos x="189" y="583"/>
                  </a:cxn>
                  <a:cxn ang="0">
                    <a:pos x="174" y="669"/>
                  </a:cxn>
                  <a:cxn ang="0">
                    <a:pos x="232" y="775"/>
                  </a:cxn>
                  <a:cxn ang="0">
                    <a:pos x="199" y="900"/>
                  </a:cxn>
                  <a:cxn ang="0">
                    <a:pos x="135" y="967"/>
                  </a:cxn>
                  <a:cxn ang="0">
                    <a:pos x="112" y="1136"/>
                  </a:cxn>
                  <a:cxn ang="0">
                    <a:pos x="149" y="1266"/>
                  </a:cxn>
                  <a:cxn ang="0">
                    <a:pos x="290" y="1314"/>
                  </a:cxn>
                  <a:cxn ang="0">
                    <a:pos x="369" y="1266"/>
                  </a:cxn>
                  <a:cxn ang="0">
                    <a:pos x="446" y="1146"/>
                  </a:cxn>
                  <a:cxn ang="0">
                    <a:pos x="533" y="1089"/>
                  </a:cxn>
                  <a:cxn ang="0">
                    <a:pos x="656" y="858"/>
                  </a:cxn>
                  <a:cxn ang="0">
                    <a:pos x="729" y="659"/>
                  </a:cxn>
                  <a:cxn ang="0">
                    <a:pos x="792" y="487"/>
                  </a:cxn>
                </a:cxnLst>
                <a:rect l="0" t="0" r="r" b="b"/>
                <a:pathLst>
                  <a:path w="792" h="1314">
                    <a:moveTo>
                      <a:pt x="792" y="487"/>
                    </a:moveTo>
                    <a:lnTo>
                      <a:pt x="777" y="376"/>
                    </a:lnTo>
                    <a:lnTo>
                      <a:pt x="718" y="313"/>
                    </a:lnTo>
                    <a:lnTo>
                      <a:pt x="660" y="265"/>
                    </a:lnTo>
                    <a:lnTo>
                      <a:pt x="544" y="231"/>
                    </a:lnTo>
                    <a:lnTo>
                      <a:pt x="406" y="199"/>
                    </a:lnTo>
                    <a:lnTo>
                      <a:pt x="262" y="131"/>
                    </a:lnTo>
                    <a:lnTo>
                      <a:pt x="232" y="73"/>
                    </a:lnTo>
                    <a:lnTo>
                      <a:pt x="195" y="31"/>
                    </a:lnTo>
                    <a:lnTo>
                      <a:pt x="58" y="0"/>
                    </a:lnTo>
                    <a:lnTo>
                      <a:pt x="0" y="35"/>
                    </a:lnTo>
                    <a:lnTo>
                      <a:pt x="14" y="163"/>
                    </a:lnTo>
                    <a:lnTo>
                      <a:pt x="68" y="271"/>
                    </a:lnTo>
                    <a:lnTo>
                      <a:pt x="48" y="429"/>
                    </a:lnTo>
                    <a:lnTo>
                      <a:pt x="97" y="521"/>
                    </a:lnTo>
                    <a:lnTo>
                      <a:pt x="189" y="583"/>
                    </a:lnTo>
                    <a:lnTo>
                      <a:pt x="174" y="669"/>
                    </a:lnTo>
                    <a:lnTo>
                      <a:pt x="232" y="775"/>
                    </a:lnTo>
                    <a:lnTo>
                      <a:pt x="199" y="900"/>
                    </a:lnTo>
                    <a:lnTo>
                      <a:pt x="135" y="967"/>
                    </a:lnTo>
                    <a:lnTo>
                      <a:pt x="112" y="1136"/>
                    </a:lnTo>
                    <a:lnTo>
                      <a:pt x="149" y="1266"/>
                    </a:lnTo>
                    <a:lnTo>
                      <a:pt x="290" y="1314"/>
                    </a:lnTo>
                    <a:lnTo>
                      <a:pt x="369" y="1266"/>
                    </a:lnTo>
                    <a:lnTo>
                      <a:pt x="446" y="1146"/>
                    </a:lnTo>
                    <a:lnTo>
                      <a:pt x="533" y="1089"/>
                    </a:lnTo>
                    <a:lnTo>
                      <a:pt x="656" y="858"/>
                    </a:lnTo>
                    <a:lnTo>
                      <a:pt x="729" y="659"/>
                    </a:lnTo>
                    <a:lnTo>
                      <a:pt x="792" y="487"/>
                    </a:lnTo>
                  </a:path>
                </a:pathLst>
              </a:custGeom>
              <a:noFill/>
              <a:ln w="3175">
                <a:solidFill>
                  <a:schemeClr val="tx1"/>
                </a:solidFill>
                <a:prstDash val="solid"/>
                <a:round/>
                <a:headEnd/>
                <a:tailEnd/>
              </a:ln>
            </p:spPr>
            <p:txBody>
              <a:bodyPr/>
              <a:lstStyle/>
              <a:p>
                <a:endParaRPr lang="en-US" dirty="0"/>
              </a:p>
            </p:txBody>
          </p:sp>
          <p:sp>
            <p:nvSpPr>
              <p:cNvPr id="99" name="Freeform 556"/>
              <p:cNvSpPr>
                <a:spLocks/>
              </p:cNvSpPr>
              <p:nvPr/>
            </p:nvSpPr>
            <p:spPr bwMode="auto">
              <a:xfrm>
                <a:off x="3196" y="1606"/>
                <a:ext cx="327" cy="327"/>
              </a:xfrm>
              <a:custGeom>
                <a:avLst/>
                <a:gdLst/>
                <a:ahLst/>
                <a:cxnLst>
                  <a:cxn ang="0">
                    <a:pos x="221" y="0"/>
                  </a:cxn>
                  <a:cxn ang="0">
                    <a:pos x="423" y="29"/>
                  </a:cxn>
                  <a:cxn ang="0">
                    <a:pos x="648" y="47"/>
                  </a:cxn>
                  <a:cxn ang="0">
                    <a:pos x="959" y="54"/>
                  </a:cxn>
                  <a:cxn ang="0">
                    <a:pos x="1215" y="39"/>
                  </a:cxn>
                  <a:cxn ang="0">
                    <a:pos x="1372" y="35"/>
                  </a:cxn>
                  <a:cxn ang="0">
                    <a:pos x="1351" y="99"/>
                  </a:cxn>
                  <a:cxn ang="0">
                    <a:pos x="1301" y="161"/>
                  </a:cxn>
                  <a:cxn ang="0">
                    <a:pos x="1309" y="218"/>
                  </a:cxn>
                  <a:cxn ang="0">
                    <a:pos x="1377" y="259"/>
                  </a:cxn>
                  <a:cxn ang="0">
                    <a:pos x="1399" y="350"/>
                  </a:cxn>
                  <a:cxn ang="0">
                    <a:pos x="1506" y="386"/>
                  </a:cxn>
                  <a:cxn ang="0">
                    <a:pos x="1606" y="431"/>
                  </a:cxn>
                  <a:cxn ang="0">
                    <a:pos x="1639" y="510"/>
                  </a:cxn>
                  <a:cxn ang="0">
                    <a:pos x="1599" y="590"/>
                  </a:cxn>
                  <a:cxn ang="0">
                    <a:pos x="1578" y="652"/>
                  </a:cxn>
                  <a:cxn ang="0">
                    <a:pos x="1498" y="733"/>
                  </a:cxn>
                  <a:cxn ang="0">
                    <a:pos x="1507" y="843"/>
                  </a:cxn>
                  <a:cxn ang="0">
                    <a:pos x="1547" y="930"/>
                  </a:cxn>
                  <a:cxn ang="0">
                    <a:pos x="1614" y="1042"/>
                  </a:cxn>
                  <a:cxn ang="0">
                    <a:pos x="1602" y="1114"/>
                  </a:cxn>
                  <a:cxn ang="0">
                    <a:pos x="1513" y="1205"/>
                  </a:cxn>
                  <a:cxn ang="0">
                    <a:pos x="1453" y="1295"/>
                  </a:cxn>
                  <a:cxn ang="0">
                    <a:pos x="1395" y="1307"/>
                  </a:cxn>
                  <a:cxn ang="0">
                    <a:pos x="1336" y="1330"/>
                  </a:cxn>
                  <a:cxn ang="0">
                    <a:pos x="1306" y="1384"/>
                  </a:cxn>
                  <a:cxn ang="0">
                    <a:pos x="1226" y="1404"/>
                  </a:cxn>
                  <a:cxn ang="0">
                    <a:pos x="1149" y="1409"/>
                  </a:cxn>
                  <a:cxn ang="0">
                    <a:pos x="1124" y="1461"/>
                  </a:cxn>
                  <a:cxn ang="0">
                    <a:pos x="1210" y="1540"/>
                  </a:cxn>
                  <a:cxn ang="0">
                    <a:pos x="1219" y="1598"/>
                  </a:cxn>
                  <a:cxn ang="0">
                    <a:pos x="1164" y="1639"/>
                  </a:cxn>
                  <a:cxn ang="0">
                    <a:pos x="1106" y="1614"/>
                  </a:cxn>
                  <a:cxn ang="0">
                    <a:pos x="1010" y="1560"/>
                  </a:cxn>
                  <a:cxn ang="0">
                    <a:pos x="894" y="1537"/>
                  </a:cxn>
                  <a:cxn ang="0">
                    <a:pos x="661" y="1534"/>
                  </a:cxn>
                  <a:cxn ang="0">
                    <a:pos x="486" y="1506"/>
                  </a:cxn>
                  <a:cxn ang="0">
                    <a:pos x="395" y="1462"/>
                  </a:cxn>
                  <a:cxn ang="0">
                    <a:pos x="278" y="1459"/>
                  </a:cxn>
                  <a:cxn ang="0">
                    <a:pos x="152" y="1486"/>
                  </a:cxn>
                  <a:cxn ang="0">
                    <a:pos x="98" y="1500"/>
                  </a:cxn>
                  <a:cxn ang="0">
                    <a:pos x="32" y="1440"/>
                  </a:cxn>
                  <a:cxn ang="0">
                    <a:pos x="19" y="1328"/>
                  </a:cxn>
                  <a:cxn ang="0">
                    <a:pos x="0" y="1161"/>
                  </a:cxn>
                  <a:cxn ang="0">
                    <a:pos x="88" y="1070"/>
                  </a:cxn>
                  <a:cxn ang="0">
                    <a:pos x="142" y="970"/>
                  </a:cxn>
                  <a:cxn ang="0">
                    <a:pos x="231" y="935"/>
                  </a:cxn>
                  <a:cxn ang="0">
                    <a:pos x="319" y="892"/>
                  </a:cxn>
                  <a:cxn ang="0">
                    <a:pos x="359" y="811"/>
                  </a:cxn>
                  <a:cxn ang="0">
                    <a:pos x="327" y="758"/>
                  </a:cxn>
                  <a:cxn ang="0">
                    <a:pos x="268" y="723"/>
                  </a:cxn>
                  <a:cxn ang="0">
                    <a:pos x="242" y="616"/>
                  </a:cxn>
                  <a:cxn ang="0">
                    <a:pos x="296" y="522"/>
                  </a:cxn>
                  <a:cxn ang="0">
                    <a:pos x="395" y="490"/>
                  </a:cxn>
                  <a:cxn ang="0">
                    <a:pos x="422" y="366"/>
                  </a:cxn>
                  <a:cxn ang="0">
                    <a:pos x="335" y="291"/>
                  </a:cxn>
                  <a:cxn ang="0">
                    <a:pos x="209" y="284"/>
                  </a:cxn>
                  <a:cxn ang="0">
                    <a:pos x="188" y="163"/>
                  </a:cxn>
                  <a:cxn ang="0">
                    <a:pos x="93" y="42"/>
                  </a:cxn>
                  <a:cxn ang="0">
                    <a:pos x="221" y="0"/>
                  </a:cxn>
                </a:cxnLst>
                <a:rect l="0" t="0" r="r" b="b"/>
                <a:pathLst>
                  <a:path w="1639" h="1639">
                    <a:moveTo>
                      <a:pt x="221" y="0"/>
                    </a:moveTo>
                    <a:lnTo>
                      <a:pt x="423" y="29"/>
                    </a:lnTo>
                    <a:lnTo>
                      <a:pt x="648" y="47"/>
                    </a:lnTo>
                    <a:lnTo>
                      <a:pt x="959" y="54"/>
                    </a:lnTo>
                    <a:lnTo>
                      <a:pt x="1215" y="39"/>
                    </a:lnTo>
                    <a:lnTo>
                      <a:pt x="1372" y="35"/>
                    </a:lnTo>
                    <a:lnTo>
                      <a:pt x="1351" y="99"/>
                    </a:lnTo>
                    <a:lnTo>
                      <a:pt x="1301" y="161"/>
                    </a:lnTo>
                    <a:lnTo>
                      <a:pt x="1309" y="218"/>
                    </a:lnTo>
                    <a:lnTo>
                      <a:pt x="1377" y="259"/>
                    </a:lnTo>
                    <a:lnTo>
                      <a:pt x="1399" y="350"/>
                    </a:lnTo>
                    <a:lnTo>
                      <a:pt x="1506" y="386"/>
                    </a:lnTo>
                    <a:lnTo>
                      <a:pt x="1606" y="431"/>
                    </a:lnTo>
                    <a:lnTo>
                      <a:pt x="1639" y="510"/>
                    </a:lnTo>
                    <a:lnTo>
                      <a:pt x="1599" y="590"/>
                    </a:lnTo>
                    <a:lnTo>
                      <a:pt x="1578" y="652"/>
                    </a:lnTo>
                    <a:lnTo>
                      <a:pt x="1498" y="733"/>
                    </a:lnTo>
                    <a:lnTo>
                      <a:pt x="1507" y="843"/>
                    </a:lnTo>
                    <a:lnTo>
                      <a:pt x="1547" y="930"/>
                    </a:lnTo>
                    <a:lnTo>
                      <a:pt x="1614" y="1042"/>
                    </a:lnTo>
                    <a:lnTo>
                      <a:pt x="1602" y="1114"/>
                    </a:lnTo>
                    <a:lnTo>
                      <a:pt x="1513" y="1205"/>
                    </a:lnTo>
                    <a:lnTo>
                      <a:pt x="1453" y="1295"/>
                    </a:lnTo>
                    <a:lnTo>
                      <a:pt x="1395" y="1307"/>
                    </a:lnTo>
                    <a:lnTo>
                      <a:pt x="1336" y="1330"/>
                    </a:lnTo>
                    <a:lnTo>
                      <a:pt x="1306" y="1384"/>
                    </a:lnTo>
                    <a:lnTo>
                      <a:pt x="1226" y="1404"/>
                    </a:lnTo>
                    <a:lnTo>
                      <a:pt x="1149" y="1409"/>
                    </a:lnTo>
                    <a:lnTo>
                      <a:pt x="1124" y="1461"/>
                    </a:lnTo>
                    <a:lnTo>
                      <a:pt x="1210" y="1540"/>
                    </a:lnTo>
                    <a:lnTo>
                      <a:pt x="1219" y="1598"/>
                    </a:lnTo>
                    <a:lnTo>
                      <a:pt x="1164" y="1639"/>
                    </a:lnTo>
                    <a:lnTo>
                      <a:pt x="1106" y="1614"/>
                    </a:lnTo>
                    <a:lnTo>
                      <a:pt x="1010" y="1560"/>
                    </a:lnTo>
                    <a:lnTo>
                      <a:pt x="894" y="1537"/>
                    </a:lnTo>
                    <a:lnTo>
                      <a:pt x="661" y="1534"/>
                    </a:lnTo>
                    <a:lnTo>
                      <a:pt x="486" y="1506"/>
                    </a:lnTo>
                    <a:lnTo>
                      <a:pt x="395" y="1462"/>
                    </a:lnTo>
                    <a:lnTo>
                      <a:pt x="278" y="1459"/>
                    </a:lnTo>
                    <a:lnTo>
                      <a:pt x="152" y="1486"/>
                    </a:lnTo>
                    <a:lnTo>
                      <a:pt x="98" y="1500"/>
                    </a:lnTo>
                    <a:lnTo>
                      <a:pt x="32" y="1440"/>
                    </a:lnTo>
                    <a:lnTo>
                      <a:pt x="19" y="1328"/>
                    </a:lnTo>
                    <a:lnTo>
                      <a:pt x="0" y="1161"/>
                    </a:lnTo>
                    <a:lnTo>
                      <a:pt x="88" y="1070"/>
                    </a:lnTo>
                    <a:lnTo>
                      <a:pt x="142" y="970"/>
                    </a:lnTo>
                    <a:lnTo>
                      <a:pt x="231" y="935"/>
                    </a:lnTo>
                    <a:lnTo>
                      <a:pt x="319" y="892"/>
                    </a:lnTo>
                    <a:lnTo>
                      <a:pt x="359" y="811"/>
                    </a:lnTo>
                    <a:lnTo>
                      <a:pt x="327" y="758"/>
                    </a:lnTo>
                    <a:lnTo>
                      <a:pt x="268" y="723"/>
                    </a:lnTo>
                    <a:lnTo>
                      <a:pt x="242" y="616"/>
                    </a:lnTo>
                    <a:lnTo>
                      <a:pt x="296" y="522"/>
                    </a:lnTo>
                    <a:lnTo>
                      <a:pt x="395" y="490"/>
                    </a:lnTo>
                    <a:lnTo>
                      <a:pt x="422" y="366"/>
                    </a:lnTo>
                    <a:lnTo>
                      <a:pt x="335" y="291"/>
                    </a:lnTo>
                    <a:lnTo>
                      <a:pt x="209" y="284"/>
                    </a:lnTo>
                    <a:lnTo>
                      <a:pt x="188" y="163"/>
                    </a:lnTo>
                    <a:lnTo>
                      <a:pt x="93" y="42"/>
                    </a:lnTo>
                    <a:lnTo>
                      <a:pt x="221" y="0"/>
                    </a:lnTo>
                    <a:close/>
                  </a:path>
                </a:pathLst>
              </a:custGeom>
              <a:solidFill>
                <a:srgbClr val="000000"/>
              </a:solidFill>
              <a:ln w="9525">
                <a:solidFill>
                  <a:schemeClr val="tx1"/>
                </a:solidFill>
                <a:round/>
                <a:headEnd/>
                <a:tailEnd/>
              </a:ln>
            </p:spPr>
            <p:txBody>
              <a:bodyPr/>
              <a:lstStyle/>
              <a:p>
                <a:endParaRPr lang="en-US" dirty="0"/>
              </a:p>
            </p:txBody>
          </p:sp>
          <p:sp>
            <p:nvSpPr>
              <p:cNvPr id="100" name="Freeform 557"/>
              <p:cNvSpPr>
                <a:spLocks/>
              </p:cNvSpPr>
              <p:nvPr/>
            </p:nvSpPr>
            <p:spPr bwMode="auto">
              <a:xfrm>
                <a:off x="3196" y="1606"/>
                <a:ext cx="327" cy="327"/>
              </a:xfrm>
              <a:custGeom>
                <a:avLst/>
                <a:gdLst/>
                <a:ahLst/>
                <a:cxnLst>
                  <a:cxn ang="0">
                    <a:pos x="221" y="0"/>
                  </a:cxn>
                  <a:cxn ang="0">
                    <a:pos x="423" y="29"/>
                  </a:cxn>
                  <a:cxn ang="0">
                    <a:pos x="648" y="47"/>
                  </a:cxn>
                  <a:cxn ang="0">
                    <a:pos x="959" y="54"/>
                  </a:cxn>
                  <a:cxn ang="0">
                    <a:pos x="1215" y="39"/>
                  </a:cxn>
                  <a:cxn ang="0">
                    <a:pos x="1372" y="35"/>
                  </a:cxn>
                  <a:cxn ang="0">
                    <a:pos x="1351" y="99"/>
                  </a:cxn>
                  <a:cxn ang="0">
                    <a:pos x="1301" y="161"/>
                  </a:cxn>
                  <a:cxn ang="0">
                    <a:pos x="1309" y="218"/>
                  </a:cxn>
                  <a:cxn ang="0">
                    <a:pos x="1377" y="259"/>
                  </a:cxn>
                  <a:cxn ang="0">
                    <a:pos x="1399" y="350"/>
                  </a:cxn>
                  <a:cxn ang="0">
                    <a:pos x="1506" y="386"/>
                  </a:cxn>
                  <a:cxn ang="0">
                    <a:pos x="1606" y="431"/>
                  </a:cxn>
                  <a:cxn ang="0">
                    <a:pos x="1639" y="510"/>
                  </a:cxn>
                  <a:cxn ang="0">
                    <a:pos x="1599" y="590"/>
                  </a:cxn>
                  <a:cxn ang="0">
                    <a:pos x="1578" y="652"/>
                  </a:cxn>
                  <a:cxn ang="0">
                    <a:pos x="1498" y="733"/>
                  </a:cxn>
                  <a:cxn ang="0">
                    <a:pos x="1507" y="843"/>
                  </a:cxn>
                  <a:cxn ang="0">
                    <a:pos x="1547" y="930"/>
                  </a:cxn>
                  <a:cxn ang="0">
                    <a:pos x="1614" y="1042"/>
                  </a:cxn>
                  <a:cxn ang="0">
                    <a:pos x="1602" y="1114"/>
                  </a:cxn>
                  <a:cxn ang="0">
                    <a:pos x="1513" y="1205"/>
                  </a:cxn>
                  <a:cxn ang="0">
                    <a:pos x="1453" y="1295"/>
                  </a:cxn>
                  <a:cxn ang="0">
                    <a:pos x="1395" y="1307"/>
                  </a:cxn>
                  <a:cxn ang="0">
                    <a:pos x="1336" y="1330"/>
                  </a:cxn>
                  <a:cxn ang="0">
                    <a:pos x="1306" y="1384"/>
                  </a:cxn>
                  <a:cxn ang="0">
                    <a:pos x="1226" y="1404"/>
                  </a:cxn>
                  <a:cxn ang="0">
                    <a:pos x="1149" y="1409"/>
                  </a:cxn>
                  <a:cxn ang="0">
                    <a:pos x="1124" y="1461"/>
                  </a:cxn>
                  <a:cxn ang="0">
                    <a:pos x="1210" y="1540"/>
                  </a:cxn>
                  <a:cxn ang="0">
                    <a:pos x="1219" y="1598"/>
                  </a:cxn>
                  <a:cxn ang="0">
                    <a:pos x="1164" y="1639"/>
                  </a:cxn>
                  <a:cxn ang="0">
                    <a:pos x="1106" y="1614"/>
                  </a:cxn>
                  <a:cxn ang="0">
                    <a:pos x="1010" y="1560"/>
                  </a:cxn>
                  <a:cxn ang="0">
                    <a:pos x="894" y="1537"/>
                  </a:cxn>
                  <a:cxn ang="0">
                    <a:pos x="661" y="1534"/>
                  </a:cxn>
                  <a:cxn ang="0">
                    <a:pos x="486" y="1506"/>
                  </a:cxn>
                  <a:cxn ang="0">
                    <a:pos x="395" y="1462"/>
                  </a:cxn>
                  <a:cxn ang="0">
                    <a:pos x="278" y="1459"/>
                  </a:cxn>
                  <a:cxn ang="0">
                    <a:pos x="152" y="1486"/>
                  </a:cxn>
                  <a:cxn ang="0">
                    <a:pos x="98" y="1500"/>
                  </a:cxn>
                  <a:cxn ang="0">
                    <a:pos x="32" y="1440"/>
                  </a:cxn>
                  <a:cxn ang="0">
                    <a:pos x="19" y="1328"/>
                  </a:cxn>
                  <a:cxn ang="0">
                    <a:pos x="0" y="1161"/>
                  </a:cxn>
                  <a:cxn ang="0">
                    <a:pos x="88" y="1070"/>
                  </a:cxn>
                  <a:cxn ang="0">
                    <a:pos x="142" y="970"/>
                  </a:cxn>
                  <a:cxn ang="0">
                    <a:pos x="231" y="935"/>
                  </a:cxn>
                  <a:cxn ang="0">
                    <a:pos x="319" y="892"/>
                  </a:cxn>
                  <a:cxn ang="0">
                    <a:pos x="359" y="811"/>
                  </a:cxn>
                  <a:cxn ang="0">
                    <a:pos x="327" y="758"/>
                  </a:cxn>
                  <a:cxn ang="0">
                    <a:pos x="268" y="723"/>
                  </a:cxn>
                  <a:cxn ang="0">
                    <a:pos x="242" y="616"/>
                  </a:cxn>
                  <a:cxn ang="0">
                    <a:pos x="296" y="522"/>
                  </a:cxn>
                  <a:cxn ang="0">
                    <a:pos x="395" y="490"/>
                  </a:cxn>
                  <a:cxn ang="0">
                    <a:pos x="422" y="366"/>
                  </a:cxn>
                  <a:cxn ang="0">
                    <a:pos x="335" y="291"/>
                  </a:cxn>
                  <a:cxn ang="0">
                    <a:pos x="209" y="284"/>
                  </a:cxn>
                  <a:cxn ang="0">
                    <a:pos x="188" y="163"/>
                  </a:cxn>
                  <a:cxn ang="0">
                    <a:pos x="93" y="42"/>
                  </a:cxn>
                  <a:cxn ang="0">
                    <a:pos x="221" y="0"/>
                  </a:cxn>
                </a:cxnLst>
                <a:rect l="0" t="0" r="r" b="b"/>
                <a:pathLst>
                  <a:path w="1639" h="1639">
                    <a:moveTo>
                      <a:pt x="221" y="0"/>
                    </a:moveTo>
                    <a:lnTo>
                      <a:pt x="423" y="29"/>
                    </a:lnTo>
                    <a:lnTo>
                      <a:pt x="648" y="47"/>
                    </a:lnTo>
                    <a:lnTo>
                      <a:pt x="959" y="54"/>
                    </a:lnTo>
                    <a:lnTo>
                      <a:pt x="1215" y="39"/>
                    </a:lnTo>
                    <a:lnTo>
                      <a:pt x="1372" y="35"/>
                    </a:lnTo>
                    <a:lnTo>
                      <a:pt x="1351" y="99"/>
                    </a:lnTo>
                    <a:lnTo>
                      <a:pt x="1301" y="161"/>
                    </a:lnTo>
                    <a:lnTo>
                      <a:pt x="1309" y="218"/>
                    </a:lnTo>
                    <a:lnTo>
                      <a:pt x="1377" y="259"/>
                    </a:lnTo>
                    <a:lnTo>
                      <a:pt x="1399" y="350"/>
                    </a:lnTo>
                    <a:lnTo>
                      <a:pt x="1506" y="386"/>
                    </a:lnTo>
                    <a:lnTo>
                      <a:pt x="1606" y="431"/>
                    </a:lnTo>
                    <a:lnTo>
                      <a:pt x="1639" y="510"/>
                    </a:lnTo>
                    <a:lnTo>
                      <a:pt x="1599" y="590"/>
                    </a:lnTo>
                    <a:lnTo>
                      <a:pt x="1578" y="652"/>
                    </a:lnTo>
                    <a:lnTo>
                      <a:pt x="1498" y="733"/>
                    </a:lnTo>
                    <a:lnTo>
                      <a:pt x="1507" y="843"/>
                    </a:lnTo>
                    <a:lnTo>
                      <a:pt x="1547" y="930"/>
                    </a:lnTo>
                    <a:lnTo>
                      <a:pt x="1614" y="1042"/>
                    </a:lnTo>
                    <a:lnTo>
                      <a:pt x="1602" y="1114"/>
                    </a:lnTo>
                    <a:lnTo>
                      <a:pt x="1513" y="1205"/>
                    </a:lnTo>
                    <a:lnTo>
                      <a:pt x="1453" y="1295"/>
                    </a:lnTo>
                    <a:lnTo>
                      <a:pt x="1395" y="1307"/>
                    </a:lnTo>
                    <a:lnTo>
                      <a:pt x="1336" y="1330"/>
                    </a:lnTo>
                    <a:lnTo>
                      <a:pt x="1306" y="1384"/>
                    </a:lnTo>
                    <a:lnTo>
                      <a:pt x="1226" y="1404"/>
                    </a:lnTo>
                    <a:lnTo>
                      <a:pt x="1149" y="1409"/>
                    </a:lnTo>
                    <a:lnTo>
                      <a:pt x="1124" y="1461"/>
                    </a:lnTo>
                    <a:lnTo>
                      <a:pt x="1210" y="1540"/>
                    </a:lnTo>
                    <a:lnTo>
                      <a:pt x="1219" y="1598"/>
                    </a:lnTo>
                    <a:lnTo>
                      <a:pt x="1164" y="1639"/>
                    </a:lnTo>
                    <a:lnTo>
                      <a:pt x="1106" y="1614"/>
                    </a:lnTo>
                    <a:lnTo>
                      <a:pt x="1010" y="1560"/>
                    </a:lnTo>
                    <a:lnTo>
                      <a:pt x="894" y="1537"/>
                    </a:lnTo>
                    <a:lnTo>
                      <a:pt x="661" y="1534"/>
                    </a:lnTo>
                    <a:lnTo>
                      <a:pt x="486" y="1506"/>
                    </a:lnTo>
                    <a:lnTo>
                      <a:pt x="395" y="1462"/>
                    </a:lnTo>
                    <a:lnTo>
                      <a:pt x="278" y="1459"/>
                    </a:lnTo>
                    <a:lnTo>
                      <a:pt x="152" y="1486"/>
                    </a:lnTo>
                    <a:lnTo>
                      <a:pt x="98" y="1500"/>
                    </a:lnTo>
                    <a:lnTo>
                      <a:pt x="32" y="1440"/>
                    </a:lnTo>
                    <a:lnTo>
                      <a:pt x="19" y="1328"/>
                    </a:lnTo>
                    <a:lnTo>
                      <a:pt x="0" y="1161"/>
                    </a:lnTo>
                    <a:lnTo>
                      <a:pt x="88" y="1070"/>
                    </a:lnTo>
                    <a:lnTo>
                      <a:pt x="142" y="970"/>
                    </a:lnTo>
                    <a:lnTo>
                      <a:pt x="231" y="935"/>
                    </a:lnTo>
                    <a:lnTo>
                      <a:pt x="319" y="892"/>
                    </a:lnTo>
                    <a:lnTo>
                      <a:pt x="359" y="811"/>
                    </a:lnTo>
                    <a:lnTo>
                      <a:pt x="327" y="758"/>
                    </a:lnTo>
                    <a:lnTo>
                      <a:pt x="268" y="723"/>
                    </a:lnTo>
                    <a:lnTo>
                      <a:pt x="242" y="616"/>
                    </a:lnTo>
                    <a:lnTo>
                      <a:pt x="296" y="522"/>
                    </a:lnTo>
                    <a:lnTo>
                      <a:pt x="395" y="490"/>
                    </a:lnTo>
                    <a:lnTo>
                      <a:pt x="422" y="366"/>
                    </a:lnTo>
                    <a:lnTo>
                      <a:pt x="335" y="291"/>
                    </a:lnTo>
                    <a:lnTo>
                      <a:pt x="209" y="284"/>
                    </a:lnTo>
                    <a:lnTo>
                      <a:pt x="188" y="163"/>
                    </a:lnTo>
                    <a:lnTo>
                      <a:pt x="93" y="42"/>
                    </a:lnTo>
                    <a:lnTo>
                      <a:pt x="221" y="0"/>
                    </a:lnTo>
                  </a:path>
                </a:pathLst>
              </a:custGeom>
              <a:noFill/>
              <a:ln w="3175">
                <a:solidFill>
                  <a:schemeClr val="tx1"/>
                </a:solidFill>
                <a:prstDash val="solid"/>
                <a:round/>
                <a:headEnd/>
                <a:tailEnd/>
              </a:ln>
            </p:spPr>
            <p:txBody>
              <a:bodyPr/>
              <a:lstStyle/>
              <a:p>
                <a:endParaRPr lang="en-US" dirty="0"/>
              </a:p>
            </p:txBody>
          </p:sp>
          <p:sp>
            <p:nvSpPr>
              <p:cNvPr id="101" name="Freeform 558"/>
              <p:cNvSpPr>
                <a:spLocks/>
              </p:cNvSpPr>
              <p:nvPr/>
            </p:nvSpPr>
            <p:spPr bwMode="auto">
              <a:xfrm>
                <a:off x="2695" y="1714"/>
                <a:ext cx="24" cy="18"/>
              </a:xfrm>
              <a:custGeom>
                <a:avLst/>
                <a:gdLst/>
                <a:ahLst/>
                <a:cxnLst>
                  <a:cxn ang="0">
                    <a:pos x="41" y="17"/>
                  </a:cxn>
                  <a:cxn ang="0">
                    <a:pos x="32" y="4"/>
                  </a:cxn>
                  <a:cxn ang="0">
                    <a:pos x="8" y="5"/>
                  </a:cxn>
                  <a:cxn ang="0">
                    <a:pos x="0" y="32"/>
                  </a:cxn>
                  <a:cxn ang="0">
                    <a:pos x="7" y="64"/>
                  </a:cxn>
                  <a:cxn ang="0">
                    <a:pos x="47" y="89"/>
                  </a:cxn>
                  <a:cxn ang="0">
                    <a:pos x="80" y="92"/>
                  </a:cxn>
                  <a:cxn ang="0">
                    <a:pos x="109" y="73"/>
                  </a:cxn>
                  <a:cxn ang="0">
                    <a:pos x="119" y="33"/>
                  </a:cxn>
                  <a:cxn ang="0">
                    <a:pos x="106" y="0"/>
                  </a:cxn>
                  <a:cxn ang="0">
                    <a:pos x="90" y="0"/>
                  </a:cxn>
                  <a:cxn ang="0">
                    <a:pos x="64" y="11"/>
                  </a:cxn>
                  <a:cxn ang="0">
                    <a:pos x="57" y="17"/>
                  </a:cxn>
                  <a:cxn ang="0">
                    <a:pos x="41" y="17"/>
                  </a:cxn>
                </a:cxnLst>
                <a:rect l="0" t="0" r="r" b="b"/>
                <a:pathLst>
                  <a:path w="119" h="92">
                    <a:moveTo>
                      <a:pt x="41" y="17"/>
                    </a:moveTo>
                    <a:lnTo>
                      <a:pt x="32" y="4"/>
                    </a:lnTo>
                    <a:lnTo>
                      <a:pt x="8" y="5"/>
                    </a:lnTo>
                    <a:lnTo>
                      <a:pt x="0" y="32"/>
                    </a:lnTo>
                    <a:lnTo>
                      <a:pt x="7" y="64"/>
                    </a:lnTo>
                    <a:lnTo>
                      <a:pt x="47" y="89"/>
                    </a:lnTo>
                    <a:lnTo>
                      <a:pt x="80" y="92"/>
                    </a:lnTo>
                    <a:lnTo>
                      <a:pt x="109" y="73"/>
                    </a:lnTo>
                    <a:lnTo>
                      <a:pt x="119" y="33"/>
                    </a:lnTo>
                    <a:lnTo>
                      <a:pt x="106" y="0"/>
                    </a:lnTo>
                    <a:lnTo>
                      <a:pt x="90" y="0"/>
                    </a:lnTo>
                    <a:lnTo>
                      <a:pt x="64" y="11"/>
                    </a:lnTo>
                    <a:lnTo>
                      <a:pt x="57" y="17"/>
                    </a:lnTo>
                    <a:lnTo>
                      <a:pt x="41" y="17"/>
                    </a:lnTo>
                    <a:close/>
                  </a:path>
                </a:pathLst>
              </a:custGeom>
              <a:solidFill>
                <a:srgbClr val="000000"/>
              </a:solidFill>
              <a:ln w="9525">
                <a:solidFill>
                  <a:schemeClr val="tx1"/>
                </a:solidFill>
                <a:round/>
                <a:headEnd/>
                <a:tailEnd/>
              </a:ln>
            </p:spPr>
            <p:txBody>
              <a:bodyPr/>
              <a:lstStyle/>
              <a:p>
                <a:endParaRPr lang="en-US" dirty="0"/>
              </a:p>
            </p:txBody>
          </p:sp>
          <p:sp>
            <p:nvSpPr>
              <p:cNvPr id="102" name="Freeform 559"/>
              <p:cNvSpPr>
                <a:spLocks/>
              </p:cNvSpPr>
              <p:nvPr/>
            </p:nvSpPr>
            <p:spPr bwMode="auto">
              <a:xfrm>
                <a:off x="2695" y="1714"/>
                <a:ext cx="24" cy="18"/>
              </a:xfrm>
              <a:custGeom>
                <a:avLst/>
                <a:gdLst/>
                <a:ahLst/>
                <a:cxnLst>
                  <a:cxn ang="0">
                    <a:pos x="41" y="17"/>
                  </a:cxn>
                  <a:cxn ang="0">
                    <a:pos x="32" y="4"/>
                  </a:cxn>
                  <a:cxn ang="0">
                    <a:pos x="8" y="5"/>
                  </a:cxn>
                  <a:cxn ang="0">
                    <a:pos x="0" y="32"/>
                  </a:cxn>
                  <a:cxn ang="0">
                    <a:pos x="7" y="64"/>
                  </a:cxn>
                  <a:cxn ang="0">
                    <a:pos x="47" y="89"/>
                  </a:cxn>
                  <a:cxn ang="0">
                    <a:pos x="80" y="92"/>
                  </a:cxn>
                  <a:cxn ang="0">
                    <a:pos x="109" y="73"/>
                  </a:cxn>
                  <a:cxn ang="0">
                    <a:pos x="119" y="33"/>
                  </a:cxn>
                  <a:cxn ang="0">
                    <a:pos x="106" y="0"/>
                  </a:cxn>
                  <a:cxn ang="0">
                    <a:pos x="90" y="0"/>
                  </a:cxn>
                  <a:cxn ang="0">
                    <a:pos x="64" y="11"/>
                  </a:cxn>
                  <a:cxn ang="0">
                    <a:pos x="57" y="17"/>
                  </a:cxn>
                  <a:cxn ang="0">
                    <a:pos x="41" y="17"/>
                  </a:cxn>
                </a:cxnLst>
                <a:rect l="0" t="0" r="r" b="b"/>
                <a:pathLst>
                  <a:path w="119" h="92">
                    <a:moveTo>
                      <a:pt x="41" y="17"/>
                    </a:moveTo>
                    <a:lnTo>
                      <a:pt x="32" y="4"/>
                    </a:lnTo>
                    <a:lnTo>
                      <a:pt x="8" y="5"/>
                    </a:lnTo>
                    <a:lnTo>
                      <a:pt x="0" y="32"/>
                    </a:lnTo>
                    <a:lnTo>
                      <a:pt x="7" y="64"/>
                    </a:lnTo>
                    <a:lnTo>
                      <a:pt x="47" y="89"/>
                    </a:lnTo>
                    <a:lnTo>
                      <a:pt x="80" y="92"/>
                    </a:lnTo>
                    <a:lnTo>
                      <a:pt x="109" y="73"/>
                    </a:lnTo>
                    <a:lnTo>
                      <a:pt x="119" y="33"/>
                    </a:lnTo>
                    <a:lnTo>
                      <a:pt x="106" y="0"/>
                    </a:lnTo>
                    <a:lnTo>
                      <a:pt x="90" y="0"/>
                    </a:lnTo>
                    <a:lnTo>
                      <a:pt x="64" y="11"/>
                    </a:lnTo>
                    <a:lnTo>
                      <a:pt x="57" y="17"/>
                    </a:lnTo>
                    <a:lnTo>
                      <a:pt x="41" y="17"/>
                    </a:lnTo>
                  </a:path>
                </a:pathLst>
              </a:custGeom>
              <a:noFill/>
              <a:ln w="3175">
                <a:solidFill>
                  <a:schemeClr val="tx1"/>
                </a:solidFill>
                <a:prstDash val="solid"/>
                <a:round/>
                <a:headEnd/>
                <a:tailEnd/>
              </a:ln>
            </p:spPr>
            <p:txBody>
              <a:bodyPr/>
              <a:lstStyle/>
              <a:p>
                <a:endParaRPr lang="en-US" dirty="0"/>
              </a:p>
            </p:txBody>
          </p:sp>
          <p:sp>
            <p:nvSpPr>
              <p:cNvPr id="103" name="Freeform 560"/>
              <p:cNvSpPr>
                <a:spLocks/>
              </p:cNvSpPr>
              <p:nvPr/>
            </p:nvSpPr>
            <p:spPr bwMode="auto">
              <a:xfrm>
                <a:off x="2678" y="1700"/>
                <a:ext cx="25" cy="5"/>
              </a:xfrm>
              <a:custGeom>
                <a:avLst/>
                <a:gdLst/>
                <a:ahLst/>
                <a:cxnLst>
                  <a:cxn ang="0">
                    <a:pos x="0" y="0"/>
                  </a:cxn>
                  <a:cxn ang="0">
                    <a:pos x="26" y="15"/>
                  </a:cxn>
                  <a:cxn ang="0">
                    <a:pos x="73" y="23"/>
                  </a:cxn>
                  <a:cxn ang="0">
                    <a:pos x="127" y="14"/>
                  </a:cxn>
                </a:cxnLst>
                <a:rect l="0" t="0" r="r" b="b"/>
                <a:pathLst>
                  <a:path w="127" h="23">
                    <a:moveTo>
                      <a:pt x="0" y="0"/>
                    </a:moveTo>
                    <a:lnTo>
                      <a:pt x="26" y="15"/>
                    </a:lnTo>
                    <a:lnTo>
                      <a:pt x="73" y="23"/>
                    </a:lnTo>
                    <a:lnTo>
                      <a:pt x="127" y="14"/>
                    </a:lnTo>
                  </a:path>
                </a:pathLst>
              </a:custGeom>
              <a:noFill/>
              <a:ln w="3175">
                <a:solidFill>
                  <a:schemeClr val="tx1"/>
                </a:solidFill>
                <a:prstDash val="solid"/>
                <a:round/>
                <a:headEnd/>
                <a:tailEnd/>
              </a:ln>
            </p:spPr>
            <p:txBody>
              <a:bodyPr/>
              <a:lstStyle/>
              <a:p>
                <a:endParaRPr lang="en-US" dirty="0"/>
              </a:p>
            </p:txBody>
          </p:sp>
          <p:sp>
            <p:nvSpPr>
              <p:cNvPr id="104" name="Freeform 561"/>
              <p:cNvSpPr>
                <a:spLocks/>
              </p:cNvSpPr>
              <p:nvPr/>
            </p:nvSpPr>
            <p:spPr bwMode="auto">
              <a:xfrm>
                <a:off x="3752" y="2057"/>
                <a:ext cx="27" cy="79"/>
              </a:xfrm>
              <a:custGeom>
                <a:avLst/>
                <a:gdLst/>
                <a:ahLst/>
                <a:cxnLst>
                  <a:cxn ang="0">
                    <a:pos x="110" y="394"/>
                  </a:cxn>
                  <a:cxn ang="0">
                    <a:pos x="110" y="312"/>
                  </a:cxn>
                  <a:cxn ang="0">
                    <a:pos x="131" y="225"/>
                  </a:cxn>
                  <a:cxn ang="0">
                    <a:pos x="121" y="197"/>
                  </a:cxn>
                  <a:cxn ang="0">
                    <a:pos x="77" y="101"/>
                  </a:cxn>
                  <a:cxn ang="0">
                    <a:pos x="0" y="0"/>
                  </a:cxn>
                </a:cxnLst>
                <a:rect l="0" t="0" r="r" b="b"/>
                <a:pathLst>
                  <a:path w="131" h="394">
                    <a:moveTo>
                      <a:pt x="110" y="394"/>
                    </a:moveTo>
                    <a:lnTo>
                      <a:pt x="110" y="312"/>
                    </a:lnTo>
                    <a:lnTo>
                      <a:pt x="131" y="225"/>
                    </a:lnTo>
                    <a:lnTo>
                      <a:pt x="121" y="197"/>
                    </a:lnTo>
                    <a:lnTo>
                      <a:pt x="77" y="101"/>
                    </a:lnTo>
                    <a:lnTo>
                      <a:pt x="0" y="0"/>
                    </a:lnTo>
                  </a:path>
                </a:pathLst>
              </a:custGeom>
              <a:noFill/>
              <a:ln w="3175">
                <a:solidFill>
                  <a:schemeClr val="tx1"/>
                </a:solidFill>
                <a:prstDash val="solid"/>
                <a:round/>
                <a:headEnd/>
                <a:tailEnd/>
              </a:ln>
            </p:spPr>
            <p:txBody>
              <a:bodyPr/>
              <a:lstStyle/>
              <a:p>
                <a:endParaRPr lang="en-US" dirty="0"/>
              </a:p>
            </p:txBody>
          </p:sp>
          <p:sp>
            <p:nvSpPr>
              <p:cNvPr id="105" name="Freeform 562"/>
              <p:cNvSpPr>
                <a:spLocks/>
              </p:cNvSpPr>
              <p:nvPr/>
            </p:nvSpPr>
            <p:spPr bwMode="auto">
              <a:xfrm>
                <a:off x="3136" y="2132"/>
                <a:ext cx="26" cy="54"/>
              </a:xfrm>
              <a:custGeom>
                <a:avLst/>
                <a:gdLst/>
                <a:ahLst/>
                <a:cxnLst>
                  <a:cxn ang="0">
                    <a:pos x="0" y="0"/>
                  </a:cxn>
                  <a:cxn ang="0">
                    <a:pos x="28" y="78"/>
                  </a:cxn>
                  <a:cxn ang="0">
                    <a:pos x="101" y="158"/>
                  </a:cxn>
                  <a:cxn ang="0">
                    <a:pos x="130" y="268"/>
                  </a:cxn>
                </a:cxnLst>
                <a:rect l="0" t="0" r="r" b="b"/>
                <a:pathLst>
                  <a:path w="130" h="268">
                    <a:moveTo>
                      <a:pt x="0" y="0"/>
                    </a:moveTo>
                    <a:lnTo>
                      <a:pt x="28" y="78"/>
                    </a:lnTo>
                    <a:lnTo>
                      <a:pt x="101" y="158"/>
                    </a:lnTo>
                    <a:lnTo>
                      <a:pt x="130" y="268"/>
                    </a:lnTo>
                  </a:path>
                </a:pathLst>
              </a:custGeom>
              <a:noFill/>
              <a:ln w="3175">
                <a:solidFill>
                  <a:schemeClr val="tx1"/>
                </a:solidFill>
                <a:prstDash val="solid"/>
                <a:round/>
                <a:headEnd/>
                <a:tailEnd/>
              </a:ln>
            </p:spPr>
            <p:txBody>
              <a:bodyPr/>
              <a:lstStyle/>
              <a:p>
                <a:endParaRPr lang="en-US" dirty="0"/>
              </a:p>
            </p:txBody>
          </p:sp>
          <p:sp>
            <p:nvSpPr>
              <p:cNvPr id="106" name="Freeform 563"/>
              <p:cNvSpPr>
                <a:spLocks/>
              </p:cNvSpPr>
              <p:nvPr/>
            </p:nvSpPr>
            <p:spPr bwMode="auto">
              <a:xfrm>
                <a:off x="3694" y="2319"/>
                <a:ext cx="68" cy="34"/>
              </a:xfrm>
              <a:custGeom>
                <a:avLst/>
                <a:gdLst/>
                <a:ahLst/>
                <a:cxnLst>
                  <a:cxn ang="0">
                    <a:pos x="121" y="0"/>
                  </a:cxn>
                  <a:cxn ang="0">
                    <a:pos x="110" y="0"/>
                  </a:cxn>
                  <a:cxn ang="0">
                    <a:pos x="35" y="72"/>
                  </a:cxn>
                  <a:cxn ang="0">
                    <a:pos x="2" y="99"/>
                  </a:cxn>
                  <a:cxn ang="0">
                    <a:pos x="0" y="111"/>
                  </a:cxn>
                  <a:cxn ang="0">
                    <a:pos x="37" y="143"/>
                  </a:cxn>
                  <a:cxn ang="0">
                    <a:pos x="104" y="167"/>
                  </a:cxn>
                  <a:cxn ang="0">
                    <a:pos x="234" y="171"/>
                  </a:cxn>
                  <a:cxn ang="0">
                    <a:pos x="292" y="151"/>
                  </a:cxn>
                  <a:cxn ang="0">
                    <a:pos x="327" y="92"/>
                  </a:cxn>
                  <a:cxn ang="0">
                    <a:pos x="336" y="65"/>
                  </a:cxn>
                  <a:cxn ang="0">
                    <a:pos x="333" y="52"/>
                  </a:cxn>
                  <a:cxn ang="0">
                    <a:pos x="300" y="61"/>
                  </a:cxn>
                  <a:cxn ang="0">
                    <a:pos x="251" y="56"/>
                  </a:cxn>
                  <a:cxn ang="0">
                    <a:pos x="198" y="45"/>
                  </a:cxn>
                  <a:cxn ang="0">
                    <a:pos x="155" y="20"/>
                  </a:cxn>
                  <a:cxn ang="0">
                    <a:pos x="137" y="3"/>
                  </a:cxn>
                  <a:cxn ang="0">
                    <a:pos x="121" y="0"/>
                  </a:cxn>
                </a:cxnLst>
                <a:rect l="0" t="0" r="r" b="b"/>
                <a:pathLst>
                  <a:path w="336" h="171">
                    <a:moveTo>
                      <a:pt x="121" y="0"/>
                    </a:moveTo>
                    <a:lnTo>
                      <a:pt x="110" y="0"/>
                    </a:lnTo>
                    <a:lnTo>
                      <a:pt x="35" y="72"/>
                    </a:lnTo>
                    <a:lnTo>
                      <a:pt x="2" y="99"/>
                    </a:lnTo>
                    <a:lnTo>
                      <a:pt x="0" y="111"/>
                    </a:lnTo>
                    <a:lnTo>
                      <a:pt x="37" y="143"/>
                    </a:lnTo>
                    <a:lnTo>
                      <a:pt x="104" y="167"/>
                    </a:lnTo>
                    <a:lnTo>
                      <a:pt x="234" y="171"/>
                    </a:lnTo>
                    <a:lnTo>
                      <a:pt x="292" y="151"/>
                    </a:lnTo>
                    <a:lnTo>
                      <a:pt x="327" y="92"/>
                    </a:lnTo>
                    <a:lnTo>
                      <a:pt x="336" y="65"/>
                    </a:lnTo>
                    <a:lnTo>
                      <a:pt x="333" y="52"/>
                    </a:lnTo>
                    <a:lnTo>
                      <a:pt x="300" y="61"/>
                    </a:lnTo>
                    <a:lnTo>
                      <a:pt x="251" y="56"/>
                    </a:lnTo>
                    <a:lnTo>
                      <a:pt x="198" y="45"/>
                    </a:lnTo>
                    <a:lnTo>
                      <a:pt x="155" y="20"/>
                    </a:lnTo>
                    <a:lnTo>
                      <a:pt x="137" y="3"/>
                    </a:lnTo>
                    <a:lnTo>
                      <a:pt x="121" y="0"/>
                    </a:lnTo>
                    <a:close/>
                  </a:path>
                </a:pathLst>
              </a:custGeom>
              <a:solidFill>
                <a:srgbClr val="000000"/>
              </a:solidFill>
              <a:ln w="9525">
                <a:solidFill>
                  <a:schemeClr val="tx1"/>
                </a:solidFill>
                <a:round/>
                <a:headEnd/>
                <a:tailEnd/>
              </a:ln>
            </p:spPr>
            <p:txBody>
              <a:bodyPr/>
              <a:lstStyle/>
              <a:p>
                <a:endParaRPr lang="en-US" dirty="0"/>
              </a:p>
            </p:txBody>
          </p:sp>
          <p:sp>
            <p:nvSpPr>
              <p:cNvPr id="107" name="Freeform 564"/>
              <p:cNvSpPr>
                <a:spLocks/>
              </p:cNvSpPr>
              <p:nvPr/>
            </p:nvSpPr>
            <p:spPr bwMode="auto">
              <a:xfrm>
                <a:off x="3694" y="2319"/>
                <a:ext cx="68" cy="34"/>
              </a:xfrm>
              <a:custGeom>
                <a:avLst/>
                <a:gdLst/>
                <a:ahLst/>
                <a:cxnLst>
                  <a:cxn ang="0">
                    <a:pos x="121" y="0"/>
                  </a:cxn>
                  <a:cxn ang="0">
                    <a:pos x="110" y="0"/>
                  </a:cxn>
                  <a:cxn ang="0">
                    <a:pos x="35" y="72"/>
                  </a:cxn>
                  <a:cxn ang="0">
                    <a:pos x="2" y="99"/>
                  </a:cxn>
                  <a:cxn ang="0">
                    <a:pos x="0" y="111"/>
                  </a:cxn>
                  <a:cxn ang="0">
                    <a:pos x="37" y="143"/>
                  </a:cxn>
                  <a:cxn ang="0">
                    <a:pos x="104" y="167"/>
                  </a:cxn>
                  <a:cxn ang="0">
                    <a:pos x="234" y="171"/>
                  </a:cxn>
                  <a:cxn ang="0">
                    <a:pos x="292" y="151"/>
                  </a:cxn>
                  <a:cxn ang="0">
                    <a:pos x="327" y="92"/>
                  </a:cxn>
                  <a:cxn ang="0">
                    <a:pos x="336" y="65"/>
                  </a:cxn>
                  <a:cxn ang="0">
                    <a:pos x="333" y="52"/>
                  </a:cxn>
                  <a:cxn ang="0">
                    <a:pos x="300" y="61"/>
                  </a:cxn>
                  <a:cxn ang="0">
                    <a:pos x="251" y="56"/>
                  </a:cxn>
                  <a:cxn ang="0">
                    <a:pos x="198" y="45"/>
                  </a:cxn>
                  <a:cxn ang="0">
                    <a:pos x="155" y="20"/>
                  </a:cxn>
                  <a:cxn ang="0">
                    <a:pos x="137" y="3"/>
                  </a:cxn>
                  <a:cxn ang="0">
                    <a:pos x="121" y="0"/>
                  </a:cxn>
                </a:cxnLst>
                <a:rect l="0" t="0" r="r" b="b"/>
                <a:pathLst>
                  <a:path w="336" h="171">
                    <a:moveTo>
                      <a:pt x="121" y="0"/>
                    </a:moveTo>
                    <a:lnTo>
                      <a:pt x="110" y="0"/>
                    </a:lnTo>
                    <a:lnTo>
                      <a:pt x="35" y="72"/>
                    </a:lnTo>
                    <a:lnTo>
                      <a:pt x="2" y="99"/>
                    </a:lnTo>
                    <a:lnTo>
                      <a:pt x="0" y="111"/>
                    </a:lnTo>
                    <a:lnTo>
                      <a:pt x="37" y="143"/>
                    </a:lnTo>
                    <a:lnTo>
                      <a:pt x="104" y="167"/>
                    </a:lnTo>
                    <a:lnTo>
                      <a:pt x="234" y="171"/>
                    </a:lnTo>
                    <a:lnTo>
                      <a:pt x="292" y="151"/>
                    </a:lnTo>
                    <a:lnTo>
                      <a:pt x="327" y="92"/>
                    </a:lnTo>
                    <a:lnTo>
                      <a:pt x="336" y="65"/>
                    </a:lnTo>
                    <a:lnTo>
                      <a:pt x="333" y="52"/>
                    </a:lnTo>
                    <a:lnTo>
                      <a:pt x="300" y="61"/>
                    </a:lnTo>
                    <a:lnTo>
                      <a:pt x="251" y="56"/>
                    </a:lnTo>
                    <a:lnTo>
                      <a:pt x="198" y="45"/>
                    </a:lnTo>
                    <a:lnTo>
                      <a:pt x="155" y="20"/>
                    </a:lnTo>
                    <a:lnTo>
                      <a:pt x="137" y="3"/>
                    </a:lnTo>
                    <a:lnTo>
                      <a:pt x="121" y="0"/>
                    </a:lnTo>
                  </a:path>
                </a:pathLst>
              </a:custGeom>
              <a:noFill/>
              <a:ln w="3175">
                <a:solidFill>
                  <a:schemeClr val="tx1"/>
                </a:solidFill>
                <a:prstDash val="solid"/>
                <a:round/>
                <a:headEnd/>
                <a:tailEnd/>
              </a:ln>
            </p:spPr>
            <p:txBody>
              <a:bodyPr/>
              <a:lstStyle/>
              <a:p>
                <a:endParaRPr lang="en-US" dirty="0"/>
              </a:p>
            </p:txBody>
          </p:sp>
          <p:sp>
            <p:nvSpPr>
              <p:cNvPr id="108" name="Freeform 565"/>
              <p:cNvSpPr>
                <a:spLocks/>
              </p:cNvSpPr>
              <p:nvPr/>
            </p:nvSpPr>
            <p:spPr bwMode="auto">
              <a:xfrm>
                <a:off x="3528" y="2023"/>
                <a:ext cx="116" cy="17"/>
              </a:xfrm>
              <a:custGeom>
                <a:avLst/>
                <a:gdLst/>
                <a:ahLst/>
                <a:cxnLst>
                  <a:cxn ang="0">
                    <a:pos x="576" y="16"/>
                  </a:cxn>
                  <a:cxn ang="0">
                    <a:pos x="574" y="0"/>
                  </a:cxn>
                  <a:cxn ang="0">
                    <a:pos x="88" y="27"/>
                  </a:cxn>
                  <a:cxn ang="0">
                    <a:pos x="0" y="75"/>
                  </a:cxn>
                  <a:cxn ang="0">
                    <a:pos x="6" y="83"/>
                  </a:cxn>
                  <a:cxn ang="0">
                    <a:pos x="469" y="59"/>
                  </a:cxn>
                  <a:cxn ang="0">
                    <a:pos x="555" y="24"/>
                  </a:cxn>
                  <a:cxn ang="0">
                    <a:pos x="576" y="16"/>
                  </a:cxn>
                </a:cxnLst>
                <a:rect l="0" t="0" r="r" b="b"/>
                <a:pathLst>
                  <a:path w="576" h="83">
                    <a:moveTo>
                      <a:pt x="576" y="16"/>
                    </a:moveTo>
                    <a:lnTo>
                      <a:pt x="574" y="0"/>
                    </a:lnTo>
                    <a:lnTo>
                      <a:pt x="88" y="27"/>
                    </a:lnTo>
                    <a:lnTo>
                      <a:pt x="0" y="75"/>
                    </a:lnTo>
                    <a:lnTo>
                      <a:pt x="6" y="83"/>
                    </a:lnTo>
                    <a:lnTo>
                      <a:pt x="469" y="59"/>
                    </a:lnTo>
                    <a:lnTo>
                      <a:pt x="555" y="24"/>
                    </a:lnTo>
                    <a:lnTo>
                      <a:pt x="576" y="16"/>
                    </a:lnTo>
                    <a:close/>
                  </a:path>
                </a:pathLst>
              </a:custGeom>
              <a:solidFill>
                <a:srgbClr val="FFFFFF"/>
              </a:solidFill>
              <a:ln w="9525">
                <a:solidFill>
                  <a:schemeClr val="tx1"/>
                </a:solidFill>
                <a:round/>
                <a:headEnd/>
                <a:tailEnd/>
              </a:ln>
            </p:spPr>
            <p:txBody>
              <a:bodyPr/>
              <a:lstStyle/>
              <a:p>
                <a:endParaRPr lang="en-US" dirty="0"/>
              </a:p>
            </p:txBody>
          </p:sp>
          <p:sp>
            <p:nvSpPr>
              <p:cNvPr id="109" name="Freeform 566"/>
              <p:cNvSpPr>
                <a:spLocks/>
              </p:cNvSpPr>
              <p:nvPr/>
            </p:nvSpPr>
            <p:spPr bwMode="auto">
              <a:xfrm>
                <a:off x="3085" y="1955"/>
                <a:ext cx="14" cy="65"/>
              </a:xfrm>
              <a:custGeom>
                <a:avLst/>
                <a:gdLst/>
                <a:ahLst/>
                <a:cxnLst>
                  <a:cxn ang="0">
                    <a:pos x="70" y="323"/>
                  </a:cxn>
                  <a:cxn ang="0">
                    <a:pos x="29" y="87"/>
                  </a:cxn>
                  <a:cxn ang="0">
                    <a:pos x="0" y="0"/>
                  </a:cxn>
                </a:cxnLst>
                <a:rect l="0" t="0" r="r" b="b"/>
                <a:pathLst>
                  <a:path w="70" h="323">
                    <a:moveTo>
                      <a:pt x="70" y="323"/>
                    </a:moveTo>
                    <a:lnTo>
                      <a:pt x="29" y="87"/>
                    </a:lnTo>
                    <a:lnTo>
                      <a:pt x="0" y="0"/>
                    </a:lnTo>
                  </a:path>
                </a:pathLst>
              </a:custGeom>
              <a:noFill/>
              <a:ln w="3175">
                <a:solidFill>
                  <a:schemeClr val="tx1"/>
                </a:solidFill>
                <a:prstDash val="solid"/>
                <a:round/>
                <a:headEnd/>
                <a:tailEnd/>
              </a:ln>
            </p:spPr>
            <p:txBody>
              <a:bodyPr/>
              <a:lstStyle/>
              <a:p>
                <a:endParaRPr lang="en-US" dirty="0"/>
              </a:p>
            </p:txBody>
          </p:sp>
          <p:sp>
            <p:nvSpPr>
              <p:cNvPr id="110" name="Freeform 567"/>
              <p:cNvSpPr>
                <a:spLocks/>
              </p:cNvSpPr>
              <p:nvPr/>
            </p:nvSpPr>
            <p:spPr bwMode="auto">
              <a:xfrm>
                <a:off x="3111" y="2326"/>
                <a:ext cx="74" cy="44"/>
              </a:xfrm>
              <a:custGeom>
                <a:avLst/>
                <a:gdLst/>
                <a:ahLst/>
                <a:cxnLst>
                  <a:cxn ang="0">
                    <a:pos x="140" y="0"/>
                  </a:cxn>
                  <a:cxn ang="0">
                    <a:pos x="129" y="2"/>
                  </a:cxn>
                  <a:cxn ang="0">
                    <a:pos x="97" y="35"/>
                  </a:cxn>
                  <a:cxn ang="0">
                    <a:pos x="49" y="108"/>
                  </a:cxn>
                  <a:cxn ang="0">
                    <a:pos x="1" y="150"/>
                  </a:cxn>
                  <a:cxn ang="0">
                    <a:pos x="0" y="176"/>
                  </a:cxn>
                  <a:cxn ang="0">
                    <a:pos x="29" y="205"/>
                  </a:cxn>
                  <a:cxn ang="0">
                    <a:pos x="109" y="222"/>
                  </a:cxn>
                  <a:cxn ang="0">
                    <a:pos x="179" y="222"/>
                  </a:cxn>
                  <a:cxn ang="0">
                    <a:pos x="301" y="198"/>
                  </a:cxn>
                  <a:cxn ang="0">
                    <a:pos x="328" y="181"/>
                  </a:cxn>
                  <a:cxn ang="0">
                    <a:pos x="370" y="86"/>
                  </a:cxn>
                  <a:cxn ang="0">
                    <a:pos x="364" y="67"/>
                  </a:cxn>
                  <a:cxn ang="0">
                    <a:pos x="341" y="84"/>
                  </a:cxn>
                  <a:cxn ang="0">
                    <a:pos x="301" y="89"/>
                  </a:cxn>
                  <a:cxn ang="0">
                    <a:pos x="230" y="75"/>
                  </a:cxn>
                  <a:cxn ang="0">
                    <a:pos x="168" y="34"/>
                  </a:cxn>
                  <a:cxn ang="0">
                    <a:pos x="150" y="6"/>
                  </a:cxn>
                  <a:cxn ang="0">
                    <a:pos x="140" y="0"/>
                  </a:cxn>
                </a:cxnLst>
                <a:rect l="0" t="0" r="r" b="b"/>
                <a:pathLst>
                  <a:path w="370" h="222">
                    <a:moveTo>
                      <a:pt x="140" y="0"/>
                    </a:moveTo>
                    <a:lnTo>
                      <a:pt x="129" y="2"/>
                    </a:lnTo>
                    <a:lnTo>
                      <a:pt x="97" y="35"/>
                    </a:lnTo>
                    <a:lnTo>
                      <a:pt x="49" y="108"/>
                    </a:lnTo>
                    <a:lnTo>
                      <a:pt x="1" y="150"/>
                    </a:lnTo>
                    <a:lnTo>
                      <a:pt x="0" y="176"/>
                    </a:lnTo>
                    <a:lnTo>
                      <a:pt x="29" y="205"/>
                    </a:lnTo>
                    <a:lnTo>
                      <a:pt x="109" y="222"/>
                    </a:lnTo>
                    <a:lnTo>
                      <a:pt x="179" y="222"/>
                    </a:lnTo>
                    <a:lnTo>
                      <a:pt x="301" y="198"/>
                    </a:lnTo>
                    <a:lnTo>
                      <a:pt x="328" y="181"/>
                    </a:lnTo>
                    <a:lnTo>
                      <a:pt x="370" y="86"/>
                    </a:lnTo>
                    <a:lnTo>
                      <a:pt x="364" y="67"/>
                    </a:lnTo>
                    <a:lnTo>
                      <a:pt x="341" y="84"/>
                    </a:lnTo>
                    <a:lnTo>
                      <a:pt x="301" y="89"/>
                    </a:lnTo>
                    <a:lnTo>
                      <a:pt x="230" y="75"/>
                    </a:lnTo>
                    <a:lnTo>
                      <a:pt x="168" y="34"/>
                    </a:lnTo>
                    <a:lnTo>
                      <a:pt x="150" y="6"/>
                    </a:lnTo>
                    <a:lnTo>
                      <a:pt x="140" y="0"/>
                    </a:lnTo>
                    <a:close/>
                  </a:path>
                </a:pathLst>
              </a:custGeom>
              <a:solidFill>
                <a:srgbClr val="000000"/>
              </a:solidFill>
              <a:ln w="9525">
                <a:solidFill>
                  <a:schemeClr val="tx1"/>
                </a:solidFill>
                <a:round/>
                <a:headEnd/>
                <a:tailEnd/>
              </a:ln>
            </p:spPr>
            <p:txBody>
              <a:bodyPr/>
              <a:lstStyle/>
              <a:p>
                <a:endParaRPr lang="en-US" dirty="0"/>
              </a:p>
            </p:txBody>
          </p:sp>
          <p:sp>
            <p:nvSpPr>
              <p:cNvPr id="111" name="Freeform 568"/>
              <p:cNvSpPr>
                <a:spLocks/>
              </p:cNvSpPr>
              <p:nvPr/>
            </p:nvSpPr>
            <p:spPr bwMode="auto">
              <a:xfrm>
                <a:off x="3111" y="2326"/>
                <a:ext cx="74" cy="44"/>
              </a:xfrm>
              <a:custGeom>
                <a:avLst/>
                <a:gdLst/>
                <a:ahLst/>
                <a:cxnLst>
                  <a:cxn ang="0">
                    <a:pos x="140" y="0"/>
                  </a:cxn>
                  <a:cxn ang="0">
                    <a:pos x="129" y="2"/>
                  </a:cxn>
                  <a:cxn ang="0">
                    <a:pos x="97" y="35"/>
                  </a:cxn>
                  <a:cxn ang="0">
                    <a:pos x="49" y="108"/>
                  </a:cxn>
                  <a:cxn ang="0">
                    <a:pos x="1" y="150"/>
                  </a:cxn>
                  <a:cxn ang="0">
                    <a:pos x="0" y="176"/>
                  </a:cxn>
                  <a:cxn ang="0">
                    <a:pos x="29" y="205"/>
                  </a:cxn>
                  <a:cxn ang="0">
                    <a:pos x="109" y="222"/>
                  </a:cxn>
                  <a:cxn ang="0">
                    <a:pos x="179" y="222"/>
                  </a:cxn>
                  <a:cxn ang="0">
                    <a:pos x="301" y="198"/>
                  </a:cxn>
                  <a:cxn ang="0">
                    <a:pos x="328" y="181"/>
                  </a:cxn>
                  <a:cxn ang="0">
                    <a:pos x="370" y="86"/>
                  </a:cxn>
                  <a:cxn ang="0">
                    <a:pos x="364" y="67"/>
                  </a:cxn>
                  <a:cxn ang="0">
                    <a:pos x="341" y="84"/>
                  </a:cxn>
                  <a:cxn ang="0">
                    <a:pos x="301" y="89"/>
                  </a:cxn>
                  <a:cxn ang="0">
                    <a:pos x="230" y="75"/>
                  </a:cxn>
                  <a:cxn ang="0">
                    <a:pos x="168" y="34"/>
                  </a:cxn>
                  <a:cxn ang="0">
                    <a:pos x="150" y="6"/>
                  </a:cxn>
                  <a:cxn ang="0">
                    <a:pos x="140" y="0"/>
                  </a:cxn>
                </a:cxnLst>
                <a:rect l="0" t="0" r="r" b="b"/>
                <a:pathLst>
                  <a:path w="370" h="222">
                    <a:moveTo>
                      <a:pt x="140" y="0"/>
                    </a:moveTo>
                    <a:lnTo>
                      <a:pt x="129" y="2"/>
                    </a:lnTo>
                    <a:lnTo>
                      <a:pt x="97" y="35"/>
                    </a:lnTo>
                    <a:lnTo>
                      <a:pt x="49" y="108"/>
                    </a:lnTo>
                    <a:lnTo>
                      <a:pt x="1" y="150"/>
                    </a:lnTo>
                    <a:lnTo>
                      <a:pt x="0" y="176"/>
                    </a:lnTo>
                    <a:lnTo>
                      <a:pt x="29" y="205"/>
                    </a:lnTo>
                    <a:lnTo>
                      <a:pt x="109" y="222"/>
                    </a:lnTo>
                    <a:lnTo>
                      <a:pt x="179" y="222"/>
                    </a:lnTo>
                    <a:lnTo>
                      <a:pt x="301" y="198"/>
                    </a:lnTo>
                    <a:lnTo>
                      <a:pt x="328" y="181"/>
                    </a:lnTo>
                    <a:lnTo>
                      <a:pt x="370" y="86"/>
                    </a:lnTo>
                    <a:lnTo>
                      <a:pt x="364" y="67"/>
                    </a:lnTo>
                    <a:lnTo>
                      <a:pt x="341" y="84"/>
                    </a:lnTo>
                    <a:lnTo>
                      <a:pt x="301" y="89"/>
                    </a:lnTo>
                    <a:lnTo>
                      <a:pt x="230" y="75"/>
                    </a:lnTo>
                    <a:lnTo>
                      <a:pt x="168" y="34"/>
                    </a:lnTo>
                    <a:lnTo>
                      <a:pt x="150" y="6"/>
                    </a:lnTo>
                    <a:lnTo>
                      <a:pt x="140" y="0"/>
                    </a:lnTo>
                  </a:path>
                </a:pathLst>
              </a:custGeom>
              <a:noFill/>
              <a:ln w="3175">
                <a:solidFill>
                  <a:schemeClr val="tx1"/>
                </a:solidFill>
                <a:prstDash val="solid"/>
                <a:round/>
                <a:headEnd/>
                <a:tailEnd/>
              </a:ln>
            </p:spPr>
            <p:txBody>
              <a:bodyPr/>
              <a:lstStyle/>
              <a:p>
                <a:endParaRPr lang="en-US" dirty="0"/>
              </a:p>
            </p:txBody>
          </p:sp>
          <p:sp>
            <p:nvSpPr>
              <p:cNvPr id="112" name="Freeform 569"/>
              <p:cNvSpPr>
                <a:spLocks/>
              </p:cNvSpPr>
              <p:nvPr/>
            </p:nvSpPr>
            <p:spPr bwMode="auto">
              <a:xfrm>
                <a:off x="2712" y="1515"/>
                <a:ext cx="492" cy="604"/>
              </a:xfrm>
              <a:custGeom>
                <a:avLst/>
                <a:gdLst/>
                <a:ahLst/>
                <a:cxnLst>
                  <a:cxn ang="0">
                    <a:pos x="1507" y="418"/>
                  </a:cxn>
                  <a:cxn ang="0">
                    <a:pos x="1606" y="595"/>
                  </a:cxn>
                  <a:cxn ang="0">
                    <a:pos x="1734" y="566"/>
                  </a:cxn>
                  <a:cxn ang="0">
                    <a:pos x="1893" y="576"/>
                  </a:cxn>
                  <a:cxn ang="0">
                    <a:pos x="1893" y="821"/>
                  </a:cxn>
                  <a:cxn ang="0">
                    <a:pos x="1794" y="957"/>
                  </a:cxn>
                  <a:cxn ang="0">
                    <a:pos x="1893" y="1074"/>
                  </a:cxn>
                  <a:cxn ang="0">
                    <a:pos x="2051" y="1153"/>
                  </a:cxn>
                  <a:cxn ang="0">
                    <a:pos x="2032" y="1368"/>
                  </a:cxn>
                  <a:cxn ang="0">
                    <a:pos x="2151" y="1534"/>
                  </a:cxn>
                  <a:cxn ang="0">
                    <a:pos x="2259" y="1701"/>
                  </a:cxn>
                  <a:cxn ang="0">
                    <a:pos x="2249" y="1946"/>
                  </a:cxn>
                  <a:cxn ang="0">
                    <a:pos x="2319" y="2091"/>
                  </a:cxn>
                  <a:cxn ang="0">
                    <a:pos x="2389" y="2179"/>
                  </a:cxn>
                  <a:cxn ang="0">
                    <a:pos x="2437" y="2337"/>
                  </a:cxn>
                  <a:cxn ang="0">
                    <a:pos x="2299" y="2933"/>
                  </a:cxn>
                  <a:cxn ang="0">
                    <a:pos x="2200" y="2854"/>
                  </a:cxn>
                  <a:cxn ang="0">
                    <a:pos x="2091" y="2493"/>
                  </a:cxn>
                  <a:cxn ang="0">
                    <a:pos x="2110" y="2337"/>
                  </a:cxn>
                  <a:cxn ang="0">
                    <a:pos x="1902" y="2179"/>
                  </a:cxn>
                  <a:cxn ang="0">
                    <a:pos x="1784" y="1955"/>
                  </a:cxn>
                  <a:cxn ang="0">
                    <a:pos x="1675" y="1925"/>
                  </a:cxn>
                  <a:cxn ang="0">
                    <a:pos x="1576" y="1779"/>
                  </a:cxn>
                  <a:cxn ang="0">
                    <a:pos x="1477" y="1612"/>
                  </a:cxn>
                  <a:cxn ang="0">
                    <a:pos x="1348" y="1564"/>
                  </a:cxn>
                  <a:cxn ang="0">
                    <a:pos x="1309" y="1798"/>
                  </a:cxn>
                  <a:cxn ang="0">
                    <a:pos x="1159" y="1759"/>
                  </a:cxn>
                  <a:cxn ang="0">
                    <a:pos x="743" y="1251"/>
                  </a:cxn>
                  <a:cxn ang="0">
                    <a:pos x="813" y="1192"/>
                  </a:cxn>
                  <a:cxn ang="0">
                    <a:pos x="853" y="1123"/>
                  </a:cxn>
                  <a:cxn ang="0">
                    <a:pos x="793" y="1016"/>
                  </a:cxn>
                  <a:cxn ang="0">
                    <a:pos x="813" y="937"/>
                  </a:cxn>
                  <a:cxn ang="0">
                    <a:pos x="734" y="948"/>
                  </a:cxn>
                  <a:cxn ang="0">
                    <a:pos x="653" y="987"/>
                  </a:cxn>
                  <a:cxn ang="0">
                    <a:pos x="594" y="987"/>
                  </a:cxn>
                  <a:cxn ang="0">
                    <a:pos x="526" y="1093"/>
                  </a:cxn>
                  <a:cxn ang="0">
                    <a:pos x="337" y="1134"/>
                  </a:cxn>
                  <a:cxn ang="0">
                    <a:pos x="190" y="1104"/>
                  </a:cxn>
                  <a:cxn ang="0">
                    <a:pos x="228" y="1025"/>
                  </a:cxn>
                  <a:cxn ang="0">
                    <a:pos x="158" y="1006"/>
                  </a:cxn>
                  <a:cxn ang="0">
                    <a:pos x="110" y="1016"/>
                  </a:cxn>
                  <a:cxn ang="0">
                    <a:pos x="70" y="937"/>
                  </a:cxn>
                  <a:cxn ang="0">
                    <a:pos x="0" y="908"/>
                  </a:cxn>
                  <a:cxn ang="0">
                    <a:pos x="149" y="713"/>
                  </a:cxn>
                  <a:cxn ang="0">
                    <a:pos x="249" y="653"/>
                  </a:cxn>
                  <a:cxn ang="0">
                    <a:pos x="277" y="604"/>
                  </a:cxn>
                  <a:cxn ang="0">
                    <a:pos x="367" y="497"/>
                  </a:cxn>
                  <a:cxn ang="0">
                    <a:pos x="416" y="458"/>
                  </a:cxn>
                  <a:cxn ang="0">
                    <a:pos x="495" y="429"/>
                  </a:cxn>
                  <a:cxn ang="0">
                    <a:pos x="585" y="400"/>
                  </a:cxn>
                  <a:cxn ang="0">
                    <a:pos x="625" y="360"/>
                  </a:cxn>
                  <a:cxn ang="0">
                    <a:pos x="723" y="302"/>
                  </a:cxn>
                  <a:cxn ang="0">
                    <a:pos x="773" y="282"/>
                  </a:cxn>
                  <a:cxn ang="0">
                    <a:pos x="723" y="125"/>
                  </a:cxn>
                  <a:cxn ang="0">
                    <a:pos x="585" y="17"/>
                  </a:cxn>
                  <a:cxn ang="0">
                    <a:pos x="842" y="96"/>
                  </a:cxn>
                  <a:cxn ang="0">
                    <a:pos x="990" y="292"/>
                  </a:cxn>
                </a:cxnLst>
                <a:rect l="0" t="0" r="r" b="b"/>
                <a:pathLst>
                  <a:path w="2458" h="3021">
                    <a:moveTo>
                      <a:pt x="990" y="302"/>
                    </a:moveTo>
                    <a:lnTo>
                      <a:pt x="1179" y="312"/>
                    </a:lnTo>
                    <a:lnTo>
                      <a:pt x="1348" y="389"/>
                    </a:lnTo>
                    <a:lnTo>
                      <a:pt x="1507" y="418"/>
                    </a:lnTo>
                    <a:lnTo>
                      <a:pt x="1507" y="458"/>
                    </a:lnTo>
                    <a:lnTo>
                      <a:pt x="1536" y="566"/>
                    </a:lnTo>
                    <a:lnTo>
                      <a:pt x="1567" y="595"/>
                    </a:lnTo>
                    <a:lnTo>
                      <a:pt x="1606" y="595"/>
                    </a:lnTo>
                    <a:lnTo>
                      <a:pt x="1645" y="604"/>
                    </a:lnTo>
                    <a:lnTo>
                      <a:pt x="1675" y="595"/>
                    </a:lnTo>
                    <a:lnTo>
                      <a:pt x="1715" y="585"/>
                    </a:lnTo>
                    <a:lnTo>
                      <a:pt x="1734" y="566"/>
                    </a:lnTo>
                    <a:lnTo>
                      <a:pt x="1784" y="556"/>
                    </a:lnTo>
                    <a:lnTo>
                      <a:pt x="1823" y="556"/>
                    </a:lnTo>
                    <a:lnTo>
                      <a:pt x="1852" y="566"/>
                    </a:lnTo>
                    <a:lnTo>
                      <a:pt x="1893" y="576"/>
                    </a:lnTo>
                    <a:lnTo>
                      <a:pt x="1902" y="595"/>
                    </a:lnTo>
                    <a:lnTo>
                      <a:pt x="1884" y="635"/>
                    </a:lnTo>
                    <a:lnTo>
                      <a:pt x="1893" y="781"/>
                    </a:lnTo>
                    <a:lnTo>
                      <a:pt x="1893" y="821"/>
                    </a:lnTo>
                    <a:lnTo>
                      <a:pt x="1873" y="859"/>
                    </a:lnTo>
                    <a:lnTo>
                      <a:pt x="1823" y="888"/>
                    </a:lnTo>
                    <a:lnTo>
                      <a:pt x="1803" y="918"/>
                    </a:lnTo>
                    <a:lnTo>
                      <a:pt x="1794" y="957"/>
                    </a:lnTo>
                    <a:lnTo>
                      <a:pt x="1794" y="987"/>
                    </a:lnTo>
                    <a:lnTo>
                      <a:pt x="1815" y="1036"/>
                    </a:lnTo>
                    <a:lnTo>
                      <a:pt x="1852" y="1054"/>
                    </a:lnTo>
                    <a:lnTo>
                      <a:pt x="1893" y="1074"/>
                    </a:lnTo>
                    <a:lnTo>
                      <a:pt x="1952" y="1093"/>
                    </a:lnTo>
                    <a:lnTo>
                      <a:pt x="1983" y="1113"/>
                    </a:lnTo>
                    <a:lnTo>
                      <a:pt x="2012" y="1123"/>
                    </a:lnTo>
                    <a:lnTo>
                      <a:pt x="2051" y="1153"/>
                    </a:lnTo>
                    <a:lnTo>
                      <a:pt x="2051" y="1182"/>
                    </a:lnTo>
                    <a:lnTo>
                      <a:pt x="2051" y="1231"/>
                    </a:lnTo>
                    <a:lnTo>
                      <a:pt x="2041" y="1271"/>
                    </a:lnTo>
                    <a:lnTo>
                      <a:pt x="2032" y="1368"/>
                    </a:lnTo>
                    <a:lnTo>
                      <a:pt x="2041" y="1416"/>
                    </a:lnTo>
                    <a:lnTo>
                      <a:pt x="2081" y="1456"/>
                    </a:lnTo>
                    <a:lnTo>
                      <a:pt x="2110" y="1495"/>
                    </a:lnTo>
                    <a:lnTo>
                      <a:pt x="2151" y="1534"/>
                    </a:lnTo>
                    <a:lnTo>
                      <a:pt x="2171" y="1564"/>
                    </a:lnTo>
                    <a:lnTo>
                      <a:pt x="2189" y="1592"/>
                    </a:lnTo>
                    <a:lnTo>
                      <a:pt x="2229" y="1642"/>
                    </a:lnTo>
                    <a:lnTo>
                      <a:pt x="2259" y="1701"/>
                    </a:lnTo>
                    <a:lnTo>
                      <a:pt x="2279" y="1770"/>
                    </a:lnTo>
                    <a:lnTo>
                      <a:pt x="2279" y="1819"/>
                    </a:lnTo>
                    <a:lnTo>
                      <a:pt x="2259" y="1877"/>
                    </a:lnTo>
                    <a:lnTo>
                      <a:pt x="2249" y="1946"/>
                    </a:lnTo>
                    <a:lnTo>
                      <a:pt x="2249" y="1994"/>
                    </a:lnTo>
                    <a:lnTo>
                      <a:pt x="2279" y="2042"/>
                    </a:lnTo>
                    <a:lnTo>
                      <a:pt x="2299" y="2063"/>
                    </a:lnTo>
                    <a:lnTo>
                      <a:pt x="2319" y="2091"/>
                    </a:lnTo>
                    <a:lnTo>
                      <a:pt x="2338" y="2122"/>
                    </a:lnTo>
                    <a:lnTo>
                      <a:pt x="2348" y="2150"/>
                    </a:lnTo>
                    <a:lnTo>
                      <a:pt x="2368" y="2170"/>
                    </a:lnTo>
                    <a:lnTo>
                      <a:pt x="2389" y="2179"/>
                    </a:lnTo>
                    <a:lnTo>
                      <a:pt x="2428" y="2179"/>
                    </a:lnTo>
                    <a:lnTo>
                      <a:pt x="2437" y="2200"/>
                    </a:lnTo>
                    <a:lnTo>
                      <a:pt x="2458" y="2287"/>
                    </a:lnTo>
                    <a:lnTo>
                      <a:pt x="2437" y="2337"/>
                    </a:lnTo>
                    <a:lnTo>
                      <a:pt x="2389" y="2599"/>
                    </a:lnTo>
                    <a:lnTo>
                      <a:pt x="2338" y="3021"/>
                    </a:lnTo>
                    <a:lnTo>
                      <a:pt x="2319" y="2972"/>
                    </a:lnTo>
                    <a:lnTo>
                      <a:pt x="2299" y="2933"/>
                    </a:lnTo>
                    <a:lnTo>
                      <a:pt x="2279" y="2923"/>
                    </a:lnTo>
                    <a:lnTo>
                      <a:pt x="2249" y="2904"/>
                    </a:lnTo>
                    <a:lnTo>
                      <a:pt x="2229" y="2884"/>
                    </a:lnTo>
                    <a:lnTo>
                      <a:pt x="2200" y="2854"/>
                    </a:lnTo>
                    <a:lnTo>
                      <a:pt x="2151" y="2758"/>
                    </a:lnTo>
                    <a:lnTo>
                      <a:pt x="2131" y="2689"/>
                    </a:lnTo>
                    <a:lnTo>
                      <a:pt x="2091" y="2541"/>
                    </a:lnTo>
                    <a:lnTo>
                      <a:pt x="2091" y="2493"/>
                    </a:lnTo>
                    <a:lnTo>
                      <a:pt x="2102" y="2443"/>
                    </a:lnTo>
                    <a:lnTo>
                      <a:pt x="2121" y="2425"/>
                    </a:lnTo>
                    <a:lnTo>
                      <a:pt x="2121" y="2385"/>
                    </a:lnTo>
                    <a:lnTo>
                      <a:pt x="2110" y="2337"/>
                    </a:lnTo>
                    <a:lnTo>
                      <a:pt x="2081" y="2307"/>
                    </a:lnTo>
                    <a:lnTo>
                      <a:pt x="1972" y="2228"/>
                    </a:lnTo>
                    <a:lnTo>
                      <a:pt x="1933" y="2209"/>
                    </a:lnTo>
                    <a:lnTo>
                      <a:pt x="1902" y="2179"/>
                    </a:lnTo>
                    <a:lnTo>
                      <a:pt x="1863" y="2082"/>
                    </a:lnTo>
                    <a:lnTo>
                      <a:pt x="1843" y="2034"/>
                    </a:lnTo>
                    <a:lnTo>
                      <a:pt x="1815" y="1994"/>
                    </a:lnTo>
                    <a:lnTo>
                      <a:pt x="1784" y="1955"/>
                    </a:lnTo>
                    <a:lnTo>
                      <a:pt x="1764" y="1916"/>
                    </a:lnTo>
                    <a:lnTo>
                      <a:pt x="1734" y="1906"/>
                    </a:lnTo>
                    <a:lnTo>
                      <a:pt x="1705" y="1916"/>
                    </a:lnTo>
                    <a:lnTo>
                      <a:pt x="1675" y="1925"/>
                    </a:lnTo>
                    <a:lnTo>
                      <a:pt x="1635" y="1916"/>
                    </a:lnTo>
                    <a:lnTo>
                      <a:pt x="1606" y="1877"/>
                    </a:lnTo>
                    <a:lnTo>
                      <a:pt x="1586" y="1828"/>
                    </a:lnTo>
                    <a:lnTo>
                      <a:pt x="1576" y="1779"/>
                    </a:lnTo>
                    <a:lnTo>
                      <a:pt x="1576" y="1711"/>
                    </a:lnTo>
                    <a:lnTo>
                      <a:pt x="1557" y="1671"/>
                    </a:lnTo>
                    <a:lnTo>
                      <a:pt x="1518" y="1632"/>
                    </a:lnTo>
                    <a:lnTo>
                      <a:pt x="1477" y="1612"/>
                    </a:lnTo>
                    <a:lnTo>
                      <a:pt x="1438" y="1603"/>
                    </a:lnTo>
                    <a:lnTo>
                      <a:pt x="1398" y="1583"/>
                    </a:lnTo>
                    <a:lnTo>
                      <a:pt x="1369" y="1564"/>
                    </a:lnTo>
                    <a:lnTo>
                      <a:pt x="1348" y="1564"/>
                    </a:lnTo>
                    <a:lnTo>
                      <a:pt x="1358" y="1662"/>
                    </a:lnTo>
                    <a:lnTo>
                      <a:pt x="1348" y="1711"/>
                    </a:lnTo>
                    <a:lnTo>
                      <a:pt x="1328" y="1770"/>
                    </a:lnTo>
                    <a:lnTo>
                      <a:pt x="1309" y="1798"/>
                    </a:lnTo>
                    <a:lnTo>
                      <a:pt x="1269" y="1819"/>
                    </a:lnTo>
                    <a:lnTo>
                      <a:pt x="1219" y="1847"/>
                    </a:lnTo>
                    <a:lnTo>
                      <a:pt x="1199" y="1838"/>
                    </a:lnTo>
                    <a:lnTo>
                      <a:pt x="1159" y="1759"/>
                    </a:lnTo>
                    <a:lnTo>
                      <a:pt x="1110" y="1701"/>
                    </a:lnTo>
                    <a:lnTo>
                      <a:pt x="951" y="1564"/>
                    </a:lnTo>
                    <a:lnTo>
                      <a:pt x="842" y="1407"/>
                    </a:lnTo>
                    <a:lnTo>
                      <a:pt x="743" y="1251"/>
                    </a:lnTo>
                    <a:lnTo>
                      <a:pt x="743" y="1231"/>
                    </a:lnTo>
                    <a:lnTo>
                      <a:pt x="764" y="1211"/>
                    </a:lnTo>
                    <a:lnTo>
                      <a:pt x="784" y="1192"/>
                    </a:lnTo>
                    <a:lnTo>
                      <a:pt x="813" y="1192"/>
                    </a:lnTo>
                    <a:lnTo>
                      <a:pt x="833" y="1182"/>
                    </a:lnTo>
                    <a:lnTo>
                      <a:pt x="853" y="1162"/>
                    </a:lnTo>
                    <a:lnTo>
                      <a:pt x="862" y="1143"/>
                    </a:lnTo>
                    <a:lnTo>
                      <a:pt x="853" y="1123"/>
                    </a:lnTo>
                    <a:lnTo>
                      <a:pt x="833" y="1093"/>
                    </a:lnTo>
                    <a:lnTo>
                      <a:pt x="813" y="1065"/>
                    </a:lnTo>
                    <a:lnTo>
                      <a:pt x="793" y="1045"/>
                    </a:lnTo>
                    <a:lnTo>
                      <a:pt x="793" y="1016"/>
                    </a:lnTo>
                    <a:lnTo>
                      <a:pt x="793" y="996"/>
                    </a:lnTo>
                    <a:lnTo>
                      <a:pt x="802" y="976"/>
                    </a:lnTo>
                    <a:lnTo>
                      <a:pt x="813" y="957"/>
                    </a:lnTo>
                    <a:lnTo>
                      <a:pt x="813" y="937"/>
                    </a:lnTo>
                    <a:lnTo>
                      <a:pt x="802" y="918"/>
                    </a:lnTo>
                    <a:lnTo>
                      <a:pt x="773" y="918"/>
                    </a:lnTo>
                    <a:lnTo>
                      <a:pt x="753" y="927"/>
                    </a:lnTo>
                    <a:lnTo>
                      <a:pt x="734" y="948"/>
                    </a:lnTo>
                    <a:lnTo>
                      <a:pt x="714" y="968"/>
                    </a:lnTo>
                    <a:lnTo>
                      <a:pt x="694" y="987"/>
                    </a:lnTo>
                    <a:lnTo>
                      <a:pt x="673" y="987"/>
                    </a:lnTo>
                    <a:lnTo>
                      <a:pt x="653" y="987"/>
                    </a:lnTo>
                    <a:lnTo>
                      <a:pt x="644" y="976"/>
                    </a:lnTo>
                    <a:lnTo>
                      <a:pt x="635" y="968"/>
                    </a:lnTo>
                    <a:lnTo>
                      <a:pt x="605" y="968"/>
                    </a:lnTo>
                    <a:lnTo>
                      <a:pt x="594" y="987"/>
                    </a:lnTo>
                    <a:lnTo>
                      <a:pt x="585" y="1006"/>
                    </a:lnTo>
                    <a:lnTo>
                      <a:pt x="565" y="1036"/>
                    </a:lnTo>
                    <a:lnTo>
                      <a:pt x="544" y="1074"/>
                    </a:lnTo>
                    <a:lnTo>
                      <a:pt x="526" y="1093"/>
                    </a:lnTo>
                    <a:lnTo>
                      <a:pt x="495" y="1123"/>
                    </a:lnTo>
                    <a:lnTo>
                      <a:pt x="466" y="1123"/>
                    </a:lnTo>
                    <a:lnTo>
                      <a:pt x="387" y="1143"/>
                    </a:lnTo>
                    <a:lnTo>
                      <a:pt x="337" y="1134"/>
                    </a:lnTo>
                    <a:lnTo>
                      <a:pt x="249" y="1134"/>
                    </a:lnTo>
                    <a:lnTo>
                      <a:pt x="208" y="1143"/>
                    </a:lnTo>
                    <a:lnTo>
                      <a:pt x="199" y="1134"/>
                    </a:lnTo>
                    <a:lnTo>
                      <a:pt x="190" y="1104"/>
                    </a:lnTo>
                    <a:lnTo>
                      <a:pt x="199" y="1085"/>
                    </a:lnTo>
                    <a:lnTo>
                      <a:pt x="219" y="1065"/>
                    </a:lnTo>
                    <a:lnTo>
                      <a:pt x="228" y="1045"/>
                    </a:lnTo>
                    <a:lnTo>
                      <a:pt x="228" y="1025"/>
                    </a:lnTo>
                    <a:lnTo>
                      <a:pt x="199" y="987"/>
                    </a:lnTo>
                    <a:lnTo>
                      <a:pt x="190" y="968"/>
                    </a:lnTo>
                    <a:lnTo>
                      <a:pt x="169" y="976"/>
                    </a:lnTo>
                    <a:lnTo>
                      <a:pt x="158" y="1006"/>
                    </a:lnTo>
                    <a:lnTo>
                      <a:pt x="138" y="1036"/>
                    </a:lnTo>
                    <a:lnTo>
                      <a:pt x="129" y="1045"/>
                    </a:lnTo>
                    <a:lnTo>
                      <a:pt x="110" y="1036"/>
                    </a:lnTo>
                    <a:lnTo>
                      <a:pt x="110" y="1016"/>
                    </a:lnTo>
                    <a:lnTo>
                      <a:pt x="110" y="987"/>
                    </a:lnTo>
                    <a:lnTo>
                      <a:pt x="110" y="957"/>
                    </a:lnTo>
                    <a:lnTo>
                      <a:pt x="90" y="948"/>
                    </a:lnTo>
                    <a:lnTo>
                      <a:pt x="70" y="937"/>
                    </a:lnTo>
                    <a:lnTo>
                      <a:pt x="60" y="927"/>
                    </a:lnTo>
                    <a:lnTo>
                      <a:pt x="41" y="927"/>
                    </a:lnTo>
                    <a:lnTo>
                      <a:pt x="10" y="918"/>
                    </a:lnTo>
                    <a:lnTo>
                      <a:pt x="0" y="908"/>
                    </a:lnTo>
                    <a:lnTo>
                      <a:pt x="0" y="899"/>
                    </a:lnTo>
                    <a:lnTo>
                      <a:pt x="60" y="850"/>
                    </a:lnTo>
                    <a:lnTo>
                      <a:pt x="129" y="741"/>
                    </a:lnTo>
                    <a:lnTo>
                      <a:pt x="149" y="713"/>
                    </a:lnTo>
                    <a:lnTo>
                      <a:pt x="149" y="693"/>
                    </a:lnTo>
                    <a:lnTo>
                      <a:pt x="158" y="682"/>
                    </a:lnTo>
                    <a:lnTo>
                      <a:pt x="179" y="672"/>
                    </a:lnTo>
                    <a:lnTo>
                      <a:pt x="249" y="653"/>
                    </a:lnTo>
                    <a:lnTo>
                      <a:pt x="287" y="653"/>
                    </a:lnTo>
                    <a:lnTo>
                      <a:pt x="298" y="663"/>
                    </a:lnTo>
                    <a:lnTo>
                      <a:pt x="277" y="624"/>
                    </a:lnTo>
                    <a:lnTo>
                      <a:pt x="277" y="604"/>
                    </a:lnTo>
                    <a:lnTo>
                      <a:pt x="307" y="585"/>
                    </a:lnTo>
                    <a:lnTo>
                      <a:pt x="337" y="536"/>
                    </a:lnTo>
                    <a:lnTo>
                      <a:pt x="357" y="517"/>
                    </a:lnTo>
                    <a:lnTo>
                      <a:pt x="367" y="497"/>
                    </a:lnTo>
                    <a:lnTo>
                      <a:pt x="397" y="497"/>
                    </a:lnTo>
                    <a:lnTo>
                      <a:pt x="416" y="497"/>
                    </a:lnTo>
                    <a:lnTo>
                      <a:pt x="426" y="478"/>
                    </a:lnTo>
                    <a:lnTo>
                      <a:pt x="416" y="458"/>
                    </a:lnTo>
                    <a:lnTo>
                      <a:pt x="407" y="448"/>
                    </a:lnTo>
                    <a:lnTo>
                      <a:pt x="445" y="448"/>
                    </a:lnTo>
                    <a:lnTo>
                      <a:pt x="477" y="439"/>
                    </a:lnTo>
                    <a:lnTo>
                      <a:pt x="495" y="429"/>
                    </a:lnTo>
                    <a:lnTo>
                      <a:pt x="526" y="409"/>
                    </a:lnTo>
                    <a:lnTo>
                      <a:pt x="544" y="400"/>
                    </a:lnTo>
                    <a:lnTo>
                      <a:pt x="565" y="389"/>
                    </a:lnTo>
                    <a:lnTo>
                      <a:pt x="585" y="400"/>
                    </a:lnTo>
                    <a:lnTo>
                      <a:pt x="605" y="418"/>
                    </a:lnTo>
                    <a:lnTo>
                      <a:pt x="614" y="418"/>
                    </a:lnTo>
                    <a:lnTo>
                      <a:pt x="614" y="400"/>
                    </a:lnTo>
                    <a:lnTo>
                      <a:pt x="625" y="360"/>
                    </a:lnTo>
                    <a:lnTo>
                      <a:pt x="644" y="331"/>
                    </a:lnTo>
                    <a:lnTo>
                      <a:pt x="684" y="312"/>
                    </a:lnTo>
                    <a:lnTo>
                      <a:pt x="703" y="302"/>
                    </a:lnTo>
                    <a:lnTo>
                      <a:pt x="723" y="302"/>
                    </a:lnTo>
                    <a:lnTo>
                      <a:pt x="743" y="312"/>
                    </a:lnTo>
                    <a:lnTo>
                      <a:pt x="743" y="302"/>
                    </a:lnTo>
                    <a:lnTo>
                      <a:pt x="753" y="292"/>
                    </a:lnTo>
                    <a:lnTo>
                      <a:pt x="773" y="282"/>
                    </a:lnTo>
                    <a:lnTo>
                      <a:pt x="802" y="262"/>
                    </a:lnTo>
                    <a:lnTo>
                      <a:pt x="802" y="223"/>
                    </a:lnTo>
                    <a:lnTo>
                      <a:pt x="773" y="165"/>
                    </a:lnTo>
                    <a:lnTo>
                      <a:pt x="723" y="125"/>
                    </a:lnTo>
                    <a:lnTo>
                      <a:pt x="635" y="77"/>
                    </a:lnTo>
                    <a:lnTo>
                      <a:pt x="605" y="57"/>
                    </a:lnTo>
                    <a:lnTo>
                      <a:pt x="585" y="37"/>
                    </a:lnTo>
                    <a:lnTo>
                      <a:pt x="585" y="17"/>
                    </a:lnTo>
                    <a:lnTo>
                      <a:pt x="594" y="0"/>
                    </a:lnTo>
                    <a:lnTo>
                      <a:pt x="625" y="0"/>
                    </a:lnTo>
                    <a:lnTo>
                      <a:pt x="734" y="27"/>
                    </a:lnTo>
                    <a:lnTo>
                      <a:pt x="842" y="96"/>
                    </a:lnTo>
                    <a:lnTo>
                      <a:pt x="912" y="174"/>
                    </a:lnTo>
                    <a:lnTo>
                      <a:pt x="930" y="242"/>
                    </a:lnTo>
                    <a:lnTo>
                      <a:pt x="951" y="272"/>
                    </a:lnTo>
                    <a:lnTo>
                      <a:pt x="990" y="292"/>
                    </a:lnTo>
                    <a:lnTo>
                      <a:pt x="990" y="302"/>
                    </a:lnTo>
                    <a:close/>
                  </a:path>
                </a:pathLst>
              </a:custGeom>
              <a:solidFill>
                <a:srgbClr val="000000"/>
              </a:solidFill>
              <a:ln w="9525">
                <a:solidFill>
                  <a:schemeClr val="tx1"/>
                </a:solidFill>
                <a:round/>
                <a:headEnd/>
                <a:tailEnd/>
              </a:ln>
            </p:spPr>
            <p:txBody>
              <a:bodyPr/>
              <a:lstStyle/>
              <a:p>
                <a:endParaRPr lang="en-US" dirty="0"/>
              </a:p>
            </p:txBody>
          </p:sp>
          <p:sp>
            <p:nvSpPr>
              <p:cNvPr id="113" name="Freeform 570"/>
              <p:cNvSpPr>
                <a:spLocks/>
              </p:cNvSpPr>
              <p:nvPr/>
            </p:nvSpPr>
            <p:spPr bwMode="auto">
              <a:xfrm>
                <a:off x="2712" y="1515"/>
                <a:ext cx="492" cy="604"/>
              </a:xfrm>
              <a:custGeom>
                <a:avLst/>
                <a:gdLst/>
                <a:ahLst/>
                <a:cxnLst>
                  <a:cxn ang="0">
                    <a:pos x="1507" y="418"/>
                  </a:cxn>
                  <a:cxn ang="0">
                    <a:pos x="1606" y="595"/>
                  </a:cxn>
                  <a:cxn ang="0">
                    <a:pos x="1734" y="566"/>
                  </a:cxn>
                  <a:cxn ang="0">
                    <a:pos x="1893" y="576"/>
                  </a:cxn>
                  <a:cxn ang="0">
                    <a:pos x="1893" y="821"/>
                  </a:cxn>
                  <a:cxn ang="0">
                    <a:pos x="1794" y="957"/>
                  </a:cxn>
                  <a:cxn ang="0">
                    <a:pos x="1893" y="1074"/>
                  </a:cxn>
                  <a:cxn ang="0">
                    <a:pos x="2051" y="1153"/>
                  </a:cxn>
                  <a:cxn ang="0">
                    <a:pos x="2032" y="1368"/>
                  </a:cxn>
                  <a:cxn ang="0">
                    <a:pos x="2151" y="1534"/>
                  </a:cxn>
                  <a:cxn ang="0">
                    <a:pos x="2259" y="1701"/>
                  </a:cxn>
                  <a:cxn ang="0">
                    <a:pos x="2249" y="1946"/>
                  </a:cxn>
                  <a:cxn ang="0">
                    <a:pos x="2319" y="2091"/>
                  </a:cxn>
                  <a:cxn ang="0">
                    <a:pos x="2389" y="2179"/>
                  </a:cxn>
                  <a:cxn ang="0">
                    <a:pos x="2437" y="2337"/>
                  </a:cxn>
                  <a:cxn ang="0">
                    <a:pos x="2299" y="2933"/>
                  </a:cxn>
                  <a:cxn ang="0">
                    <a:pos x="2200" y="2854"/>
                  </a:cxn>
                  <a:cxn ang="0">
                    <a:pos x="2091" y="2493"/>
                  </a:cxn>
                  <a:cxn ang="0">
                    <a:pos x="2110" y="2337"/>
                  </a:cxn>
                  <a:cxn ang="0">
                    <a:pos x="1902" y="2179"/>
                  </a:cxn>
                  <a:cxn ang="0">
                    <a:pos x="1784" y="1955"/>
                  </a:cxn>
                  <a:cxn ang="0">
                    <a:pos x="1675" y="1925"/>
                  </a:cxn>
                  <a:cxn ang="0">
                    <a:pos x="1576" y="1779"/>
                  </a:cxn>
                  <a:cxn ang="0">
                    <a:pos x="1477" y="1612"/>
                  </a:cxn>
                  <a:cxn ang="0">
                    <a:pos x="1348" y="1564"/>
                  </a:cxn>
                  <a:cxn ang="0">
                    <a:pos x="1309" y="1798"/>
                  </a:cxn>
                  <a:cxn ang="0">
                    <a:pos x="1159" y="1759"/>
                  </a:cxn>
                  <a:cxn ang="0">
                    <a:pos x="743" y="1251"/>
                  </a:cxn>
                  <a:cxn ang="0">
                    <a:pos x="813" y="1192"/>
                  </a:cxn>
                  <a:cxn ang="0">
                    <a:pos x="853" y="1123"/>
                  </a:cxn>
                  <a:cxn ang="0">
                    <a:pos x="793" y="1016"/>
                  </a:cxn>
                  <a:cxn ang="0">
                    <a:pos x="813" y="937"/>
                  </a:cxn>
                  <a:cxn ang="0">
                    <a:pos x="734" y="948"/>
                  </a:cxn>
                  <a:cxn ang="0">
                    <a:pos x="653" y="987"/>
                  </a:cxn>
                  <a:cxn ang="0">
                    <a:pos x="594" y="987"/>
                  </a:cxn>
                  <a:cxn ang="0">
                    <a:pos x="526" y="1093"/>
                  </a:cxn>
                  <a:cxn ang="0">
                    <a:pos x="337" y="1134"/>
                  </a:cxn>
                  <a:cxn ang="0">
                    <a:pos x="190" y="1104"/>
                  </a:cxn>
                  <a:cxn ang="0">
                    <a:pos x="228" y="1025"/>
                  </a:cxn>
                  <a:cxn ang="0">
                    <a:pos x="158" y="1006"/>
                  </a:cxn>
                  <a:cxn ang="0">
                    <a:pos x="110" y="1016"/>
                  </a:cxn>
                  <a:cxn ang="0">
                    <a:pos x="70" y="937"/>
                  </a:cxn>
                  <a:cxn ang="0">
                    <a:pos x="0" y="908"/>
                  </a:cxn>
                  <a:cxn ang="0">
                    <a:pos x="149" y="713"/>
                  </a:cxn>
                  <a:cxn ang="0">
                    <a:pos x="249" y="653"/>
                  </a:cxn>
                  <a:cxn ang="0">
                    <a:pos x="277" y="604"/>
                  </a:cxn>
                  <a:cxn ang="0">
                    <a:pos x="367" y="497"/>
                  </a:cxn>
                  <a:cxn ang="0">
                    <a:pos x="416" y="458"/>
                  </a:cxn>
                  <a:cxn ang="0">
                    <a:pos x="495" y="429"/>
                  </a:cxn>
                  <a:cxn ang="0">
                    <a:pos x="585" y="400"/>
                  </a:cxn>
                  <a:cxn ang="0">
                    <a:pos x="625" y="360"/>
                  </a:cxn>
                  <a:cxn ang="0">
                    <a:pos x="723" y="302"/>
                  </a:cxn>
                  <a:cxn ang="0">
                    <a:pos x="773" y="282"/>
                  </a:cxn>
                  <a:cxn ang="0">
                    <a:pos x="723" y="125"/>
                  </a:cxn>
                  <a:cxn ang="0">
                    <a:pos x="585" y="17"/>
                  </a:cxn>
                  <a:cxn ang="0">
                    <a:pos x="842" y="96"/>
                  </a:cxn>
                  <a:cxn ang="0">
                    <a:pos x="990" y="292"/>
                  </a:cxn>
                </a:cxnLst>
                <a:rect l="0" t="0" r="r" b="b"/>
                <a:pathLst>
                  <a:path w="2458" h="3021">
                    <a:moveTo>
                      <a:pt x="990" y="302"/>
                    </a:moveTo>
                    <a:lnTo>
                      <a:pt x="1179" y="312"/>
                    </a:lnTo>
                    <a:lnTo>
                      <a:pt x="1348" y="389"/>
                    </a:lnTo>
                    <a:lnTo>
                      <a:pt x="1507" y="418"/>
                    </a:lnTo>
                    <a:lnTo>
                      <a:pt x="1507" y="458"/>
                    </a:lnTo>
                    <a:lnTo>
                      <a:pt x="1536" y="566"/>
                    </a:lnTo>
                    <a:lnTo>
                      <a:pt x="1567" y="595"/>
                    </a:lnTo>
                    <a:lnTo>
                      <a:pt x="1606" y="595"/>
                    </a:lnTo>
                    <a:lnTo>
                      <a:pt x="1645" y="604"/>
                    </a:lnTo>
                    <a:lnTo>
                      <a:pt x="1675" y="595"/>
                    </a:lnTo>
                    <a:lnTo>
                      <a:pt x="1715" y="585"/>
                    </a:lnTo>
                    <a:lnTo>
                      <a:pt x="1734" y="566"/>
                    </a:lnTo>
                    <a:lnTo>
                      <a:pt x="1784" y="556"/>
                    </a:lnTo>
                    <a:lnTo>
                      <a:pt x="1823" y="556"/>
                    </a:lnTo>
                    <a:lnTo>
                      <a:pt x="1852" y="566"/>
                    </a:lnTo>
                    <a:lnTo>
                      <a:pt x="1893" y="576"/>
                    </a:lnTo>
                    <a:lnTo>
                      <a:pt x="1902" y="595"/>
                    </a:lnTo>
                    <a:lnTo>
                      <a:pt x="1884" y="635"/>
                    </a:lnTo>
                    <a:lnTo>
                      <a:pt x="1893" y="781"/>
                    </a:lnTo>
                    <a:lnTo>
                      <a:pt x="1893" y="821"/>
                    </a:lnTo>
                    <a:lnTo>
                      <a:pt x="1873" y="859"/>
                    </a:lnTo>
                    <a:lnTo>
                      <a:pt x="1823" y="888"/>
                    </a:lnTo>
                    <a:lnTo>
                      <a:pt x="1803" y="918"/>
                    </a:lnTo>
                    <a:lnTo>
                      <a:pt x="1794" y="957"/>
                    </a:lnTo>
                    <a:lnTo>
                      <a:pt x="1794" y="987"/>
                    </a:lnTo>
                    <a:lnTo>
                      <a:pt x="1815" y="1036"/>
                    </a:lnTo>
                    <a:lnTo>
                      <a:pt x="1852" y="1054"/>
                    </a:lnTo>
                    <a:lnTo>
                      <a:pt x="1893" y="1074"/>
                    </a:lnTo>
                    <a:lnTo>
                      <a:pt x="1952" y="1093"/>
                    </a:lnTo>
                    <a:lnTo>
                      <a:pt x="1983" y="1113"/>
                    </a:lnTo>
                    <a:lnTo>
                      <a:pt x="2012" y="1123"/>
                    </a:lnTo>
                    <a:lnTo>
                      <a:pt x="2051" y="1153"/>
                    </a:lnTo>
                    <a:lnTo>
                      <a:pt x="2051" y="1182"/>
                    </a:lnTo>
                    <a:lnTo>
                      <a:pt x="2051" y="1231"/>
                    </a:lnTo>
                    <a:lnTo>
                      <a:pt x="2041" y="1271"/>
                    </a:lnTo>
                    <a:lnTo>
                      <a:pt x="2032" y="1368"/>
                    </a:lnTo>
                    <a:lnTo>
                      <a:pt x="2041" y="1416"/>
                    </a:lnTo>
                    <a:lnTo>
                      <a:pt x="2081" y="1456"/>
                    </a:lnTo>
                    <a:lnTo>
                      <a:pt x="2110" y="1495"/>
                    </a:lnTo>
                    <a:lnTo>
                      <a:pt x="2151" y="1534"/>
                    </a:lnTo>
                    <a:lnTo>
                      <a:pt x="2171" y="1564"/>
                    </a:lnTo>
                    <a:lnTo>
                      <a:pt x="2189" y="1592"/>
                    </a:lnTo>
                    <a:lnTo>
                      <a:pt x="2229" y="1642"/>
                    </a:lnTo>
                    <a:lnTo>
                      <a:pt x="2259" y="1701"/>
                    </a:lnTo>
                    <a:lnTo>
                      <a:pt x="2279" y="1770"/>
                    </a:lnTo>
                    <a:lnTo>
                      <a:pt x="2279" y="1819"/>
                    </a:lnTo>
                    <a:lnTo>
                      <a:pt x="2259" y="1877"/>
                    </a:lnTo>
                    <a:lnTo>
                      <a:pt x="2249" y="1946"/>
                    </a:lnTo>
                    <a:lnTo>
                      <a:pt x="2249" y="1994"/>
                    </a:lnTo>
                    <a:lnTo>
                      <a:pt x="2279" y="2042"/>
                    </a:lnTo>
                    <a:lnTo>
                      <a:pt x="2299" y="2063"/>
                    </a:lnTo>
                    <a:lnTo>
                      <a:pt x="2319" y="2091"/>
                    </a:lnTo>
                    <a:lnTo>
                      <a:pt x="2338" y="2122"/>
                    </a:lnTo>
                    <a:lnTo>
                      <a:pt x="2348" y="2150"/>
                    </a:lnTo>
                    <a:lnTo>
                      <a:pt x="2368" y="2170"/>
                    </a:lnTo>
                    <a:lnTo>
                      <a:pt x="2389" y="2179"/>
                    </a:lnTo>
                    <a:lnTo>
                      <a:pt x="2428" y="2179"/>
                    </a:lnTo>
                    <a:lnTo>
                      <a:pt x="2437" y="2200"/>
                    </a:lnTo>
                    <a:lnTo>
                      <a:pt x="2458" y="2287"/>
                    </a:lnTo>
                    <a:lnTo>
                      <a:pt x="2437" y="2337"/>
                    </a:lnTo>
                    <a:lnTo>
                      <a:pt x="2389" y="2599"/>
                    </a:lnTo>
                    <a:lnTo>
                      <a:pt x="2338" y="3021"/>
                    </a:lnTo>
                    <a:lnTo>
                      <a:pt x="2319" y="2972"/>
                    </a:lnTo>
                    <a:lnTo>
                      <a:pt x="2299" y="2933"/>
                    </a:lnTo>
                    <a:lnTo>
                      <a:pt x="2279" y="2923"/>
                    </a:lnTo>
                    <a:lnTo>
                      <a:pt x="2249" y="2904"/>
                    </a:lnTo>
                    <a:lnTo>
                      <a:pt x="2229" y="2884"/>
                    </a:lnTo>
                    <a:lnTo>
                      <a:pt x="2200" y="2854"/>
                    </a:lnTo>
                    <a:lnTo>
                      <a:pt x="2151" y="2758"/>
                    </a:lnTo>
                    <a:lnTo>
                      <a:pt x="2131" y="2689"/>
                    </a:lnTo>
                    <a:lnTo>
                      <a:pt x="2091" y="2541"/>
                    </a:lnTo>
                    <a:lnTo>
                      <a:pt x="2091" y="2493"/>
                    </a:lnTo>
                    <a:lnTo>
                      <a:pt x="2102" y="2443"/>
                    </a:lnTo>
                    <a:lnTo>
                      <a:pt x="2121" y="2425"/>
                    </a:lnTo>
                    <a:lnTo>
                      <a:pt x="2121" y="2385"/>
                    </a:lnTo>
                    <a:lnTo>
                      <a:pt x="2110" y="2337"/>
                    </a:lnTo>
                    <a:lnTo>
                      <a:pt x="2081" y="2307"/>
                    </a:lnTo>
                    <a:lnTo>
                      <a:pt x="1972" y="2228"/>
                    </a:lnTo>
                    <a:lnTo>
                      <a:pt x="1933" y="2209"/>
                    </a:lnTo>
                    <a:lnTo>
                      <a:pt x="1902" y="2179"/>
                    </a:lnTo>
                    <a:lnTo>
                      <a:pt x="1863" y="2082"/>
                    </a:lnTo>
                    <a:lnTo>
                      <a:pt x="1843" y="2034"/>
                    </a:lnTo>
                    <a:lnTo>
                      <a:pt x="1815" y="1994"/>
                    </a:lnTo>
                    <a:lnTo>
                      <a:pt x="1784" y="1955"/>
                    </a:lnTo>
                    <a:lnTo>
                      <a:pt x="1764" y="1916"/>
                    </a:lnTo>
                    <a:lnTo>
                      <a:pt x="1734" y="1906"/>
                    </a:lnTo>
                    <a:lnTo>
                      <a:pt x="1705" y="1916"/>
                    </a:lnTo>
                    <a:lnTo>
                      <a:pt x="1675" y="1925"/>
                    </a:lnTo>
                    <a:lnTo>
                      <a:pt x="1635" y="1916"/>
                    </a:lnTo>
                    <a:lnTo>
                      <a:pt x="1606" y="1877"/>
                    </a:lnTo>
                    <a:lnTo>
                      <a:pt x="1586" y="1828"/>
                    </a:lnTo>
                    <a:lnTo>
                      <a:pt x="1576" y="1779"/>
                    </a:lnTo>
                    <a:lnTo>
                      <a:pt x="1576" y="1711"/>
                    </a:lnTo>
                    <a:lnTo>
                      <a:pt x="1557" y="1671"/>
                    </a:lnTo>
                    <a:lnTo>
                      <a:pt x="1518" y="1632"/>
                    </a:lnTo>
                    <a:lnTo>
                      <a:pt x="1477" y="1612"/>
                    </a:lnTo>
                    <a:lnTo>
                      <a:pt x="1438" y="1603"/>
                    </a:lnTo>
                    <a:lnTo>
                      <a:pt x="1398" y="1583"/>
                    </a:lnTo>
                    <a:lnTo>
                      <a:pt x="1369" y="1564"/>
                    </a:lnTo>
                    <a:lnTo>
                      <a:pt x="1348" y="1564"/>
                    </a:lnTo>
                    <a:lnTo>
                      <a:pt x="1358" y="1662"/>
                    </a:lnTo>
                    <a:lnTo>
                      <a:pt x="1348" y="1711"/>
                    </a:lnTo>
                    <a:lnTo>
                      <a:pt x="1328" y="1770"/>
                    </a:lnTo>
                    <a:lnTo>
                      <a:pt x="1309" y="1798"/>
                    </a:lnTo>
                    <a:lnTo>
                      <a:pt x="1269" y="1819"/>
                    </a:lnTo>
                    <a:lnTo>
                      <a:pt x="1219" y="1847"/>
                    </a:lnTo>
                    <a:lnTo>
                      <a:pt x="1199" y="1838"/>
                    </a:lnTo>
                    <a:lnTo>
                      <a:pt x="1159" y="1759"/>
                    </a:lnTo>
                    <a:lnTo>
                      <a:pt x="1110" y="1701"/>
                    </a:lnTo>
                    <a:lnTo>
                      <a:pt x="951" y="1564"/>
                    </a:lnTo>
                    <a:lnTo>
                      <a:pt x="842" y="1407"/>
                    </a:lnTo>
                    <a:lnTo>
                      <a:pt x="743" y="1251"/>
                    </a:lnTo>
                    <a:lnTo>
                      <a:pt x="743" y="1231"/>
                    </a:lnTo>
                    <a:lnTo>
                      <a:pt x="764" y="1211"/>
                    </a:lnTo>
                    <a:lnTo>
                      <a:pt x="784" y="1192"/>
                    </a:lnTo>
                    <a:lnTo>
                      <a:pt x="813" y="1192"/>
                    </a:lnTo>
                    <a:lnTo>
                      <a:pt x="833" y="1182"/>
                    </a:lnTo>
                    <a:lnTo>
                      <a:pt x="853" y="1162"/>
                    </a:lnTo>
                    <a:lnTo>
                      <a:pt x="862" y="1143"/>
                    </a:lnTo>
                    <a:lnTo>
                      <a:pt x="853" y="1123"/>
                    </a:lnTo>
                    <a:lnTo>
                      <a:pt x="833" y="1093"/>
                    </a:lnTo>
                    <a:lnTo>
                      <a:pt x="813" y="1065"/>
                    </a:lnTo>
                    <a:lnTo>
                      <a:pt x="793" y="1045"/>
                    </a:lnTo>
                    <a:lnTo>
                      <a:pt x="793" y="1016"/>
                    </a:lnTo>
                    <a:lnTo>
                      <a:pt x="793" y="996"/>
                    </a:lnTo>
                    <a:lnTo>
                      <a:pt x="802" y="976"/>
                    </a:lnTo>
                    <a:lnTo>
                      <a:pt x="813" y="957"/>
                    </a:lnTo>
                    <a:lnTo>
                      <a:pt x="813" y="937"/>
                    </a:lnTo>
                    <a:lnTo>
                      <a:pt x="802" y="918"/>
                    </a:lnTo>
                    <a:lnTo>
                      <a:pt x="773" y="918"/>
                    </a:lnTo>
                    <a:lnTo>
                      <a:pt x="753" y="927"/>
                    </a:lnTo>
                    <a:lnTo>
                      <a:pt x="734" y="948"/>
                    </a:lnTo>
                    <a:lnTo>
                      <a:pt x="714" y="968"/>
                    </a:lnTo>
                    <a:lnTo>
                      <a:pt x="694" y="987"/>
                    </a:lnTo>
                    <a:lnTo>
                      <a:pt x="673" y="987"/>
                    </a:lnTo>
                    <a:lnTo>
                      <a:pt x="653" y="987"/>
                    </a:lnTo>
                    <a:lnTo>
                      <a:pt x="644" y="976"/>
                    </a:lnTo>
                    <a:lnTo>
                      <a:pt x="635" y="968"/>
                    </a:lnTo>
                    <a:lnTo>
                      <a:pt x="605" y="968"/>
                    </a:lnTo>
                    <a:lnTo>
                      <a:pt x="594" y="987"/>
                    </a:lnTo>
                    <a:lnTo>
                      <a:pt x="585" y="1006"/>
                    </a:lnTo>
                    <a:lnTo>
                      <a:pt x="565" y="1036"/>
                    </a:lnTo>
                    <a:lnTo>
                      <a:pt x="544" y="1074"/>
                    </a:lnTo>
                    <a:lnTo>
                      <a:pt x="526" y="1093"/>
                    </a:lnTo>
                    <a:lnTo>
                      <a:pt x="495" y="1123"/>
                    </a:lnTo>
                    <a:lnTo>
                      <a:pt x="466" y="1123"/>
                    </a:lnTo>
                    <a:lnTo>
                      <a:pt x="387" y="1143"/>
                    </a:lnTo>
                    <a:lnTo>
                      <a:pt x="337" y="1134"/>
                    </a:lnTo>
                    <a:lnTo>
                      <a:pt x="249" y="1134"/>
                    </a:lnTo>
                    <a:lnTo>
                      <a:pt x="208" y="1143"/>
                    </a:lnTo>
                    <a:lnTo>
                      <a:pt x="199" y="1134"/>
                    </a:lnTo>
                    <a:lnTo>
                      <a:pt x="190" y="1104"/>
                    </a:lnTo>
                    <a:lnTo>
                      <a:pt x="199" y="1085"/>
                    </a:lnTo>
                    <a:lnTo>
                      <a:pt x="219" y="1065"/>
                    </a:lnTo>
                    <a:lnTo>
                      <a:pt x="228" y="1045"/>
                    </a:lnTo>
                    <a:lnTo>
                      <a:pt x="228" y="1025"/>
                    </a:lnTo>
                    <a:lnTo>
                      <a:pt x="199" y="987"/>
                    </a:lnTo>
                    <a:lnTo>
                      <a:pt x="190" y="968"/>
                    </a:lnTo>
                    <a:lnTo>
                      <a:pt x="169" y="976"/>
                    </a:lnTo>
                    <a:lnTo>
                      <a:pt x="158" y="1006"/>
                    </a:lnTo>
                    <a:lnTo>
                      <a:pt x="138" y="1036"/>
                    </a:lnTo>
                    <a:lnTo>
                      <a:pt x="129" y="1045"/>
                    </a:lnTo>
                    <a:lnTo>
                      <a:pt x="110" y="1036"/>
                    </a:lnTo>
                    <a:lnTo>
                      <a:pt x="110" y="1016"/>
                    </a:lnTo>
                    <a:lnTo>
                      <a:pt x="110" y="987"/>
                    </a:lnTo>
                    <a:lnTo>
                      <a:pt x="110" y="957"/>
                    </a:lnTo>
                    <a:lnTo>
                      <a:pt x="90" y="948"/>
                    </a:lnTo>
                    <a:lnTo>
                      <a:pt x="70" y="937"/>
                    </a:lnTo>
                    <a:lnTo>
                      <a:pt x="60" y="927"/>
                    </a:lnTo>
                    <a:lnTo>
                      <a:pt x="41" y="927"/>
                    </a:lnTo>
                    <a:lnTo>
                      <a:pt x="10" y="918"/>
                    </a:lnTo>
                    <a:lnTo>
                      <a:pt x="0" y="908"/>
                    </a:lnTo>
                    <a:lnTo>
                      <a:pt x="0" y="899"/>
                    </a:lnTo>
                    <a:lnTo>
                      <a:pt x="60" y="850"/>
                    </a:lnTo>
                    <a:lnTo>
                      <a:pt x="129" y="741"/>
                    </a:lnTo>
                    <a:lnTo>
                      <a:pt x="149" y="713"/>
                    </a:lnTo>
                    <a:lnTo>
                      <a:pt x="149" y="693"/>
                    </a:lnTo>
                    <a:lnTo>
                      <a:pt x="158" y="682"/>
                    </a:lnTo>
                    <a:lnTo>
                      <a:pt x="179" y="672"/>
                    </a:lnTo>
                    <a:lnTo>
                      <a:pt x="249" y="653"/>
                    </a:lnTo>
                    <a:lnTo>
                      <a:pt x="287" y="653"/>
                    </a:lnTo>
                    <a:lnTo>
                      <a:pt x="298" y="663"/>
                    </a:lnTo>
                    <a:lnTo>
                      <a:pt x="277" y="624"/>
                    </a:lnTo>
                    <a:lnTo>
                      <a:pt x="277" y="604"/>
                    </a:lnTo>
                    <a:lnTo>
                      <a:pt x="307" y="585"/>
                    </a:lnTo>
                    <a:lnTo>
                      <a:pt x="337" y="536"/>
                    </a:lnTo>
                    <a:lnTo>
                      <a:pt x="357" y="517"/>
                    </a:lnTo>
                    <a:lnTo>
                      <a:pt x="367" y="497"/>
                    </a:lnTo>
                    <a:lnTo>
                      <a:pt x="397" y="497"/>
                    </a:lnTo>
                    <a:lnTo>
                      <a:pt x="416" y="497"/>
                    </a:lnTo>
                    <a:lnTo>
                      <a:pt x="426" y="478"/>
                    </a:lnTo>
                    <a:lnTo>
                      <a:pt x="416" y="458"/>
                    </a:lnTo>
                    <a:lnTo>
                      <a:pt x="407" y="448"/>
                    </a:lnTo>
                    <a:lnTo>
                      <a:pt x="445" y="448"/>
                    </a:lnTo>
                    <a:lnTo>
                      <a:pt x="477" y="439"/>
                    </a:lnTo>
                    <a:lnTo>
                      <a:pt x="495" y="429"/>
                    </a:lnTo>
                    <a:lnTo>
                      <a:pt x="526" y="409"/>
                    </a:lnTo>
                    <a:lnTo>
                      <a:pt x="544" y="400"/>
                    </a:lnTo>
                    <a:lnTo>
                      <a:pt x="565" y="389"/>
                    </a:lnTo>
                    <a:lnTo>
                      <a:pt x="585" y="400"/>
                    </a:lnTo>
                    <a:lnTo>
                      <a:pt x="605" y="418"/>
                    </a:lnTo>
                    <a:lnTo>
                      <a:pt x="614" y="418"/>
                    </a:lnTo>
                    <a:lnTo>
                      <a:pt x="614" y="400"/>
                    </a:lnTo>
                    <a:lnTo>
                      <a:pt x="625" y="360"/>
                    </a:lnTo>
                    <a:lnTo>
                      <a:pt x="644" y="331"/>
                    </a:lnTo>
                    <a:lnTo>
                      <a:pt x="684" y="312"/>
                    </a:lnTo>
                    <a:lnTo>
                      <a:pt x="703" y="302"/>
                    </a:lnTo>
                    <a:lnTo>
                      <a:pt x="723" y="302"/>
                    </a:lnTo>
                    <a:lnTo>
                      <a:pt x="743" y="312"/>
                    </a:lnTo>
                    <a:lnTo>
                      <a:pt x="743" y="302"/>
                    </a:lnTo>
                    <a:lnTo>
                      <a:pt x="753" y="292"/>
                    </a:lnTo>
                    <a:lnTo>
                      <a:pt x="773" y="282"/>
                    </a:lnTo>
                    <a:lnTo>
                      <a:pt x="802" y="262"/>
                    </a:lnTo>
                    <a:lnTo>
                      <a:pt x="802" y="223"/>
                    </a:lnTo>
                    <a:lnTo>
                      <a:pt x="773" y="165"/>
                    </a:lnTo>
                    <a:lnTo>
                      <a:pt x="723" y="125"/>
                    </a:lnTo>
                    <a:lnTo>
                      <a:pt x="635" y="77"/>
                    </a:lnTo>
                    <a:lnTo>
                      <a:pt x="605" y="57"/>
                    </a:lnTo>
                    <a:lnTo>
                      <a:pt x="585" y="37"/>
                    </a:lnTo>
                    <a:lnTo>
                      <a:pt x="585" y="17"/>
                    </a:lnTo>
                    <a:lnTo>
                      <a:pt x="594" y="0"/>
                    </a:lnTo>
                    <a:lnTo>
                      <a:pt x="625" y="0"/>
                    </a:lnTo>
                    <a:lnTo>
                      <a:pt x="734" y="27"/>
                    </a:lnTo>
                    <a:lnTo>
                      <a:pt x="842" y="96"/>
                    </a:lnTo>
                    <a:lnTo>
                      <a:pt x="912" y="174"/>
                    </a:lnTo>
                    <a:lnTo>
                      <a:pt x="930" y="242"/>
                    </a:lnTo>
                    <a:lnTo>
                      <a:pt x="951" y="272"/>
                    </a:lnTo>
                    <a:lnTo>
                      <a:pt x="990" y="292"/>
                    </a:lnTo>
                    <a:lnTo>
                      <a:pt x="990" y="302"/>
                    </a:lnTo>
                  </a:path>
                </a:pathLst>
              </a:custGeom>
              <a:noFill/>
              <a:ln w="3175">
                <a:solidFill>
                  <a:schemeClr val="tx1"/>
                </a:solidFill>
                <a:prstDash val="solid"/>
                <a:round/>
                <a:headEnd/>
                <a:tailEnd/>
              </a:ln>
            </p:spPr>
            <p:txBody>
              <a:bodyPr/>
              <a:lstStyle/>
              <a:p>
                <a:endParaRPr lang="en-US" dirty="0"/>
              </a:p>
            </p:txBody>
          </p:sp>
          <p:sp>
            <p:nvSpPr>
              <p:cNvPr id="114" name="Freeform 571"/>
              <p:cNvSpPr>
                <a:spLocks/>
              </p:cNvSpPr>
              <p:nvPr/>
            </p:nvSpPr>
            <p:spPr bwMode="auto">
              <a:xfrm>
                <a:off x="2804" y="1613"/>
                <a:ext cx="50" cy="23"/>
              </a:xfrm>
              <a:custGeom>
                <a:avLst/>
                <a:gdLst/>
                <a:ahLst/>
                <a:cxnLst>
                  <a:cxn ang="0">
                    <a:pos x="0" y="100"/>
                  </a:cxn>
                  <a:cxn ang="0">
                    <a:pos x="4" y="107"/>
                  </a:cxn>
                  <a:cxn ang="0">
                    <a:pos x="29" y="98"/>
                  </a:cxn>
                  <a:cxn ang="0">
                    <a:pos x="50" y="92"/>
                  </a:cxn>
                  <a:cxn ang="0">
                    <a:pos x="82" y="105"/>
                  </a:cxn>
                  <a:cxn ang="0">
                    <a:pos x="131" y="115"/>
                  </a:cxn>
                  <a:cxn ang="0">
                    <a:pos x="192" y="104"/>
                  </a:cxn>
                  <a:cxn ang="0">
                    <a:pos x="210" y="92"/>
                  </a:cxn>
                  <a:cxn ang="0">
                    <a:pos x="223" y="54"/>
                  </a:cxn>
                  <a:cxn ang="0">
                    <a:pos x="207" y="32"/>
                  </a:cxn>
                  <a:cxn ang="0">
                    <a:pos x="229" y="35"/>
                  </a:cxn>
                  <a:cxn ang="0">
                    <a:pos x="250" y="23"/>
                  </a:cxn>
                  <a:cxn ang="0">
                    <a:pos x="213" y="12"/>
                  </a:cxn>
                  <a:cxn ang="0">
                    <a:pos x="169" y="0"/>
                  </a:cxn>
                  <a:cxn ang="0">
                    <a:pos x="127" y="4"/>
                  </a:cxn>
                  <a:cxn ang="0">
                    <a:pos x="72" y="32"/>
                  </a:cxn>
                  <a:cxn ang="0">
                    <a:pos x="50" y="62"/>
                  </a:cxn>
                  <a:cxn ang="0">
                    <a:pos x="25" y="85"/>
                  </a:cxn>
                  <a:cxn ang="0">
                    <a:pos x="6" y="91"/>
                  </a:cxn>
                  <a:cxn ang="0">
                    <a:pos x="4" y="105"/>
                  </a:cxn>
                  <a:cxn ang="0">
                    <a:pos x="0" y="100"/>
                  </a:cxn>
                </a:cxnLst>
                <a:rect l="0" t="0" r="r" b="b"/>
                <a:pathLst>
                  <a:path w="250" h="115">
                    <a:moveTo>
                      <a:pt x="0" y="100"/>
                    </a:moveTo>
                    <a:lnTo>
                      <a:pt x="4" y="107"/>
                    </a:lnTo>
                    <a:lnTo>
                      <a:pt x="29" y="98"/>
                    </a:lnTo>
                    <a:lnTo>
                      <a:pt x="50" y="92"/>
                    </a:lnTo>
                    <a:lnTo>
                      <a:pt x="82" y="105"/>
                    </a:lnTo>
                    <a:lnTo>
                      <a:pt x="131" y="115"/>
                    </a:lnTo>
                    <a:lnTo>
                      <a:pt x="192" y="104"/>
                    </a:lnTo>
                    <a:lnTo>
                      <a:pt x="210" y="92"/>
                    </a:lnTo>
                    <a:lnTo>
                      <a:pt x="223" y="54"/>
                    </a:lnTo>
                    <a:lnTo>
                      <a:pt x="207" y="32"/>
                    </a:lnTo>
                    <a:lnTo>
                      <a:pt x="229" y="35"/>
                    </a:lnTo>
                    <a:lnTo>
                      <a:pt x="250" y="23"/>
                    </a:lnTo>
                    <a:lnTo>
                      <a:pt x="213" y="12"/>
                    </a:lnTo>
                    <a:lnTo>
                      <a:pt x="169" y="0"/>
                    </a:lnTo>
                    <a:lnTo>
                      <a:pt x="127" y="4"/>
                    </a:lnTo>
                    <a:lnTo>
                      <a:pt x="72" y="32"/>
                    </a:lnTo>
                    <a:lnTo>
                      <a:pt x="50" y="62"/>
                    </a:lnTo>
                    <a:lnTo>
                      <a:pt x="25" y="85"/>
                    </a:lnTo>
                    <a:lnTo>
                      <a:pt x="6" y="91"/>
                    </a:lnTo>
                    <a:lnTo>
                      <a:pt x="4" y="105"/>
                    </a:lnTo>
                    <a:lnTo>
                      <a:pt x="0" y="100"/>
                    </a:lnTo>
                    <a:close/>
                  </a:path>
                </a:pathLst>
              </a:custGeom>
              <a:solidFill>
                <a:srgbClr val="000000"/>
              </a:solidFill>
              <a:ln w="9525">
                <a:solidFill>
                  <a:schemeClr val="tx1"/>
                </a:solidFill>
                <a:round/>
                <a:headEnd/>
                <a:tailEnd/>
              </a:ln>
            </p:spPr>
            <p:txBody>
              <a:bodyPr/>
              <a:lstStyle/>
              <a:p>
                <a:endParaRPr lang="en-US" dirty="0"/>
              </a:p>
            </p:txBody>
          </p:sp>
          <p:sp>
            <p:nvSpPr>
              <p:cNvPr id="115" name="Freeform 572"/>
              <p:cNvSpPr>
                <a:spLocks/>
              </p:cNvSpPr>
              <p:nvPr/>
            </p:nvSpPr>
            <p:spPr bwMode="auto">
              <a:xfrm>
                <a:off x="2804" y="1613"/>
                <a:ext cx="50" cy="23"/>
              </a:xfrm>
              <a:custGeom>
                <a:avLst/>
                <a:gdLst/>
                <a:ahLst/>
                <a:cxnLst>
                  <a:cxn ang="0">
                    <a:pos x="0" y="100"/>
                  </a:cxn>
                  <a:cxn ang="0">
                    <a:pos x="4" y="107"/>
                  </a:cxn>
                  <a:cxn ang="0">
                    <a:pos x="29" y="98"/>
                  </a:cxn>
                  <a:cxn ang="0">
                    <a:pos x="50" y="92"/>
                  </a:cxn>
                  <a:cxn ang="0">
                    <a:pos x="82" y="105"/>
                  </a:cxn>
                  <a:cxn ang="0">
                    <a:pos x="131" y="115"/>
                  </a:cxn>
                  <a:cxn ang="0">
                    <a:pos x="192" y="104"/>
                  </a:cxn>
                  <a:cxn ang="0">
                    <a:pos x="210" y="92"/>
                  </a:cxn>
                  <a:cxn ang="0">
                    <a:pos x="223" y="54"/>
                  </a:cxn>
                  <a:cxn ang="0">
                    <a:pos x="207" y="32"/>
                  </a:cxn>
                  <a:cxn ang="0">
                    <a:pos x="229" y="35"/>
                  </a:cxn>
                  <a:cxn ang="0">
                    <a:pos x="250" y="23"/>
                  </a:cxn>
                  <a:cxn ang="0">
                    <a:pos x="213" y="12"/>
                  </a:cxn>
                  <a:cxn ang="0">
                    <a:pos x="169" y="0"/>
                  </a:cxn>
                  <a:cxn ang="0">
                    <a:pos x="127" y="4"/>
                  </a:cxn>
                  <a:cxn ang="0">
                    <a:pos x="72" y="32"/>
                  </a:cxn>
                  <a:cxn ang="0">
                    <a:pos x="50" y="62"/>
                  </a:cxn>
                  <a:cxn ang="0">
                    <a:pos x="25" y="85"/>
                  </a:cxn>
                  <a:cxn ang="0">
                    <a:pos x="6" y="91"/>
                  </a:cxn>
                  <a:cxn ang="0">
                    <a:pos x="4" y="105"/>
                  </a:cxn>
                  <a:cxn ang="0">
                    <a:pos x="0" y="100"/>
                  </a:cxn>
                </a:cxnLst>
                <a:rect l="0" t="0" r="r" b="b"/>
                <a:pathLst>
                  <a:path w="250" h="115">
                    <a:moveTo>
                      <a:pt x="0" y="100"/>
                    </a:moveTo>
                    <a:lnTo>
                      <a:pt x="4" y="107"/>
                    </a:lnTo>
                    <a:lnTo>
                      <a:pt x="29" y="98"/>
                    </a:lnTo>
                    <a:lnTo>
                      <a:pt x="50" y="92"/>
                    </a:lnTo>
                    <a:lnTo>
                      <a:pt x="82" y="105"/>
                    </a:lnTo>
                    <a:lnTo>
                      <a:pt x="131" y="115"/>
                    </a:lnTo>
                    <a:lnTo>
                      <a:pt x="192" y="104"/>
                    </a:lnTo>
                    <a:lnTo>
                      <a:pt x="210" y="92"/>
                    </a:lnTo>
                    <a:lnTo>
                      <a:pt x="223" y="54"/>
                    </a:lnTo>
                    <a:lnTo>
                      <a:pt x="207" y="32"/>
                    </a:lnTo>
                    <a:lnTo>
                      <a:pt x="229" y="35"/>
                    </a:lnTo>
                    <a:lnTo>
                      <a:pt x="250" y="23"/>
                    </a:lnTo>
                    <a:lnTo>
                      <a:pt x="213" y="12"/>
                    </a:lnTo>
                    <a:lnTo>
                      <a:pt x="169" y="0"/>
                    </a:lnTo>
                    <a:lnTo>
                      <a:pt x="127" y="4"/>
                    </a:lnTo>
                    <a:lnTo>
                      <a:pt x="72" y="32"/>
                    </a:lnTo>
                    <a:lnTo>
                      <a:pt x="50" y="62"/>
                    </a:lnTo>
                    <a:lnTo>
                      <a:pt x="25" y="85"/>
                    </a:lnTo>
                    <a:lnTo>
                      <a:pt x="6" y="91"/>
                    </a:lnTo>
                    <a:lnTo>
                      <a:pt x="4" y="105"/>
                    </a:lnTo>
                    <a:lnTo>
                      <a:pt x="0" y="100"/>
                    </a:lnTo>
                    <a:close/>
                  </a:path>
                </a:pathLst>
              </a:custGeom>
              <a:solidFill>
                <a:srgbClr val="FFFFFF"/>
              </a:solidFill>
              <a:ln w="9525">
                <a:solidFill>
                  <a:schemeClr val="tx1"/>
                </a:solidFill>
                <a:round/>
                <a:headEnd/>
                <a:tailEnd/>
              </a:ln>
            </p:spPr>
            <p:txBody>
              <a:bodyPr/>
              <a:lstStyle/>
              <a:p>
                <a:endParaRPr lang="en-US" dirty="0"/>
              </a:p>
            </p:txBody>
          </p:sp>
          <p:sp>
            <p:nvSpPr>
              <p:cNvPr id="116" name="Freeform 573"/>
              <p:cNvSpPr>
                <a:spLocks/>
              </p:cNvSpPr>
              <p:nvPr/>
            </p:nvSpPr>
            <p:spPr bwMode="auto">
              <a:xfrm>
                <a:off x="2804" y="1613"/>
                <a:ext cx="50" cy="23"/>
              </a:xfrm>
              <a:custGeom>
                <a:avLst/>
                <a:gdLst/>
                <a:ahLst/>
                <a:cxnLst>
                  <a:cxn ang="0">
                    <a:pos x="0" y="100"/>
                  </a:cxn>
                  <a:cxn ang="0">
                    <a:pos x="4" y="107"/>
                  </a:cxn>
                  <a:cxn ang="0">
                    <a:pos x="29" y="98"/>
                  </a:cxn>
                  <a:cxn ang="0">
                    <a:pos x="50" y="92"/>
                  </a:cxn>
                  <a:cxn ang="0">
                    <a:pos x="82" y="105"/>
                  </a:cxn>
                  <a:cxn ang="0">
                    <a:pos x="131" y="115"/>
                  </a:cxn>
                  <a:cxn ang="0">
                    <a:pos x="192" y="104"/>
                  </a:cxn>
                  <a:cxn ang="0">
                    <a:pos x="210" y="92"/>
                  </a:cxn>
                  <a:cxn ang="0">
                    <a:pos x="223" y="54"/>
                  </a:cxn>
                  <a:cxn ang="0">
                    <a:pos x="207" y="32"/>
                  </a:cxn>
                  <a:cxn ang="0">
                    <a:pos x="229" y="35"/>
                  </a:cxn>
                  <a:cxn ang="0">
                    <a:pos x="250" y="23"/>
                  </a:cxn>
                  <a:cxn ang="0">
                    <a:pos x="213" y="12"/>
                  </a:cxn>
                  <a:cxn ang="0">
                    <a:pos x="169" y="0"/>
                  </a:cxn>
                  <a:cxn ang="0">
                    <a:pos x="127" y="4"/>
                  </a:cxn>
                  <a:cxn ang="0">
                    <a:pos x="72" y="32"/>
                  </a:cxn>
                  <a:cxn ang="0">
                    <a:pos x="50" y="62"/>
                  </a:cxn>
                  <a:cxn ang="0">
                    <a:pos x="25" y="85"/>
                  </a:cxn>
                  <a:cxn ang="0">
                    <a:pos x="6" y="91"/>
                  </a:cxn>
                  <a:cxn ang="0">
                    <a:pos x="4" y="105"/>
                  </a:cxn>
                  <a:cxn ang="0">
                    <a:pos x="0" y="100"/>
                  </a:cxn>
                </a:cxnLst>
                <a:rect l="0" t="0" r="r" b="b"/>
                <a:pathLst>
                  <a:path w="250" h="115">
                    <a:moveTo>
                      <a:pt x="0" y="100"/>
                    </a:moveTo>
                    <a:lnTo>
                      <a:pt x="4" y="107"/>
                    </a:lnTo>
                    <a:lnTo>
                      <a:pt x="29" y="98"/>
                    </a:lnTo>
                    <a:lnTo>
                      <a:pt x="50" y="92"/>
                    </a:lnTo>
                    <a:lnTo>
                      <a:pt x="82" y="105"/>
                    </a:lnTo>
                    <a:lnTo>
                      <a:pt x="131" y="115"/>
                    </a:lnTo>
                    <a:lnTo>
                      <a:pt x="192" y="104"/>
                    </a:lnTo>
                    <a:lnTo>
                      <a:pt x="210" y="92"/>
                    </a:lnTo>
                    <a:lnTo>
                      <a:pt x="223" y="54"/>
                    </a:lnTo>
                    <a:lnTo>
                      <a:pt x="207" y="32"/>
                    </a:lnTo>
                    <a:lnTo>
                      <a:pt x="229" y="35"/>
                    </a:lnTo>
                    <a:lnTo>
                      <a:pt x="250" y="23"/>
                    </a:lnTo>
                    <a:lnTo>
                      <a:pt x="213" y="12"/>
                    </a:lnTo>
                    <a:lnTo>
                      <a:pt x="169" y="0"/>
                    </a:lnTo>
                    <a:lnTo>
                      <a:pt x="127" y="4"/>
                    </a:lnTo>
                    <a:lnTo>
                      <a:pt x="72" y="32"/>
                    </a:lnTo>
                    <a:lnTo>
                      <a:pt x="50" y="62"/>
                    </a:lnTo>
                    <a:lnTo>
                      <a:pt x="25" y="85"/>
                    </a:lnTo>
                    <a:lnTo>
                      <a:pt x="6" y="91"/>
                    </a:lnTo>
                    <a:lnTo>
                      <a:pt x="4" y="105"/>
                    </a:lnTo>
                    <a:lnTo>
                      <a:pt x="0" y="100"/>
                    </a:lnTo>
                  </a:path>
                </a:pathLst>
              </a:custGeom>
              <a:noFill/>
              <a:ln w="3175">
                <a:solidFill>
                  <a:schemeClr val="tx1"/>
                </a:solidFill>
                <a:prstDash val="solid"/>
                <a:round/>
                <a:headEnd/>
                <a:tailEnd/>
              </a:ln>
            </p:spPr>
            <p:txBody>
              <a:bodyPr/>
              <a:lstStyle/>
              <a:p>
                <a:endParaRPr lang="en-US" dirty="0"/>
              </a:p>
            </p:txBody>
          </p:sp>
          <p:sp>
            <p:nvSpPr>
              <p:cNvPr id="117" name="Freeform 574"/>
              <p:cNvSpPr>
                <a:spLocks/>
              </p:cNvSpPr>
              <p:nvPr/>
            </p:nvSpPr>
            <p:spPr bwMode="auto">
              <a:xfrm>
                <a:off x="2824" y="1618"/>
                <a:ext cx="16" cy="8"/>
              </a:xfrm>
              <a:custGeom>
                <a:avLst/>
                <a:gdLst/>
                <a:ahLst/>
                <a:cxnLst>
                  <a:cxn ang="0">
                    <a:pos x="0" y="22"/>
                  </a:cxn>
                  <a:cxn ang="0">
                    <a:pos x="42" y="0"/>
                  </a:cxn>
                  <a:cxn ang="0">
                    <a:pos x="81" y="4"/>
                  </a:cxn>
                  <a:cxn ang="0">
                    <a:pos x="70" y="35"/>
                  </a:cxn>
                  <a:cxn ang="0">
                    <a:pos x="45" y="44"/>
                  </a:cxn>
                  <a:cxn ang="0">
                    <a:pos x="11" y="40"/>
                  </a:cxn>
                  <a:cxn ang="0">
                    <a:pos x="0" y="22"/>
                  </a:cxn>
                </a:cxnLst>
                <a:rect l="0" t="0" r="r" b="b"/>
                <a:pathLst>
                  <a:path w="81" h="44">
                    <a:moveTo>
                      <a:pt x="0" y="22"/>
                    </a:moveTo>
                    <a:lnTo>
                      <a:pt x="42" y="0"/>
                    </a:lnTo>
                    <a:lnTo>
                      <a:pt x="81" y="4"/>
                    </a:lnTo>
                    <a:lnTo>
                      <a:pt x="70" y="35"/>
                    </a:lnTo>
                    <a:lnTo>
                      <a:pt x="45" y="44"/>
                    </a:lnTo>
                    <a:lnTo>
                      <a:pt x="11" y="40"/>
                    </a:lnTo>
                    <a:lnTo>
                      <a:pt x="0" y="22"/>
                    </a:lnTo>
                    <a:close/>
                  </a:path>
                </a:pathLst>
              </a:custGeom>
              <a:solidFill>
                <a:srgbClr val="FFFFFF"/>
              </a:solidFill>
              <a:ln w="9525">
                <a:solidFill>
                  <a:schemeClr val="tx1"/>
                </a:solidFill>
                <a:round/>
                <a:headEnd/>
                <a:tailEnd/>
              </a:ln>
            </p:spPr>
            <p:txBody>
              <a:bodyPr/>
              <a:lstStyle/>
              <a:p>
                <a:endParaRPr lang="en-US" dirty="0"/>
              </a:p>
            </p:txBody>
          </p:sp>
          <p:sp>
            <p:nvSpPr>
              <p:cNvPr id="118" name="Freeform 575"/>
              <p:cNvSpPr>
                <a:spLocks/>
              </p:cNvSpPr>
              <p:nvPr/>
            </p:nvSpPr>
            <p:spPr bwMode="auto">
              <a:xfrm>
                <a:off x="2824" y="1618"/>
                <a:ext cx="16" cy="8"/>
              </a:xfrm>
              <a:custGeom>
                <a:avLst/>
                <a:gdLst/>
                <a:ahLst/>
                <a:cxnLst>
                  <a:cxn ang="0">
                    <a:pos x="0" y="22"/>
                  </a:cxn>
                  <a:cxn ang="0">
                    <a:pos x="42" y="0"/>
                  </a:cxn>
                  <a:cxn ang="0">
                    <a:pos x="81" y="4"/>
                  </a:cxn>
                  <a:cxn ang="0">
                    <a:pos x="70" y="35"/>
                  </a:cxn>
                  <a:cxn ang="0">
                    <a:pos x="45" y="44"/>
                  </a:cxn>
                  <a:cxn ang="0">
                    <a:pos x="11" y="40"/>
                  </a:cxn>
                  <a:cxn ang="0">
                    <a:pos x="0" y="22"/>
                  </a:cxn>
                </a:cxnLst>
                <a:rect l="0" t="0" r="r" b="b"/>
                <a:pathLst>
                  <a:path w="81" h="44">
                    <a:moveTo>
                      <a:pt x="0" y="22"/>
                    </a:moveTo>
                    <a:lnTo>
                      <a:pt x="42" y="0"/>
                    </a:lnTo>
                    <a:lnTo>
                      <a:pt x="81" y="4"/>
                    </a:lnTo>
                    <a:lnTo>
                      <a:pt x="70" y="35"/>
                    </a:lnTo>
                    <a:lnTo>
                      <a:pt x="45" y="44"/>
                    </a:lnTo>
                    <a:lnTo>
                      <a:pt x="11" y="40"/>
                    </a:lnTo>
                    <a:lnTo>
                      <a:pt x="0" y="22"/>
                    </a:lnTo>
                  </a:path>
                </a:pathLst>
              </a:custGeom>
              <a:noFill/>
              <a:ln w="3175">
                <a:solidFill>
                  <a:schemeClr val="tx1"/>
                </a:solidFill>
                <a:prstDash val="solid"/>
                <a:round/>
                <a:headEnd/>
                <a:tailEnd/>
              </a:ln>
            </p:spPr>
            <p:txBody>
              <a:bodyPr/>
              <a:lstStyle/>
              <a:p>
                <a:endParaRPr lang="en-US" dirty="0"/>
              </a:p>
            </p:txBody>
          </p:sp>
          <p:sp>
            <p:nvSpPr>
              <p:cNvPr id="119" name="Freeform 576"/>
              <p:cNvSpPr>
                <a:spLocks/>
              </p:cNvSpPr>
              <p:nvPr/>
            </p:nvSpPr>
            <p:spPr bwMode="auto">
              <a:xfrm>
                <a:off x="2868" y="1566"/>
                <a:ext cx="120" cy="51"/>
              </a:xfrm>
              <a:custGeom>
                <a:avLst/>
                <a:gdLst/>
                <a:ahLst/>
                <a:cxnLst>
                  <a:cxn ang="0">
                    <a:pos x="0" y="145"/>
                  </a:cxn>
                  <a:cxn ang="0">
                    <a:pos x="79" y="83"/>
                  </a:cxn>
                  <a:cxn ang="0">
                    <a:pos x="160" y="32"/>
                  </a:cxn>
                  <a:cxn ang="0">
                    <a:pos x="218" y="9"/>
                  </a:cxn>
                  <a:cxn ang="0">
                    <a:pos x="276" y="0"/>
                  </a:cxn>
                  <a:cxn ang="0">
                    <a:pos x="340" y="3"/>
                  </a:cxn>
                  <a:cxn ang="0">
                    <a:pos x="411" y="19"/>
                  </a:cxn>
                  <a:cxn ang="0">
                    <a:pos x="466" y="39"/>
                  </a:cxn>
                  <a:cxn ang="0">
                    <a:pos x="536" y="41"/>
                  </a:cxn>
                  <a:cxn ang="0">
                    <a:pos x="582" y="48"/>
                  </a:cxn>
                  <a:cxn ang="0">
                    <a:pos x="599" y="78"/>
                  </a:cxn>
                  <a:cxn ang="0">
                    <a:pos x="587" y="112"/>
                  </a:cxn>
                  <a:cxn ang="0">
                    <a:pos x="509" y="178"/>
                  </a:cxn>
                  <a:cxn ang="0">
                    <a:pos x="414" y="223"/>
                  </a:cxn>
                  <a:cxn ang="0">
                    <a:pos x="239" y="255"/>
                  </a:cxn>
                  <a:cxn ang="0">
                    <a:pos x="121" y="246"/>
                  </a:cxn>
                  <a:cxn ang="0">
                    <a:pos x="0" y="145"/>
                  </a:cxn>
                </a:cxnLst>
                <a:rect l="0" t="0" r="r" b="b"/>
                <a:pathLst>
                  <a:path w="599" h="255">
                    <a:moveTo>
                      <a:pt x="0" y="145"/>
                    </a:moveTo>
                    <a:lnTo>
                      <a:pt x="79" y="83"/>
                    </a:lnTo>
                    <a:lnTo>
                      <a:pt x="160" y="32"/>
                    </a:lnTo>
                    <a:lnTo>
                      <a:pt x="218" y="9"/>
                    </a:lnTo>
                    <a:lnTo>
                      <a:pt x="276" y="0"/>
                    </a:lnTo>
                    <a:lnTo>
                      <a:pt x="340" y="3"/>
                    </a:lnTo>
                    <a:lnTo>
                      <a:pt x="411" y="19"/>
                    </a:lnTo>
                    <a:lnTo>
                      <a:pt x="466" y="39"/>
                    </a:lnTo>
                    <a:lnTo>
                      <a:pt x="536" y="41"/>
                    </a:lnTo>
                    <a:lnTo>
                      <a:pt x="582" y="48"/>
                    </a:lnTo>
                    <a:lnTo>
                      <a:pt x="599" y="78"/>
                    </a:lnTo>
                    <a:lnTo>
                      <a:pt x="587" y="112"/>
                    </a:lnTo>
                    <a:lnTo>
                      <a:pt x="509" y="178"/>
                    </a:lnTo>
                    <a:lnTo>
                      <a:pt x="414" y="223"/>
                    </a:lnTo>
                    <a:lnTo>
                      <a:pt x="239" y="255"/>
                    </a:lnTo>
                    <a:lnTo>
                      <a:pt x="121" y="246"/>
                    </a:lnTo>
                    <a:lnTo>
                      <a:pt x="0" y="145"/>
                    </a:lnTo>
                    <a:close/>
                  </a:path>
                </a:pathLst>
              </a:custGeom>
              <a:solidFill>
                <a:srgbClr val="A85400"/>
              </a:solidFill>
              <a:ln w="9525">
                <a:solidFill>
                  <a:schemeClr val="tx1"/>
                </a:solidFill>
                <a:round/>
                <a:headEnd/>
                <a:tailEnd/>
              </a:ln>
            </p:spPr>
            <p:txBody>
              <a:bodyPr/>
              <a:lstStyle/>
              <a:p>
                <a:endParaRPr lang="en-US" dirty="0"/>
              </a:p>
            </p:txBody>
          </p:sp>
          <p:sp>
            <p:nvSpPr>
              <p:cNvPr id="120" name="Freeform 577"/>
              <p:cNvSpPr>
                <a:spLocks/>
              </p:cNvSpPr>
              <p:nvPr/>
            </p:nvSpPr>
            <p:spPr bwMode="auto">
              <a:xfrm>
                <a:off x="2868" y="1566"/>
                <a:ext cx="120" cy="51"/>
              </a:xfrm>
              <a:custGeom>
                <a:avLst/>
                <a:gdLst/>
                <a:ahLst/>
                <a:cxnLst>
                  <a:cxn ang="0">
                    <a:pos x="0" y="145"/>
                  </a:cxn>
                  <a:cxn ang="0">
                    <a:pos x="79" y="83"/>
                  </a:cxn>
                  <a:cxn ang="0">
                    <a:pos x="160" y="32"/>
                  </a:cxn>
                  <a:cxn ang="0">
                    <a:pos x="218" y="9"/>
                  </a:cxn>
                  <a:cxn ang="0">
                    <a:pos x="276" y="0"/>
                  </a:cxn>
                  <a:cxn ang="0">
                    <a:pos x="340" y="3"/>
                  </a:cxn>
                  <a:cxn ang="0">
                    <a:pos x="411" y="19"/>
                  </a:cxn>
                  <a:cxn ang="0">
                    <a:pos x="466" y="39"/>
                  </a:cxn>
                  <a:cxn ang="0">
                    <a:pos x="536" y="41"/>
                  </a:cxn>
                  <a:cxn ang="0">
                    <a:pos x="582" y="48"/>
                  </a:cxn>
                  <a:cxn ang="0">
                    <a:pos x="599" y="78"/>
                  </a:cxn>
                  <a:cxn ang="0">
                    <a:pos x="587" y="112"/>
                  </a:cxn>
                  <a:cxn ang="0">
                    <a:pos x="509" y="178"/>
                  </a:cxn>
                  <a:cxn ang="0">
                    <a:pos x="414" y="223"/>
                  </a:cxn>
                  <a:cxn ang="0">
                    <a:pos x="239" y="255"/>
                  </a:cxn>
                  <a:cxn ang="0">
                    <a:pos x="121" y="246"/>
                  </a:cxn>
                  <a:cxn ang="0">
                    <a:pos x="0" y="145"/>
                  </a:cxn>
                </a:cxnLst>
                <a:rect l="0" t="0" r="r" b="b"/>
                <a:pathLst>
                  <a:path w="599" h="255">
                    <a:moveTo>
                      <a:pt x="0" y="145"/>
                    </a:moveTo>
                    <a:lnTo>
                      <a:pt x="79" y="83"/>
                    </a:lnTo>
                    <a:lnTo>
                      <a:pt x="160" y="32"/>
                    </a:lnTo>
                    <a:lnTo>
                      <a:pt x="218" y="9"/>
                    </a:lnTo>
                    <a:lnTo>
                      <a:pt x="276" y="0"/>
                    </a:lnTo>
                    <a:lnTo>
                      <a:pt x="340" y="3"/>
                    </a:lnTo>
                    <a:lnTo>
                      <a:pt x="411" y="19"/>
                    </a:lnTo>
                    <a:lnTo>
                      <a:pt x="466" y="39"/>
                    </a:lnTo>
                    <a:lnTo>
                      <a:pt x="536" y="41"/>
                    </a:lnTo>
                    <a:lnTo>
                      <a:pt x="582" y="48"/>
                    </a:lnTo>
                    <a:lnTo>
                      <a:pt x="599" y="78"/>
                    </a:lnTo>
                    <a:lnTo>
                      <a:pt x="587" y="112"/>
                    </a:lnTo>
                    <a:lnTo>
                      <a:pt x="509" y="178"/>
                    </a:lnTo>
                    <a:lnTo>
                      <a:pt x="414" y="223"/>
                    </a:lnTo>
                    <a:lnTo>
                      <a:pt x="239" y="255"/>
                    </a:lnTo>
                    <a:lnTo>
                      <a:pt x="121" y="246"/>
                    </a:lnTo>
                    <a:lnTo>
                      <a:pt x="0" y="145"/>
                    </a:lnTo>
                    <a:close/>
                  </a:path>
                </a:pathLst>
              </a:custGeom>
              <a:solidFill>
                <a:srgbClr val="000000"/>
              </a:solidFill>
              <a:ln w="9525">
                <a:solidFill>
                  <a:schemeClr val="tx1"/>
                </a:solidFill>
                <a:round/>
                <a:headEnd/>
                <a:tailEnd/>
              </a:ln>
            </p:spPr>
            <p:txBody>
              <a:bodyPr/>
              <a:lstStyle/>
              <a:p>
                <a:endParaRPr lang="en-US" dirty="0"/>
              </a:p>
            </p:txBody>
          </p:sp>
          <p:sp>
            <p:nvSpPr>
              <p:cNvPr id="121" name="Freeform 578"/>
              <p:cNvSpPr>
                <a:spLocks/>
              </p:cNvSpPr>
              <p:nvPr/>
            </p:nvSpPr>
            <p:spPr bwMode="auto">
              <a:xfrm>
                <a:off x="2868" y="1566"/>
                <a:ext cx="120" cy="51"/>
              </a:xfrm>
              <a:custGeom>
                <a:avLst/>
                <a:gdLst/>
                <a:ahLst/>
                <a:cxnLst>
                  <a:cxn ang="0">
                    <a:pos x="0" y="145"/>
                  </a:cxn>
                  <a:cxn ang="0">
                    <a:pos x="79" y="83"/>
                  </a:cxn>
                  <a:cxn ang="0">
                    <a:pos x="160" y="32"/>
                  </a:cxn>
                  <a:cxn ang="0">
                    <a:pos x="218" y="9"/>
                  </a:cxn>
                  <a:cxn ang="0">
                    <a:pos x="276" y="0"/>
                  </a:cxn>
                  <a:cxn ang="0">
                    <a:pos x="340" y="3"/>
                  </a:cxn>
                  <a:cxn ang="0">
                    <a:pos x="411" y="19"/>
                  </a:cxn>
                  <a:cxn ang="0">
                    <a:pos x="466" y="39"/>
                  </a:cxn>
                  <a:cxn ang="0">
                    <a:pos x="536" y="41"/>
                  </a:cxn>
                  <a:cxn ang="0">
                    <a:pos x="582" y="48"/>
                  </a:cxn>
                  <a:cxn ang="0">
                    <a:pos x="599" y="78"/>
                  </a:cxn>
                  <a:cxn ang="0">
                    <a:pos x="587" y="112"/>
                  </a:cxn>
                  <a:cxn ang="0">
                    <a:pos x="509" y="178"/>
                  </a:cxn>
                  <a:cxn ang="0">
                    <a:pos x="414" y="223"/>
                  </a:cxn>
                  <a:cxn ang="0">
                    <a:pos x="239" y="255"/>
                  </a:cxn>
                  <a:cxn ang="0">
                    <a:pos x="121" y="246"/>
                  </a:cxn>
                  <a:cxn ang="0">
                    <a:pos x="0" y="145"/>
                  </a:cxn>
                </a:cxnLst>
                <a:rect l="0" t="0" r="r" b="b"/>
                <a:pathLst>
                  <a:path w="599" h="255">
                    <a:moveTo>
                      <a:pt x="0" y="145"/>
                    </a:moveTo>
                    <a:lnTo>
                      <a:pt x="79" y="83"/>
                    </a:lnTo>
                    <a:lnTo>
                      <a:pt x="160" y="32"/>
                    </a:lnTo>
                    <a:lnTo>
                      <a:pt x="218" y="9"/>
                    </a:lnTo>
                    <a:lnTo>
                      <a:pt x="276" y="0"/>
                    </a:lnTo>
                    <a:lnTo>
                      <a:pt x="340" y="3"/>
                    </a:lnTo>
                    <a:lnTo>
                      <a:pt x="411" y="19"/>
                    </a:lnTo>
                    <a:lnTo>
                      <a:pt x="466" y="39"/>
                    </a:lnTo>
                    <a:lnTo>
                      <a:pt x="536" y="41"/>
                    </a:lnTo>
                    <a:lnTo>
                      <a:pt x="582" y="48"/>
                    </a:lnTo>
                    <a:lnTo>
                      <a:pt x="599" y="78"/>
                    </a:lnTo>
                    <a:lnTo>
                      <a:pt x="587" y="112"/>
                    </a:lnTo>
                    <a:lnTo>
                      <a:pt x="509" y="178"/>
                    </a:lnTo>
                    <a:lnTo>
                      <a:pt x="414" y="223"/>
                    </a:lnTo>
                    <a:lnTo>
                      <a:pt x="239" y="255"/>
                    </a:lnTo>
                    <a:lnTo>
                      <a:pt x="121" y="246"/>
                    </a:lnTo>
                    <a:lnTo>
                      <a:pt x="0" y="145"/>
                    </a:lnTo>
                  </a:path>
                </a:pathLst>
              </a:custGeom>
              <a:noFill/>
              <a:ln w="3175">
                <a:solidFill>
                  <a:schemeClr val="tx1"/>
                </a:solidFill>
                <a:prstDash val="solid"/>
                <a:round/>
                <a:headEnd/>
                <a:tailEnd/>
              </a:ln>
            </p:spPr>
            <p:txBody>
              <a:bodyPr/>
              <a:lstStyle/>
              <a:p>
                <a:endParaRPr lang="en-US" dirty="0"/>
              </a:p>
            </p:txBody>
          </p:sp>
          <p:sp>
            <p:nvSpPr>
              <p:cNvPr id="122" name="Freeform 579"/>
              <p:cNvSpPr>
                <a:spLocks/>
              </p:cNvSpPr>
              <p:nvPr/>
            </p:nvSpPr>
            <p:spPr bwMode="auto">
              <a:xfrm>
                <a:off x="2896" y="1584"/>
                <a:ext cx="65" cy="29"/>
              </a:xfrm>
              <a:custGeom>
                <a:avLst/>
                <a:gdLst/>
                <a:ahLst/>
                <a:cxnLst>
                  <a:cxn ang="0">
                    <a:pos x="14" y="133"/>
                  </a:cxn>
                  <a:cxn ang="0">
                    <a:pos x="106" y="81"/>
                  </a:cxn>
                  <a:cxn ang="0">
                    <a:pos x="148" y="37"/>
                  </a:cxn>
                  <a:cxn ang="0">
                    <a:pos x="197" y="13"/>
                  </a:cxn>
                  <a:cxn ang="0">
                    <a:pos x="239" y="0"/>
                  </a:cxn>
                  <a:cxn ang="0">
                    <a:pos x="326" y="6"/>
                  </a:cxn>
                  <a:cxn ang="0">
                    <a:pos x="253" y="24"/>
                  </a:cxn>
                  <a:cxn ang="0">
                    <a:pos x="287" y="38"/>
                  </a:cxn>
                  <a:cxn ang="0">
                    <a:pos x="186" y="71"/>
                  </a:cxn>
                  <a:cxn ang="0">
                    <a:pos x="230" y="76"/>
                  </a:cxn>
                  <a:cxn ang="0">
                    <a:pos x="194" y="101"/>
                  </a:cxn>
                  <a:cxn ang="0">
                    <a:pos x="221" y="111"/>
                  </a:cxn>
                  <a:cxn ang="0">
                    <a:pos x="124" y="124"/>
                  </a:cxn>
                  <a:cxn ang="0">
                    <a:pos x="124" y="139"/>
                  </a:cxn>
                  <a:cxn ang="0">
                    <a:pos x="0" y="144"/>
                  </a:cxn>
                  <a:cxn ang="0">
                    <a:pos x="14" y="133"/>
                  </a:cxn>
                </a:cxnLst>
                <a:rect l="0" t="0" r="r" b="b"/>
                <a:pathLst>
                  <a:path w="326" h="144">
                    <a:moveTo>
                      <a:pt x="14" y="133"/>
                    </a:moveTo>
                    <a:lnTo>
                      <a:pt x="106" y="81"/>
                    </a:lnTo>
                    <a:lnTo>
                      <a:pt x="148" y="37"/>
                    </a:lnTo>
                    <a:lnTo>
                      <a:pt x="197" y="13"/>
                    </a:lnTo>
                    <a:lnTo>
                      <a:pt x="239" y="0"/>
                    </a:lnTo>
                    <a:lnTo>
                      <a:pt x="326" y="6"/>
                    </a:lnTo>
                    <a:lnTo>
                      <a:pt x="253" y="24"/>
                    </a:lnTo>
                    <a:lnTo>
                      <a:pt x="287" y="38"/>
                    </a:lnTo>
                    <a:lnTo>
                      <a:pt x="186" y="71"/>
                    </a:lnTo>
                    <a:lnTo>
                      <a:pt x="230" y="76"/>
                    </a:lnTo>
                    <a:lnTo>
                      <a:pt x="194" y="101"/>
                    </a:lnTo>
                    <a:lnTo>
                      <a:pt x="221" y="111"/>
                    </a:lnTo>
                    <a:lnTo>
                      <a:pt x="124" y="124"/>
                    </a:lnTo>
                    <a:lnTo>
                      <a:pt x="124" y="139"/>
                    </a:lnTo>
                    <a:lnTo>
                      <a:pt x="0" y="144"/>
                    </a:lnTo>
                    <a:lnTo>
                      <a:pt x="14" y="133"/>
                    </a:lnTo>
                    <a:close/>
                  </a:path>
                </a:pathLst>
              </a:custGeom>
              <a:solidFill>
                <a:srgbClr val="FFFFFF"/>
              </a:solidFill>
              <a:ln w="9525">
                <a:solidFill>
                  <a:schemeClr val="tx1"/>
                </a:solidFill>
                <a:round/>
                <a:headEnd/>
                <a:tailEnd/>
              </a:ln>
            </p:spPr>
            <p:txBody>
              <a:bodyPr/>
              <a:lstStyle/>
              <a:p>
                <a:endParaRPr lang="en-US" dirty="0"/>
              </a:p>
            </p:txBody>
          </p:sp>
          <p:sp>
            <p:nvSpPr>
              <p:cNvPr id="123" name="Freeform 580"/>
              <p:cNvSpPr>
                <a:spLocks/>
              </p:cNvSpPr>
              <p:nvPr/>
            </p:nvSpPr>
            <p:spPr bwMode="auto">
              <a:xfrm>
                <a:off x="2867" y="1581"/>
                <a:ext cx="104" cy="33"/>
              </a:xfrm>
              <a:custGeom>
                <a:avLst/>
                <a:gdLst/>
                <a:ahLst/>
                <a:cxnLst>
                  <a:cxn ang="0">
                    <a:pos x="0" y="167"/>
                  </a:cxn>
                  <a:cxn ang="0">
                    <a:pos x="77" y="164"/>
                  </a:cxn>
                  <a:cxn ang="0">
                    <a:pos x="161" y="124"/>
                  </a:cxn>
                  <a:cxn ang="0">
                    <a:pos x="238" y="72"/>
                  </a:cxn>
                  <a:cxn ang="0">
                    <a:pos x="296" y="17"/>
                  </a:cxn>
                  <a:cxn ang="0">
                    <a:pos x="369" y="0"/>
                  </a:cxn>
                  <a:cxn ang="0">
                    <a:pos x="462" y="4"/>
                  </a:cxn>
                  <a:cxn ang="0">
                    <a:pos x="520" y="8"/>
                  </a:cxn>
                </a:cxnLst>
                <a:rect l="0" t="0" r="r" b="b"/>
                <a:pathLst>
                  <a:path w="520" h="167">
                    <a:moveTo>
                      <a:pt x="0" y="167"/>
                    </a:moveTo>
                    <a:lnTo>
                      <a:pt x="77" y="164"/>
                    </a:lnTo>
                    <a:lnTo>
                      <a:pt x="161" y="124"/>
                    </a:lnTo>
                    <a:lnTo>
                      <a:pt x="238" y="72"/>
                    </a:lnTo>
                    <a:lnTo>
                      <a:pt x="296" y="17"/>
                    </a:lnTo>
                    <a:lnTo>
                      <a:pt x="369" y="0"/>
                    </a:lnTo>
                    <a:lnTo>
                      <a:pt x="462" y="4"/>
                    </a:lnTo>
                    <a:lnTo>
                      <a:pt x="520" y="8"/>
                    </a:lnTo>
                  </a:path>
                </a:pathLst>
              </a:custGeom>
              <a:noFill/>
              <a:ln w="3175">
                <a:solidFill>
                  <a:schemeClr val="tx1"/>
                </a:solidFill>
                <a:prstDash val="solid"/>
                <a:round/>
                <a:headEnd/>
                <a:tailEnd/>
              </a:ln>
            </p:spPr>
            <p:txBody>
              <a:bodyPr/>
              <a:lstStyle/>
              <a:p>
                <a:endParaRPr lang="en-US" dirty="0"/>
              </a:p>
            </p:txBody>
          </p:sp>
          <p:sp>
            <p:nvSpPr>
              <p:cNvPr id="124" name="Freeform 581"/>
              <p:cNvSpPr>
                <a:spLocks/>
              </p:cNvSpPr>
              <p:nvPr/>
            </p:nvSpPr>
            <p:spPr bwMode="auto">
              <a:xfrm>
                <a:off x="2755" y="1728"/>
                <a:ext cx="12" cy="10"/>
              </a:xfrm>
              <a:custGeom>
                <a:avLst/>
                <a:gdLst/>
                <a:ahLst/>
                <a:cxnLst>
                  <a:cxn ang="0">
                    <a:pos x="0" y="52"/>
                  </a:cxn>
                  <a:cxn ang="0">
                    <a:pos x="32" y="21"/>
                  </a:cxn>
                  <a:cxn ang="0">
                    <a:pos x="60" y="0"/>
                  </a:cxn>
                </a:cxnLst>
                <a:rect l="0" t="0" r="r" b="b"/>
                <a:pathLst>
                  <a:path w="60" h="52">
                    <a:moveTo>
                      <a:pt x="0" y="52"/>
                    </a:moveTo>
                    <a:lnTo>
                      <a:pt x="32" y="21"/>
                    </a:lnTo>
                    <a:lnTo>
                      <a:pt x="60" y="0"/>
                    </a:lnTo>
                  </a:path>
                </a:pathLst>
              </a:custGeom>
              <a:noFill/>
              <a:ln w="3175">
                <a:solidFill>
                  <a:schemeClr val="tx1"/>
                </a:solidFill>
                <a:prstDash val="solid"/>
                <a:round/>
                <a:headEnd/>
                <a:tailEnd/>
              </a:ln>
            </p:spPr>
            <p:txBody>
              <a:bodyPr/>
              <a:lstStyle/>
              <a:p>
                <a:endParaRPr lang="en-US" dirty="0"/>
              </a:p>
            </p:txBody>
          </p:sp>
          <p:sp>
            <p:nvSpPr>
              <p:cNvPr id="125" name="Freeform 582"/>
              <p:cNvSpPr>
                <a:spLocks/>
              </p:cNvSpPr>
              <p:nvPr/>
            </p:nvSpPr>
            <p:spPr bwMode="auto">
              <a:xfrm>
                <a:off x="2675" y="1737"/>
                <a:ext cx="80" cy="15"/>
              </a:xfrm>
              <a:custGeom>
                <a:avLst/>
                <a:gdLst/>
                <a:ahLst/>
                <a:cxnLst>
                  <a:cxn ang="0">
                    <a:pos x="0" y="14"/>
                  </a:cxn>
                  <a:cxn ang="0">
                    <a:pos x="67" y="14"/>
                  </a:cxn>
                  <a:cxn ang="0">
                    <a:pos x="136" y="24"/>
                  </a:cxn>
                  <a:cxn ang="0">
                    <a:pos x="180" y="58"/>
                  </a:cxn>
                  <a:cxn ang="0">
                    <a:pos x="249" y="72"/>
                  </a:cxn>
                  <a:cxn ang="0">
                    <a:pos x="301" y="58"/>
                  </a:cxn>
                  <a:cxn ang="0">
                    <a:pos x="398" y="0"/>
                  </a:cxn>
                </a:cxnLst>
                <a:rect l="0" t="0" r="r" b="b"/>
                <a:pathLst>
                  <a:path w="398" h="72">
                    <a:moveTo>
                      <a:pt x="0" y="14"/>
                    </a:moveTo>
                    <a:lnTo>
                      <a:pt x="67" y="14"/>
                    </a:lnTo>
                    <a:lnTo>
                      <a:pt x="136" y="24"/>
                    </a:lnTo>
                    <a:lnTo>
                      <a:pt x="180" y="58"/>
                    </a:lnTo>
                    <a:lnTo>
                      <a:pt x="249" y="72"/>
                    </a:lnTo>
                    <a:lnTo>
                      <a:pt x="301" y="58"/>
                    </a:lnTo>
                    <a:lnTo>
                      <a:pt x="398" y="0"/>
                    </a:lnTo>
                  </a:path>
                </a:pathLst>
              </a:custGeom>
              <a:noFill/>
              <a:ln w="3175">
                <a:solidFill>
                  <a:schemeClr val="tx1"/>
                </a:solidFill>
                <a:prstDash val="solid"/>
                <a:round/>
                <a:headEnd/>
                <a:tailEnd/>
              </a:ln>
            </p:spPr>
            <p:txBody>
              <a:bodyPr/>
              <a:lstStyle/>
              <a:p>
                <a:endParaRPr lang="en-US" dirty="0"/>
              </a:p>
            </p:txBody>
          </p:sp>
          <p:sp>
            <p:nvSpPr>
              <p:cNvPr id="126" name="Freeform 583"/>
              <p:cNvSpPr>
                <a:spLocks/>
              </p:cNvSpPr>
              <p:nvPr/>
            </p:nvSpPr>
            <p:spPr bwMode="auto">
              <a:xfrm>
                <a:off x="2771" y="1655"/>
                <a:ext cx="15" cy="19"/>
              </a:xfrm>
              <a:custGeom>
                <a:avLst/>
                <a:gdLst/>
                <a:ahLst/>
                <a:cxnLst>
                  <a:cxn ang="0">
                    <a:pos x="0" y="92"/>
                  </a:cxn>
                  <a:cxn ang="0">
                    <a:pos x="39" y="49"/>
                  </a:cxn>
                  <a:cxn ang="0">
                    <a:pos x="76" y="0"/>
                  </a:cxn>
                </a:cxnLst>
                <a:rect l="0" t="0" r="r" b="b"/>
                <a:pathLst>
                  <a:path w="76" h="92">
                    <a:moveTo>
                      <a:pt x="0" y="92"/>
                    </a:moveTo>
                    <a:lnTo>
                      <a:pt x="39" y="49"/>
                    </a:lnTo>
                    <a:lnTo>
                      <a:pt x="76" y="0"/>
                    </a:lnTo>
                  </a:path>
                </a:pathLst>
              </a:custGeom>
              <a:noFill/>
              <a:ln w="3175">
                <a:solidFill>
                  <a:schemeClr val="tx1"/>
                </a:solidFill>
                <a:prstDash val="solid"/>
                <a:round/>
                <a:headEnd/>
                <a:tailEnd/>
              </a:ln>
            </p:spPr>
            <p:txBody>
              <a:bodyPr/>
              <a:lstStyle/>
              <a:p>
                <a:endParaRPr lang="en-US" dirty="0"/>
              </a:p>
            </p:txBody>
          </p:sp>
          <p:sp>
            <p:nvSpPr>
              <p:cNvPr id="127" name="Freeform 584"/>
              <p:cNvSpPr>
                <a:spLocks/>
              </p:cNvSpPr>
              <p:nvPr/>
            </p:nvSpPr>
            <p:spPr bwMode="auto">
              <a:xfrm>
                <a:off x="3194" y="1896"/>
                <a:ext cx="6" cy="59"/>
              </a:xfrm>
              <a:custGeom>
                <a:avLst/>
                <a:gdLst/>
                <a:ahLst/>
                <a:cxnLst>
                  <a:cxn ang="0">
                    <a:pos x="29" y="294"/>
                  </a:cxn>
                  <a:cxn ang="0">
                    <a:pos x="0" y="58"/>
                  </a:cxn>
                  <a:cxn ang="0">
                    <a:pos x="10" y="0"/>
                  </a:cxn>
                </a:cxnLst>
                <a:rect l="0" t="0" r="r" b="b"/>
                <a:pathLst>
                  <a:path w="29" h="294">
                    <a:moveTo>
                      <a:pt x="29" y="294"/>
                    </a:moveTo>
                    <a:lnTo>
                      <a:pt x="0" y="58"/>
                    </a:lnTo>
                    <a:lnTo>
                      <a:pt x="10" y="0"/>
                    </a:lnTo>
                  </a:path>
                </a:pathLst>
              </a:custGeom>
              <a:noFill/>
              <a:ln w="3175">
                <a:solidFill>
                  <a:schemeClr val="tx1"/>
                </a:solidFill>
                <a:prstDash val="solid"/>
                <a:round/>
                <a:headEnd/>
                <a:tailEnd/>
              </a:ln>
            </p:spPr>
            <p:txBody>
              <a:bodyPr/>
              <a:lstStyle/>
              <a:p>
                <a:endParaRPr lang="en-US" dirty="0"/>
              </a:p>
            </p:txBody>
          </p:sp>
          <p:sp>
            <p:nvSpPr>
              <p:cNvPr id="128" name="Freeform 585"/>
              <p:cNvSpPr>
                <a:spLocks/>
              </p:cNvSpPr>
              <p:nvPr/>
            </p:nvSpPr>
            <p:spPr bwMode="auto">
              <a:xfrm>
                <a:off x="3559" y="1965"/>
                <a:ext cx="87" cy="60"/>
              </a:xfrm>
              <a:custGeom>
                <a:avLst/>
                <a:gdLst/>
                <a:ahLst/>
                <a:cxnLst>
                  <a:cxn ang="0">
                    <a:pos x="436" y="303"/>
                  </a:cxn>
                  <a:cxn ang="0">
                    <a:pos x="327" y="146"/>
                  </a:cxn>
                  <a:cxn ang="0">
                    <a:pos x="257" y="89"/>
                  </a:cxn>
                  <a:cxn ang="0">
                    <a:pos x="138" y="20"/>
                  </a:cxn>
                  <a:cxn ang="0">
                    <a:pos x="59" y="0"/>
                  </a:cxn>
                  <a:cxn ang="0">
                    <a:pos x="0" y="0"/>
                  </a:cxn>
                </a:cxnLst>
                <a:rect l="0" t="0" r="r" b="b"/>
                <a:pathLst>
                  <a:path w="436" h="303">
                    <a:moveTo>
                      <a:pt x="436" y="303"/>
                    </a:moveTo>
                    <a:lnTo>
                      <a:pt x="327" y="146"/>
                    </a:lnTo>
                    <a:lnTo>
                      <a:pt x="257" y="89"/>
                    </a:lnTo>
                    <a:lnTo>
                      <a:pt x="138" y="20"/>
                    </a:lnTo>
                    <a:lnTo>
                      <a:pt x="59" y="0"/>
                    </a:lnTo>
                    <a:lnTo>
                      <a:pt x="0" y="0"/>
                    </a:lnTo>
                  </a:path>
                </a:pathLst>
              </a:custGeom>
              <a:noFill/>
              <a:ln w="3175">
                <a:solidFill>
                  <a:schemeClr val="tx1"/>
                </a:solidFill>
                <a:prstDash val="solid"/>
                <a:round/>
                <a:headEnd/>
                <a:tailEnd/>
              </a:ln>
            </p:spPr>
            <p:txBody>
              <a:bodyPr/>
              <a:lstStyle/>
              <a:p>
                <a:endParaRPr lang="en-US" dirty="0"/>
              </a:p>
            </p:txBody>
          </p:sp>
          <p:sp>
            <p:nvSpPr>
              <p:cNvPr id="129" name="Freeform 586"/>
              <p:cNvSpPr>
                <a:spLocks/>
              </p:cNvSpPr>
              <p:nvPr/>
            </p:nvSpPr>
            <p:spPr bwMode="auto">
              <a:xfrm>
                <a:off x="2815" y="1696"/>
                <a:ext cx="70" cy="67"/>
              </a:xfrm>
              <a:custGeom>
                <a:avLst/>
                <a:gdLst/>
                <a:ahLst/>
                <a:cxnLst>
                  <a:cxn ang="0">
                    <a:pos x="0" y="203"/>
                  </a:cxn>
                  <a:cxn ang="0">
                    <a:pos x="24" y="197"/>
                  </a:cxn>
                  <a:cxn ang="0">
                    <a:pos x="38" y="194"/>
                  </a:cxn>
                  <a:cxn ang="0">
                    <a:pos x="52" y="194"/>
                  </a:cxn>
                  <a:cxn ang="0">
                    <a:pos x="69" y="189"/>
                  </a:cxn>
                  <a:cxn ang="0">
                    <a:pos x="86" y="181"/>
                  </a:cxn>
                  <a:cxn ang="0">
                    <a:pos x="94" y="181"/>
                  </a:cxn>
                  <a:cxn ang="0">
                    <a:pos x="108" y="181"/>
                  </a:cxn>
                  <a:cxn ang="0">
                    <a:pos x="128" y="189"/>
                  </a:cxn>
                  <a:cxn ang="0">
                    <a:pos x="142" y="218"/>
                  </a:cxn>
                  <a:cxn ang="0">
                    <a:pos x="208" y="307"/>
                  </a:cxn>
                  <a:cxn ang="0">
                    <a:pos x="218" y="332"/>
                  </a:cxn>
                  <a:cxn ang="0">
                    <a:pos x="226" y="337"/>
                  </a:cxn>
                  <a:cxn ang="0">
                    <a:pos x="232" y="332"/>
                  </a:cxn>
                  <a:cxn ang="0">
                    <a:pos x="260" y="290"/>
                  </a:cxn>
                  <a:cxn ang="0">
                    <a:pos x="274" y="285"/>
                  </a:cxn>
                  <a:cxn ang="0">
                    <a:pos x="291" y="285"/>
                  </a:cxn>
                  <a:cxn ang="0">
                    <a:pos x="312" y="285"/>
                  </a:cxn>
                  <a:cxn ang="0">
                    <a:pos x="330" y="278"/>
                  </a:cxn>
                  <a:cxn ang="0">
                    <a:pos x="337" y="270"/>
                  </a:cxn>
                  <a:cxn ang="0">
                    <a:pos x="346" y="257"/>
                  </a:cxn>
                  <a:cxn ang="0">
                    <a:pos x="351" y="244"/>
                  </a:cxn>
                  <a:cxn ang="0">
                    <a:pos x="351" y="231"/>
                  </a:cxn>
                  <a:cxn ang="0">
                    <a:pos x="346" y="218"/>
                  </a:cxn>
                  <a:cxn ang="0">
                    <a:pos x="301" y="164"/>
                  </a:cxn>
                  <a:cxn ang="0">
                    <a:pos x="288" y="143"/>
                  </a:cxn>
                  <a:cxn ang="0">
                    <a:pos x="281" y="131"/>
                  </a:cxn>
                  <a:cxn ang="0">
                    <a:pos x="281" y="106"/>
                  </a:cxn>
                  <a:cxn ang="0">
                    <a:pos x="291" y="79"/>
                  </a:cxn>
                  <a:cxn ang="0">
                    <a:pos x="301" y="59"/>
                  </a:cxn>
                  <a:cxn ang="0">
                    <a:pos x="301" y="43"/>
                  </a:cxn>
                  <a:cxn ang="0">
                    <a:pos x="301" y="30"/>
                  </a:cxn>
                  <a:cxn ang="0">
                    <a:pos x="298" y="18"/>
                  </a:cxn>
                  <a:cxn ang="0">
                    <a:pos x="288" y="4"/>
                  </a:cxn>
                  <a:cxn ang="0">
                    <a:pos x="274" y="0"/>
                  </a:cxn>
                  <a:cxn ang="0">
                    <a:pos x="260" y="0"/>
                  </a:cxn>
                  <a:cxn ang="0">
                    <a:pos x="240" y="14"/>
                  </a:cxn>
                  <a:cxn ang="0">
                    <a:pos x="228" y="26"/>
                  </a:cxn>
                  <a:cxn ang="0">
                    <a:pos x="215" y="39"/>
                  </a:cxn>
                  <a:cxn ang="0">
                    <a:pos x="204" y="54"/>
                  </a:cxn>
                  <a:cxn ang="0">
                    <a:pos x="190" y="68"/>
                  </a:cxn>
                  <a:cxn ang="0">
                    <a:pos x="173" y="72"/>
                  </a:cxn>
                  <a:cxn ang="0">
                    <a:pos x="153" y="77"/>
                  </a:cxn>
                  <a:cxn ang="0">
                    <a:pos x="136" y="77"/>
                  </a:cxn>
                  <a:cxn ang="0">
                    <a:pos x="124" y="68"/>
                  </a:cxn>
                  <a:cxn ang="0">
                    <a:pos x="115" y="63"/>
                  </a:cxn>
                  <a:cxn ang="0">
                    <a:pos x="108" y="59"/>
                  </a:cxn>
                  <a:cxn ang="0">
                    <a:pos x="90" y="59"/>
                  </a:cxn>
                  <a:cxn ang="0">
                    <a:pos x="80" y="72"/>
                  </a:cxn>
                  <a:cxn ang="0">
                    <a:pos x="72" y="85"/>
                  </a:cxn>
                  <a:cxn ang="0">
                    <a:pos x="52" y="118"/>
                  </a:cxn>
                  <a:cxn ang="0">
                    <a:pos x="31" y="164"/>
                  </a:cxn>
                  <a:cxn ang="0">
                    <a:pos x="6" y="194"/>
                  </a:cxn>
                  <a:cxn ang="0">
                    <a:pos x="3" y="197"/>
                  </a:cxn>
                  <a:cxn ang="0">
                    <a:pos x="0" y="203"/>
                  </a:cxn>
                </a:cxnLst>
                <a:rect l="0" t="0" r="r" b="b"/>
                <a:pathLst>
                  <a:path w="351" h="337">
                    <a:moveTo>
                      <a:pt x="0" y="203"/>
                    </a:moveTo>
                    <a:lnTo>
                      <a:pt x="24" y="197"/>
                    </a:lnTo>
                    <a:lnTo>
                      <a:pt x="38" y="194"/>
                    </a:lnTo>
                    <a:lnTo>
                      <a:pt x="52" y="194"/>
                    </a:lnTo>
                    <a:lnTo>
                      <a:pt x="69" y="189"/>
                    </a:lnTo>
                    <a:lnTo>
                      <a:pt x="86" y="181"/>
                    </a:lnTo>
                    <a:lnTo>
                      <a:pt x="94" y="181"/>
                    </a:lnTo>
                    <a:lnTo>
                      <a:pt x="108" y="181"/>
                    </a:lnTo>
                    <a:lnTo>
                      <a:pt x="128" y="189"/>
                    </a:lnTo>
                    <a:lnTo>
                      <a:pt x="142" y="218"/>
                    </a:lnTo>
                    <a:lnTo>
                      <a:pt x="208" y="307"/>
                    </a:lnTo>
                    <a:lnTo>
                      <a:pt x="218" y="332"/>
                    </a:lnTo>
                    <a:lnTo>
                      <a:pt x="226" y="337"/>
                    </a:lnTo>
                    <a:lnTo>
                      <a:pt x="232" y="332"/>
                    </a:lnTo>
                    <a:lnTo>
                      <a:pt x="260" y="290"/>
                    </a:lnTo>
                    <a:lnTo>
                      <a:pt x="274" y="285"/>
                    </a:lnTo>
                    <a:lnTo>
                      <a:pt x="291" y="285"/>
                    </a:lnTo>
                    <a:lnTo>
                      <a:pt x="312" y="285"/>
                    </a:lnTo>
                    <a:lnTo>
                      <a:pt x="330" y="278"/>
                    </a:lnTo>
                    <a:lnTo>
                      <a:pt x="337" y="270"/>
                    </a:lnTo>
                    <a:lnTo>
                      <a:pt x="346" y="257"/>
                    </a:lnTo>
                    <a:lnTo>
                      <a:pt x="351" y="244"/>
                    </a:lnTo>
                    <a:lnTo>
                      <a:pt x="351" y="231"/>
                    </a:lnTo>
                    <a:lnTo>
                      <a:pt x="346" y="218"/>
                    </a:lnTo>
                    <a:lnTo>
                      <a:pt x="301" y="164"/>
                    </a:lnTo>
                    <a:lnTo>
                      <a:pt x="288" y="143"/>
                    </a:lnTo>
                    <a:lnTo>
                      <a:pt x="281" y="131"/>
                    </a:lnTo>
                    <a:lnTo>
                      <a:pt x="281" y="106"/>
                    </a:lnTo>
                    <a:lnTo>
                      <a:pt x="291" y="79"/>
                    </a:lnTo>
                    <a:lnTo>
                      <a:pt x="301" y="59"/>
                    </a:lnTo>
                    <a:lnTo>
                      <a:pt x="301" y="43"/>
                    </a:lnTo>
                    <a:lnTo>
                      <a:pt x="301" y="30"/>
                    </a:lnTo>
                    <a:lnTo>
                      <a:pt x="298" y="18"/>
                    </a:lnTo>
                    <a:lnTo>
                      <a:pt x="288" y="4"/>
                    </a:lnTo>
                    <a:lnTo>
                      <a:pt x="274" y="0"/>
                    </a:lnTo>
                    <a:lnTo>
                      <a:pt x="260" y="0"/>
                    </a:lnTo>
                    <a:lnTo>
                      <a:pt x="240" y="14"/>
                    </a:lnTo>
                    <a:lnTo>
                      <a:pt x="228" y="26"/>
                    </a:lnTo>
                    <a:lnTo>
                      <a:pt x="215" y="39"/>
                    </a:lnTo>
                    <a:lnTo>
                      <a:pt x="204" y="54"/>
                    </a:lnTo>
                    <a:lnTo>
                      <a:pt x="190" y="68"/>
                    </a:lnTo>
                    <a:lnTo>
                      <a:pt x="173" y="72"/>
                    </a:lnTo>
                    <a:lnTo>
                      <a:pt x="153" y="77"/>
                    </a:lnTo>
                    <a:lnTo>
                      <a:pt x="136" y="77"/>
                    </a:lnTo>
                    <a:lnTo>
                      <a:pt x="124" y="68"/>
                    </a:lnTo>
                    <a:lnTo>
                      <a:pt x="115" y="63"/>
                    </a:lnTo>
                    <a:lnTo>
                      <a:pt x="108" y="59"/>
                    </a:lnTo>
                    <a:lnTo>
                      <a:pt x="90" y="59"/>
                    </a:lnTo>
                    <a:lnTo>
                      <a:pt x="80" y="72"/>
                    </a:lnTo>
                    <a:lnTo>
                      <a:pt x="72" y="85"/>
                    </a:lnTo>
                    <a:lnTo>
                      <a:pt x="52" y="118"/>
                    </a:lnTo>
                    <a:lnTo>
                      <a:pt x="31" y="164"/>
                    </a:lnTo>
                    <a:lnTo>
                      <a:pt x="6" y="194"/>
                    </a:lnTo>
                    <a:lnTo>
                      <a:pt x="3" y="197"/>
                    </a:lnTo>
                    <a:lnTo>
                      <a:pt x="0" y="203"/>
                    </a:lnTo>
                    <a:close/>
                  </a:path>
                </a:pathLst>
              </a:custGeom>
              <a:solidFill>
                <a:srgbClr val="FFFFFF"/>
              </a:solidFill>
              <a:ln w="9525">
                <a:solidFill>
                  <a:schemeClr val="tx1"/>
                </a:solidFill>
                <a:round/>
                <a:headEnd/>
                <a:tailEnd/>
              </a:ln>
            </p:spPr>
            <p:txBody>
              <a:bodyPr/>
              <a:lstStyle/>
              <a:p>
                <a:endParaRPr lang="en-US" dirty="0"/>
              </a:p>
            </p:txBody>
          </p:sp>
          <p:sp>
            <p:nvSpPr>
              <p:cNvPr id="130" name="Freeform 587"/>
              <p:cNvSpPr>
                <a:spLocks/>
              </p:cNvSpPr>
              <p:nvPr/>
            </p:nvSpPr>
            <p:spPr bwMode="auto">
              <a:xfrm>
                <a:off x="2815" y="1696"/>
                <a:ext cx="70" cy="67"/>
              </a:xfrm>
              <a:custGeom>
                <a:avLst/>
                <a:gdLst/>
                <a:ahLst/>
                <a:cxnLst>
                  <a:cxn ang="0">
                    <a:pos x="0" y="203"/>
                  </a:cxn>
                  <a:cxn ang="0">
                    <a:pos x="24" y="197"/>
                  </a:cxn>
                  <a:cxn ang="0">
                    <a:pos x="38" y="194"/>
                  </a:cxn>
                  <a:cxn ang="0">
                    <a:pos x="52" y="194"/>
                  </a:cxn>
                  <a:cxn ang="0">
                    <a:pos x="69" y="189"/>
                  </a:cxn>
                  <a:cxn ang="0">
                    <a:pos x="86" y="181"/>
                  </a:cxn>
                  <a:cxn ang="0">
                    <a:pos x="94" y="181"/>
                  </a:cxn>
                  <a:cxn ang="0">
                    <a:pos x="108" y="181"/>
                  </a:cxn>
                  <a:cxn ang="0">
                    <a:pos x="128" y="189"/>
                  </a:cxn>
                  <a:cxn ang="0">
                    <a:pos x="142" y="218"/>
                  </a:cxn>
                  <a:cxn ang="0">
                    <a:pos x="208" y="307"/>
                  </a:cxn>
                  <a:cxn ang="0">
                    <a:pos x="218" y="332"/>
                  </a:cxn>
                  <a:cxn ang="0">
                    <a:pos x="226" y="337"/>
                  </a:cxn>
                  <a:cxn ang="0">
                    <a:pos x="232" y="332"/>
                  </a:cxn>
                  <a:cxn ang="0">
                    <a:pos x="260" y="290"/>
                  </a:cxn>
                  <a:cxn ang="0">
                    <a:pos x="274" y="285"/>
                  </a:cxn>
                  <a:cxn ang="0">
                    <a:pos x="291" y="285"/>
                  </a:cxn>
                  <a:cxn ang="0">
                    <a:pos x="312" y="285"/>
                  </a:cxn>
                  <a:cxn ang="0">
                    <a:pos x="330" y="278"/>
                  </a:cxn>
                  <a:cxn ang="0">
                    <a:pos x="337" y="270"/>
                  </a:cxn>
                  <a:cxn ang="0">
                    <a:pos x="346" y="257"/>
                  </a:cxn>
                  <a:cxn ang="0">
                    <a:pos x="351" y="244"/>
                  </a:cxn>
                  <a:cxn ang="0">
                    <a:pos x="351" y="231"/>
                  </a:cxn>
                  <a:cxn ang="0">
                    <a:pos x="346" y="218"/>
                  </a:cxn>
                  <a:cxn ang="0">
                    <a:pos x="301" y="164"/>
                  </a:cxn>
                  <a:cxn ang="0">
                    <a:pos x="288" y="143"/>
                  </a:cxn>
                  <a:cxn ang="0">
                    <a:pos x="281" y="131"/>
                  </a:cxn>
                  <a:cxn ang="0">
                    <a:pos x="281" y="106"/>
                  </a:cxn>
                  <a:cxn ang="0">
                    <a:pos x="291" y="79"/>
                  </a:cxn>
                  <a:cxn ang="0">
                    <a:pos x="301" y="59"/>
                  </a:cxn>
                  <a:cxn ang="0">
                    <a:pos x="301" y="43"/>
                  </a:cxn>
                  <a:cxn ang="0">
                    <a:pos x="301" y="30"/>
                  </a:cxn>
                  <a:cxn ang="0">
                    <a:pos x="298" y="18"/>
                  </a:cxn>
                  <a:cxn ang="0">
                    <a:pos x="288" y="4"/>
                  </a:cxn>
                  <a:cxn ang="0">
                    <a:pos x="274" y="0"/>
                  </a:cxn>
                  <a:cxn ang="0">
                    <a:pos x="260" y="0"/>
                  </a:cxn>
                  <a:cxn ang="0">
                    <a:pos x="240" y="14"/>
                  </a:cxn>
                  <a:cxn ang="0">
                    <a:pos x="228" y="26"/>
                  </a:cxn>
                  <a:cxn ang="0">
                    <a:pos x="215" y="39"/>
                  </a:cxn>
                  <a:cxn ang="0">
                    <a:pos x="204" y="54"/>
                  </a:cxn>
                  <a:cxn ang="0">
                    <a:pos x="190" y="68"/>
                  </a:cxn>
                  <a:cxn ang="0">
                    <a:pos x="173" y="72"/>
                  </a:cxn>
                  <a:cxn ang="0">
                    <a:pos x="153" y="77"/>
                  </a:cxn>
                  <a:cxn ang="0">
                    <a:pos x="136" y="77"/>
                  </a:cxn>
                  <a:cxn ang="0">
                    <a:pos x="124" y="68"/>
                  </a:cxn>
                  <a:cxn ang="0">
                    <a:pos x="115" y="63"/>
                  </a:cxn>
                  <a:cxn ang="0">
                    <a:pos x="108" y="59"/>
                  </a:cxn>
                  <a:cxn ang="0">
                    <a:pos x="90" y="59"/>
                  </a:cxn>
                  <a:cxn ang="0">
                    <a:pos x="80" y="72"/>
                  </a:cxn>
                  <a:cxn ang="0">
                    <a:pos x="72" y="85"/>
                  </a:cxn>
                  <a:cxn ang="0">
                    <a:pos x="52" y="118"/>
                  </a:cxn>
                  <a:cxn ang="0">
                    <a:pos x="31" y="164"/>
                  </a:cxn>
                  <a:cxn ang="0">
                    <a:pos x="6" y="194"/>
                  </a:cxn>
                  <a:cxn ang="0">
                    <a:pos x="3" y="197"/>
                  </a:cxn>
                  <a:cxn ang="0">
                    <a:pos x="0" y="203"/>
                  </a:cxn>
                </a:cxnLst>
                <a:rect l="0" t="0" r="r" b="b"/>
                <a:pathLst>
                  <a:path w="351" h="337">
                    <a:moveTo>
                      <a:pt x="0" y="203"/>
                    </a:moveTo>
                    <a:lnTo>
                      <a:pt x="24" y="197"/>
                    </a:lnTo>
                    <a:lnTo>
                      <a:pt x="38" y="194"/>
                    </a:lnTo>
                    <a:lnTo>
                      <a:pt x="52" y="194"/>
                    </a:lnTo>
                    <a:lnTo>
                      <a:pt x="69" y="189"/>
                    </a:lnTo>
                    <a:lnTo>
                      <a:pt x="86" y="181"/>
                    </a:lnTo>
                    <a:lnTo>
                      <a:pt x="94" y="181"/>
                    </a:lnTo>
                    <a:lnTo>
                      <a:pt x="108" y="181"/>
                    </a:lnTo>
                    <a:lnTo>
                      <a:pt x="128" y="189"/>
                    </a:lnTo>
                    <a:lnTo>
                      <a:pt x="142" y="218"/>
                    </a:lnTo>
                    <a:lnTo>
                      <a:pt x="208" y="307"/>
                    </a:lnTo>
                    <a:lnTo>
                      <a:pt x="218" y="332"/>
                    </a:lnTo>
                    <a:lnTo>
                      <a:pt x="226" y="337"/>
                    </a:lnTo>
                    <a:lnTo>
                      <a:pt x="232" y="332"/>
                    </a:lnTo>
                    <a:lnTo>
                      <a:pt x="260" y="290"/>
                    </a:lnTo>
                    <a:lnTo>
                      <a:pt x="274" y="285"/>
                    </a:lnTo>
                    <a:lnTo>
                      <a:pt x="291" y="285"/>
                    </a:lnTo>
                    <a:lnTo>
                      <a:pt x="312" y="285"/>
                    </a:lnTo>
                    <a:lnTo>
                      <a:pt x="330" y="278"/>
                    </a:lnTo>
                    <a:lnTo>
                      <a:pt x="337" y="270"/>
                    </a:lnTo>
                    <a:lnTo>
                      <a:pt x="346" y="257"/>
                    </a:lnTo>
                    <a:lnTo>
                      <a:pt x="351" y="244"/>
                    </a:lnTo>
                    <a:lnTo>
                      <a:pt x="351" y="231"/>
                    </a:lnTo>
                    <a:lnTo>
                      <a:pt x="346" y="218"/>
                    </a:lnTo>
                    <a:lnTo>
                      <a:pt x="301" y="164"/>
                    </a:lnTo>
                    <a:lnTo>
                      <a:pt x="288" y="143"/>
                    </a:lnTo>
                    <a:lnTo>
                      <a:pt x="281" y="131"/>
                    </a:lnTo>
                    <a:lnTo>
                      <a:pt x="281" y="106"/>
                    </a:lnTo>
                    <a:lnTo>
                      <a:pt x="291" y="79"/>
                    </a:lnTo>
                    <a:lnTo>
                      <a:pt x="301" y="59"/>
                    </a:lnTo>
                    <a:lnTo>
                      <a:pt x="301" y="43"/>
                    </a:lnTo>
                    <a:lnTo>
                      <a:pt x="301" y="30"/>
                    </a:lnTo>
                    <a:lnTo>
                      <a:pt x="298" y="18"/>
                    </a:lnTo>
                    <a:lnTo>
                      <a:pt x="288" y="4"/>
                    </a:lnTo>
                    <a:lnTo>
                      <a:pt x="274" y="0"/>
                    </a:lnTo>
                    <a:lnTo>
                      <a:pt x="260" y="0"/>
                    </a:lnTo>
                    <a:lnTo>
                      <a:pt x="240" y="14"/>
                    </a:lnTo>
                    <a:lnTo>
                      <a:pt x="228" y="26"/>
                    </a:lnTo>
                    <a:lnTo>
                      <a:pt x="215" y="39"/>
                    </a:lnTo>
                    <a:lnTo>
                      <a:pt x="204" y="54"/>
                    </a:lnTo>
                    <a:lnTo>
                      <a:pt x="190" y="68"/>
                    </a:lnTo>
                    <a:lnTo>
                      <a:pt x="173" y="72"/>
                    </a:lnTo>
                    <a:lnTo>
                      <a:pt x="153" y="77"/>
                    </a:lnTo>
                    <a:lnTo>
                      <a:pt x="136" y="77"/>
                    </a:lnTo>
                    <a:lnTo>
                      <a:pt x="124" y="68"/>
                    </a:lnTo>
                    <a:lnTo>
                      <a:pt x="115" y="63"/>
                    </a:lnTo>
                    <a:lnTo>
                      <a:pt x="108" y="59"/>
                    </a:lnTo>
                    <a:lnTo>
                      <a:pt x="90" y="59"/>
                    </a:lnTo>
                    <a:lnTo>
                      <a:pt x="80" y="72"/>
                    </a:lnTo>
                    <a:lnTo>
                      <a:pt x="72" y="85"/>
                    </a:lnTo>
                    <a:lnTo>
                      <a:pt x="52" y="118"/>
                    </a:lnTo>
                    <a:lnTo>
                      <a:pt x="31" y="164"/>
                    </a:lnTo>
                    <a:lnTo>
                      <a:pt x="6" y="194"/>
                    </a:lnTo>
                    <a:lnTo>
                      <a:pt x="3" y="197"/>
                    </a:lnTo>
                    <a:lnTo>
                      <a:pt x="0" y="203"/>
                    </a:lnTo>
                  </a:path>
                </a:pathLst>
              </a:custGeom>
              <a:noFill/>
              <a:ln w="3175">
                <a:solidFill>
                  <a:schemeClr val="tx1"/>
                </a:solidFill>
                <a:prstDash val="solid"/>
                <a:round/>
                <a:headEnd/>
                <a:tailEnd/>
              </a:ln>
            </p:spPr>
            <p:txBody>
              <a:bodyPr/>
              <a:lstStyle/>
              <a:p>
                <a:endParaRPr lang="en-US" dirty="0"/>
              </a:p>
            </p:txBody>
          </p:sp>
          <p:sp>
            <p:nvSpPr>
              <p:cNvPr id="131" name="Freeform 588"/>
              <p:cNvSpPr>
                <a:spLocks/>
              </p:cNvSpPr>
              <p:nvPr/>
            </p:nvSpPr>
            <p:spPr bwMode="auto">
              <a:xfrm>
                <a:off x="2834" y="1715"/>
                <a:ext cx="29" cy="18"/>
              </a:xfrm>
              <a:custGeom>
                <a:avLst/>
                <a:gdLst/>
                <a:ahLst/>
                <a:cxnLst>
                  <a:cxn ang="0">
                    <a:pos x="0" y="91"/>
                  </a:cxn>
                  <a:cxn ang="0">
                    <a:pos x="78" y="59"/>
                  </a:cxn>
                  <a:cxn ang="0">
                    <a:pos x="142" y="0"/>
                  </a:cxn>
                </a:cxnLst>
                <a:rect l="0" t="0" r="r" b="b"/>
                <a:pathLst>
                  <a:path w="142" h="91">
                    <a:moveTo>
                      <a:pt x="0" y="91"/>
                    </a:moveTo>
                    <a:lnTo>
                      <a:pt x="78" y="59"/>
                    </a:lnTo>
                    <a:lnTo>
                      <a:pt x="142" y="0"/>
                    </a:lnTo>
                  </a:path>
                </a:pathLst>
              </a:custGeom>
              <a:noFill/>
              <a:ln w="3175">
                <a:solidFill>
                  <a:schemeClr val="tx1"/>
                </a:solidFill>
                <a:prstDash val="solid"/>
                <a:round/>
                <a:headEnd/>
                <a:tailEnd/>
              </a:ln>
            </p:spPr>
            <p:txBody>
              <a:bodyPr/>
              <a:lstStyle/>
              <a:p>
                <a:endParaRPr lang="en-US" dirty="0"/>
              </a:p>
            </p:txBody>
          </p:sp>
          <p:sp>
            <p:nvSpPr>
              <p:cNvPr id="132" name="Freeform 589"/>
              <p:cNvSpPr>
                <a:spLocks/>
              </p:cNvSpPr>
              <p:nvPr/>
            </p:nvSpPr>
            <p:spPr bwMode="auto">
              <a:xfrm>
                <a:off x="2664" y="1708"/>
                <a:ext cx="8" cy="17"/>
              </a:xfrm>
              <a:custGeom>
                <a:avLst/>
                <a:gdLst/>
                <a:ahLst/>
                <a:cxnLst>
                  <a:cxn ang="0">
                    <a:pos x="0" y="0"/>
                  </a:cxn>
                  <a:cxn ang="0">
                    <a:pos x="22" y="15"/>
                  </a:cxn>
                  <a:cxn ang="0">
                    <a:pos x="38" y="65"/>
                  </a:cxn>
                  <a:cxn ang="0">
                    <a:pos x="39" y="87"/>
                  </a:cxn>
                  <a:cxn ang="0">
                    <a:pos x="20" y="84"/>
                  </a:cxn>
                  <a:cxn ang="0">
                    <a:pos x="6" y="73"/>
                  </a:cxn>
                  <a:cxn ang="0">
                    <a:pos x="0" y="24"/>
                  </a:cxn>
                  <a:cxn ang="0">
                    <a:pos x="0" y="0"/>
                  </a:cxn>
                </a:cxnLst>
                <a:rect l="0" t="0" r="r" b="b"/>
                <a:pathLst>
                  <a:path w="39" h="87">
                    <a:moveTo>
                      <a:pt x="0" y="0"/>
                    </a:moveTo>
                    <a:lnTo>
                      <a:pt x="22" y="15"/>
                    </a:lnTo>
                    <a:lnTo>
                      <a:pt x="38" y="65"/>
                    </a:lnTo>
                    <a:lnTo>
                      <a:pt x="39" y="87"/>
                    </a:lnTo>
                    <a:lnTo>
                      <a:pt x="20" y="84"/>
                    </a:lnTo>
                    <a:lnTo>
                      <a:pt x="6" y="73"/>
                    </a:lnTo>
                    <a:lnTo>
                      <a:pt x="0" y="24"/>
                    </a:lnTo>
                    <a:lnTo>
                      <a:pt x="0" y="0"/>
                    </a:lnTo>
                    <a:close/>
                  </a:path>
                </a:pathLst>
              </a:custGeom>
              <a:solidFill>
                <a:srgbClr val="000000"/>
              </a:solidFill>
              <a:ln w="9525">
                <a:solidFill>
                  <a:schemeClr val="tx1"/>
                </a:solidFill>
                <a:round/>
                <a:headEnd/>
                <a:tailEnd/>
              </a:ln>
            </p:spPr>
            <p:txBody>
              <a:bodyPr/>
              <a:lstStyle/>
              <a:p>
                <a:endParaRPr lang="en-US" dirty="0"/>
              </a:p>
            </p:txBody>
          </p:sp>
          <p:sp>
            <p:nvSpPr>
              <p:cNvPr id="133" name="Freeform 590"/>
              <p:cNvSpPr>
                <a:spLocks/>
              </p:cNvSpPr>
              <p:nvPr/>
            </p:nvSpPr>
            <p:spPr bwMode="auto">
              <a:xfrm>
                <a:off x="2664" y="1708"/>
                <a:ext cx="8" cy="17"/>
              </a:xfrm>
              <a:custGeom>
                <a:avLst/>
                <a:gdLst/>
                <a:ahLst/>
                <a:cxnLst>
                  <a:cxn ang="0">
                    <a:pos x="0" y="0"/>
                  </a:cxn>
                  <a:cxn ang="0">
                    <a:pos x="22" y="15"/>
                  </a:cxn>
                  <a:cxn ang="0">
                    <a:pos x="38" y="65"/>
                  </a:cxn>
                  <a:cxn ang="0">
                    <a:pos x="39" y="87"/>
                  </a:cxn>
                  <a:cxn ang="0">
                    <a:pos x="20" y="84"/>
                  </a:cxn>
                  <a:cxn ang="0">
                    <a:pos x="6" y="73"/>
                  </a:cxn>
                  <a:cxn ang="0">
                    <a:pos x="0" y="24"/>
                  </a:cxn>
                  <a:cxn ang="0">
                    <a:pos x="0" y="0"/>
                  </a:cxn>
                </a:cxnLst>
                <a:rect l="0" t="0" r="r" b="b"/>
                <a:pathLst>
                  <a:path w="39" h="87">
                    <a:moveTo>
                      <a:pt x="0" y="0"/>
                    </a:moveTo>
                    <a:lnTo>
                      <a:pt x="22" y="15"/>
                    </a:lnTo>
                    <a:lnTo>
                      <a:pt x="38" y="65"/>
                    </a:lnTo>
                    <a:lnTo>
                      <a:pt x="39" y="87"/>
                    </a:lnTo>
                    <a:lnTo>
                      <a:pt x="20" y="84"/>
                    </a:lnTo>
                    <a:lnTo>
                      <a:pt x="6" y="73"/>
                    </a:lnTo>
                    <a:lnTo>
                      <a:pt x="0" y="24"/>
                    </a:lnTo>
                    <a:lnTo>
                      <a:pt x="0" y="0"/>
                    </a:lnTo>
                  </a:path>
                </a:pathLst>
              </a:custGeom>
              <a:noFill/>
              <a:ln w="3175">
                <a:solidFill>
                  <a:schemeClr val="tx1"/>
                </a:solidFill>
                <a:prstDash val="solid"/>
                <a:round/>
                <a:headEnd/>
                <a:tailEnd/>
              </a:ln>
            </p:spPr>
            <p:txBody>
              <a:bodyPr/>
              <a:lstStyle/>
              <a:p>
                <a:endParaRPr lang="en-US" dirty="0"/>
              </a:p>
            </p:txBody>
          </p:sp>
          <p:sp>
            <p:nvSpPr>
              <p:cNvPr id="134" name="Freeform 591"/>
              <p:cNvSpPr>
                <a:spLocks/>
              </p:cNvSpPr>
              <p:nvPr/>
            </p:nvSpPr>
            <p:spPr bwMode="auto">
              <a:xfrm>
                <a:off x="2852" y="1538"/>
                <a:ext cx="49" cy="33"/>
              </a:xfrm>
              <a:custGeom>
                <a:avLst/>
                <a:gdLst/>
                <a:ahLst/>
                <a:cxnLst>
                  <a:cxn ang="0">
                    <a:pos x="168" y="0"/>
                  </a:cxn>
                  <a:cxn ang="0">
                    <a:pos x="116" y="37"/>
                  </a:cxn>
                  <a:cxn ang="0">
                    <a:pos x="78" y="12"/>
                  </a:cxn>
                  <a:cxn ang="0">
                    <a:pos x="39" y="0"/>
                  </a:cxn>
                  <a:cxn ang="0">
                    <a:pos x="0" y="0"/>
                  </a:cxn>
                  <a:cxn ang="0">
                    <a:pos x="13" y="37"/>
                  </a:cxn>
                  <a:cxn ang="0">
                    <a:pos x="39" y="75"/>
                  </a:cxn>
                  <a:cxn ang="0">
                    <a:pos x="65" y="112"/>
                  </a:cxn>
                  <a:cxn ang="0">
                    <a:pos x="78" y="150"/>
                  </a:cxn>
                  <a:cxn ang="0">
                    <a:pos x="116" y="163"/>
                  </a:cxn>
                  <a:cxn ang="0">
                    <a:pos x="155" y="163"/>
                  </a:cxn>
                  <a:cxn ang="0">
                    <a:pos x="194" y="163"/>
                  </a:cxn>
                  <a:cxn ang="0">
                    <a:pos x="232" y="163"/>
                  </a:cxn>
                  <a:cxn ang="0">
                    <a:pos x="245" y="125"/>
                  </a:cxn>
                  <a:cxn ang="0">
                    <a:pos x="245" y="87"/>
                  </a:cxn>
                  <a:cxn ang="0">
                    <a:pos x="219" y="50"/>
                  </a:cxn>
                  <a:cxn ang="0">
                    <a:pos x="168" y="0"/>
                  </a:cxn>
                </a:cxnLst>
                <a:rect l="0" t="0" r="r" b="b"/>
                <a:pathLst>
                  <a:path w="245" h="163">
                    <a:moveTo>
                      <a:pt x="168" y="0"/>
                    </a:moveTo>
                    <a:lnTo>
                      <a:pt x="116" y="37"/>
                    </a:lnTo>
                    <a:lnTo>
                      <a:pt x="78" y="12"/>
                    </a:lnTo>
                    <a:lnTo>
                      <a:pt x="39" y="0"/>
                    </a:lnTo>
                    <a:lnTo>
                      <a:pt x="0" y="0"/>
                    </a:lnTo>
                    <a:lnTo>
                      <a:pt x="13" y="37"/>
                    </a:lnTo>
                    <a:lnTo>
                      <a:pt x="39" y="75"/>
                    </a:lnTo>
                    <a:lnTo>
                      <a:pt x="65" y="112"/>
                    </a:lnTo>
                    <a:lnTo>
                      <a:pt x="78" y="150"/>
                    </a:lnTo>
                    <a:lnTo>
                      <a:pt x="116" y="163"/>
                    </a:lnTo>
                    <a:lnTo>
                      <a:pt x="155" y="163"/>
                    </a:lnTo>
                    <a:lnTo>
                      <a:pt x="194" y="163"/>
                    </a:lnTo>
                    <a:lnTo>
                      <a:pt x="232" y="163"/>
                    </a:lnTo>
                    <a:lnTo>
                      <a:pt x="245" y="125"/>
                    </a:lnTo>
                    <a:lnTo>
                      <a:pt x="245" y="87"/>
                    </a:lnTo>
                    <a:lnTo>
                      <a:pt x="219" y="50"/>
                    </a:lnTo>
                    <a:lnTo>
                      <a:pt x="168" y="0"/>
                    </a:lnTo>
                    <a:close/>
                  </a:path>
                </a:pathLst>
              </a:custGeom>
              <a:solidFill>
                <a:srgbClr val="FFFFFF"/>
              </a:solidFill>
              <a:ln w="3175">
                <a:solidFill>
                  <a:schemeClr val="tx1"/>
                </a:solidFill>
                <a:prstDash val="solid"/>
                <a:round/>
                <a:headEnd/>
                <a:tailEnd/>
              </a:ln>
            </p:spPr>
            <p:txBody>
              <a:bodyPr/>
              <a:lstStyle/>
              <a:p>
                <a:endParaRPr lang="en-US" dirty="0"/>
              </a:p>
            </p:txBody>
          </p:sp>
          <p:sp>
            <p:nvSpPr>
              <p:cNvPr id="135" name="Freeform 592"/>
              <p:cNvSpPr>
                <a:spLocks/>
              </p:cNvSpPr>
              <p:nvPr/>
            </p:nvSpPr>
            <p:spPr bwMode="auto">
              <a:xfrm>
                <a:off x="2829" y="1506"/>
                <a:ext cx="59" cy="50"/>
              </a:xfrm>
              <a:custGeom>
                <a:avLst/>
                <a:gdLst/>
                <a:ahLst/>
                <a:cxnLst>
                  <a:cxn ang="0">
                    <a:pos x="284" y="163"/>
                  </a:cxn>
                  <a:cxn ang="0">
                    <a:pos x="297" y="113"/>
                  </a:cxn>
                  <a:cxn ang="0">
                    <a:pos x="297" y="75"/>
                  </a:cxn>
                  <a:cxn ang="0">
                    <a:pos x="258" y="50"/>
                  </a:cxn>
                  <a:cxn ang="0">
                    <a:pos x="219" y="37"/>
                  </a:cxn>
                  <a:cxn ang="0">
                    <a:pos x="181" y="12"/>
                  </a:cxn>
                  <a:cxn ang="0">
                    <a:pos x="142" y="0"/>
                  </a:cxn>
                  <a:cxn ang="0">
                    <a:pos x="103" y="0"/>
                  </a:cxn>
                  <a:cxn ang="0">
                    <a:pos x="52" y="0"/>
                  </a:cxn>
                  <a:cxn ang="0">
                    <a:pos x="13" y="12"/>
                  </a:cxn>
                  <a:cxn ang="0">
                    <a:pos x="0" y="50"/>
                  </a:cxn>
                  <a:cxn ang="0">
                    <a:pos x="0" y="87"/>
                  </a:cxn>
                  <a:cxn ang="0">
                    <a:pos x="0" y="125"/>
                  </a:cxn>
                  <a:cxn ang="0">
                    <a:pos x="13" y="163"/>
                  </a:cxn>
                  <a:cxn ang="0">
                    <a:pos x="52" y="188"/>
                  </a:cxn>
                  <a:cxn ang="0">
                    <a:pos x="90" y="200"/>
                  </a:cxn>
                  <a:cxn ang="0">
                    <a:pos x="129" y="225"/>
                  </a:cxn>
                  <a:cxn ang="0">
                    <a:pos x="168" y="238"/>
                  </a:cxn>
                  <a:cxn ang="0">
                    <a:pos x="206" y="250"/>
                  </a:cxn>
                  <a:cxn ang="0">
                    <a:pos x="258" y="238"/>
                  </a:cxn>
                  <a:cxn ang="0">
                    <a:pos x="284" y="163"/>
                  </a:cxn>
                  <a:cxn ang="0">
                    <a:pos x="297" y="113"/>
                  </a:cxn>
                  <a:cxn ang="0">
                    <a:pos x="284" y="213"/>
                  </a:cxn>
                  <a:cxn ang="0">
                    <a:pos x="284" y="163"/>
                  </a:cxn>
                </a:cxnLst>
                <a:rect l="0" t="0" r="r" b="b"/>
                <a:pathLst>
                  <a:path w="297" h="250">
                    <a:moveTo>
                      <a:pt x="284" y="163"/>
                    </a:moveTo>
                    <a:lnTo>
                      <a:pt x="297" y="113"/>
                    </a:lnTo>
                    <a:lnTo>
                      <a:pt x="297" y="75"/>
                    </a:lnTo>
                    <a:lnTo>
                      <a:pt x="258" y="50"/>
                    </a:lnTo>
                    <a:lnTo>
                      <a:pt x="219" y="37"/>
                    </a:lnTo>
                    <a:lnTo>
                      <a:pt x="181" y="12"/>
                    </a:lnTo>
                    <a:lnTo>
                      <a:pt x="142" y="0"/>
                    </a:lnTo>
                    <a:lnTo>
                      <a:pt x="103" y="0"/>
                    </a:lnTo>
                    <a:lnTo>
                      <a:pt x="52" y="0"/>
                    </a:lnTo>
                    <a:lnTo>
                      <a:pt x="13" y="12"/>
                    </a:lnTo>
                    <a:lnTo>
                      <a:pt x="0" y="50"/>
                    </a:lnTo>
                    <a:lnTo>
                      <a:pt x="0" y="87"/>
                    </a:lnTo>
                    <a:lnTo>
                      <a:pt x="0" y="125"/>
                    </a:lnTo>
                    <a:lnTo>
                      <a:pt x="13" y="163"/>
                    </a:lnTo>
                    <a:lnTo>
                      <a:pt x="52" y="188"/>
                    </a:lnTo>
                    <a:lnTo>
                      <a:pt x="90" y="200"/>
                    </a:lnTo>
                    <a:lnTo>
                      <a:pt x="129" y="225"/>
                    </a:lnTo>
                    <a:lnTo>
                      <a:pt x="168" y="238"/>
                    </a:lnTo>
                    <a:lnTo>
                      <a:pt x="206" y="250"/>
                    </a:lnTo>
                    <a:lnTo>
                      <a:pt x="258" y="238"/>
                    </a:lnTo>
                    <a:lnTo>
                      <a:pt x="284" y="163"/>
                    </a:lnTo>
                    <a:lnTo>
                      <a:pt x="297" y="113"/>
                    </a:lnTo>
                    <a:lnTo>
                      <a:pt x="284" y="213"/>
                    </a:lnTo>
                    <a:lnTo>
                      <a:pt x="284" y="163"/>
                    </a:lnTo>
                    <a:close/>
                  </a:path>
                </a:pathLst>
              </a:custGeom>
              <a:solidFill>
                <a:srgbClr val="FFFFFF"/>
              </a:solidFill>
              <a:ln w="3175">
                <a:solidFill>
                  <a:schemeClr val="tx1"/>
                </a:solidFill>
                <a:prstDash val="solid"/>
                <a:round/>
                <a:headEnd/>
                <a:tailEnd/>
              </a:ln>
            </p:spPr>
            <p:txBody>
              <a:bodyPr/>
              <a:lstStyle/>
              <a:p>
                <a:endParaRPr lang="en-US" dirty="0"/>
              </a:p>
            </p:txBody>
          </p:sp>
          <p:sp>
            <p:nvSpPr>
              <p:cNvPr id="136" name="Freeform 593"/>
              <p:cNvSpPr>
                <a:spLocks/>
              </p:cNvSpPr>
              <p:nvPr/>
            </p:nvSpPr>
            <p:spPr bwMode="auto">
              <a:xfrm>
                <a:off x="2824" y="1528"/>
                <a:ext cx="72" cy="20"/>
              </a:xfrm>
              <a:custGeom>
                <a:avLst/>
                <a:gdLst/>
                <a:ahLst/>
                <a:cxnLst>
                  <a:cxn ang="0">
                    <a:pos x="361" y="100"/>
                  </a:cxn>
                  <a:cxn ang="0">
                    <a:pos x="310" y="75"/>
                  </a:cxn>
                  <a:cxn ang="0">
                    <a:pos x="271" y="50"/>
                  </a:cxn>
                  <a:cxn ang="0">
                    <a:pos x="232" y="37"/>
                  </a:cxn>
                  <a:cxn ang="0">
                    <a:pos x="194" y="37"/>
                  </a:cxn>
                  <a:cxn ang="0">
                    <a:pos x="155" y="37"/>
                  </a:cxn>
                  <a:cxn ang="0">
                    <a:pos x="116" y="25"/>
                  </a:cxn>
                  <a:cxn ang="0">
                    <a:pos x="78" y="12"/>
                  </a:cxn>
                  <a:cxn ang="0">
                    <a:pos x="39" y="0"/>
                  </a:cxn>
                  <a:cxn ang="0">
                    <a:pos x="0" y="0"/>
                  </a:cxn>
                </a:cxnLst>
                <a:rect l="0" t="0" r="r" b="b"/>
                <a:pathLst>
                  <a:path w="361" h="100">
                    <a:moveTo>
                      <a:pt x="361" y="100"/>
                    </a:moveTo>
                    <a:lnTo>
                      <a:pt x="310" y="75"/>
                    </a:lnTo>
                    <a:lnTo>
                      <a:pt x="271" y="50"/>
                    </a:lnTo>
                    <a:lnTo>
                      <a:pt x="232" y="37"/>
                    </a:lnTo>
                    <a:lnTo>
                      <a:pt x="194" y="37"/>
                    </a:lnTo>
                    <a:lnTo>
                      <a:pt x="155" y="37"/>
                    </a:lnTo>
                    <a:lnTo>
                      <a:pt x="116" y="25"/>
                    </a:lnTo>
                    <a:lnTo>
                      <a:pt x="78" y="12"/>
                    </a:lnTo>
                    <a:lnTo>
                      <a:pt x="39" y="0"/>
                    </a:lnTo>
                    <a:lnTo>
                      <a:pt x="0" y="0"/>
                    </a:lnTo>
                  </a:path>
                </a:pathLst>
              </a:custGeom>
              <a:noFill/>
              <a:ln w="3175">
                <a:solidFill>
                  <a:schemeClr val="tx1"/>
                </a:solidFill>
                <a:prstDash val="solid"/>
                <a:round/>
                <a:headEnd/>
                <a:tailEnd/>
              </a:ln>
            </p:spPr>
            <p:txBody>
              <a:bodyPr/>
              <a:lstStyle/>
              <a:p>
                <a:endParaRPr lang="en-US" dirty="0"/>
              </a:p>
            </p:txBody>
          </p:sp>
        </p:grpSp>
      </p:grpSp>
    </p:spTree>
    <p:extLst>
      <p:ext uri="{BB962C8B-B14F-4D97-AF65-F5344CB8AC3E}">
        <p14:creationId xmlns:p14="http://schemas.microsoft.com/office/powerpoint/2010/main" val="165585505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 System Model Output</a:t>
            </a:r>
            <a:endParaRPr lang="en-US" dirty="0"/>
          </a:p>
        </p:txBody>
      </p:sp>
      <p:sp>
        <p:nvSpPr>
          <p:cNvPr id="3" name="Content Placeholder 2"/>
          <p:cNvSpPr>
            <a:spLocks noGrp="1"/>
          </p:cNvSpPr>
          <p:nvPr>
            <p:ph idx="1"/>
          </p:nvPr>
        </p:nvSpPr>
        <p:spPr>
          <a:xfrm>
            <a:off x="543965" y="1559963"/>
            <a:ext cx="7810500" cy="4900420"/>
          </a:xfrm>
        </p:spPr>
        <p:txBody>
          <a:bodyPr>
            <a:normAutofit/>
          </a:bodyPr>
          <a:lstStyle/>
          <a:p>
            <a:r>
              <a:rPr lang="en-US" sz="3200" dirty="0" smtClean="0"/>
              <a:t>Crop yields and quality</a:t>
            </a:r>
          </a:p>
          <a:p>
            <a:r>
              <a:rPr lang="en-US" sz="3200" dirty="0" smtClean="0"/>
              <a:t>Milk produced</a:t>
            </a:r>
          </a:p>
          <a:p>
            <a:r>
              <a:rPr lang="en-US" sz="3200" dirty="0" smtClean="0"/>
              <a:t>Resources used (labor, fuel, equipment)</a:t>
            </a:r>
          </a:p>
          <a:p>
            <a:r>
              <a:rPr lang="en-US" sz="3200" dirty="0" smtClean="0"/>
              <a:t>Production costs and profit</a:t>
            </a:r>
          </a:p>
          <a:p>
            <a:r>
              <a:rPr lang="en-US" sz="3200" dirty="0" smtClean="0"/>
              <a:t>Gaseous emissions</a:t>
            </a:r>
          </a:p>
          <a:p>
            <a:r>
              <a:rPr lang="en-US" sz="3200" dirty="0" smtClean="0"/>
              <a:t>Nutrient losses in runoff and leaching</a:t>
            </a:r>
            <a:endParaRPr lang="en-US" sz="3200" dirty="0"/>
          </a:p>
        </p:txBody>
      </p:sp>
      <p:grpSp>
        <p:nvGrpSpPr>
          <p:cNvPr id="4" name="Group 24"/>
          <p:cNvGrpSpPr>
            <a:grpSpLocks/>
          </p:cNvGrpSpPr>
          <p:nvPr/>
        </p:nvGrpSpPr>
        <p:grpSpPr bwMode="auto">
          <a:xfrm>
            <a:off x="6805358" y="3725073"/>
            <a:ext cx="1337733" cy="1095375"/>
            <a:chOff x="2472" y="768"/>
            <a:chExt cx="3456" cy="2994"/>
          </a:xfrm>
        </p:grpSpPr>
        <p:sp>
          <p:nvSpPr>
            <p:cNvPr id="5" name="AutoShape 25"/>
            <p:cNvSpPr>
              <a:spLocks noChangeAspect="1" noChangeArrowheads="1" noTextEdit="1"/>
            </p:cNvSpPr>
            <p:nvPr/>
          </p:nvSpPr>
          <p:spPr bwMode="auto">
            <a:xfrm>
              <a:off x="2472" y="768"/>
              <a:ext cx="3456" cy="2994"/>
            </a:xfrm>
            <a:prstGeom prst="rect">
              <a:avLst/>
            </a:prstGeom>
            <a:noFill/>
            <a:ln w="9525">
              <a:noFill/>
              <a:miter lim="800000"/>
              <a:headEnd/>
              <a:tailEnd/>
            </a:ln>
          </p:spPr>
          <p:txBody>
            <a:bodyPr/>
            <a:lstStyle/>
            <a:p>
              <a:pPr algn="l">
                <a:buClr>
                  <a:srgbClr val="006600"/>
                </a:buClr>
              </a:pPr>
              <a:endParaRPr lang="en-US" dirty="0">
                <a:solidFill>
                  <a:srgbClr val="FFFFFF"/>
                </a:solidFill>
              </a:endParaRPr>
            </a:p>
          </p:txBody>
        </p:sp>
        <p:sp>
          <p:nvSpPr>
            <p:cNvPr id="6" name="Freeform 26"/>
            <p:cNvSpPr>
              <a:spLocks/>
            </p:cNvSpPr>
            <p:nvPr/>
          </p:nvSpPr>
          <p:spPr bwMode="auto">
            <a:xfrm>
              <a:off x="5244" y="2762"/>
              <a:ext cx="290" cy="157"/>
            </a:xfrm>
            <a:custGeom>
              <a:avLst/>
              <a:gdLst/>
              <a:ahLst/>
              <a:cxnLst>
                <a:cxn ang="0">
                  <a:pos x="274" y="0"/>
                </a:cxn>
                <a:cxn ang="0">
                  <a:pos x="269" y="87"/>
                </a:cxn>
                <a:cxn ang="0">
                  <a:pos x="115" y="138"/>
                </a:cxn>
                <a:cxn ang="0">
                  <a:pos x="0" y="102"/>
                </a:cxn>
                <a:cxn ang="0">
                  <a:pos x="0" y="34"/>
                </a:cxn>
                <a:cxn ang="0">
                  <a:pos x="274" y="0"/>
                </a:cxn>
              </a:cxnLst>
              <a:rect l="0" t="0" r="r" b="b"/>
              <a:pathLst>
                <a:path w="274" h="138">
                  <a:moveTo>
                    <a:pt x="274" y="0"/>
                  </a:moveTo>
                  <a:lnTo>
                    <a:pt x="269" y="87"/>
                  </a:lnTo>
                  <a:lnTo>
                    <a:pt x="115" y="138"/>
                  </a:lnTo>
                  <a:lnTo>
                    <a:pt x="0" y="102"/>
                  </a:lnTo>
                  <a:lnTo>
                    <a:pt x="0" y="34"/>
                  </a:lnTo>
                  <a:lnTo>
                    <a:pt x="274" y="0"/>
                  </a:lnTo>
                  <a:close/>
                </a:path>
              </a:pathLst>
            </a:custGeom>
            <a:solidFill>
              <a:srgbClr val="808080"/>
            </a:solidFill>
            <a:ln w="9525">
              <a:noFill/>
              <a:round/>
              <a:headEnd/>
              <a:tailEnd/>
            </a:ln>
          </p:spPr>
          <p:txBody>
            <a:bodyPr/>
            <a:lstStyle/>
            <a:p>
              <a:pPr algn="l">
                <a:buClr>
                  <a:srgbClr val="006600"/>
                </a:buClr>
              </a:pPr>
              <a:endParaRPr lang="en-US" dirty="0">
                <a:solidFill>
                  <a:srgbClr val="FFFFFF"/>
                </a:solidFill>
              </a:endParaRPr>
            </a:p>
          </p:txBody>
        </p:sp>
        <p:sp>
          <p:nvSpPr>
            <p:cNvPr id="7" name="Freeform 27"/>
            <p:cNvSpPr>
              <a:spLocks/>
            </p:cNvSpPr>
            <p:nvPr/>
          </p:nvSpPr>
          <p:spPr bwMode="auto">
            <a:xfrm>
              <a:off x="2974" y="1233"/>
              <a:ext cx="2166" cy="2499"/>
            </a:xfrm>
            <a:custGeom>
              <a:avLst/>
              <a:gdLst/>
              <a:ahLst/>
              <a:cxnLst>
                <a:cxn ang="0">
                  <a:pos x="10" y="378"/>
                </a:cxn>
                <a:cxn ang="0">
                  <a:pos x="25" y="459"/>
                </a:cxn>
                <a:cxn ang="0">
                  <a:pos x="6" y="517"/>
                </a:cxn>
                <a:cxn ang="0">
                  <a:pos x="15" y="618"/>
                </a:cxn>
                <a:cxn ang="0">
                  <a:pos x="0" y="758"/>
                </a:cxn>
                <a:cxn ang="0">
                  <a:pos x="30" y="884"/>
                </a:cxn>
                <a:cxn ang="0">
                  <a:pos x="472" y="1268"/>
                </a:cxn>
                <a:cxn ang="0">
                  <a:pos x="55" y="1363"/>
                </a:cxn>
                <a:cxn ang="0">
                  <a:pos x="196" y="2187"/>
                </a:cxn>
                <a:cxn ang="0">
                  <a:pos x="249" y="2191"/>
                </a:cxn>
                <a:cxn ang="0">
                  <a:pos x="299" y="2182"/>
                </a:cxn>
                <a:cxn ang="0">
                  <a:pos x="371" y="2172"/>
                </a:cxn>
                <a:cxn ang="0">
                  <a:pos x="433" y="2164"/>
                </a:cxn>
                <a:cxn ang="0">
                  <a:pos x="470" y="2159"/>
                </a:cxn>
                <a:cxn ang="0">
                  <a:pos x="542" y="2140"/>
                </a:cxn>
                <a:cxn ang="0">
                  <a:pos x="627" y="2113"/>
                </a:cxn>
                <a:cxn ang="0">
                  <a:pos x="694" y="2095"/>
                </a:cxn>
                <a:cxn ang="0">
                  <a:pos x="723" y="2088"/>
                </a:cxn>
                <a:cxn ang="0">
                  <a:pos x="791" y="2072"/>
                </a:cxn>
                <a:cxn ang="0">
                  <a:pos x="880" y="2046"/>
                </a:cxn>
                <a:cxn ang="0">
                  <a:pos x="949" y="2030"/>
                </a:cxn>
                <a:cxn ang="0">
                  <a:pos x="967" y="2026"/>
                </a:cxn>
                <a:cxn ang="0">
                  <a:pos x="989" y="2020"/>
                </a:cxn>
                <a:cxn ang="0">
                  <a:pos x="1026" y="2011"/>
                </a:cxn>
                <a:cxn ang="0">
                  <a:pos x="1069" y="2000"/>
                </a:cxn>
                <a:cxn ang="0">
                  <a:pos x="1120" y="1986"/>
                </a:cxn>
                <a:cxn ang="0">
                  <a:pos x="1170" y="1974"/>
                </a:cxn>
                <a:cxn ang="0">
                  <a:pos x="1218" y="1964"/>
                </a:cxn>
                <a:cxn ang="0">
                  <a:pos x="1262" y="1958"/>
                </a:cxn>
                <a:cxn ang="0">
                  <a:pos x="1508" y="1906"/>
                </a:cxn>
                <a:cxn ang="0">
                  <a:pos x="1824" y="1835"/>
                </a:cxn>
                <a:cxn ang="0">
                  <a:pos x="1921" y="1815"/>
                </a:cxn>
                <a:cxn ang="0">
                  <a:pos x="1936" y="1737"/>
                </a:cxn>
                <a:cxn ang="0">
                  <a:pos x="1950" y="1650"/>
                </a:cxn>
                <a:cxn ang="0">
                  <a:pos x="1950" y="1604"/>
                </a:cxn>
                <a:cxn ang="0">
                  <a:pos x="1935" y="1544"/>
                </a:cxn>
                <a:cxn ang="0">
                  <a:pos x="1749" y="980"/>
                </a:cxn>
                <a:cxn ang="0">
                  <a:pos x="1063" y="1082"/>
                </a:cxn>
                <a:cxn ang="0">
                  <a:pos x="2000" y="387"/>
                </a:cxn>
                <a:cxn ang="0">
                  <a:pos x="2025" y="211"/>
                </a:cxn>
                <a:cxn ang="0">
                  <a:pos x="2045" y="0"/>
                </a:cxn>
              </a:cxnLst>
              <a:rect l="0" t="0" r="r" b="b"/>
              <a:pathLst>
                <a:path w="2045" h="2192">
                  <a:moveTo>
                    <a:pt x="43" y="335"/>
                  </a:moveTo>
                  <a:lnTo>
                    <a:pt x="10" y="378"/>
                  </a:lnTo>
                  <a:lnTo>
                    <a:pt x="35" y="437"/>
                  </a:lnTo>
                  <a:lnTo>
                    <a:pt x="25" y="459"/>
                  </a:lnTo>
                  <a:lnTo>
                    <a:pt x="45" y="507"/>
                  </a:lnTo>
                  <a:lnTo>
                    <a:pt x="6" y="517"/>
                  </a:lnTo>
                  <a:lnTo>
                    <a:pt x="35" y="593"/>
                  </a:lnTo>
                  <a:lnTo>
                    <a:pt x="15" y="618"/>
                  </a:lnTo>
                  <a:lnTo>
                    <a:pt x="11" y="660"/>
                  </a:lnTo>
                  <a:lnTo>
                    <a:pt x="0" y="758"/>
                  </a:lnTo>
                  <a:lnTo>
                    <a:pt x="5" y="802"/>
                  </a:lnTo>
                  <a:lnTo>
                    <a:pt x="30" y="884"/>
                  </a:lnTo>
                  <a:lnTo>
                    <a:pt x="35" y="924"/>
                  </a:lnTo>
                  <a:lnTo>
                    <a:pt x="472" y="1268"/>
                  </a:lnTo>
                  <a:lnTo>
                    <a:pt x="452" y="1288"/>
                  </a:lnTo>
                  <a:lnTo>
                    <a:pt x="55" y="1363"/>
                  </a:lnTo>
                  <a:lnTo>
                    <a:pt x="55" y="1770"/>
                  </a:lnTo>
                  <a:lnTo>
                    <a:pt x="196" y="2187"/>
                  </a:lnTo>
                  <a:lnTo>
                    <a:pt x="241" y="2192"/>
                  </a:lnTo>
                  <a:lnTo>
                    <a:pt x="249" y="2191"/>
                  </a:lnTo>
                  <a:lnTo>
                    <a:pt x="269" y="2187"/>
                  </a:lnTo>
                  <a:lnTo>
                    <a:pt x="299" y="2182"/>
                  </a:lnTo>
                  <a:lnTo>
                    <a:pt x="334" y="2177"/>
                  </a:lnTo>
                  <a:lnTo>
                    <a:pt x="371" y="2172"/>
                  </a:lnTo>
                  <a:lnTo>
                    <a:pt x="406" y="2167"/>
                  </a:lnTo>
                  <a:lnTo>
                    <a:pt x="433" y="2164"/>
                  </a:lnTo>
                  <a:lnTo>
                    <a:pt x="452" y="2162"/>
                  </a:lnTo>
                  <a:lnTo>
                    <a:pt x="470" y="2159"/>
                  </a:lnTo>
                  <a:lnTo>
                    <a:pt x="502" y="2150"/>
                  </a:lnTo>
                  <a:lnTo>
                    <a:pt x="542" y="2140"/>
                  </a:lnTo>
                  <a:lnTo>
                    <a:pt x="586" y="2127"/>
                  </a:lnTo>
                  <a:lnTo>
                    <a:pt x="627" y="2113"/>
                  </a:lnTo>
                  <a:lnTo>
                    <a:pt x="666" y="2103"/>
                  </a:lnTo>
                  <a:lnTo>
                    <a:pt x="694" y="2095"/>
                  </a:lnTo>
                  <a:lnTo>
                    <a:pt x="708" y="2092"/>
                  </a:lnTo>
                  <a:lnTo>
                    <a:pt x="723" y="2088"/>
                  </a:lnTo>
                  <a:lnTo>
                    <a:pt x="751" y="2082"/>
                  </a:lnTo>
                  <a:lnTo>
                    <a:pt x="791" y="2072"/>
                  </a:lnTo>
                  <a:lnTo>
                    <a:pt x="835" y="2058"/>
                  </a:lnTo>
                  <a:lnTo>
                    <a:pt x="880" y="2046"/>
                  </a:lnTo>
                  <a:lnTo>
                    <a:pt x="919" y="2036"/>
                  </a:lnTo>
                  <a:lnTo>
                    <a:pt x="949" y="2030"/>
                  </a:lnTo>
                  <a:lnTo>
                    <a:pt x="962" y="2026"/>
                  </a:lnTo>
                  <a:lnTo>
                    <a:pt x="967" y="2026"/>
                  </a:lnTo>
                  <a:lnTo>
                    <a:pt x="977" y="2023"/>
                  </a:lnTo>
                  <a:lnTo>
                    <a:pt x="989" y="2020"/>
                  </a:lnTo>
                  <a:lnTo>
                    <a:pt x="1006" y="2016"/>
                  </a:lnTo>
                  <a:lnTo>
                    <a:pt x="1026" y="2011"/>
                  </a:lnTo>
                  <a:lnTo>
                    <a:pt x="1046" y="2006"/>
                  </a:lnTo>
                  <a:lnTo>
                    <a:pt x="1069" y="2000"/>
                  </a:lnTo>
                  <a:lnTo>
                    <a:pt x="1094" y="1993"/>
                  </a:lnTo>
                  <a:lnTo>
                    <a:pt x="1120" y="1986"/>
                  </a:lnTo>
                  <a:lnTo>
                    <a:pt x="1145" y="1981"/>
                  </a:lnTo>
                  <a:lnTo>
                    <a:pt x="1170" y="1974"/>
                  </a:lnTo>
                  <a:lnTo>
                    <a:pt x="1195" y="1969"/>
                  </a:lnTo>
                  <a:lnTo>
                    <a:pt x="1218" y="1964"/>
                  </a:lnTo>
                  <a:lnTo>
                    <a:pt x="1242" y="1961"/>
                  </a:lnTo>
                  <a:lnTo>
                    <a:pt x="1262" y="1958"/>
                  </a:lnTo>
                  <a:lnTo>
                    <a:pt x="1279" y="1956"/>
                  </a:lnTo>
                  <a:lnTo>
                    <a:pt x="1508" y="1906"/>
                  </a:lnTo>
                  <a:lnTo>
                    <a:pt x="1694" y="1861"/>
                  </a:lnTo>
                  <a:lnTo>
                    <a:pt x="1824" y="1835"/>
                  </a:lnTo>
                  <a:lnTo>
                    <a:pt x="1918" y="1829"/>
                  </a:lnTo>
                  <a:lnTo>
                    <a:pt x="1921" y="1815"/>
                  </a:lnTo>
                  <a:lnTo>
                    <a:pt x="1928" y="1782"/>
                  </a:lnTo>
                  <a:lnTo>
                    <a:pt x="1936" y="1737"/>
                  </a:lnTo>
                  <a:lnTo>
                    <a:pt x="1945" y="1690"/>
                  </a:lnTo>
                  <a:lnTo>
                    <a:pt x="1950" y="1650"/>
                  </a:lnTo>
                  <a:lnTo>
                    <a:pt x="1951" y="1621"/>
                  </a:lnTo>
                  <a:lnTo>
                    <a:pt x="1950" y="1604"/>
                  </a:lnTo>
                  <a:lnTo>
                    <a:pt x="1950" y="1599"/>
                  </a:lnTo>
                  <a:lnTo>
                    <a:pt x="1935" y="1544"/>
                  </a:lnTo>
                  <a:lnTo>
                    <a:pt x="1950" y="1464"/>
                  </a:lnTo>
                  <a:lnTo>
                    <a:pt x="1749" y="980"/>
                  </a:lnTo>
                  <a:lnTo>
                    <a:pt x="1002" y="1122"/>
                  </a:lnTo>
                  <a:lnTo>
                    <a:pt x="1063" y="1082"/>
                  </a:lnTo>
                  <a:lnTo>
                    <a:pt x="1734" y="753"/>
                  </a:lnTo>
                  <a:lnTo>
                    <a:pt x="2000" y="387"/>
                  </a:lnTo>
                  <a:lnTo>
                    <a:pt x="1995" y="221"/>
                  </a:lnTo>
                  <a:lnTo>
                    <a:pt x="2025" y="211"/>
                  </a:lnTo>
                  <a:lnTo>
                    <a:pt x="2028" y="63"/>
                  </a:lnTo>
                  <a:lnTo>
                    <a:pt x="2045" y="0"/>
                  </a:lnTo>
                  <a:lnTo>
                    <a:pt x="43" y="335"/>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8" name="Freeform 28"/>
            <p:cNvSpPr>
              <a:spLocks/>
            </p:cNvSpPr>
            <p:nvPr/>
          </p:nvSpPr>
          <p:spPr bwMode="auto">
            <a:xfrm>
              <a:off x="2629" y="775"/>
              <a:ext cx="2924" cy="2985"/>
            </a:xfrm>
            <a:custGeom>
              <a:avLst/>
              <a:gdLst/>
              <a:ahLst/>
              <a:cxnLst>
                <a:cxn ang="0">
                  <a:pos x="2315" y="730"/>
                </a:cxn>
                <a:cxn ang="0">
                  <a:pos x="2590" y="1208"/>
                </a:cxn>
                <a:cxn ang="0">
                  <a:pos x="2513" y="1831"/>
                </a:cxn>
                <a:cxn ang="0">
                  <a:pos x="2538" y="1921"/>
                </a:cxn>
                <a:cxn ang="0">
                  <a:pos x="2168" y="1496"/>
                </a:cxn>
                <a:cxn ang="0">
                  <a:pos x="2160" y="1563"/>
                </a:cxn>
                <a:cxn ang="0">
                  <a:pos x="2354" y="1675"/>
                </a:cxn>
                <a:cxn ang="0">
                  <a:pos x="2389" y="1749"/>
                </a:cxn>
                <a:cxn ang="0">
                  <a:pos x="2342" y="1794"/>
                </a:cxn>
                <a:cxn ang="0">
                  <a:pos x="2431" y="1894"/>
                </a:cxn>
                <a:cxn ang="0">
                  <a:pos x="2054" y="2137"/>
                </a:cxn>
                <a:cxn ang="0">
                  <a:pos x="1093" y="2350"/>
                </a:cxn>
                <a:cxn ang="0">
                  <a:pos x="996" y="2358"/>
                </a:cxn>
                <a:cxn ang="0">
                  <a:pos x="1912" y="2149"/>
                </a:cxn>
                <a:cxn ang="0">
                  <a:pos x="1385" y="2246"/>
                </a:cxn>
                <a:cxn ang="0">
                  <a:pos x="600" y="2434"/>
                </a:cxn>
                <a:cxn ang="0">
                  <a:pos x="1975" y="2089"/>
                </a:cxn>
                <a:cxn ang="0">
                  <a:pos x="1361" y="2223"/>
                </a:cxn>
                <a:cxn ang="0">
                  <a:pos x="539" y="2549"/>
                </a:cxn>
                <a:cxn ang="0">
                  <a:pos x="1634" y="2340"/>
                </a:cxn>
                <a:cxn ang="0">
                  <a:pos x="1964" y="2243"/>
                </a:cxn>
                <a:cxn ang="0">
                  <a:pos x="959" y="2481"/>
                </a:cxn>
                <a:cxn ang="0">
                  <a:pos x="908" y="2479"/>
                </a:cxn>
                <a:cxn ang="0">
                  <a:pos x="2198" y="2174"/>
                </a:cxn>
                <a:cxn ang="0">
                  <a:pos x="1554" y="2290"/>
                </a:cxn>
                <a:cxn ang="0">
                  <a:pos x="635" y="2509"/>
                </a:cxn>
                <a:cxn ang="0">
                  <a:pos x="1529" y="2276"/>
                </a:cxn>
                <a:cxn ang="0">
                  <a:pos x="2144" y="2253"/>
                </a:cxn>
                <a:cxn ang="0">
                  <a:pos x="1269" y="2444"/>
                </a:cxn>
                <a:cxn ang="0">
                  <a:pos x="496" y="2578"/>
                </a:cxn>
                <a:cxn ang="0">
                  <a:pos x="441" y="2425"/>
                </a:cxn>
                <a:cxn ang="0">
                  <a:pos x="668" y="1707"/>
                </a:cxn>
                <a:cxn ang="0">
                  <a:pos x="223" y="1367"/>
                </a:cxn>
                <a:cxn ang="0">
                  <a:pos x="494" y="1449"/>
                </a:cxn>
                <a:cxn ang="0">
                  <a:pos x="424" y="1323"/>
                </a:cxn>
                <a:cxn ang="0">
                  <a:pos x="804" y="1621"/>
                </a:cxn>
                <a:cxn ang="0">
                  <a:pos x="1266" y="1447"/>
                </a:cxn>
                <a:cxn ang="0">
                  <a:pos x="1626" y="1293"/>
                </a:cxn>
                <a:cxn ang="0">
                  <a:pos x="1351" y="1452"/>
                </a:cxn>
                <a:cxn ang="0">
                  <a:pos x="1960" y="1157"/>
                </a:cxn>
                <a:cxn ang="0">
                  <a:pos x="1495" y="1395"/>
                </a:cxn>
                <a:cxn ang="0">
                  <a:pos x="1989" y="1186"/>
                </a:cxn>
                <a:cxn ang="0">
                  <a:pos x="1472" y="1487"/>
                </a:cxn>
                <a:cxn ang="0">
                  <a:pos x="1838" y="1410"/>
                </a:cxn>
                <a:cxn ang="0">
                  <a:pos x="2031" y="1310"/>
                </a:cxn>
                <a:cxn ang="0">
                  <a:pos x="2002" y="848"/>
                </a:cxn>
                <a:cxn ang="0">
                  <a:pos x="1247" y="1186"/>
                </a:cxn>
                <a:cxn ang="0">
                  <a:pos x="1450" y="1072"/>
                </a:cxn>
                <a:cxn ang="0">
                  <a:pos x="2293" y="652"/>
                </a:cxn>
                <a:cxn ang="0">
                  <a:pos x="1411" y="1042"/>
                </a:cxn>
                <a:cxn ang="0">
                  <a:pos x="971" y="1245"/>
                </a:cxn>
                <a:cxn ang="0">
                  <a:pos x="1980" y="772"/>
                </a:cxn>
                <a:cxn ang="0">
                  <a:pos x="1900" y="774"/>
                </a:cxn>
                <a:cxn ang="0">
                  <a:pos x="988" y="1209"/>
                </a:cxn>
                <a:cxn ang="0">
                  <a:pos x="1406" y="982"/>
                </a:cxn>
                <a:cxn ang="0">
                  <a:pos x="2335" y="533"/>
                </a:cxn>
                <a:cxn ang="0">
                  <a:pos x="1227" y="1035"/>
                </a:cxn>
                <a:cxn ang="0">
                  <a:pos x="1294" y="985"/>
                </a:cxn>
                <a:cxn ang="0">
                  <a:pos x="2330" y="477"/>
                </a:cxn>
                <a:cxn ang="0">
                  <a:pos x="1848" y="692"/>
                </a:cxn>
                <a:cxn ang="0">
                  <a:pos x="1100" y="1065"/>
                </a:cxn>
                <a:cxn ang="0">
                  <a:pos x="474" y="908"/>
                </a:cxn>
                <a:cxn ang="0">
                  <a:pos x="1287" y="260"/>
                </a:cxn>
              </a:cxnLst>
              <a:rect l="0" t="0" r="r" b="b"/>
              <a:pathLst>
                <a:path w="2764" h="2621">
                  <a:moveTo>
                    <a:pt x="1917" y="30"/>
                  </a:moveTo>
                  <a:lnTo>
                    <a:pt x="1945" y="54"/>
                  </a:lnTo>
                  <a:lnTo>
                    <a:pt x="1975" y="75"/>
                  </a:lnTo>
                  <a:lnTo>
                    <a:pt x="2007" y="99"/>
                  </a:lnTo>
                  <a:lnTo>
                    <a:pt x="2037" y="121"/>
                  </a:lnTo>
                  <a:lnTo>
                    <a:pt x="2069" y="144"/>
                  </a:lnTo>
                  <a:lnTo>
                    <a:pt x="2101" y="168"/>
                  </a:lnTo>
                  <a:lnTo>
                    <a:pt x="2134" y="189"/>
                  </a:lnTo>
                  <a:lnTo>
                    <a:pt x="2166" y="213"/>
                  </a:lnTo>
                  <a:lnTo>
                    <a:pt x="2196" y="236"/>
                  </a:lnTo>
                  <a:lnTo>
                    <a:pt x="2223" y="260"/>
                  </a:lnTo>
                  <a:lnTo>
                    <a:pt x="2248" y="286"/>
                  </a:lnTo>
                  <a:lnTo>
                    <a:pt x="2275" y="312"/>
                  </a:lnTo>
                  <a:lnTo>
                    <a:pt x="2300" y="335"/>
                  </a:lnTo>
                  <a:lnTo>
                    <a:pt x="2327" y="358"/>
                  </a:lnTo>
                  <a:lnTo>
                    <a:pt x="2359" y="379"/>
                  </a:lnTo>
                  <a:lnTo>
                    <a:pt x="2392" y="395"/>
                  </a:lnTo>
                  <a:lnTo>
                    <a:pt x="2396" y="400"/>
                  </a:lnTo>
                  <a:lnTo>
                    <a:pt x="2397" y="407"/>
                  </a:lnTo>
                  <a:lnTo>
                    <a:pt x="2397" y="414"/>
                  </a:lnTo>
                  <a:lnTo>
                    <a:pt x="2397" y="419"/>
                  </a:lnTo>
                  <a:lnTo>
                    <a:pt x="2382" y="439"/>
                  </a:lnTo>
                  <a:lnTo>
                    <a:pt x="2379" y="466"/>
                  </a:lnTo>
                  <a:lnTo>
                    <a:pt x="2375" y="494"/>
                  </a:lnTo>
                  <a:lnTo>
                    <a:pt x="2369" y="519"/>
                  </a:lnTo>
                  <a:lnTo>
                    <a:pt x="2365" y="536"/>
                  </a:lnTo>
                  <a:lnTo>
                    <a:pt x="2362" y="553"/>
                  </a:lnTo>
                  <a:lnTo>
                    <a:pt x="2359" y="571"/>
                  </a:lnTo>
                  <a:lnTo>
                    <a:pt x="2354" y="588"/>
                  </a:lnTo>
                  <a:lnTo>
                    <a:pt x="2360" y="596"/>
                  </a:lnTo>
                  <a:lnTo>
                    <a:pt x="2370" y="601"/>
                  </a:lnTo>
                  <a:lnTo>
                    <a:pt x="2377" y="606"/>
                  </a:lnTo>
                  <a:lnTo>
                    <a:pt x="2374" y="620"/>
                  </a:lnTo>
                  <a:lnTo>
                    <a:pt x="2360" y="621"/>
                  </a:lnTo>
                  <a:lnTo>
                    <a:pt x="2350" y="625"/>
                  </a:lnTo>
                  <a:lnTo>
                    <a:pt x="2340" y="631"/>
                  </a:lnTo>
                  <a:lnTo>
                    <a:pt x="2332" y="642"/>
                  </a:lnTo>
                  <a:lnTo>
                    <a:pt x="2327" y="727"/>
                  </a:lnTo>
                  <a:lnTo>
                    <a:pt x="2320" y="730"/>
                  </a:lnTo>
                  <a:lnTo>
                    <a:pt x="2315" y="730"/>
                  </a:lnTo>
                  <a:lnTo>
                    <a:pt x="2310" y="729"/>
                  </a:lnTo>
                  <a:lnTo>
                    <a:pt x="2304" y="729"/>
                  </a:lnTo>
                  <a:lnTo>
                    <a:pt x="2304" y="724"/>
                  </a:lnTo>
                  <a:lnTo>
                    <a:pt x="2304" y="715"/>
                  </a:lnTo>
                  <a:lnTo>
                    <a:pt x="2300" y="710"/>
                  </a:lnTo>
                  <a:lnTo>
                    <a:pt x="2293" y="709"/>
                  </a:lnTo>
                  <a:lnTo>
                    <a:pt x="2282" y="715"/>
                  </a:lnTo>
                  <a:lnTo>
                    <a:pt x="2270" y="720"/>
                  </a:lnTo>
                  <a:lnTo>
                    <a:pt x="2258" y="725"/>
                  </a:lnTo>
                  <a:lnTo>
                    <a:pt x="2247" y="730"/>
                  </a:lnTo>
                  <a:lnTo>
                    <a:pt x="2235" y="737"/>
                  </a:lnTo>
                  <a:lnTo>
                    <a:pt x="2223" y="742"/>
                  </a:lnTo>
                  <a:lnTo>
                    <a:pt x="2211" y="749"/>
                  </a:lnTo>
                  <a:lnTo>
                    <a:pt x="2200" y="755"/>
                  </a:lnTo>
                  <a:lnTo>
                    <a:pt x="2232" y="749"/>
                  </a:lnTo>
                  <a:lnTo>
                    <a:pt x="2263" y="742"/>
                  </a:lnTo>
                  <a:lnTo>
                    <a:pt x="2298" y="740"/>
                  </a:lnTo>
                  <a:lnTo>
                    <a:pt x="2332" y="739"/>
                  </a:lnTo>
                  <a:lnTo>
                    <a:pt x="2365" y="740"/>
                  </a:lnTo>
                  <a:lnTo>
                    <a:pt x="2399" y="745"/>
                  </a:lnTo>
                  <a:lnTo>
                    <a:pt x="2431" y="752"/>
                  </a:lnTo>
                  <a:lnTo>
                    <a:pt x="2463" y="762"/>
                  </a:lnTo>
                  <a:lnTo>
                    <a:pt x="2486" y="772"/>
                  </a:lnTo>
                  <a:lnTo>
                    <a:pt x="2509" y="784"/>
                  </a:lnTo>
                  <a:lnTo>
                    <a:pt x="2533" y="799"/>
                  </a:lnTo>
                  <a:lnTo>
                    <a:pt x="2555" y="816"/>
                  </a:lnTo>
                  <a:lnTo>
                    <a:pt x="2573" y="834"/>
                  </a:lnTo>
                  <a:lnTo>
                    <a:pt x="2588" y="856"/>
                  </a:lnTo>
                  <a:lnTo>
                    <a:pt x="2600" y="879"/>
                  </a:lnTo>
                  <a:lnTo>
                    <a:pt x="2606" y="906"/>
                  </a:lnTo>
                  <a:lnTo>
                    <a:pt x="2610" y="951"/>
                  </a:lnTo>
                  <a:lnTo>
                    <a:pt x="2618" y="997"/>
                  </a:lnTo>
                  <a:lnTo>
                    <a:pt x="2622" y="1044"/>
                  </a:lnTo>
                  <a:lnTo>
                    <a:pt x="2608" y="1089"/>
                  </a:lnTo>
                  <a:lnTo>
                    <a:pt x="2600" y="1107"/>
                  </a:lnTo>
                  <a:lnTo>
                    <a:pt x="2596" y="1127"/>
                  </a:lnTo>
                  <a:lnTo>
                    <a:pt x="2596" y="1149"/>
                  </a:lnTo>
                  <a:lnTo>
                    <a:pt x="2595" y="1171"/>
                  </a:lnTo>
                  <a:lnTo>
                    <a:pt x="2591" y="1189"/>
                  </a:lnTo>
                  <a:lnTo>
                    <a:pt x="2590" y="1208"/>
                  </a:lnTo>
                  <a:lnTo>
                    <a:pt x="2590" y="1226"/>
                  </a:lnTo>
                  <a:lnTo>
                    <a:pt x="2588" y="1243"/>
                  </a:lnTo>
                  <a:lnTo>
                    <a:pt x="2583" y="1273"/>
                  </a:lnTo>
                  <a:lnTo>
                    <a:pt x="2581" y="1303"/>
                  </a:lnTo>
                  <a:lnTo>
                    <a:pt x="2580" y="1332"/>
                  </a:lnTo>
                  <a:lnTo>
                    <a:pt x="2565" y="1357"/>
                  </a:lnTo>
                  <a:lnTo>
                    <a:pt x="2563" y="1375"/>
                  </a:lnTo>
                  <a:lnTo>
                    <a:pt x="2558" y="1394"/>
                  </a:lnTo>
                  <a:lnTo>
                    <a:pt x="2551" y="1410"/>
                  </a:lnTo>
                  <a:lnTo>
                    <a:pt x="2545" y="1427"/>
                  </a:lnTo>
                  <a:lnTo>
                    <a:pt x="2575" y="1424"/>
                  </a:lnTo>
                  <a:lnTo>
                    <a:pt x="2606" y="1424"/>
                  </a:lnTo>
                  <a:lnTo>
                    <a:pt x="2635" y="1429"/>
                  </a:lnTo>
                  <a:lnTo>
                    <a:pt x="2663" y="1435"/>
                  </a:lnTo>
                  <a:lnTo>
                    <a:pt x="2690" y="1447"/>
                  </a:lnTo>
                  <a:lnTo>
                    <a:pt x="2714" y="1462"/>
                  </a:lnTo>
                  <a:lnTo>
                    <a:pt x="2735" y="1481"/>
                  </a:lnTo>
                  <a:lnTo>
                    <a:pt x="2752" y="1502"/>
                  </a:lnTo>
                  <a:lnTo>
                    <a:pt x="2757" y="1533"/>
                  </a:lnTo>
                  <a:lnTo>
                    <a:pt x="2764" y="1564"/>
                  </a:lnTo>
                  <a:lnTo>
                    <a:pt x="2762" y="1596"/>
                  </a:lnTo>
                  <a:lnTo>
                    <a:pt x="2749" y="1626"/>
                  </a:lnTo>
                  <a:lnTo>
                    <a:pt x="2760" y="1650"/>
                  </a:lnTo>
                  <a:lnTo>
                    <a:pt x="2762" y="1673"/>
                  </a:lnTo>
                  <a:lnTo>
                    <a:pt x="2759" y="1698"/>
                  </a:lnTo>
                  <a:lnTo>
                    <a:pt x="2750" y="1722"/>
                  </a:lnTo>
                  <a:lnTo>
                    <a:pt x="2759" y="1735"/>
                  </a:lnTo>
                  <a:lnTo>
                    <a:pt x="2754" y="1749"/>
                  </a:lnTo>
                  <a:lnTo>
                    <a:pt x="2747" y="1762"/>
                  </a:lnTo>
                  <a:lnTo>
                    <a:pt x="2742" y="1777"/>
                  </a:lnTo>
                  <a:lnTo>
                    <a:pt x="2720" y="1796"/>
                  </a:lnTo>
                  <a:lnTo>
                    <a:pt x="2697" y="1811"/>
                  </a:lnTo>
                  <a:lnTo>
                    <a:pt x="2670" y="1824"/>
                  </a:lnTo>
                  <a:lnTo>
                    <a:pt x="2643" y="1834"/>
                  </a:lnTo>
                  <a:lnTo>
                    <a:pt x="2615" y="1841"/>
                  </a:lnTo>
                  <a:lnTo>
                    <a:pt x="2588" y="1844"/>
                  </a:lnTo>
                  <a:lnTo>
                    <a:pt x="2561" y="1842"/>
                  </a:lnTo>
                  <a:lnTo>
                    <a:pt x="2535" y="1836"/>
                  </a:lnTo>
                  <a:lnTo>
                    <a:pt x="2523" y="1834"/>
                  </a:lnTo>
                  <a:lnTo>
                    <a:pt x="2513" y="1831"/>
                  </a:lnTo>
                  <a:lnTo>
                    <a:pt x="2503" y="1826"/>
                  </a:lnTo>
                  <a:lnTo>
                    <a:pt x="2493" y="1821"/>
                  </a:lnTo>
                  <a:lnTo>
                    <a:pt x="2489" y="1826"/>
                  </a:lnTo>
                  <a:lnTo>
                    <a:pt x="2504" y="1839"/>
                  </a:lnTo>
                  <a:lnTo>
                    <a:pt x="2521" y="1849"/>
                  </a:lnTo>
                  <a:lnTo>
                    <a:pt x="2541" y="1856"/>
                  </a:lnTo>
                  <a:lnTo>
                    <a:pt x="2561" y="1861"/>
                  </a:lnTo>
                  <a:lnTo>
                    <a:pt x="2583" y="1864"/>
                  </a:lnTo>
                  <a:lnTo>
                    <a:pt x="2605" y="1864"/>
                  </a:lnTo>
                  <a:lnTo>
                    <a:pt x="2627" y="1861"/>
                  </a:lnTo>
                  <a:lnTo>
                    <a:pt x="2647" y="1858"/>
                  </a:lnTo>
                  <a:lnTo>
                    <a:pt x="2662" y="1853"/>
                  </a:lnTo>
                  <a:lnTo>
                    <a:pt x="2675" y="1847"/>
                  </a:lnTo>
                  <a:lnTo>
                    <a:pt x="2688" y="1842"/>
                  </a:lnTo>
                  <a:lnTo>
                    <a:pt x="2702" y="1834"/>
                  </a:lnTo>
                  <a:lnTo>
                    <a:pt x="2714" y="1826"/>
                  </a:lnTo>
                  <a:lnTo>
                    <a:pt x="2725" y="1816"/>
                  </a:lnTo>
                  <a:lnTo>
                    <a:pt x="2735" y="1804"/>
                  </a:lnTo>
                  <a:lnTo>
                    <a:pt x="2744" y="1792"/>
                  </a:lnTo>
                  <a:lnTo>
                    <a:pt x="2749" y="1792"/>
                  </a:lnTo>
                  <a:lnTo>
                    <a:pt x="2754" y="1791"/>
                  </a:lnTo>
                  <a:lnTo>
                    <a:pt x="2757" y="1792"/>
                  </a:lnTo>
                  <a:lnTo>
                    <a:pt x="2760" y="1796"/>
                  </a:lnTo>
                  <a:lnTo>
                    <a:pt x="2754" y="1804"/>
                  </a:lnTo>
                  <a:lnTo>
                    <a:pt x="2752" y="1812"/>
                  </a:lnTo>
                  <a:lnTo>
                    <a:pt x="2754" y="1821"/>
                  </a:lnTo>
                  <a:lnTo>
                    <a:pt x="2757" y="1829"/>
                  </a:lnTo>
                  <a:lnTo>
                    <a:pt x="2760" y="1837"/>
                  </a:lnTo>
                  <a:lnTo>
                    <a:pt x="2762" y="1846"/>
                  </a:lnTo>
                  <a:lnTo>
                    <a:pt x="2759" y="1853"/>
                  </a:lnTo>
                  <a:lnTo>
                    <a:pt x="2750" y="1861"/>
                  </a:lnTo>
                  <a:lnTo>
                    <a:pt x="2730" y="1879"/>
                  </a:lnTo>
                  <a:lnTo>
                    <a:pt x="2710" y="1896"/>
                  </a:lnTo>
                  <a:lnTo>
                    <a:pt x="2687" y="1908"/>
                  </a:lnTo>
                  <a:lnTo>
                    <a:pt x="2663" y="1918"/>
                  </a:lnTo>
                  <a:lnTo>
                    <a:pt x="2638" y="1925"/>
                  </a:lnTo>
                  <a:lnTo>
                    <a:pt x="2613" y="1928"/>
                  </a:lnTo>
                  <a:lnTo>
                    <a:pt x="2586" y="1928"/>
                  </a:lnTo>
                  <a:lnTo>
                    <a:pt x="2560" y="1926"/>
                  </a:lnTo>
                  <a:lnTo>
                    <a:pt x="2538" y="1921"/>
                  </a:lnTo>
                  <a:lnTo>
                    <a:pt x="2516" y="1914"/>
                  </a:lnTo>
                  <a:lnTo>
                    <a:pt x="2494" y="1906"/>
                  </a:lnTo>
                  <a:lnTo>
                    <a:pt x="2476" y="1894"/>
                  </a:lnTo>
                  <a:lnTo>
                    <a:pt x="2458" y="1881"/>
                  </a:lnTo>
                  <a:lnTo>
                    <a:pt x="2442" y="1864"/>
                  </a:lnTo>
                  <a:lnTo>
                    <a:pt x="2431" y="1846"/>
                  </a:lnTo>
                  <a:lnTo>
                    <a:pt x="2421" y="1826"/>
                  </a:lnTo>
                  <a:lnTo>
                    <a:pt x="2424" y="1811"/>
                  </a:lnTo>
                  <a:lnTo>
                    <a:pt x="2426" y="1796"/>
                  </a:lnTo>
                  <a:lnTo>
                    <a:pt x="2424" y="1780"/>
                  </a:lnTo>
                  <a:lnTo>
                    <a:pt x="2419" y="1765"/>
                  </a:lnTo>
                  <a:lnTo>
                    <a:pt x="2426" y="1754"/>
                  </a:lnTo>
                  <a:lnTo>
                    <a:pt x="2431" y="1742"/>
                  </a:lnTo>
                  <a:lnTo>
                    <a:pt x="2431" y="1727"/>
                  </a:lnTo>
                  <a:lnTo>
                    <a:pt x="2427" y="1714"/>
                  </a:lnTo>
                  <a:lnTo>
                    <a:pt x="2422" y="1710"/>
                  </a:lnTo>
                  <a:lnTo>
                    <a:pt x="2422" y="1707"/>
                  </a:lnTo>
                  <a:lnTo>
                    <a:pt x="2424" y="1702"/>
                  </a:lnTo>
                  <a:lnTo>
                    <a:pt x="2426" y="1697"/>
                  </a:lnTo>
                  <a:lnTo>
                    <a:pt x="2411" y="1677"/>
                  </a:lnTo>
                  <a:lnTo>
                    <a:pt x="2401" y="1655"/>
                  </a:lnTo>
                  <a:lnTo>
                    <a:pt x="2399" y="1630"/>
                  </a:lnTo>
                  <a:lnTo>
                    <a:pt x="2404" y="1606"/>
                  </a:lnTo>
                  <a:lnTo>
                    <a:pt x="2409" y="1603"/>
                  </a:lnTo>
                  <a:lnTo>
                    <a:pt x="2417" y="1601"/>
                  </a:lnTo>
                  <a:lnTo>
                    <a:pt x="2424" y="1603"/>
                  </a:lnTo>
                  <a:lnTo>
                    <a:pt x="2429" y="1606"/>
                  </a:lnTo>
                  <a:lnTo>
                    <a:pt x="2426" y="1585"/>
                  </a:lnTo>
                  <a:lnTo>
                    <a:pt x="2422" y="1563"/>
                  </a:lnTo>
                  <a:lnTo>
                    <a:pt x="2421" y="1539"/>
                  </a:lnTo>
                  <a:lnTo>
                    <a:pt x="2424" y="1519"/>
                  </a:lnTo>
                  <a:lnTo>
                    <a:pt x="2424" y="1511"/>
                  </a:lnTo>
                  <a:lnTo>
                    <a:pt x="2394" y="1521"/>
                  </a:lnTo>
                  <a:lnTo>
                    <a:pt x="2360" y="1526"/>
                  </a:lnTo>
                  <a:lnTo>
                    <a:pt x="2329" y="1529"/>
                  </a:lnTo>
                  <a:lnTo>
                    <a:pt x="2293" y="1528"/>
                  </a:lnTo>
                  <a:lnTo>
                    <a:pt x="2260" y="1524"/>
                  </a:lnTo>
                  <a:lnTo>
                    <a:pt x="2228" y="1518"/>
                  </a:lnTo>
                  <a:lnTo>
                    <a:pt x="2196" y="1507"/>
                  </a:lnTo>
                  <a:lnTo>
                    <a:pt x="2168" y="1496"/>
                  </a:lnTo>
                  <a:lnTo>
                    <a:pt x="2156" y="1492"/>
                  </a:lnTo>
                  <a:lnTo>
                    <a:pt x="2143" y="1486"/>
                  </a:lnTo>
                  <a:lnTo>
                    <a:pt x="2131" y="1482"/>
                  </a:lnTo>
                  <a:lnTo>
                    <a:pt x="2124" y="1489"/>
                  </a:lnTo>
                  <a:lnTo>
                    <a:pt x="2131" y="1494"/>
                  </a:lnTo>
                  <a:lnTo>
                    <a:pt x="2134" y="1501"/>
                  </a:lnTo>
                  <a:lnTo>
                    <a:pt x="2136" y="1509"/>
                  </a:lnTo>
                  <a:lnTo>
                    <a:pt x="2143" y="1514"/>
                  </a:lnTo>
                  <a:lnTo>
                    <a:pt x="2150" y="1516"/>
                  </a:lnTo>
                  <a:lnTo>
                    <a:pt x="2158" y="1519"/>
                  </a:lnTo>
                  <a:lnTo>
                    <a:pt x="2165" y="1523"/>
                  </a:lnTo>
                  <a:lnTo>
                    <a:pt x="2171" y="1526"/>
                  </a:lnTo>
                  <a:lnTo>
                    <a:pt x="2178" y="1528"/>
                  </a:lnTo>
                  <a:lnTo>
                    <a:pt x="2186" y="1531"/>
                  </a:lnTo>
                  <a:lnTo>
                    <a:pt x="2193" y="1533"/>
                  </a:lnTo>
                  <a:lnTo>
                    <a:pt x="2201" y="1533"/>
                  </a:lnTo>
                  <a:lnTo>
                    <a:pt x="2220" y="1541"/>
                  </a:lnTo>
                  <a:lnTo>
                    <a:pt x="2238" y="1551"/>
                  </a:lnTo>
                  <a:lnTo>
                    <a:pt x="2257" y="1559"/>
                  </a:lnTo>
                  <a:lnTo>
                    <a:pt x="2275" y="1566"/>
                  </a:lnTo>
                  <a:lnTo>
                    <a:pt x="2293" y="1574"/>
                  </a:lnTo>
                  <a:lnTo>
                    <a:pt x="2312" y="1581"/>
                  </a:lnTo>
                  <a:lnTo>
                    <a:pt x="2330" y="1588"/>
                  </a:lnTo>
                  <a:lnTo>
                    <a:pt x="2350" y="1595"/>
                  </a:lnTo>
                  <a:lnTo>
                    <a:pt x="2362" y="1600"/>
                  </a:lnTo>
                  <a:lnTo>
                    <a:pt x="2372" y="1606"/>
                  </a:lnTo>
                  <a:lnTo>
                    <a:pt x="2382" y="1613"/>
                  </a:lnTo>
                  <a:lnTo>
                    <a:pt x="2389" y="1625"/>
                  </a:lnTo>
                  <a:lnTo>
                    <a:pt x="2379" y="1628"/>
                  </a:lnTo>
                  <a:lnTo>
                    <a:pt x="2352" y="1618"/>
                  </a:lnTo>
                  <a:lnTo>
                    <a:pt x="2325" y="1608"/>
                  </a:lnTo>
                  <a:lnTo>
                    <a:pt x="2298" y="1598"/>
                  </a:lnTo>
                  <a:lnTo>
                    <a:pt x="2270" y="1586"/>
                  </a:lnTo>
                  <a:lnTo>
                    <a:pt x="2243" y="1576"/>
                  </a:lnTo>
                  <a:lnTo>
                    <a:pt x="2216" y="1568"/>
                  </a:lnTo>
                  <a:lnTo>
                    <a:pt x="2188" y="1559"/>
                  </a:lnTo>
                  <a:lnTo>
                    <a:pt x="2161" y="1551"/>
                  </a:lnTo>
                  <a:lnTo>
                    <a:pt x="2156" y="1554"/>
                  </a:lnTo>
                  <a:lnTo>
                    <a:pt x="2158" y="1558"/>
                  </a:lnTo>
                  <a:lnTo>
                    <a:pt x="2160" y="1563"/>
                  </a:lnTo>
                  <a:lnTo>
                    <a:pt x="2161" y="1566"/>
                  </a:lnTo>
                  <a:lnTo>
                    <a:pt x="2185" y="1573"/>
                  </a:lnTo>
                  <a:lnTo>
                    <a:pt x="2210" y="1581"/>
                  </a:lnTo>
                  <a:lnTo>
                    <a:pt x="2233" y="1591"/>
                  </a:lnTo>
                  <a:lnTo>
                    <a:pt x="2257" y="1600"/>
                  </a:lnTo>
                  <a:lnTo>
                    <a:pt x="2280" y="1610"/>
                  </a:lnTo>
                  <a:lnTo>
                    <a:pt x="2304" y="1620"/>
                  </a:lnTo>
                  <a:lnTo>
                    <a:pt x="2327" y="1628"/>
                  </a:lnTo>
                  <a:lnTo>
                    <a:pt x="2352" y="1635"/>
                  </a:lnTo>
                  <a:lnTo>
                    <a:pt x="2360" y="1641"/>
                  </a:lnTo>
                  <a:lnTo>
                    <a:pt x="2370" y="1645"/>
                  </a:lnTo>
                  <a:lnTo>
                    <a:pt x="2381" y="1652"/>
                  </a:lnTo>
                  <a:lnTo>
                    <a:pt x="2386" y="1662"/>
                  </a:lnTo>
                  <a:lnTo>
                    <a:pt x="2370" y="1660"/>
                  </a:lnTo>
                  <a:lnTo>
                    <a:pt x="2354" y="1657"/>
                  </a:lnTo>
                  <a:lnTo>
                    <a:pt x="2339" y="1653"/>
                  </a:lnTo>
                  <a:lnTo>
                    <a:pt x="2324" y="1648"/>
                  </a:lnTo>
                  <a:lnTo>
                    <a:pt x="2309" y="1643"/>
                  </a:lnTo>
                  <a:lnTo>
                    <a:pt x="2293" y="1636"/>
                  </a:lnTo>
                  <a:lnTo>
                    <a:pt x="2278" y="1631"/>
                  </a:lnTo>
                  <a:lnTo>
                    <a:pt x="2263" y="1626"/>
                  </a:lnTo>
                  <a:lnTo>
                    <a:pt x="2253" y="1621"/>
                  </a:lnTo>
                  <a:lnTo>
                    <a:pt x="2242" y="1618"/>
                  </a:lnTo>
                  <a:lnTo>
                    <a:pt x="2232" y="1615"/>
                  </a:lnTo>
                  <a:lnTo>
                    <a:pt x="2220" y="1610"/>
                  </a:lnTo>
                  <a:lnTo>
                    <a:pt x="2208" y="1606"/>
                  </a:lnTo>
                  <a:lnTo>
                    <a:pt x="2198" y="1601"/>
                  </a:lnTo>
                  <a:lnTo>
                    <a:pt x="2186" y="1596"/>
                  </a:lnTo>
                  <a:lnTo>
                    <a:pt x="2176" y="1591"/>
                  </a:lnTo>
                  <a:lnTo>
                    <a:pt x="2175" y="1596"/>
                  </a:lnTo>
                  <a:lnTo>
                    <a:pt x="2176" y="1601"/>
                  </a:lnTo>
                  <a:lnTo>
                    <a:pt x="2180" y="1606"/>
                  </a:lnTo>
                  <a:lnTo>
                    <a:pt x="2185" y="1611"/>
                  </a:lnTo>
                  <a:lnTo>
                    <a:pt x="2208" y="1621"/>
                  </a:lnTo>
                  <a:lnTo>
                    <a:pt x="2233" y="1631"/>
                  </a:lnTo>
                  <a:lnTo>
                    <a:pt x="2257" y="1640"/>
                  </a:lnTo>
                  <a:lnTo>
                    <a:pt x="2282" y="1650"/>
                  </a:lnTo>
                  <a:lnTo>
                    <a:pt x="2305" y="1658"/>
                  </a:lnTo>
                  <a:lnTo>
                    <a:pt x="2330" y="1667"/>
                  </a:lnTo>
                  <a:lnTo>
                    <a:pt x="2354" y="1675"/>
                  </a:lnTo>
                  <a:lnTo>
                    <a:pt x="2379" y="1685"/>
                  </a:lnTo>
                  <a:lnTo>
                    <a:pt x="2384" y="1690"/>
                  </a:lnTo>
                  <a:lnTo>
                    <a:pt x="2391" y="1693"/>
                  </a:lnTo>
                  <a:lnTo>
                    <a:pt x="2396" y="1698"/>
                  </a:lnTo>
                  <a:lnTo>
                    <a:pt x="2399" y="1705"/>
                  </a:lnTo>
                  <a:lnTo>
                    <a:pt x="2387" y="1708"/>
                  </a:lnTo>
                  <a:lnTo>
                    <a:pt x="2375" y="1707"/>
                  </a:lnTo>
                  <a:lnTo>
                    <a:pt x="2365" y="1705"/>
                  </a:lnTo>
                  <a:lnTo>
                    <a:pt x="2354" y="1700"/>
                  </a:lnTo>
                  <a:lnTo>
                    <a:pt x="2342" y="1695"/>
                  </a:lnTo>
                  <a:lnTo>
                    <a:pt x="2330" y="1690"/>
                  </a:lnTo>
                  <a:lnTo>
                    <a:pt x="2319" y="1687"/>
                  </a:lnTo>
                  <a:lnTo>
                    <a:pt x="2307" y="1685"/>
                  </a:lnTo>
                  <a:lnTo>
                    <a:pt x="2293" y="1682"/>
                  </a:lnTo>
                  <a:lnTo>
                    <a:pt x="2278" y="1677"/>
                  </a:lnTo>
                  <a:lnTo>
                    <a:pt x="2265" y="1670"/>
                  </a:lnTo>
                  <a:lnTo>
                    <a:pt x="2252" y="1665"/>
                  </a:lnTo>
                  <a:lnTo>
                    <a:pt x="2238" y="1658"/>
                  </a:lnTo>
                  <a:lnTo>
                    <a:pt x="2225" y="1652"/>
                  </a:lnTo>
                  <a:lnTo>
                    <a:pt x="2210" y="1647"/>
                  </a:lnTo>
                  <a:lnTo>
                    <a:pt x="2196" y="1641"/>
                  </a:lnTo>
                  <a:lnTo>
                    <a:pt x="2198" y="1655"/>
                  </a:lnTo>
                  <a:lnTo>
                    <a:pt x="2208" y="1663"/>
                  </a:lnTo>
                  <a:lnTo>
                    <a:pt x="2223" y="1668"/>
                  </a:lnTo>
                  <a:lnTo>
                    <a:pt x="2235" y="1675"/>
                  </a:lnTo>
                  <a:lnTo>
                    <a:pt x="2253" y="1682"/>
                  </a:lnTo>
                  <a:lnTo>
                    <a:pt x="2272" y="1688"/>
                  </a:lnTo>
                  <a:lnTo>
                    <a:pt x="2290" y="1695"/>
                  </a:lnTo>
                  <a:lnTo>
                    <a:pt x="2309" y="1700"/>
                  </a:lnTo>
                  <a:lnTo>
                    <a:pt x="2325" y="1707"/>
                  </a:lnTo>
                  <a:lnTo>
                    <a:pt x="2344" y="1714"/>
                  </a:lnTo>
                  <a:lnTo>
                    <a:pt x="2362" y="1720"/>
                  </a:lnTo>
                  <a:lnTo>
                    <a:pt x="2381" y="1725"/>
                  </a:lnTo>
                  <a:lnTo>
                    <a:pt x="2384" y="1720"/>
                  </a:lnTo>
                  <a:lnTo>
                    <a:pt x="2391" y="1725"/>
                  </a:lnTo>
                  <a:lnTo>
                    <a:pt x="2399" y="1732"/>
                  </a:lnTo>
                  <a:lnTo>
                    <a:pt x="2404" y="1739"/>
                  </a:lnTo>
                  <a:lnTo>
                    <a:pt x="2406" y="1749"/>
                  </a:lnTo>
                  <a:lnTo>
                    <a:pt x="2397" y="1752"/>
                  </a:lnTo>
                  <a:lnTo>
                    <a:pt x="2389" y="1749"/>
                  </a:lnTo>
                  <a:lnTo>
                    <a:pt x="2379" y="1745"/>
                  </a:lnTo>
                  <a:lnTo>
                    <a:pt x="2370" y="1744"/>
                  </a:lnTo>
                  <a:lnTo>
                    <a:pt x="2352" y="1737"/>
                  </a:lnTo>
                  <a:lnTo>
                    <a:pt x="2332" y="1730"/>
                  </a:lnTo>
                  <a:lnTo>
                    <a:pt x="2314" y="1724"/>
                  </a:lnTo>
                  <a:lnTo>
                    <a:pt x="2295" y="1717"/>
                  </a:lnTo>
                  <a:lnTo>
                    <a:pt x="2277" y="1710"/>
                  </a:lnTo>
                  <a:lnTo>
                    <a:pt x="2258" y="1703"/>
                  </a:lnTo>
                  <a:lnTo>
                    <a:pt x="2238" y="1697"/>
                  </a:lnTo>
                  <a:lnTo>
                    <a:pt x="2220" y="1692"/>
                  </a:lnTo>
                  <a:lnTo>
                    <a:pt x="2221" y="1705"/>
                  </a:lnTo>
                  <a:lnTo>
                    <a:pt x="2232" y="1712"/>
                  </a:lnTo>
                  <a:lnTo>
                    <a:pt x="2245" y="1717"/>
                  </a:lnTo>
                  <a:lnTo>
                    <a:pt x="2257" y="1722"/>
                  </a:lnTo>
                  <a:lnTo>
                    <a:pt x="2365" y="1764"/>
                  </a:lnTo>
                  <a:lnTo>
                    <a:pt x="2377" y="1764"/>
                  </a:lnTo>
                  <a:lnTo>
                    <a:pt x="2389" y="1764"/>
                  </a:lnTo>
                  <a:lnTo>
                    <a:pt x="2401" y="1767"/>
                  </a:lnTo>
                  <a:lnTo>
                    <a:pt x="2407" y="1777"/>
                  </a:lnTo>
                  <a:lnTo>
                    <a:pt x="2404" y="1786"/>
                  </a:lnTo>
                  <a:lnTo>
                    <a:pt x="2399" y="1792"/>
                  </a:lnTo>
                  <a:lnTo>
                    <a:pt x="2392" y="1796"/>
                  </a:lnTo>
                  <a:lnTo>
                    <a:pt x="2384" y="1792"/>
                  </a:lnTo>
                  <a:lnTo>
                    <a:pt x="2367" y="1786"/>
                  </a:lnTo>
                  <a:lnTo>
                    <a:pt x="2349" y="1780"/>
                  </a:lnTo>
                  <a:lnTo>
                    <a:pt x="2332" y="1774"/>
                  </a:lnTo>
                  <a:lnTo>
                    <a:pt x="2314" y="1767"/>
                  </a:lnTo>
                  <a:lnTo>
                    <a:pt x="2297" y="1762"/>
                  </a:lnTo>
                  <a:lnTo>
                    <a:pt x="2278" y="1755"/>
                  </a:lnTo>
                  <a:lnTo>
                    <a:pt x="2262" y="1750"/>
                  </a:lnTo>
                  <a:lnTo>
                    <a:pt x="2243" y="1745"/>
                  </a:lnTo>
                  <a:lnTo>
                    <a:pt x="2240" y="1747"/>
                  </a:lnTo>
                  <a:lnTo>
                    <a:pt x="2240" y="1752"/>
                  </a:lnTo>
                  <a:lnTo>
                    <a:pt x="2242" y="1755"/>
                  </a:lnTo>
                  <a:lnTo>
                    <a:pt x="2243" y="1760"/>
                  </a:lnTo>
                  <a:lnTo>
                    <a:pt x="2263" y="1765"/>
                  </a:lnTo>
                  <a:lnTo>
                    <a:pt x="2283" y="1770"/>
                  </a:lnTo>
                  <a:lnTo>
                    <a:pt x="2304" y="1777"/>
                  </a:lnTo>
                  <a:lnTo>
                    <a:pt x="2322" y="1786"/>
                  </a:lnTo>
                  <a:lnTo>
                    <a:pt x="2342" y="1794"/>
                  </a:lnTo>
                  <a:lnTo>
                    <a:pt x="2360" y="1802"/>
                  </a:lnTo>
                  <a:lnTo>
                    <a:pt x="2379" y="1811"/>
                  </a:lnTo>
                  <a:lnTo>
                    <a:pt x="2399" y="1817"/>
                  </a:lnTo>
                  <a:lnTo>
                    <a:pt x="2402" y="1822"/>
                  </a:lnTo>
                  <a:lnTo>
                    <a:pt x="2406" y="1827"/>
                  </a:lnTo>
                  <a:lnTo>
                    <a:pt x="2407" y="1832"/>
                  </a:lnTo>
                  <a:lnTo>
                    <a:pt x="2407" y="1837"/>
                  </a:lnTo>
                  <a:lnTo>
                    <a:pt x="2399" y="1837"/>
                  </a:lnTo>
                  <a:lnTo>
                    <a:pt x="2392" y="1837"/>
                  </a:lnTo>
                  <a:lnTo>
                    <a:pt x="2384" y="1836"/>
                  </a:lnTo>
                  <a:lnTo>
                    <a:pt x="2377" y="1834"/>
                  </a:lnTo>
                  <a:lnTo>
                    <a:pt x="2369" y="1832"/>
                  </a:lnTo>
                  <a:lnTo>
                    <a:pt x="2362" y="1829"/>
                  </a:lnTo>
                  <a:lnTo>
                    <a:pt x="2354" y="1826"/>
                  </a:lnTo>
                  <a:lnTo>
                    <a:pt x="2347" y="1822"/>
                  </a:lnTo>
                  <a:lnTo>
                    <a:pt x="2335" y="1819"/>
                  </a:lnTo>
                  <a:lnTo>
                    <a:pt x="2325" y="1814"/>
                  </a:lnTo>
                  <a:lnTo>
                    <a:pt x="2314" y="1809"/>
                  </a:lnTo>
                  <a:lnTo>
                    <a:pt x="2304" y="1804"/>
                  </a:lnTo>
                  <a:lnTo>
                    <a:pt x="2292" y="1801"/>
                  </a:lnTo>
                  <a:lnTo>
                    <a:pt x="2280" y="1796"/>
                  </a:lnTo>
                  <a:lnTo>
                    <a:pt x="2268" y="1792"/>
                  </a:lnTo>
                  <a:lnTo>
                    <a:pt x="2257" y="1791"/>
                  </a:lnTo>
                  <a:lnTo>
                    <a:pt x="2255" y="1796"/>
                  </a:lnTo>
                  <a:lnTo>
                    <a:pt x="2257" y="1801"/>
                  </a:lnTo>
                  <a:lnTo>
                    <a:pt x="2262" y="1806"/>
                  </a:lnTo>
                  <a:lnTo>
                    <a:pt x="2265" y="1809"/>
                  </a:lnTo>
                  <a:lnTo>
                    <a:pt x="2285" y="1814"/>
                  </a:lnTo>
                  <a:lnTo>
                    <a:pt x="2305" y="1821"/>
                  </a:lnTo>
                  <a:lnTo>
                    <a:pt x="2325" y="1827"/>
                  </a:lnTo>
                  <a:lnTo>
                    <a:pt x="2344" y="1836"/>
                  </a:lnTo>
                  <a:lnTo>
                    <a:pt x="2364" y="1844"/>
                  </a:lnTo>
                  <a:lnTo>
                    <a:pt x="2382" y="1851"/>
                  </a:lnTo>
                  <a:lnTo>
                    <a:pt x="2402" y="1859"/>
                  </a:lnTo>
                  <a:lnTo>
                    <a:pt x="2422" y="1866"/>
                  </a:lnTo>
                  <a:lnTo>
                    <a:pt x="2427" y="1871"/>
                  </a:lnTo>
                  <a:lnTo>
                    <a:pt x="2434" y="1874"/>
                  </a:lnTo>
                  <a:lnTo>
                    <a:pt x="2441" y="1879"/>
                  </a:lnTo>
                  <a:lnTo>
                    <a:pt x="2442" y="1888"/>
                  </a:lnTo>
                  <a:lnTo>
                    <a:pt x="2431" y="1894"/>
                  </a:lnTo>
                  <a:lnTo>
                    <a:pt x="2422" y="1889"/>
                  </a:lnTo>
                  <a:lnTo>
                    <a:pt x="2412" y="1883"/>
                  </a:lnTo>
                  <a:lnTo>
                    <a:pt x="2402" y="1881"/>
                  </a:lnTo>
                  <a:lnTo>
                    <a:pt x="2387" y="1874"/>
                  </a:lnTo>
                  <a:lnTo>
                    <a:pt x="2372" y="1869"/>
                  </a:lnTo>
                  <a:lnTo>
                    <a:pt x="2357" y="1863"/>
                  </a:lnTo>
                  <a:lnTo>
                    <a:pt x="2342" y="1858"/>
                  </a:lnTo>
                  <a:lnTo>
                    <a:pt x="2325" y="1851"/>
                  </a:lnTo>
                  <a:lnTo>
                    <a:pt x="2310" y="1846"/>
                  </a:lnTo>
                  <a:lnTo>
                    <a:pt x="2295" y="1839"/>
                  </a:lnTo>
                  <a:lnTo>
                    <a:pt x="2280" y="1834"/>
                  </a:lnTo>
                  <a:lnTo>
                    <a:pt x="2280" y="1849"/>
                  </a:lnTo>
                  <a:lnTo>
                    <a:pt x="2285" y="1866"/>
                  </a:lnTo>
                  <a:lnTo>
                    <a:pt x="2292" y="1881"/>
                  </a:lnTo>
                  <a:lnTo>
                    <a:pt x="2295" y="1898"/>
                  </a:lnTo>
                  <a:lnTo>
                    <a:pt x="2292" y="1914"/>
                  </a:lnTo>
                  <a:lnTo>
                    <a:pt x="2285" y="1931"/>
                  </a:lnTo>
                  <a:lnTo>
                    <a:pt x="2277" y="1946"/>
                  </a:lnTo>
                  <a:lnTo>
                    <a:pt x="2272" y="1963"/>
                  </a:lnTo>
                  <a:lnTo>
                    <a:pt x="2273" y="1990"/>
                  </a:lnTo>
                  <a:lnTo>
                    <a:pt x="2282" y="2015"/>
                  </a:lnTo>
                  <a:lnTo>
                    <a:pt x="2283" y="2040"/>
                  </a:lnTo>
                  <a:lnTo>
                    <a:pt x="2268" y="2060"/>
                  </a:lnTo>
                  <a:lnTo>
                    <a:pt x="2268" y="2067"/>
                  </a:lnTo>
                  <a:lnTo>
                    <a:pt x="2273" y="2074"/>
                  </a:lnTo>
                  <a:lnTo>
                    <a:pt x="2278" y="2077"/>
                  </a:lnTo>
                  <a:lnTo>
                    <a:pt x="2282" y="2082"/>
                  </a:lnTo>
                  <a:lnTo>
                    <a:pt x="2270" y="2090"/>
                  </a:lnTo>
                  <a:lnTo>
                    <a:pt x="2258" y="2095"/>
                  </a:lnTo>
                  <a:lnTo>
                    <a:pt x="2245" y="2100"/>
                  </a:lnTo>
                  <a:lnTo>
                    <a:pt x="2230" y="2102"/>
                  </a:lnTo>
                  <a:lnTo>
                    <a:pt x="2216" y="2104"/>
                  </a:lnTo>
                  <a:lnTo>
                    <a:pt x="2201" y="2107"/>
                  </a:lnTo>
                  <a:lnTo>
                    <a:pt x="2186" y="2110"/>
                  </a:lnTo>
                  <a:lnTo>
                    <a:pt x="2173" y="2115"/>
                  </a:lnTo>
                  <a:lnTo>
                    <a:pt x="2148" y="2115"/>
                  </a:lnTo>
                  <a:lnTo>
                    <a:pt x="2124" y="2119"/>
                  </a:lnTo>
                  <a:lnTo>
                    <a:pt x="2101" y="2124"/>
                  </a:lnTo>
                  <a:lnTo>
                    <a:pt x="2078" y="2131"/>
                  </a:lnTo>
                  <a:lnTo>
                    <a:pt x="2054" y="2137"/>
                  </a:lnTo>
                  <a:lnTo>
                    <a:pt x="2032" y="2142"/>
                  </a:lnTo>
                  <a:lnTo>
                    <a:pt x="2009" y="2147"/>
                  </a:lnTo>
                  <a:lnTo>
                    <a:pt x="1985" y="2151"/>
                  </a:lnTo>
                  <a:lnTo>
                    <a:pt x="1964" y="2157"/>
                  </a:lnTo>
                  <a:lnTo>
                    <a:pt x="1944" y="2164"/>
                  </a:lnTo>
                  <a:lnTo>
                    <a:pt x="1922" y="2169"/>
                  </a:lnTo>
                  <a:lnTo>
                    <a:pt x="1900" y="2174"/>
                  </a:lnTo>
                  <a:lnTo>
                    <a:pt x="1878" y="2179"/>
                  </a:lnTo>
                  <a:lnTo>
                    <a:pt x="1858" y="2184"/>
                  </a:lnTo>
                  <a:lnTo>
                    <a:pt x="1837" y="2188"/>
                  </a:lnTo>
                  <a:lnTo>
                    <a:pt x="1815" y="2193"/>
                  </a:lnTo>
                  <a:lnTo>
                    <a:pt x="1793" y="2198"/>
                  </a:lnTo>
                  <a:lnTo>
                    <a:pt x="1771" y="2201"/>
                  </a:lnTo>
                  <a:lnTo>
                    <a:pt x="1749" y="2206"/>
                  </a:lnTo>
                  <a:lnTo>
                    <a:pt x="1726" y="2209"/>
                  </a:lnTo>
                  <a:lnTo>
                    <a:pt x="1704" y="2214"/>
                  </a:lnTo>
                  <a:lnTo>
                    <a:pt x="1683" y="2219"/>
                  </a:lnTo>
                  <a:lnTo>
                    <a:pt x="1661" y="2224"/>
                  </a:lnTo>
                  <a:lnTo>
                    <a:pt x="1639" y="2229"/>
                  </a:lnTo>
                  <a:lnTo>
                    <a:pt x="1614" y="2234"/>
                  </a:lnTo>
                  <a:lnTo>
                    <a:pt x="1589" y="2239"/>
                  </a:lnTo>
                  <a:lnTo>
                    <a:pt x="1564" y="2246"/>
                  </a:lnTo>
                  <a:lnTo>
                    <a:pt x="1539" y="2251"/>
                  </a:lnTo>
                  <a:lnTo>
                    <a:pt x="1513" y="2256"/>
                  </a:lnTo>
                  <a:lnTo>
                    <a:pt x="1488" y="2261"/>
                  </a:lnTo>
                  <a:lnTo>
                    <a:pt x="1463" y="2268"/>
                  </a:lnTo>
                  <a:lnTo>
                    <a:pt x="1438" y="2273"/>
                  </a:lnTo>
                  <a:lnTo>
                    <a:pt x="1411" y="2278"/>
                  </a:lnTo>
                  <a:lnTo>
                    <a:pt x="1386" y="2285"/>
                  </a:lnTo>
                  <a:lnTo>
                    <a:pt x="1361" y="2290"/>
                  </a:lnTo>
                  <a:lnTo>
                    <a:pt x="1336" y="2295"/>
                  </a:lnTo>
                  <a:lnTo>
                    <a:pt x="1311" y="2300"/>
                  </a:lnTo>
                  <a:lnTo>
                    <a:pt x="1286" y="2306"/>
                  </a:lnTo>
                  <a:lnTo>
                    <a:pt x="1261" y="2311"/>
                  </a:lnTo>
                  <a:lnTo>
                    <a:pt x="1236" y="2316"/>
                  </a:lnTo>
                  <a:lnTo>
                    <a:pt x="1207" y="2323"/>
                  </a:lnTo>
                  <a:lnTo>
                    <a:pt x="1179" y="2330"/>
                  </a:lnTo>
                  <a:lnTo>
                    <a:pt x="1150" y="2337"/>
                  </a:lnTo>
                  <a:lnTo>
                    <a:pt x="1122" y="2343"/>
                  </a:lnTo>
                  <a:lnTo>
                    <a:pt x="1093" y="2350"/>
                  </a:lnTo>
                  <a:lnTo>
                    <a:pt x="1065" y="2357"/>
                  </a:lnTo>
                  <a:lnTo>
                    <a:pt x="1038" y="2365"/>
                  </a:lnTo>
                  <a:lnTo>
                    <a:pt x="1010" y="2372"/>
                  </a:lnTo>
                  <a:lnTo>
                    <a:pt x="981" y="2380"/>
                  </a:lnTo>
                  <a:lnTo>
                    <a:pt x="953" y="2387"/>
                  </a:lnTo>
                  <a:lnTo>
                    <a:pt x="926" y="2395"/>
                  </a:lnTo>
                  <a:lnTo>
                    <a:pt x="897" y="2404"/>
                  </a:lnTo>
                  <a:lnTo>
                    <a:pt x="871" y="2412"/>
                  </a:lnTo>
                  <a:lnTo>
                    <a:pt x="842" y="2420"/>
                  </a:lnTo>
                  <a:lnTo>
                    <a:pt x="815" y="2429"/>
                  </a:lnTo>
                  <a:lnTo>
                    <a:pt x="787" y="2437"/>
                  </a:lnTo>
                  <a:lnTo>
                    <a:pt x="762" y="2444"/>
                  </a:lnTo>
                  <a:lnTo>
                    <a:pt x="737" y="2450"/>
                  </a:lnTo>
                  <a:lnTo>
                    <a:pt x="712" y="2456"/>
                  </a:lnTo>
                  <a:lnTo>
                    <a:pt x="685" y="2461"/>
                  </a:lnTo>
                  <a:lnTo>
                    <a:pt x="660" y="2466"/>
                  </a:lnTo>
                  <a:lnTo>
                    <a:pt x="633" y="2469"/>
                  </a:lnTo>
                  <a:lnTo>
                    <a:pt x="606" y="2472"/>
                  </a:lnTo>
                  <a:lnTo>
                    <a:pt x="581" y="2474"/>
                  </a:lnTo>
                  <a:lnTo>
                    <a:pt x="578" y="2471"/>
                  </a:lnTo>
                  <a:lnTo>
                    <a:pt x="576" y="2467"/>
                  </a:lnTo>
                  <a:lnTo>
                    <a:pt x="574" y="2466"/>
                  </a:lnTo>
                  <a:lnTo>
                    <a:pt x="574" y="2461"/>
                  </a:lnTo>
                  <a:lnTo>
                    <a:pt x="588" y="2456"/>
                  </a:lnTo>
                  <a:lnTo>
                    <a:pt x="603" y="2452"/>
                  </a:lnTo>
                  <a:lnTo>
                    <a:pt x="618" y="2449"/>
                  </a:lnTo>
                  <a:lnTo>
                    <a:pt x="635" y="2447"/>
                  </a:lnTo>
                  <a:lnTo>
                    <a:pt x="650" y="2444"/>
                  </a:lnTo>
                  <a:lnTo>
                    <a:pt x="665" y="2442"/>
                  </a:lnTo>
                  <a:lnTo>
                    <a:pt x="680" y="2440"/>
                  </a:lnTo>
                  <a:lnTo>
                    <a:pt x="695" y="2439"/>
                  </a:lnTo>
                  <a:lnTo>
                    <a:pt x="728" y="2430"/>
                  </a:lnTo>
                  <a:lnTo>
                    <a:pt x="762" y="2422"/>
                  </a:lnTo>
                  <a:lnTo>
                    <a:pt x="795" y="2412"/>
                  </a:lnTo>
                  <a:lnTo>
                    <a:pt x="829" y="2404"/>
                  </a:lnTo>
                  <a:lnTo>
                    <a:pt x="862" y="2395"/>
                  </a:lnTo>
                  <a:lnTo>
                    <a:pt x="896" y="2385"/>
                  </a:lnTo>
                  <a:lnTo>
                    <a:pt x="929" y="2377"/>
                  </a:lnTo>
                  <a:lnTo>
                    <a:pt x="963" y="2368"/>
                  </a:lnTo>
                  <a:lnTo>
                    <a:pt x="996" y="2358"/>
                  </a:lnTo>
                  <a:lnTo>
                    <a:pt x="1030" y="2350"/>
                  </a:lnTo>
                  <a:lnTo>
                    <a:pt x="1063" y="2342"/>
                  </a:lnTo>
                  <a:lnTo>
                    <a:pt x="1097" y="2333"/>
                  </a:lnTo>
                  <a:lnTo>
                    <a:pt x="1130" y="2325"/>
                  </a:lnTo>
                  <a:lnTo>
                    <a:pt x="1165" y="2318"/>
                  </a:lnTo>
                  <a:lnTo>
                    <a:pt x="1199" y="2310"/>
                  </a:lnTo>
                  <a:lnTo>
                    <a:pt x="1232" y="2303"/>
                  </a:lnTo>
                  <a:lnTo>
                    <a:pt x="1254" y="2298"/>
                  </a:lnTo>
                  <a:lnTo>
                    <a:pt x="1276" y="2293"/>
                  </a:lnTo>
                  <a:lnTo>
                    <a:pt x="1299" y="2288"/>
                  </a:lnTo>
                  <a:lnTo>
                    <a:pt x="1321" y="2283"/>
                  </a:lnTo>
                  <a:lnTo>
                    <a:pt x="1343" y="2278"/>
                  </a:lnTo>
                  <a:lnTo>
                    <a:pt x="1366" y="2273"/>
                  </a:lnTo>
                  <a:lnTo>
                    <a:pt x="1388" y="2268"/>
                  </a:lnTo>
                  <a:lnTo>
                    <a:pt x="1410" y="2261"/>
                  </a:lnTo>
                  <a:lnTo>
                    <a:pt x="1433" y="2256"/>
                  </a:lnTo>
                  <a:lnTo>
                    <a:pt x="1455" y="2251"/>
                  </a:lnTo>
                  <a:lnTo>
                    <a:pt x="1478" y="2244"/>
                  </a:lnTo>
                  <a:lnTo>
                    <a:pt x="1500" y="2239"/>
                  </a:lnTo>
                  <a:lnTo>
                    <a:pt x="1523" y="2234"/>
                  </a:lnTo>
                  <a:lnTo>
                    <a:pt x="1547" y="2229"/>
                  </a:lnTo>
                  <a:lnTo>
                    <a:pt x="1569" y="2224"/>
                  </a:lnTo>
                  <a:lnTo>
                    <a:pt x="1592" y="2219"/>
                  </a:lnTo>
                  <a:lnTo>
                    <a:pt x="1612" y="2216"/>
                  </a:lnTo>
                  <a:lnTo>
                    <a:pt x="1631" y="2213"/>
                  </a:lnTo>
                  <a:lnTo>
                    <a:pt x="1651" y="2209"/>
                  </a:lnTo>
                  <a:lnTo>
                    <a:pt x="1669" y="2204"/>
                  </a:lnTo>
                  <a:lnTo>
                    <a:pt x="1689" y="2201"/>
                  </a:lnTo>
                  <a:lnTo>
                    <a:pt x="1708" y="2196"/>
                  </a:lnTo>
                  <a:lnTo>
                    <a:pt x="1728" y="2191"/>
                  </a:lnTo>
                  <a:lnTo>
                    <a:pt x="1746" y="2186"/>
                  </a:lnTo>
                  <a:lnTo>
                    <a:pt x="1765" y="2182"/>
                  </a:lnTo>
                  <a:lnTo>
                    <a:pt x="1785" y="2177"/>
                  </a:lnTo>
                  <a:lnTo>
                    <a:pt x="1803" y="2172"/>
                  </a:lnTo>
                  <a:lnTo>
                    <a:pt x="1823" y="2169"/>
                  </a:lnTo>
                  <a:lnTo>
                    <a:pt x="1842" y="2164"/>
                  </a:lnTo>
                  <a:lnTo>
                    <a:pt x="1862" y="2161"/>
                  </a:lnTo>
                  <a:lnTo>
                    <a:pt x="1880" y="2157"/>
                  </a:lnTo>
                  <a:lnTo>
                    <a:pt x="1900" y="2154"/>
                  </a:lnTo>
                  <a:lnTo>
                    <a:pt x="1912" y="2149"/>
                  </a:lnTo>
                  <a:lnTo>
                    <a:pt x="1924" y="2144"/>
                  </a:lnTo>
                  <a:lnTo>
                    <a:pt x="1937" y="2142"/>
                  </a:lnTo>
                  <a:lnTo>
                    <a:pt x="1950" y="2139"/>
                  </a:lnTo>
                  <a:lnTo>
                    <a:pt x="1964" y="2139"/>
                  </a:lnTo>
                  <a:lnTo>
                    <a:pt x="1977" y="2137"/>
                  </a:lnTo>
                  <a:lnTo>
                    <a:pt x="1991" y="2134"/>
                  </a:lnTo>
                  <a:lnTo>
                    <a:pt x="2002" y="2131"/>
                  </a:lnTo>
                  <a:lnTo>
                    <a:pt x="2011" y="2127"/>
                  </a:lnTo>
                  <a:lnTo>
                    <a:pt x="2021" y="2124"/>
                  </a:lnTo>
                  <a:lnTo>
                    <a:pt x="2031" y="2122"/>
                  </a:lnTo>
                  <a:lnTo>
                    <a:pt x="2042" y="2121"/>
                  </a:lnTo>
                  <a:lnTo>
                    <a:pt x="2052" y="2119"/>
                  </a:lnTo>
                  <a:lnTo>
                    <a:pt x="2062" y="2115"/>
                  </a:lnTo>
                  <a:lnTo>
                    <a:pt x="2073" y="2112"/>
                  </a:lnTo>
                  <a:lnTo>
                    <a:pt x="2083" y="2107"/>
                  </a:lnTo>
                  <a:lnTo>
                    <a:pt x="2103" y="2102"/>
                  </a:lnTo>
                  <a:lnTo>
                    <a:pt x="2124" y="2099"/>
                  </a:lnTo>
                  <a:lnTo>
                    <a:pt x="2146" y="2095"/>
                  </a:lnTo>
                  <a:lnTo>
                    <a:pt x="2170" y="2090"/>
                  </a:lnTo>
                  <a:lnTo>
                    <a:pt x="2191" y="2085"/>
                  </a:lnTo>
                  <a:lnTo>
                    <a:pt x="2215" y="2080"/>
                  </a:lnTo>
                  <a:lnTo>
                    <a:pt x="2237" y="2075"/>
                  </a:lnTo>
                  <a:lnTo>
                    <a:pt x="2258" y="2069"/>
                  </a:lnTo>
                  <a:lnTo>
                    <a:pt x="2260" y="2057"/>
                  </a:lnTo>
                  <a:lnTo>
                    <a:pt x="2205" y="2067"/>
                  </a:lnTo>
                  <a:lnTo>
                    <a:pt x="2150" y="2077"/>
                  </a:lnTo>
                  <a:lnTo>
                    <a:pt x="2096" y="2087"/>
                  </a:lnTo>
                  <a:lnTo>
                    <a:pt x="2041" y="2097"/>
                  </a:lnTo>
                  <a:lnTo>
                    <a:pt x="1985" y="2109"/>
                  </a:lnTo>
                  <a:lnTo>
                    <a:pt x="1930" y="2121"/>
                  </a:lnTo>
                  <a:lnTo>
                    <a:pt x="1877" y="2132"/>
                  </a:lnTo>
                  <a:lnTo>
                    <a:pt x="1821" y="2146"/>
                  </a:lnTo>
                  <a:lnTo>
                    <a:pt x="1766" y="2157"/>
                  </a:lnTo>
                  <a:lnTo>
                    <a:pt x="1713" y="2171"/>
                  </a:lnTo>
                  <a:lnTo>
                    <a:pt x="1657" y="2182"/>
                  </a:lnTo>
                  <a:lnTo>
                    <a:pt x="1604" y="2196"/>
                  </a:lnTo>
                  <a:lnTo>
                    <a:pt x="1549" y="2209"/>
                  </a:lnTo>
                  <a:lnTo>
                    <a:pt x="1493" y="2221"/>
                  </a:lnTo>
                  <a:lnTo>
                    <a:pt x="1440" y="2234"/>
                  </a:lnTo>
                  <a:lnTo>
                    <a:pt x="1385" y="2246"/>
                  </a:lnTo>
                  <a:lnTo>
                    <a:pt x="1353" y="2256"/>
                  </a:lnTo>
                  <a:lnTo>
                    <a:pt x="1319" y="2266"/>
                  </a:lnTo>
                  <a:lnTo>
                    <a:pt x="1286" y="2275"/>
                  </a:lnTo>
                  <a:lnTo>
                    <a:pt x="1252" y="2283"/>
                  </a:lnTo>
                  <a:lnTo>
                    <a:pt x="1219" y="2290"/>
                  </a:lnTo>
                  <a:lnTo>
                    <a:pt x="1185" y="2298"/>
                  </a:lnTo>
                  <a:lnTo>
                    <a:pt x="1152" y="2306"/>
                  </a:lnTo>
                  <a:lnTo>
                    <a:pt x="1118" y="2315"/>
                  </a:lnTo>
                  <a:lnTo>
                    <a:pt x="1102" y="2318"/>
                  </a:lnTo>
                  <a:lnTo>
                    <a:pt x="1085" y="2322"/>
                  </a:lnTo>
                  <a:lnTo>
                    <a:pt x="1068" y="2325"/>
                  </a:lnTo>
                  <a:lnTo>
                    <a:pt x="1051" y="2328"/>
                  </a:lnTo>
                  <a:lnTo>
                    <a:pt x="1033" y="2332"/>
                  </a:lnTo>
                  <a:lnTo>
                    <a:pt x="1016" y="2335"/>
                  </a:lnTo>
                  <a:lnTo>
                    <a:pt x="1000" y="2338"/>
                  </a:lnTo>
                  <a:lnTo>
                    <a:pt x="983" y="2342"/>
                  </a:lnTo>
                  <a:lnTo>
                    <a:pt x="969" y="2347"/>
                  </a:lnTo>
                  <a:lnTo>
                    <a:pt x="954" y="2352"/>
                  </a:lnTo>
                  <a:lnTo>
                    <a:pt x="939" y="2357"/>
                  </a:lnTo>
                  <a:lnTo>
                    <a:pt x="924" y="2358"/>
                  </a:lnTo>
                  <a:lnTo>
                    <a:pt x="909" y="2362"/>
                  </a:lnTo>
                  <a:lnTo>
                    <a:pt x="894" y="2365"/>
                  </a:lnTo>
                  <a:lnTo>
                    <a:pt x="879" y="2368"/>
                  </a:lnTo>
                  <a:lnTo>
                    <a:pt x="864" y="2372"/>
                  </a:lnTo>
                  <a:lnTo>
                    <a:pt x="849" y="2375"/>
                  </a:lnTo>
                  <a:lnTo>
                    <a:pt x="834" y="2380"/>
                  </a:lnTo>
                  <a:lnTo>
                    <a:pt x="820" y="2383"/>
                  </a:lnTo>
                  <a:lnTo>
                    <a:pt x="805" y="2389"/>
                  </a:lnTo>
                  <a:lnTo>
                    <a:pt x="792" y="2394"/>
                  </a:lnTo>
                  <a:lnTo>
                    <a:pt x="779" y="2397"/>
                  </a:lnTo>
                  <a:lnTo>
                    <a:pt x="764" y="2400"/>
                  </a:lnTo>
                  <a:lnTo>
                    <a:pt x="750" y="2404"/>
                  </a:lnTo>
                  <a:lnTo>
                    <a:pt x="732" y="2407"/>
                  </a:lnTo>
                  <a:lnTo>
                    <a:pt x="712" y="2412"/>
                  </a:lnTo>
                  <a:lnTo>
                    <a:pt x="693" y="2419"/>
                  </a:lnTo>
                  <a:lnTo>
                    <a:pt x="675" y="2425"/>
                  </a:lnTo>
                  <a:lnTo>
                    <a:pt x="656" y="2430"/>
                  </a:lnTo>
                  <a:lnTo>
                    <a:pt x="638" y="2435"/>
                  </a:lnTo>
                  <a:lnTo>
                    <a:pt x="620" y="2435"/>
                  </a:lnTo>
                  <a:lnTo>
                    <a:pt x="600" y="2434"/>
                  </a:lnTo>
                  <a:lnTo>
                    <a:pt x="601" y="2429"/>
                  </a:lnTo>
                  <a:lnTo>
                    <a:pt x="603" y="2424"/>
                  </a:lnTo>
                  <a:lnTo>
                    <a:pt x="606" y="2422"/>
                  </a:lnTo>
                  <a:lnTo>
                    <a:pt x="611" y="2419"/>
                  </a:lnTo>
                  <a:lnTo>
                    <a:pt x="645" y="2414"/>
                  </a:lnTo>
                  <a:lnTo>
                    <a:pt x="677" y="2409"/>
                  </a:lnTo>
                  <a:lnTo>
                    <a:pt x="708" y="2400"/>
                  </a:lnTo>
                  <a:lnTo>
                    <a:pt x="742" y="2390"/>
                  </a:lnTo>
                  <a:lnTo>
                    <a:pt x="774" y="2382"/>
                  </a:lnTo>
                  <a:lnTo>
                    <a:pt x="805" y="2373"/>
                  </a:lnTo>
                  <a:lnTo>
                    <a:pt x="837" y="2365"/>
                  </a:lnTo>
                  <a:lnTo>
                    <a:pt x="871" y="2358"/>
                  </a:lnTo>
                  <a:lnTo>
                    <a:pt x="906" y="2348"/>
                  </a:lnTo>
                  <a:lnTo>
                    <a:pt x="939" y="2338"/>
                  </a:lnTo>
                  <a:lnTo>
                    <a:pt x="974" y="2330"/>
                  </a:lnTo>
                  <a:lnTo>
                    <a:pt x="1010" y="2322"/>
                  </a:lnTo>
                  <a:lnTo>
                    <a:pt x="1045" y="2311"/>
                  </a:lnTo>
                  <a:lnTo>
                    <a:pt x="1080" y="2303"/>
                  </a:lnTo>
                  <a:lnTo>
                    <a:pt x="1115" y="2295"/>
                  </a:lnTo>
                  <a:lnTo>
                    <a:pt x="1150" y="2286"/>
                  </a:lnTo>
                  <a:lnTo>
                    <a:pt x="1185" y="2278"/>
                  </a:lnTo>
                  <a:lnTo>
                    <a:pt x="1221" y="2271"/>
                  </a:lnTo>
                  <a:lnTo>
                    <a:pt x="1256" y="2263"/>
                  </a:lnTo>
                  <a:lnTo>
                    <a:pt x="1291" y="2255"/>
                  </a:lnTo>
                  <a:lnTo>
                    <a:pt x="1326" y="2246"/>
                  </a:lnTo>
                  <a:lnTo>
                    <a:pt x="1361" y="2238"/>
                  </a:lnTo>
                  <a:lnTo>
                    <a:pt x="1395" y="2228"/>
                  </a:lnTo>
                  <a:lnTo>
                    <a:pt x="1430" y="2219"/>
                  </a:lnTo>
                  <a:lnTo>
                    <a:pt x="1475" y="2209"/>
                  </a:lnTo>
                  <a:lnTo>
                    <a:pt x="1522" y="2199"/>
                  </a:lnTo>
                  <a:lnTo>
                    <a:pt x="1567" y="2188"/>
                  </a:lnTo>
                  <a:lnTo>
                    <a:pt x="1612" y="2177"/>
                  </a:lnTo>
                  <a:lnTo>
                    <a:pt x="1657" y="2166"/>
                  </a:lnTo>
                  <a:lnTo>
                    <a:pt x="1703" y="2156"/>
                  </a:lnTo>
                  <a:lnTo>
                    <a:pt x="1748" y="2144"/>
                  </a:lnTo>
                  <a:lnTo>
                    <a:pt x="1793" y="2132"/>
                  </a:lnTo>
                  <a:lnTo>
                    <a:pt x="1838" y="2122"/>
                  </a:lnTo>
                  <a:lnTo>
                    <a:pt x="1885" y="2110"/>
                  </a:lnTo>
                  <a:lnTo>
                    <a:pt x="1930" y="2100"/>
                  </a:lnTo>
                  <a:lnTo>
                    <a:pt x="1975" y="2089"/>
                  </a:lnTo>
                  <a:lnTo>
                    <a:pt x="2022" y="2079"/>
                  </a:lnTo>
                  <a:lnTo>
                    <a:pt x="2067" y="2069"/>
                  </a:lnTo>
                  <a:lnTo>
                    <a:pt x="2114" y="2059"/>
                  </a:lnTo>
                  <a:lnTo>
                    <a:pt x="2161" y="2048"/>
                  </a:lnTo>
                  <a:lnTo>
                    <a:pt x="2133" y="2050"/>
                  </a:lnTo>
                  <a:lnTo>
                    <a:pt x="2104" y="2054"/>
                  </a:lnTo>
                  <a:lnTo>
                    <a:pt x="2076" y="2057"/>
                  </a:lnTo>
                  <a:lnTo>
                    <a:pt x="2047" y="2062"/>
                  </a:lnTo>
                  <a:lnTo>
                    <a:pt x="2019" y="2069"/>
                  </a:lnTo>
                  <a:lnTo>
                    <a:pt x="1991" y="2074"/>
                  </a:lnTo>
                  <a:lnTo>
                    <a:pt x="1964" y="2079"/>
                  </a:lnTo>
                  <a:lnTo>
                    <a:pt x="1935" y="2082"/>
                  </a:lnTo>
                  <a:lnTo>
                    <a:pt x="1908" y="2089"/>
                  </a:lnTo>
                  <a:lnTo>
                    <a:pt x="1883" y="2095"/>
                  </a:lnTo>
                  <a:lnTo>
                    <a:pt x="1855" y="2100"/>
                  </a:lnTo>
                  <a:lnTo>
                    <a:pt x="1828" y="2104"/>
                  </a:lnTo>
                  <a:lnTo>
                    <a:pt x="1801" y="2107"/>
                  </a:lnTo>
                  <a:lnTo>
                    <a:pt x="1775" y="2112"/>
                  </a:lnTo>
                  <a:lnTo>
                    <a:pt x="1749" y="2119"/>
                  </a:lnTo>
                  <a:lnTo>
                    <a:pt x="1724" y="2126"/>
                  </a:lnTo>
                  <a:lnTo>
                    <a:pt x="1704" y="2127"/>
                  </a:lnTo>
                  <a:lnTo>
                    <a:pt x="1684" y="2131"/>
                  </a:lnTo>
                  <a:lnTo>
                    <a:pt x="1664" y="2137"/>
                  </a:lnTo>
                  <a:lnTo>
                    <a:pt x="1646" y="2144"/>
                  </a:lnTo>
                  <a:lnTo>
                    <a:pt x="1627" y="2151"/>
                  </a:lnTo>
                  <a:lnTo>
                    <a:pt x="1607" y="2157"/>
                  </a:lnTo>
                  <a:lnTo>
                    <a:pt x="1587" y="2161"/>
                  </a:lnTo>
                  <a:lnTo>
                    <a:pt x="1567" y="2162"/>
                  </a:lnTo>
                  <a:lnTo>
                    <a:pt x="1542" y="2167"/>
                  </a:lnTo>
                  <a:lnTo>
                    <a:pt x="1518" y="2174"/>
                  </a:lnTo>
                  <a:lnTo>
                    <a:pt x="1495" y="2181"/>
                  </a:lnTo>
                  <a:lnTo>
                    <a:pt x="1470" y="2188"/>
                  </a:lnTo>
                  <a:lnTo>
                    <a:pt x="1447" y="2194"/>
                  </a:lnTo>
                  <a:lnTo>
                    <a:pt x="1423" y="2201"/>
                  </a:lnTo>
                  <a:lnTo>
                    <a:pt x="1401" y="2209"/>
                  </a:lnTo>
                  <a:lnTo>
                    <a:pt x="1378" y="2218"/>
                  </a:lnTo>
                  <a:lnTo>
                    <a:pt x="1373" y="2214"/>
                  </a:lnTo>
                  <a:lnTo>
                    <a:pt x="1370" y="2218"/>
                  </a:lnTo>
                  <a:lnTo>
                    <a:pt x="1366" y="2221"/>
                  </a:lnTo>
                  <a:lnTo>
                    <a:pt x="1361" y="2223"/>
                  </a:lnTo>
                  <a:lnTo>
                    <a:pt x="1319" y="2231"/>
                  </a:lnTo>
                  <a:lnTo>
                    <a:pt x="1279" y="2241"/>
                  </a:lnTo>
                  <a:lnTo>
                    <a:pt x="1237" y="2249"/>
                  </a:lnTo>
                  <a:lnTo>
                    <a:pt x="1195" y="2260"/>
                  </a:lnTo>
                  <a:lnTo>
                    <a:pt x="1155" y="2270"/>
                  </a:lnTo>
                  <a:lnTo>
                    <a:pt x="1113" y="2278"/>
                  </a:lnTo>
                  <a:lnTo>
                    <a:pt x="1073" y="2288"/>
                  </a:lnTo>
                  <a:lnTo>
                    <a:pt x="1031" y="2296"/>
                  </a:lnTo>
                  <a:lnTo>
                    <a:pt x="991" y="2306"/>
                  </a:lnTo>
                  <a:lnTo>
                    <a:pt x="949" y="2316"/>
                  </a:lnTo>
                  <a:lnTo>
                    <a:pt x="909" y="2327"/>
                  </a:lnTo>
                  <a:lnTo>
                    <a:pt x="867" y="2337"/>
                  </a:lnTo>
                  <a:lnTo>
                    <a:pt x="826" y="2347"/>
                  </a:lnTo>
                  <a:lnTo>
                    <a:pt x="785" y="2357"/>
                  </a:lnTo>
                  <a:lnTo>
                    <a:pt x="743" y="2367"/>
                  </a:lnTo>
                  <a:lnTo>
                    <a:pt x="702" y="2377"/>
                  </a:lnTo>
                  <a:lnTo>
                    <a:pt x="688" y="2382"/>
                  </a:lnTo>
                  <a:lnTo>
                    <a:pt x="675" y="2385"/>
                  </a:lnTo>
                  <a:lnTo>
                    <a:pt x="661" y="2389"/>
                  </a:lnTo>
                  <a:lnTo>
                    <a:pt x="648" y="2392"/>
                  </a:lnTo>
                  <a:lnTo>
                    <a:pt x="633" y="2395"/>
                  </a:lnTo>
                  <a:lnTo>
                    <a:pt x="620" y="2399"/>
                  </a:lnTo>
                  <a:lnTo>
                    <a:pt x="606" y="2404"/>
                  </a:lnTo>
                  <a:lnTo>
                    <a:pt x="595" y="2409"/>
                  </a:lnTo>
                  <a:lnTo>
                    <a:pt x="588" y="2407"/>
                  </a:lnTo>
                  <a:lnTo>
                    <a:pt x="579" y="2409"/>
                  </a:lnTo>
                  <a:lnTo>
                    <a:pt x="573" y="2410"/>
                  </a:lnTo>
                  <a:lnTo>
                    <a:pt x="566" y="2405"/>
                  </a:lnTo>
                  <a:lnTo>
                    <a:pt x="563" y="2410"/>
                  </a:lnTo>
                  <a:lnTo>
                    <a:pt x="563" y="2419"/>
                  </a:lnTo>
                  <a:lnTo>
                    <a:pt x="563" y="2425"/>
                  </a:lnTo>
                  <a:lnTo>
                    <a:pt x="563" y="2432"/>
                  </a:lnTo>
                  <a:lnTo>
                    <a:pt x="566" y="2437"/>
                  </a:lnTo>
                  <a:lnTo>
                    <a:pt x="568" y="2444"/>
                  </a:lnTo>
                  <a:lnTo>
                    <a:pt x="566" y="2450"/>
                  </a:lnTo>
                  <a:lnTo>
                    <a:pt x="563" y="2456"/>
                  </a:lnTo>
                  <a:lnTo>
                    <a:pt x="554" y="2477"/>
                  </a:lnTo>
                  <a:lnTo>
                    <a:pt x="553" y="2502"/>
                  </a:lnTo>
                  <a:lnTo>
                    <a:pt x="549" y="2528"/>
                  </a:lnTo>
                  <a:lnTo>
                    <a:pt x="539" y="2549"/>
                  </a:lnTo>
                  <a:lnTo>
                    <a:pt x="541" y="2563"/>
                  </a:lnTo>
                  <a:lnTo>
                    <a:pt x="538" y="2574"/>
                  </a:lnTo>
                  <a:lnTo>
                    <a:pt x="536" y="2584"/>
                  </a:lnTo>
                  <a:lnTo>
                    <a:pt x="539" y="2596"/>
                  </a:lnTo>
                  <a:lnTo>
                    <a:pt x="566" y="2590"/>
                  </a:lnTo>
                  <a:lnTo>
                    <a:pt x="595" y="2583"/>
                  </a:lnTo>
                  <a:lnTo>
                    <a:pt x="623" y="2578"/>
                  </a:lnTo>
                  <a:lnTo>
                    <a:pt x="650" y="2571"/>
                  </a:lnTo>
                  <a:lnTo>
                    <a:pt x="678" y="2566"/>
                  </a:lnTo>
                  <a:lnTo>
                    <a:pt x="707" y="2561"/>
                  </a:lnTo>
                  <a:lnTo>
                    <a:pt x="735" y="2556"/>
                  </a:lnTo>
                  <a:lnTo>
                    <a:pt x="764" y="2553"/>
                  </a:lnTo>
                  <a:lnTo>
                    <a:pt x="792" y="2548"/>
                  </a:lnTo>
                  <a:lnTo>
                    <a:pt x="819" y="2543"/>
                  </a:lnTo>
                  <a:lnTo>
                    <a:pt x="847" y="2538"/>
                  </a:lnTo>
                  <a:lnTo>
                    <a:pt x="876" y="2531"/>
                  </a:lnTo>
                  <a:lnTo>
                    <a:pt x="903" y="2526"/>
                  </a:lnTo>
                  <a:lnTo>
                    <a:pt x="931" y="2519"/>
                  </a:lnTo>
                  <a:lnTo>
                    <a:pt x="958" y="2512"/>
                  </a:lnTo>
                  <a:lnTo>
                    <a:pt x="985" y="2504"/>
                  </a:lnTo>
                  <a:lnTo>
                    <a:pt x="1005" y="2494"/>
                  </a:lnTo>
                  <a:lnTo>
                    <a:pt x="1026" y="2487"/>
                  </a:lnTo>
                  <a:lnTo>
                    <a:pt x="1046" y="2479"/>
                  </a:lnTo>
                  <a:lnTo>
                    <a:pt x="1068" y="2472"/>
                  </a:lnTo>
                  <a:lnTo>
                    <a:pt x="1090" y="2467"/>
                  </a:lnTo>
                  <a:lnTo>
                    <a:pt x="1112" y="2461"/>
                  </a:lnTo>
                  <a:lnTo>
                    <a:pt x="1133" y="2454"/>
                  </a:lnTo>
                  <a:lnTo>
                    <a:pt x="1155" y="2447"/>
                  </a:lnTo>
                  <a:lnTo>
                    <a:pt x="1194" y="2435"/>
                  </a:lnTo>
                  <a:lnTo>
                    <a:pt x="1234" y="2425"/>
                  </a:lnTo>
                  <a:lnTo>
                    <a:pt x="1272" y="2415"/>
                  </a:lnTo>
                  <a:lnTo>
                    <a:pt x="1313" y="2405"/>
                  </a:lnTo>
                  <a:lnTo>
                    <a:pt x="1353" y="2397"/>
                  </a:lnTo>
                  <a:lnTo>
                    <a:pt x="1391" y="2387"/>
                  </a:lnTo>
                  <a:lnTo>
                    <a:pt x="1431" y="2380"/>
                  </a:lnTo>
                  <a:lnTo>
                    <a:pt x="1472" y="2372"/>
                  </a:lnTo>
                  <a:lnTo>
                    <a:pt x="1512" y="2363"/>
                  </a:lnTo>
                  <a:lnTo>
                    <a:pt x="1552" y="2357"/>
                  </a:lnTo>
                  <a:lnTo>
                    <a:pt x="1594" y="2348"/>
                  </a:lnTo>
                  <a:lnTo>
                    <a:pt x="1634" y="2340"/>
                  </a:lnTo>
                  <a:lnTo>
                    <a:pt x="1674" y="2333"/>
                  </a:lnTo>
                  <a:lnTo>
                    <a:pt x="1714" y="2325"/>
                  </a:lnTo>
                  <a:lnTo>
                    <a:pt x="1756" y="2316"/>
                  </a:lnTo>
                  <a:lnTo>
                    <a:pt x="1796" y="2308"/>
                  </a:lnTo>
                  <a:lnTo>
                    <a:pt x="1820" y="2303"/>
                  </a:lnTo>
                  <a:lnTo>
                    <a:pt x="1842" y="2298"/>
                  </a:lnTo>
                  <a:lnTo>
                    <a:pt x="1863" y="2293"/>
                  </a:lnTo>
                  <a:lnTo>
                    <a:pt x="1887" y="2286"/>
                  </a:lnTo>
                  <a:lnTo>
                    <a:pt x="1908" y="2281"/>
                  </a:lnTo>
                  <a:lnTo>
                    <a:pt x="1930" y="2275"/>
                  </a:lnTo>
                  <a:lnTo>
                    <a:pt x="1952" y="2270"/>
                  </a:lnTo>
                  <a:lnTo>
                    <a:pt x="1974" y="2263"/>
                  </a:lnTo>
                  <a:lnTo>
                    <a:pt x="1997" y="2256"/>
                  </a:lnTo>
                  <a:lnTo>
                    <a:pt x="2019" y="2251"/>
                  </a:lnTo>
                  <a:lnTo>
                    <a:pt x="2041" y="2246"/>
                  </a:lnTo>
                  <a:lnTo>
                    <a:pt x="2064" y="2241"/>
                  </a:lnTo>
                  <a:lnTo>
                    <a:pt x="2086" y="2236"/>
                  </a:lnTo>
                  <a:lnTo>
                    <a:pt x="2109" y="2233"/>
                  </a:lnTo>
                  <a:lnTo>
                    <a:pt x="2133" y="2229"/>
                  </a:lnTo>
                  <a:lnTo>
                    <a:pt x="2156" y="2226"/>
                  </a:lnTo>
                  <a:lnTo>
                    <a:pt x="2165" y="2224"/>
                  </a:lnTo>
                  <a:lnTo>
                    <a:pt x="2173" y="2223"/>
                  </a:lnTo>
                  <a:lnTo>
                    <a:pt x="2183" y="2219"/>
                  </a:lnTo>
                  <a:lnTo>
                    <a:pt x="2191" y="2218"/>
                  </a:lnTo>
                  <a:lnTo>
                    <a:pt x="2200" y="2216"/>
                  </a:lnTo>
                  <a:lnTo>
                    <a:pt x="2208" y="2214"/>
                  </a:lnTo>
                  <a:lnTo>
                    <a:pt x="2216" y="2214"/>
                  </a:lnTo>
                  <a:lnTo>
                    <a:pt x="2225" y="2213"/>
                  </a:lnTo>
                  <a:lnTo>
                    <a:pt x="2230" y="2209"/>
                  </a:lnTo>
                  <a:lnTo>
                    <a:pt x="2230" y="2206"/>
                  </a:lnTo>
                  <a:lnTo>
                    <a:pt x="2230" y="2201"/>
                  </a:lnTo>
                  <a:lnTo>
                    <a:pt x="2230" y="2198"/>
                  </a:lnTo>
                  <a:lnTo>
                    <a:pt x="2196" y="2199"/>
                  </a:lnTo>
                  <a:lnTo>
                    <a:pt x="2163" y="2204"/>
                  </a:lnTo>
                  <a:lnTo>
                    <a:pt x="2129" y="2211"/>
                  </a:lnTo>
                  <a:lnTo>
                    <a:pt x="2098" y="2219"/>
                  </a:lnTo>
                  <a:lnTo>
                    <a:pt x="2064" y="2228"/>
                  </a:lnTo>
                  <a:lnTo>
                    <a:pt x="2032" y="2234"/>
                  </a:lnTo>
                  <a:lnTo>
                    <a:pt x="1999" y="2239"/>
                  </a:lnTo>
                  <a:lnTo>
                    <a:pt x="1964" y="2243"/>
                  </a:lnTo>
                  <a:lnTo>
                    <a:pt x="1957" y="2248"/>
                  </a:lnTo>
                  <a:lnTo>
                    <a:pt x="1930" y="2251"/>
                  </a:lnTo>
                  <a:lnTo>
                    <a:pt x="1902" y="2255"/>
                  </a:lnTo>
                  <a:lnTo>
                    <a:pt x="1875" y="2260"/>
                  </a:lnTo>
                  <a:lnTo>
                    <a:pt x="1848" y="2263"/>
                  </a:lnTo>
                  <a:lnTo>
                    <a:pt x="1821" y="2270"/>
                  </a:lnTo>
                  <a:lnTo>
                    <a:pt x="1796" y="2275"/>
                  </a:lnTo>
                  <a:lnTo>
                    <a:pt x="1770" y="2281"/>
                  </a:lnTo>
                  <a:lnTo>
                    <a:pt x="1744" y="2286"/>
                  </a:lnTo>
                  <a:lnTo>
                    <a:pt x="1718" y="2293"/>
                  </a:lnTo>
                  <a:lnTo>
                    <a:pt x="1691" y="2300"/>
                  </a:lnTo>
                  <a:lnTo>
                    <a:pt x="1666" y="2306"/>
                  </a:lnTo>
                  <a:lnTo>
                    <a:pt x="1639" y="2311"/>
                  </a:lnTo>
                  <a:lnTo>
                    <a:pt x="1614" y="2318"/>
                  </a:lnTo>
                  <a:lnTo>
                    <a:pt x="1587" y="2323"/>
                  </a:lnTo>
                  <a:lnTo>
                    <a:pt x="1562" y="2328"/>
                  </a:lnTo>
                  <a:lnTo>
                    <a:pt x="1535" y="2332"/>
                  </a:lnTo>
                  <a:lnTo>
                    <a:pt x="1513" y="2337"/>
                  </a:lnTo>
                  <a:lnTo>
                    <a:pt x="1490" y="2342"/>
                  </a:lnTo>
                  <a:lnTo>
                    <a:pt x="1468" y="2348"/>
                  </a:lnTo>
                  <a:lnTo>
                    <a:pt x="1445" y="2353"/>
                  </a:lnTo>
                  <a:lnTo>
                    <a:pt x="1423" y="2358"/>
                  </a:lnTo>
                  <a:lnTo>
                    <a:pt x="1400" y="2363"/>
                  </a:lnTo>
                  <a:lnTo>
                    <a:pt x="1378" y="2368"/>
                  </a:lnTo>
                  <a:lnTo>
                    <a:pt x="1356" y="2372"/>
                  </a:lnTo>
                  <a:lnTo>
                    <a:pt x="1333" y="2378"/>
                  </a:lnTo>
                  <a:lnTo>
                    <a:pt x="1311" y="2383"/>
                  </a:lnTo>
                  <a:lnTo>
                    <a:pt x="1289" y="2389"/>
                  </a:lnTo>
                  <a:lnTo>
                    <a:pt x="1267" y="2394"/>
                  </a:lnTo>
                  <a:lnTo>
                    <a:pt x="1246" y="2400"/>
                  </a:lnTo>
                  <a:lnTo>
                    <a:pt x="1224" y="2405"/>
                  </a:lnTo>
                  <a:lnTo>
                    <a:pt x="1202" y="2412"/>
                  </a:lnTo>
                  <a:lnTo>
                    <a:pt x="1180" y="2419"/>
                  </a:lnTo>
                  <a:lnTo>
                    <a:pt x="1149" y="2427"/>
                  </a:lnTo>
                  <a:lnTo>
                    <a:pt x="1117" y="2435"/>
                  </a:lnTo>
                  <a:lnTo>
                    <a:pt x="1087" y="2445"/>
                  </a:lnTo>
                  <a:lnTo>
                    <a:pt x="1055" y="2454"/>
                  </a:lnTo>
                  <a:lnTo>
                    <a:pt x="1023" y="2464"/>
                  </a:lnTo>
                  <a:lnTo>
                    <a:pt x="991" y="2472"/>
                  </a:lnTo>
                  <a:lnTo>
                    <a:pt x="959" y="2481"/>
                  </a:lnTo>
                  <a:lnTo>
                    <a:pt x="928" y="2491"/>
                  </a:lnTo>
                  <a:lnTo>
                    <a:pt x="894" y="2499"/>
                  </a:lnTo>
                  <a:lnTo>
                    <a:pt x="862" y="2506"/>
                  </a:lnTo>
                  <a:lnTo>
                    <a:pt x="831" y="2514"/>
                  </a:lnTo>
                  <a:lnTo>
                    <a:pt x="797" y="2521"/>
                  </a:lnTo>
                  <a:lnTo>
                    <a:pt x="765" y="2528"/>
                  </a:lnTo>
                  <a:lnTo>
                    <a:pt x="732" y="2533"/>
                  </a:lnTo>
                  <a:lnTo>
                    <a:pt x="698" y="2538"/>
                  </a:lnTo>
                  <a:lnTo>
                    <a:pt x="665" y="2543"/>
                  </a:lnTo>
                  <a:lnTo>
                    <a:pt x="650" y="2543"/>
                  </a:lnTo>
                  <a:lnTo>
                    <a:pt x="636" y="2546"/>
                  </a:lnTo>
                  <a:lnTo>
                    <a:pt x="623" y="2549"/>
                  </a:lnTo>
                  <a:lnTo>
                    <a:pt x="610" y="2554"/>
                  </a:lnTo>
                  <a:lnTo>
                    <a:pt x="596" y="2558"/>
                  </a:lnTo>
                  <a:lnTo>
                    <a:pt x="583" y="2559"/>
                  </a:lnTo>
                  <a:lnTo>
                    <a:pt x="569" y="2559"/>
                  </a:lnTo>
                  <a:lnTo>
                    <a:pt x="556" y="2556"/>
                  </a:lnTo>
                  <a:lnTo>
                    <a:pt x="554" y="2553"/>
                  </a:lnTo>
                  <a:lnTo>
                    <a:pt x="556" y="2549"/>
                  </a:lnTo>
                  <a:lnTo>
                    <a:pt x="559" y="2548"/>
                  </a:lnTo>
                  <a:lnTo>
                    <a:pt x="561" y="2546"/>
                  </a:lnTo>
                  <a:lnTo>
                    <a:pt x="578" y="2546"/>
                  </a:lnTo>
                  <a:lnTo>
                    <a:pt x="593" y="2544"/>
                  </a:lnTo>
                  <a:lnTo>
                    <a:pt x="608" y="2541"/>
                  </a:lnTo>
                  <a:lnTo>
                    <a:pt x="623" y="2538"/>
                  </a:lnTo>
                  <a:lnTo>
                    <a:pt x="638" y="2534"/>
                  </a:lnTo>
                  <a:lnTo>
                    <a:pt x="653" y="2531"/>
                  </a:lnTo>
                  <a:lnTo>
                    <a:pt x="668" y="2529"/>
                  </a:lnTo>
                  <a:lnTo>
                    <a:pt x="685" y="2529"/>
                  </a:lnTo>
                  <a:lnTo>
                    <a:pt x="705" y="2526"/>
                  </a:lnTo>
                  <a:lnTo>
                    <a:pt x="725" y="2523"/>
                  </a:lnTo>
                  <a:lnTo>
                    <a:pt x="745" y="2519"/>
                  </a:lnTo>
                  <a:lnTo>
                    <a:pt x="767" y="2514"/>
                  </a:lnTo>
                  <a:lnTo>
                    <a:pt x="787" y="2509"/>
                  </a:lnTo>
                  <a:lnTo>
                    <a:pt x="807" y="2506"/>
                  </a:lnTo>
                  <a:lnTo>
                    <a:pt x="827" y="2501"/>
                  </a:lnTo>
                  <a:lnTo>
                    <a:pt x="847" y="2496"/>
                  </a:lnTo>
                  <a:lnTo>
                    <a:pt x="867" y="2491"/>
                  </a:lnTo>
                  <a:lnTo>
                    <a:pt x="887" y="2484"/>
                  </a:lnTo>
                  <a:lnTo>
                    <a:pt x="908" y="2479"/>
                  </a:lnTo>
                  <a:lnTo>
                    <a:pt x="928" y="2474"/>
                  </a:lnTo>
                  <a:lnTo>
                    <a:pt x="946" y="2467"/>
                  </a:lnTo>
                  <a:lnTo>
                    <a:pt x="966" y="2461"/>
                  </a:lnTo>
                  <a:lnTo>
                    <a:pt x="986" y="2456"/>
                  </a:lnTo>
                  <a:lnTo>
                    <a:pt x="1006" y="2449"/>
                  </a:lnTo>
                  <a:lnTo>
                    <a:pt x="1043" y="2437"/>
                  </a:lnTo>
                  <a:lnTo>
                    <a:pt x="1080" y="2425"/>
                  </a:lnTo>
                  <a:lnTo>
                    <a:pt x="1117" y="2414"/>
                  </a:lnTo>
                  <a:lnTo>
                    <a:pt x="1154" y="2404"/>
                  </a:lnTo>
                  <a:lnTo>
                    <a:pt x="1192" y="2394"/>
                  </a:lnTo>
                  <a:lnTo>
                    <a:pt x="1231" y="2385"/>
                  </a:lnTo>
                  <a:lnTo>
                    <a:pt x="1267" y="2377"/>
                  </a:lnTo>
                  <a:lnTo>
                    <a:pt x="1306" y="2367"/>
                  </a:lnTo>
                  <a:lnTo>
                    <a:pt x="1344" y="2358"/>
                  </a:lnTo>
                  <a:lnTo>
                    <a:pt x="1383" y="2350"/>
                  </a:lnTo>
                  <a:lnTo>
                    <a:pt x="1421" y="2342"/>
                  </a:lnTo>
                  <a:lnTo>
                    <a:pt x="1460" y="2335"/>
                  </a:lnTo>
                  <a:lnTo>
                    <a:pt x="1498" y="2327"/>
                  </a:lnTo>
                  <a:lnTo>
                    <a:pt x="1535" y="2318"/>
                  </a:lnTo>
                  <a:lnTo>
                    <a:pt x="1574" y="2308"/>
                  </a:lnTo>
                  <a:lnTo>
                    <a:pt x="1612" y="2300"/>
                  </a:lnTo>
                  <a:lnTo>
                    <a:pt x="1646" y="2291"/>
                  </a:lnTo>
                  <a:lnTo>
                    <a:pt x="1679" y="2283"/>
                  </a:lnTo>
                  <a:lnTo>
                    <a:pt x="1713" y="2275"/>
                  </a:lnTo>
                  <a:lnTo>
                    <a:pt x="1748" y="2266"/>
                  </a:lnTo>
                  <a:lnTo>
                    <a:pt x="1783" y="2260"/>
                  </a:lnTo>
                  <a:lnTo>
                    <a:pt x="1816" y="2253"/>
                  </a:lnTo>
                  <a:lnTo>
                    <a:pt x="1852" y="2246"/>
                  </a:lnTo>
                  <a:lnTo>
                    <a:pt x="1887" y="2239"/>
                  </a:lnTo>
                  <a:lnTo>
                    <a:pt x="1922" y="2233"/>
                  </a:lnTo>
                  <a:lnTo>
                    <a:pt x="1955" y="2226"/>
                  </a:lnTo>
                  <a:lnTo>
                    <a:pt x="1991" y="2219"/>
                  </a:lnTo>
                  <a:lnTo>
                    <a:pt x="2026" y="2213"/>
                  </a:lnTo>
                  <a:lnTo>
                    <a:pt x="2061" y="2204"/>
                  </a:lnTo>
                  <a:lnTo>
                    <a:pt x="2094" y="2196"/>
                  </a:lnTo>
                  <a:lnTo>
                    <a:pt x="2129" y="2188"/>
                  </a:lnTo>
                  <a:lnTo>
                    <a:pt x="2163" y="2179"/>
                  </a:lnTo>
                  <a:lnTo>
                    <a:pt x="2173" y="2176"/>
                  </a:lnTo>
                  <a:lnTo>
                    <a:pt x="2185" y="2174"/>
                  </a:lnTo>
                  <a:lnTo>
                    <a:pt x="2198" y="2174"/>
                  </a:lnTo>
                  <a:lnTo>
                    <a:pt x="2211" y="2174"/>
                  </a:lnTo>
                  <a:lnTo>
                    <a:pt x="2221" y="2172"/>
                  </a:lnTo>
                  <a:lnTo>
                    <a:pt x="2232" y="2167"/>
                  </a:lnTo>
                  <a:lnTo>
                    <a:pt x="2240" y="2161"/>
                  </a:lnTo>
                  <a:lnTo>
                    <a:pt x="2243" y="2147"/>
                  </a:lnTo>
                  <a:lnTo>
                    <a:pt x="2232" y="2146"/>
                  </a:lnTo>
                  <a:lnTo>
                    <a:pt x="2220" y="2147"/>
                  </a:lnTo>
                  <a:lnTo>
                    <a:pt x="2206" y="2152"/>
                  </a:lnTo>
                  <a:lnTo>
                    <a:pt x="2195" y="2156"/>
                  </a:lnTo>
                  <a:lnTo>
                    <a:pt x="2173" y="2159"/>
                  </a:lnTo>
                  <a:lnTo>
                    <a:pt x="2150" y="2162"/>
                  </a:lnTo>
                  <a:lnTo>
                    <a:pt x="2128" y="2166"/>
                  </a:lnTo>
                  <a:lnTo>
                    <a:pt x="2104" y="2169"/>
                  </a:lnTo>
                  <a:lnTo>
                    <a:pt x="2083" y="2172"/>
                  </a:lnTo>
                  <a:lnTo>
                    <a:pt x="2061" y="2176"/>
                  </a:lnTo>
                  <a:lnTo>
                    <a:pt x="2039" y="2181"/>
                  </a:lnTo>
                  <a:lnTo>
                    <a:pt x="2017" y="2184"/>
                  </a:lnTo>
                  <a:lnTo>
                    <a:pt x="1996" y="2189"/>
                  </a:lnTo>
                  <a:lnTo>
                    <a:pt x="1974" y="2194"/>
                  </a:lnTo>
                  <a:lnTo>
                    <a:pt x="1952" y="2199"/>
                  </a:lnTo>
                  <a:lnTo>
                    <a:pt x="1930" y="2204"/>
                  </a:lnTo>
                  <a:lnTo>
                    <a:pt x="1908" y="2209"/>
                  </a:lnTo>
                  <a:lnTo>
                    <a:pt x="1887" y="2214"/>
                  </a:lnTo>
                  <a:lnTo>
                    <a:pt x="1867" y="2219"/>
                  </a:lnTo>
                  <a:lnTo>
                    <a:pt x="1845" y="2226"/>
                  </a:lnTo>
                  <a:lnTo>
                    <a:pt x="1825" y="2229"/>
                  </a:lnTo>
                  <a:lnTo>
                    <a:pt x="1805" y="2233"/>
                  </a:lnTo>
                  <a:lnTo>
                    <a:pt x="1786" y="2238"/>
                  </a:lnTo>
                  <a:lnTo>
                    <a:pt x="1766" y="2241"/>
                  </a:lnTo>
                  <a:lnTo>
                    <a:pt x="1746" y="2246"/>
                  </a:lnTo>
                  <a:lnTo>
                    <a:pt x="1728" y="2249"/>
                  </a:lnTo>
                  <a:lnTo>
                    <a:pt x="1708" y="2255"/>
                  </a:lnTo>
                  <a:lnTo>
                    <a:pt x="1689" y="2258"/>
                  </a:lnTo>
                  <a:lnTo>
                    <a:pt x="1669" y="2263"/>
                  </a:lnTo>
                  <a:lnTo>
                    <a:pt x="1649" y="2268"/>
                  </a:lnTo>
                  <a:lnTo>
                    <a:pt x="1631" y="2271"/>
                  </a:lnTo>
                  <a:lnTo>
                    <a:pt x="1611" y="2276"/>
                  </a:lnTo>
                  <a:lnTo>
                    <a:pt x="1592" y="2280"/>
                  </a:lnTo>
                  <a:lnTo>
                    <a:pt x="1572" y="2285"/>
                  </a:lnTo>
                  <a:lnTo>
                    <a:pt x="1554" y="2290"/>
                  </a:lnTo>
                  <a:lnTo>
                    <a:pt x="1534" y="2293"/>
                  </a:lnTo>
                  <a:lnTo>
                    <a:pt x="1500" y="2303"/>
                  </a:lnTo>
                  <a:lnTo>
                    <a:pt x="1468" y="2311"/>
                  </a:lnTo>
                  <a:lnTo>
                    <a:pt x="1433" y="2320"/>
                  </a:lnTo>
                  <a:lnTo>
                    <a:pt x="1400" y="2328"/>
                  </a:lnTo>
                  <a:lnTo>
                    <a:pt x="1366" y="2337"/>
                  </a:lnTo>
                  <a:lnTo>
                    <a:pt x="1333" y="2343"/>
                  </a:lnTo>
                  <a:lnTo>
                    <a:pt x="1298" y="2350"/>
                  </a:lnTo>
                  <a:lnTo>
                    <a:pt x="1264" y="2357"/>
                  </a:lnTo>
                  <a:lnTo>
                    <a:pt x="1229" y="2365"/>
                  </a:lnTo>
                  <a:lnTo>
                    <a:pt x="1195" y="2372"/>
                  </a:lnTo>
                  <a:lnTo>
                    <a:pt x="1162" y="2380"/>
                  </a:lnTo>
                  <a:lnTo>
                    <a:pt x="1128" y="2389"/>
                  </a:lnTo>
                  <a:lnTo>
                    <a:pt x="1095" y="2397"/>
                  </a:lnTo>
                  <a:lnTo>
                    <a:pt x="1062" y="2407"/>
                  </a:lnTo>
                  <a:lnTo>
                    <a:pt x="1028" y="2417"/>
                  </a:lnTo>
                  <a:lnTo>
                    <a:pt x="996" y="2429"/>
                  </a:lnTo>
                  <a:lnTo>
                    <a:pt x="978" y="2434"/>
                  </a:lnTo>
                  <a:lnTo>
                    <a:pt x="961" y="2437"/>
                  </a:lnTo>
                  <a:lnTo>
                    <a:pt x="943" y="2442"/>
                  </a:lnTo>
                  <a:lnTo>
                    <a:pt x="926" y="2445"/>
                  </a:lnTo>
                  <a:lnTo>
                    <a:pt x="908" y="2449"/>
                  </a:lnTo>
                  <a:lnTo>
                    <a:pt x="889" y="2454"/>
                  </a:lnTo>
                  <a:lnTo>
                    <a:pt x="872" y="2457"/>
                  </a:lnTo>
                  <a:lnTo>
                    <a:pt x="854" y="2461"/>
                  </a:lnTo>
                  <a:lnTo>
                    <a:pt x="837" y="2464"/>
                  </a:lnTo>
                  <a:lnTo>
                    <a:pt x="819" y="2469"/>
                  </a:lnTo>
                  <a:lnTo>
                    <a:pt x="800" y="2472"/>
                  </a:lnTo>
                  <a:lnTo>
                    <a:pt x="784" y="2476"/>
                  </a:lnTo>
                  <a:lnTo>
                    <a:pt x="765" y="2479"/>
                  </a:lnTo>
                  <a:lnTo>
                    <a:pt x="747" y="2484"/>
                  </a:lnTo>
                  <a:lnTo>
                    <a:pt x="728" y="2487"/>
                  </a:lnTo>
                  <a:lnTo>
                    <a:pt x="710" y="2491"/>
                  </a:lnTo>
                  <a:lnTo>
                    <a:pt x="702" y="2496"/>
                  </a:lnTo>
                  <a:lnTo>
                    <a:pt x="690" y="2499"/>
                  </a:lnTo>
                  <a:lnTo>
                    <a:pt x="680" y="2501"/>
                  </a:lnTo>
                  <a:lnTo>
                    <a:pt x="670" y="2504"/>
                  </a:lnTo>
                  <a:lnTo>
                    <a:pt x="658" y="2506"/>
                  </a:lnTo>
                  <a:lnTo>
                    <a:pt x="646" y="2507"/>
                  </a:lnTo>
                  <a:lnTo>
                    <a:pt x="635" y="2509"/>
                  </a:lnTo>
                  <a:lnTo>
                    <a:pt x="621" y="2512"/>
                  </a:lnTo>
                  <a:lnTo>
                    <a:pt x="610" y="2516"/>
                  </a:lnTo>
                  <a:lnTo>
                    <a:pt x="596" y="2519"/>
                  </a:lnTo>
                  <a:lnTo>
                    <a:pt x="584" y="2521"/>
                  </a:lnTo>
                  <a:lnTo>
                    <a:pt x="571" y="2523"/>
                  </a:lnTo>
                  <a:lnTo>
                    <a:pt x="568" y="2519"/>
                  </a:lnTo>
                  <a:lnTo>
                    <a:pt x="564" y="2517"/>
                  </a:lnTo>
                  <a:lnTo>
                    <a:pt x="563" y="2514"/>
                  </a:lnTo>
                  <a:lnTo>
                    <a:pt x="563" y="2509"/>
                  </a:lnTo>
                  <a:lnTo>
                    <a:pt x="596" y="2506"/>
                  </a:lnTo>
                  <a:lnTo>
                    <a:pt x="630" y="2499"/>
                  </a:lnTo>
                  <a:lnTo>
                    <a:pt x="663" y="2492"/>
                  </a:lnTo>
                  <a:lnTo>
                    <a:pt x="697" y="2484"/>
                  </a:lnTo>
                  <a:lnTo>
                    <a:pt x="730" y="2474"/>
                  </a:lnTo>
                  <a:lnTo>
                    <a:pt x="762" y="2467"/>
                  </a:lnTo>
                  <a:lnTo>
                    <a:pt x="795" y="2459"/>
                  </a:lnTo>
                  <a:lnTo>
                    <a:pt x="827" y="2454"/>
                  </a:lnTo>
                  <a:lnTo>
                    <a:pt x="852" y="2444"/>
                  </a:lnTo>
                  <a:lnTo>
                    <a:pt x="881" y="2440"/>
                  </a:lnTo>
                  <a:lnTo>
                    <a:pt x="909" y="2434"/>
                  </a:lnTo>
                  <a:lnTo>
                    <a:pt x="938" y="2429"/>
                  </a:lnTo>
                  <a:lnTo>
                    <a:pt x="964" y="2420"/>
                  </a:lnTo>
                  <a:lnTo>
                    <a:pt x="991" y="2414"/>
                  </a:lnTo>
                  <a:lnTo>
                    <a:pt x="1020" y="2405"/>
                  </a:lnTo>
                  <a:lnTo>
                    <a:pt x="1046" y="2397"/>
                  </a:lnTo>
                  <a:lnTo>
                    <a:pt x="1073" y="2387"/>
                  </a:lnTo>
                  <a:lnTo>
                    <a:pt x="1100" y="2378"/>
                  </a:lnTo>
                  <a:lnTo>
                    <a:pt x="1127" y="2370"/>
                  </a:lnTo>
                  <a:lnTo>
                    <a:pt x="1154" y="2362"/>
                  </a:lnTo>
                  <a:lnTo>
                    <a:pt x="1180" y="2355"/>
                  </a:lnTo>
                  <a:lnTo>
                    <a:pt x="1209" y="2347"/>
                  </a:lnTo>
                  <a:lnTo>
                    <a:pt x="1236" y="2342"/>
                  </a:lnTo>
                  <a:lnTo>
                    <a:pt x="1264" y="2335"/>
                  </a:lnTo>
                  <a:lnTo>
                    <a:pt x="1293" y="2332"/>
                  </a:lnTo>
                  <a:lnTo>
                    <a:pt x="1331" y="2322"/>
                  </a:lnTo>
                  <a:lnTo>
                    <a:pt x="1371" y="2313"/>
                  </a:lnTo>
                  <a:lnTo>
                    <a:pt x="1410" y="2303"/>
                  </a:lnTo>
                  <a:lnTo>
                    <a:pt x="1450" y="2295"/>
                  </a:lnTo>
                  <a:lnTo>
                    <a:pt x="1488" y="2285"/>
                  </a:lnTo>
                  <a:lnTo>
                    <a:pt x="1529" y="2276"/>
                  </a:lnTo>
                  <a:lnTo>
                    <a:pt x="1567" y="2268"/>
                  </a:lnTo>
                  <a:lnTo>
                    <a:pt x="1607" y="2258"/>
                  </a:lnTo>
                  <a:lnTo>
                    <a:pt x="1646" y="2249"/>
                  </a:lnTo>
                  <a:lnTo>
                    <a:pt x="1686" y="2241"/>
                  </a:lnTo>
                  <a:lnTo>
                    <a:pt x="1724" y="2233"/>
                  </a:lnTo>
                  <a:lnTo>
                    <a:pt x="1765" y="2224"/>
                  </a:lnTo>
                  <a:lnTo>
                    <a:pt x="1805" y="2216"/>
                  </a:lnTo>
                  <a:lnTo>
                    <a:pt x="1843" y="2208"/>
                  </a:lnTo>
                  <a:lnTo>
                    <a:pt x="1883" y="2199"/>
                  </a:lnTo>
                  <a:lnTo>
                    <a:pt x="1924" y="2191"/>
                  </a:lnTo>
                  <a:lnTo>
                    <a:pt x="1932" y="2186"/>
                  </a:lnTo>
                  <a:lnTo>
                    <a:pt x="1942" y="2182"/>
                  </a:lnTo>
                  <a:lnTo>
                    <a:pt x="1952" y="2179"/>
                  </a:lnTo>
                  <a:lnTo>
                    <a:pt x="1962" y="2177"/>
                  </a:lnTo>
                  <a:lnTo>
                    <a:pt x="1972" y="2176"/>
                  </a:lnTo>
                  <a:lnTo>
                    <a:pt x="1982" y="2174"/>
                  </a:lnTo>
                  <a:lnTo>
                    <a:pt x="1994" y="2172"/>
                  </a:lnTo>
                  <a:lnTo>
                    <a:pt x="2004" y="2172"/>
                  </a:lnTo>
                  <a:lnTo>
                    <a:pt x="2026" y="2167"/>
                  </a:lnTo>
                  <a:lnTo>
                    <a:pt x="2049" y="2162"/>
                  </a:lnTo>
                  <a:lnTo>
                    <a:pt x="2071" y="2157"/>
                  </a:lnTo>
                  <a:lnTo>
                    <a:pt x="2093" y="2154"/>
                  </a:lnTo>
                  <a:lnTo>
                    <a:pt x="2116" y="2149"/>
                  </a:lnTo>
                  <a:lnTo>
                    <a:pt x="2138" y="2144"/>
                  </a:lnTo>
                  <a:lnTo>
                    <a:pt x="2158" y="2139"/>
                  </a:lnTo>
                  <a:lnTo>
                    <a:pt x="2180" y="2132"/>
                  </a:lnTo>
                  <a:lnTo>
                    <a:pt x="2265" y="2114"/>
                  </a:lnTo>
                  <a:lnTo>
                    <a:pt x="2265" y="2129"/>
                  </a:lnTo>
                  <a:lnTo>
                    <a:pt x="2260" y="2144"/>
                  </a:lnTo>
                  <a:lnTo>
                    <a:pt x="2253" y="2159"/>
                  </a:lnTo>
                  <a:lnTo>
                    <a:pt x="2250" y="2176"/>
                  </a:lnTo>
                  <a:lnTo>
                    <a:pt x="2248" y="2188"/>
                  </a:lnTo>
                  <a:lnTo>
                    <a:pt x="2247" y="2203"/>
                  </a:lnTo>
                  <a:lnTo>
                    <a:pt x="2247" y="2218"/>
                  </a:lnTo>
                  <a:lnTo>
                    <a:pt x="2245" y="2233"/>
                  </a:lnTo>
                  <a:lnTo>
                    <a:pt x="2225" y="2238"/>
                  </a:lnTo>
                  <a:lnTo>
                    <a:pt x="2206" y="2241"/>
                  </a:lnTo>
                  <a:lnTo>
                    <a:pt x="2186" y="2246"/>
                  </a:lnTo>
                  <a:lnTo>
                    <a:pt x="2166" y="2249"/>
                  </a:lnTo>
                  <a:lnTo>
                    <a:pt x="2144" y="2253"/>
                  </a:lnTo>
                  <a:lnTo>
                    <a:pt x="2124" y="2258"/>
                  </a:lnTo>
                  <a:lnTo>
                    <a:pt x="2104" y="2261"/>
                  </a:lnTo>
                  <a:lnTo>
                    <a:pt x="2084" y="2265"/>
                  </a:lnTo>
                  <a:lnTo>
                    <a:pt x="2062" y="2268"/>
                  </a:lnTo>
                  <a:lnTo>
                    <a:pt x="2042" y="2273"/>
                  </a:lnTo>
                  <a:lnTo>
                    <a:pt x="2022" y="2276"/>
                  </a:lnTo>
                  <a:lnTo>
                    <a:pt x="2001" y="2281"/>
                  </a:lnTo>
                  <a:lnTo>
                    <a:pt x="1980" y="2286"/>
                  </a:lnTo>
                  <a:lnTo>
                    <a:pt x="1960" y="2291"/>
                  </a:lnTo>
                  <a:lnTo>
                    <a:pt x="1942" y="2298"/>
                  </a:lnTo>
                  <a:lnTo>
                    <a:pt x="1922" y="2305"/>
                  </a:lnTo>
                  <a:lnTo>
                    <a:pt x="1892" y="2316"/>
                  </a:lnTo>
                  <a:lnTo>
                    <a:pt x="1860" y="2325"/>
                  </a:lnTo>
                  <a:lnTo>
                    <a:pt x="1826" y="2330"/>
                  </a:lnTo>
                  <a:lnTo>
                    <a:pt x="1793" y="2337"/>
                  </a:lnTo>
                  <a:lnTo>
                    <a:pt x="1761" y="2342"/>
                  </a:lnTo>
                  <a:lnTo>
                    <a:pt x="1728" y="2348"/>
                  </a:lnTo>
                  <a:lnTo>
                    <a:pt x="1696" y="2355"/>
                  </a:lnTo>
                  <a:lnTo>
                    <a:pt x="1664" y="2365"/>
                  </a:lnTo>
                  <a:lnTo>
                    <a:pt x="1646" y="2368"/>
                  </a:lnTo>
                  <a:lnTo>
                    <a:pt x="1627" y="2370"/>
                  </a:lnTo>
                  <a:lnTo>
                    <a:pt x="1607" y="2373"/>
                  </a:lnTo>
                  <a:lnTo>
                    <a:pt x="1589" y="2377"/>
                  </a:lnTo>
                  <a:lnTo>
                    <a:pt x="1570" y="2378"/>
                  </a:lnTo>
                  <a:lnTo>
                    <a:pt x="1550" y="2382"/>
                  </a:lnTo>
                  <a:lnTo>
                    <a:pt x="1532" y="2385"/>
                  </a:lnTo>
                  <a:lnTo>
                    <a:pt x="1513" y="2389"/>
                  </a:lnTo>
                  <a:lnTo>
                    <a:pt x="1493" y="2390"/>
                  </a:lnTo>
                  <a:lnTo>
                    <a:pt x="1475" y="2394"/>
                  </a:lnTo>
                  <a:lnTo>
                    <a:pt x="1457" y="2397"/>
                  </a:lnTo>
                  <a:lnTo>
                    <a:pt x="1438" y="2402"/>
                  </a:lnTo>
                  <a:lnTo>
                    <a:pt x="1420" y="2405"/>
                  </a:lnTo>
                  <a:lnTo>
                    <a:pt x="1401" y="2409"/>
                  </a:lnTo>
                  <a:lnTo>
                    <a:pt x="1383" y="2412"/>
                  </a:lnTo>
                  <a:lnTo>
                    <a:pt x="1364" y="2417"/>
                  </a:lnTo>
                  <a:lnTo>
                    <a:pt x="1346" y="2425"/>
                  </a:lnTo>
                  <a:lnTo>
                    <a:pt x="1328" y="2430"/>
                  </a:lnTo>
                  <a:lnTo>
                    <a:pt x="1309" y="2435"/>
                  </a:lnTo>
                  <a:lnTo>
                    <a:pt x="1289" y="2440"/>
                  </a:lnTo>
                  <a:lnTo>
                    <a:pt x="1269" y="2444"/>
                  </a:lnTo>
                  <a:lnTo>
                    <a:pt x="1251" y="2449"/>
                  </a:lnTo>
                  <a:lnTo>
                    <a:pt x="1232" y="2456"/>
                  </a:lnTo>
                  <a:lnTo>
                    <a:pt x="1214" y="2464"/>
                  </a:lnTo>
                  <a:lnTo>
                    <a:pt x="1194" y="2467"/>
                  </a:lnTo>
                  <a:lnTo>
                    <a:pt x="1175" y="2472"/>
                  </a:lnTo>
                  <a:lnTo>
                    <a:pt x="1155" y="2477"/>
                  </a:lnTo>
                  <a:lnTo>
                    <a:pt x="1137" y="2482"/>
                  </a:lnTo>
                  <a:lnTo>
                    <a:pt x="1117" y="2487"/>
                  </a:lnTo>
                  <a:lnTo>
                    <a:pt x="1098" y="2494"/>
                  </a:lnTo>
                  <a:lnTo>
                    <a:pt x="1080" y="2501"/>
                  </a:lnTo>
                  <a:lnTo>
                    <a:pt x="1060" y="2506"/>
                  </a:lnTo>
                  <a:lnTo>
                    <a:pt x="1041" y="2512"/>
                  </a:lnTo>
                  <a:lnTo>
                    <a:pt x="1021" y="2517"/>
                  </a:lnTo>
                  <a:lnTo>
                    <a:pt x="1003" y="2524"/>
                  </a:lnTo>
                  <a:lnTo>
                    <a:pt x="983" y="2529"/>
                  </a:lnTo>
                  <a:lnTo>
                    <a:pt x="964" y="2534"/>
                  </a:lnTo>
                  <a:lnTo>
                    <a:pt x="944" y="2538"/>
                  </a:lnTo>
                  <a:lnTo>
                    <a:pt x="924" y="2541"/>
                  </a:lnTo>
                  <a:lnTo>
                    <a:pt x="904" y="2544"/>
                  </a:lnTo>
                  <a:lnTo>
                    <a:pt x="882" y="2553"/>
                  </a:lnTo>
                  <a:lnTo>
                    <a:pt x="861" y="2559"/>
                  </a:lnTo>
                  <a:lnTo>
                    <a:pt x="837" y="2566"/>
                  </a:lnTo>
                  <a:lnTo>
                    <a:pt x="815" y="2569"/>
                  </a:lnTo>
                  <a:lnTo>
                    <a:pt x="794" y="2574"/>
                  </a:lnTo>
                  <a:lnTo>
                    <a:pt x="770" y="2578"/>
                  </a:lnTo>
                  <a:lnTo>
                    <a:pt x="747" y="2583"/>
                  </a:lnTo>
                  <a:lnTo>
                    <a:pt x="723" y="2586"/>
                  </a:lnTo>
                  <a:lnTo>
                    <a:pt x="700" y="2590"/>
                  </a:lnTo>
                  <a:lnTo>
                    <a:pt x="677" y="2593"/>
                  </a:lnTo>
                  <a:lnTo>
                    <a:pt x="655" y="2596"/>
                  </a:lnTo>
                  <a:lnTo>
                    <a:pt x="631" y="2600"/>
                  </a:lnTo>
                  <a:lnTo>
                    <a:pt x="610" y="2603"/>
                  </a:lnTo>
                  <a:lnTo>
                    <a:pt x="586" y="2608"/>
                  </a:lnTo>
                  <a:lnTo>
                    <a:pt x="566" y="2615"/>
                  </a:lnTo>
                  <a:lnTo>
                    <a:pt x="544" y="2621"/>
                  </a:lnTo>
                  <a:lnTo>
                    <a:pt x="531" y="2621"/>
                  </a:lnTo>
                  <a:lnTo>
                    <a:pt x="518" y="2616"/>
                  </a:lnTo>
                  <a:lnTo>
                    <a:pt x="506" y="2610"/>
                  </a:lnTo>
                  <a:lnTo>
                    <a:pt x="496" y="2600"/>
                  </a:lnTo>
                  <a:lnTo>
                    <a:pt x="496" y="2578"/>
                  </a:lnTo>
                  <a:lnTo>
                    <a:pt x="487" y="2558"/>
                  </a:lnTo>
                  <a:lnTo>
                    <a:pt x="479" y="2539"/>
                  </a:lnTo>
                  <a:lnTo>
                    <a:pt x="476" y="2517"/>
                  </a:lnTo>
                  <a:lnTo>
                    <a:pt x="467" y="2499"/>
                  </a:lnTo>
                  <a:lnTo>
                    <a:pt x="462" y="2479"/>
                  </a:lnTo>
                  <a:lnTo>
                    <a:pt x="456" y="2461"/>
                  </a:lnTo>
                  <a:lnTo>
                    <a:pt x="446" y="2442"/>
                  </a:lnTo>
                  <a:lnTo>
                    <a:pt x="432" y="2449"/>
                  </a:lnTo>
                  <a:lnTo>
                    <a:pt x="422" y="2442"/>
                  </a:lnTo>
                  <a:lnTo>
                    <a:pt x="412" y="2432"/>
                  </a:lnTo>
                  <a:lnTo>
                    <a:pt x="400" y="2427"/>
                  </a:lnTo>
                  <a:lnTo>
                    <a:pt x="369" y="2409"/>
                  </a:lnTo>
                  <a:lnTo>
                    <a:pt x="337" y="2390"/>
                  </a:lnTo>
                  <a:lnTo>
                    <a:pt x="303" y="2373"/>
                  </a:lnTo>
                  <a:lnTo>
                    <a:pt x="271" y="2357"/>
                  </a:lnTo>
                  <a:lnTo>
                    <a:pt x="238" y="2340"/>
                  </a:lnTo>
                  <a:lnTo>
                    <a:pt x="206" y="2322"/>
                  </a:lnTo>
                  <a:lnTo>
                    <a:pt x="174" y="2305"/>
                  </a:lnTo>
                  <a:lnTo>
                    <a:pt x="144" y="2285"/>
                  </a:lnTo>
                  <a:lnTo>
                    <a:pt x="144" y="2278"/>
                  </a:lnTo>
                  <a:lnTo>
                    <a:pt x="148" y="2273"/>
                  </a:lnTo>
                  <a:lnTo>
                    <a:pt x="153" y="2270"/>
                  </a:lnTo>
                  <a:lnTo>
                    <a:pt x="158" y="2266"/>
                  </a:lnTo>
                  <a:lnTo>
                    <a:pt x="173" y="2270"/>
                  </a:lnTo>
                  <a:lnTo>
                    <a:pt x="188" y="2276"/>
                  </a:lnTo>
                  <a:lnTo>
                    <a:pt x="201" y="2285"/>
                  </a:lnTo>
                  <a:lnTo>
                    <a:pt x="216" y="2293"/>
                  </a:lnTo>
                  <a:lnTo>
                    <a:pt x="230" y="2303"/>
                  </a:lnTo>
                  <a:lnTo>
                    <a:pt x="243" y="2313"/>
                  </a:lnTo>
                  <a:lnTo>
                    <a:pt x="256" y="2322"/>
                  </a:lnTo>
                  <a:lnTo>
                    <a:pt x="270" y="2330"/>
                  </a:lnTo>
                  <a:lnTo>
                    <a:pt x="293" y="2342"/>
                  </a:lnTo>
                  <a:lnTo>
                    <a:pt x="315" y="2355"/>
                  </a:lnTo>
                  <a:lnTo>
                    <a:pt x="337" y="2367"/>
                  </a:lnTo>
                  <a:lnTo>
                    <a:pt x="359" y="2380"/>
                  </a:lnTo>
                  <a:lnTo>
                    <a:pt x="379" y="2394"/>
                  </a:lnTo>
                  <a:lnTo>
                    <a:pt x="400" y="2407"/>
                  </a:lnTo>
                  <a:lnTo>
                    <a:pt x="420" y="2420"/>
                  </a:lnTo>
                  <a:lnTo>
                    <a:pt x="442" y="2435"/>
                  </a:lnTo>
                  <a:lnTo>
                    <a:pt x="441" y="2425"/>
                  </a:lnTo>
                  <a:lnTo>
                    <a:pt x="437" y="2417"/>
                  </a:lnTo>
                  <a:lnTo>
                    <a:pt x="434" y="2407"/>
                  </a:lnTo>
                  <a:lnTo>
                    <a:pt x="429" y="2399"/>
                  </a:lnTo>
                  <a:lnTo>
                    <a:pt x="420" y="2370"/>
                  </a:lnTo>
                  <a:lnTo>
                    <a:pt x="412" y="2342"/>
                  </a:lnTo>
                  <a:lnTo>
                    <a:pt x="404" y="2313"/>
                  </a:lnTo>
                  <a:lnTo>
                    <a:pt x="395" y="2286"/>
                  </a:lnTo>
                  <a:lnTo>
                    <a:pt x="385" y="2258"/>
                  </a:lnTo>
                  <a:lnTo>
                    <a:pt x="377" y="2231"/>
                  </a:lnTo>
                  <a:lnTo>
                    <a:pt x="367" y="2203"/>
                  </a:lnTo>
                  <a:lnTo>
                    <a:pt x="357" y="2176"/>
                  </a:lnTo>
                  <a:lnTo>
                    <a:pt x="362" y="2100"/>
                  </a:lnTo>
                  <a:lnTo>
                    <a:pt x="360" y="2023"/>
                  </a:lnTo>
                  <a:lnTo>
                    <a:pt x="353" y="1948"/>
                  </a:lnTo>
                  <a:lnTo>
                    <a:pt x="342" y="1873"/>
                  </a:lnTo>
                  <a:lnTo>
                    <a:pt x="345" y="1844"/>
                  </a:lnTo>
                  <a:lnTo>
                    <a:pt x="343" y="1817"/>
                  </a:lnTo>
                  <a:lnTo>
                    <a:pt x="340" y="1791"/>
                  </a:lnTo>
                  <a:lnTo>
                    <a:pt x="340" y="1765"/>
                  </a:lnTo>
                  <a:lnTo>
                    <a:pt x="347" y="1759"/>
                  </a:lnTo>
                  <a:lnTo>
                    <a:pt x="353" y="1755"/>
                  </a:lnTo>
                  <a:lnTo>
                    <a:pt x="360" y="1757"/>
                  </a:lnTo>
                  <a:lnTo>
                    <a:pt x="367" y="1760"/>
                  </a:lnTo>
                  <a:lnTo>
                    <a:pt x="372" y="1764"/>
                  </a:lnTo>
                  <a:lnTo>
                    <a:pt x="379" y="1767"/>
                  </a:lnTo>
                  <a:lnTo>
                    <a:pt x="385" y="1765"/>
                  </a:lnTo>
                  <a:lnTo>
                    <a:pt x="394" y="1759"/>
                  </a:lnTo>
                  <a:lnTo>
                    <a:pt x="410" y="1754"/>
                  </a:lnTo>
                  <a:lnTo>
                    <a:pt x="425" y="1750"/>
                  </a:lnTo>
                  <a:lnTo>
                    <a:pt x="442" y="1747"/>
                  </a:lnTo>
                  <a:lnTo>
                    <a:pt x="459" y="1744"/>
                  </a:lnTo>
                  <a:lnTo>
                    <a:pt x="474" y="1742"/>
                  </a:lnTo>
                  <a:lnTo>
                    <a:pt x="491" y="1740"/>
                  </a:lnTo>
                  <a:lnTo>
                    <a:pt x="507" y="1740"/>
                  </a:lnTo>
                  <a:lnTo>
                    <a:pt x="524" y="1739"/>
                  </a:lnTo>
                  <a:lnTo>
                    <a:pt x="551" y="1730"/>
                  </a:lnTo>
                  <a:lnTo>
                    <a:pt x="579" y="1724"/>
                  </a:lnTo>
                  <a:lnTo>
                    <a:pt x="610" y="1717"/>
                  </a:lnTo>
                  <a:lnTo>
                    <a:pt x="638" y="1712"/>
                  </a:lnTo>
                  <a:lnTo>
                    <a:pt x="668" y="1707"/>
                  </a:lnTo>
                  <a:lnTo>
                    <a:pt x="697" y="1700"/>
                  </a:lnTo>
                  <a:lnTo>
                    <a:pt x="725" y="1692"/>
                  </a:lnTo>
                  <a:lnTo>
                    <a:pt x="752" y="1682"/>
                  </a:lnTo>
                  <a:lnTo>
                    <a:pt x="742" y="1675"/>
                  </a:lnTo>
                  <a:lnTo>
                    <a:pt x="732" y="1668"/>
                  </a:lnTo>
                  <a:lnTo>
                    <a:pt x="722" y="1665"/>
                  </a:lnTo>
                  <a:lnTo>
                    <a:pt x="710" y="1667"/>
                  </a:lnTo>
                  <a:lnTo>
                    <a:pt x="668" y="1645"/>
                  </a:lnTo>
                  <a:lnTo>
                    <a:pt x="626" y="1623"/>
                  </a:lnTo>
                  <a:lnTo>
                    <a:pt x="584" y="1600"/>
                  </a:lnTo>
                  <a:lnTo>
                    <a:pt x="543" y="1576"/>
                  </a:lnTo>
                  <a:lnTo>
                    <a:pt x="501" y="1553"/>
                  </a:lnTo>
                  <a:lnTo>
                    <a:pt x="461" y="1529"/>
                  </a:lnTo>
                  <a:lnTo>
                    <a:pt x="419" y="1506"/>
                  </a:lnTo>
                  <a:lnTo>
                    <a:pt x="377" y="1482"/>
                  </a:lnTo>
                  <a:lnTo>
                    <a:pt x="335" y="1459"/>
                  </a:lnTo>
                  <a:lnTo>
                    <a:pt x="295" y="1435"/>
                  </a:lnTo>
                  <a:lnTo>
                    <a:pt x="253" y="1412"/>
                  </a:lnTo>
                  <a:lnTo>
                    <a:pt x="211" y="1389"/>
                  </a:lnTo>
                  <a:lnTo>
                    <a:pt x="171" y="1365"/>
                  </a:lnTo>
                  <a:lnTo>
                    <a:pt x="129" y="1343"/>
                  </a:lnTo>
                  <a:lnTo>
                    <a:pt x="87" y="1322"/>
                  </a:lnTo>
                  <a:lnTo>
                    <a:pt x="45" y="1300"/>
                  </a:lnTo>
                  <a:lnTo>
                    <a:pt x="32" y="1290"/>
                  </a:lnTo>
                  <a:lnTo>
                    <a:pt x="22" y="1276"/>
                  </a:lnTo>
                  <a:lnTo>
                    <a:pt x="14" y="1263"/>
                  </a:lnTo>
                  <a:lnTo>
                    <a:pt x="0" y="1253"/>
                  </a:lnTo>
                  <a:lnTo>
                    <a:pt x="2" y="1250"/>
                  </a:lnTo>
                  <a:lnTo>
                    <a:pt x="4" y="1246"/>
                  </a:lnTo>
                  <a:lnTo>
                    <a:pt x="5" y="1243"/>
                  </a:lnTo>
                  <a:lnTo>
                    <a:pt x="7" y="1241"/>
                  </a:lnTo>
                  <a:lnTo>
                    <a:pt x="32" y="1253"/>
                  </a:lnTo>
                  <a:lnTo>
                    <a:pt x="57" y="1265"/>
                  </a:lnTo>
                  <a:lnTo>
                    <a:pt x="82" y="1278"/>
                  </a:lnTo>
                  <a:lnTo>
                    <a:pt x="106" y="1291"/>
                  </a:lnTo>
                  <a:lnTo>
                    <a:pt x="129" y="1306"/>
                  </a:lnTo>
                  <a:lnTo>
                    <a:pt x="153" y="1322"/>
                  </a:lnTo>
                  <a:lnTo>
                    <a:pt x="176" y="1337"/>
                  </a:lnTo>
                  <a:lnTo>
                    <a:pt x="199" y="1352"/>
                  </a:lnTo>
                  <a:lnTo>
                    <a:pt x="223" y="1367"/>
                  </a:lnTo>
                  <a:lnTo>
                    <a:pt x="246" y="1382"/>
                  </a:lnTo>
                  <a:lnTo>
                    <a:pt x="270" y="1397"/>
                  </a:lnTo>
                  <a:lnTo>
                    <a:pt x="293" y="1412"/>
                  </a:lnTo>
                  <a:lnTo>
                    <a:pt x="317" y="1427"/>
                  </a:lnTo>
                  <a:lnTo>
                    <a:pt x="342" y="1440"/>
                  </a:lnTo>
                  <a:lnTo>
                    <a:pt x="365" y="1454"/>
                  </a:lnTo>
                  <a:lnTo>
                    <a:pt x="390" y="1467"/>
                  </a:lnTo>
                  <a:lnTo>
                    <a:pt x="414" y="1481"/>
                  </a:lnTo>
                  <a:lnTo>
                    <a:pt x="439" y="1494"/>
                  </a:lnTo>
                  <a:lnTo>
                    <a:pt x="462" y="1509"/>
                  </a:lnTo>
                  <a:lnTo>
                    <a:pt x="486" y="1523"/>
                  </a:lnTo>
                  <a:lnTo>
                    <a:pt x="511" y="1536"/>
                  </a:lnTo>
                  <a:lnTo>
                    <a:pt x="534" y="1548"/>
                  </a:lnTo>
                  <a:lnTo>
                    <a:pt x="558" y="1561"/>
                  </a:lnTo>
                  <a:lnTo>
                    <a:pt x="581" y="1574"/>
                  </a:lnTo>
                  <a:lnTo>
                    <a:pt x="606" y="1588"/>
                  </a:lnTo>
                  <a:lnTo>
                    <a:pt x="630" y="1600"/>
                  </a:lnTo>
                  <a:lnTo>
                    <a:pt x="653" y="1613"/>
                  </a:lnTo>
                  <a:lnTo>
                    <a:pt x="678" y="1625"/>
                  </a:lnTo>
                  <a:lnTo>
                    <a:pt x="703" y="1638"/>
                  </a:lnTo>
                  <a:lnTo>
                    <a:pt x="727" y="1650"/>
                  </a:lnTo>
                  <a:lnTo>
                    <a:pt x="752" y="1662"/>
                  </a:lnTo>
                  <a:lnTo>
                    <a:pt x="777" y="1673"/>
                  </a:lnTo>
                  <a:lnTo>
                    <a:pt x="764" y="1658"/>
                  </a:lnTo>
                  <a:lnTo>
                    <a:pt x="749" y="1641"/>
                  </a:lnTo>
                  <a:lnTo>
                    <a:pt x="733" y="1626"/>
                  </a:lnTo>
                  <a:lnTo>
                    <a:pt x="717" y="1610"/>
                  </a:lnTo>
                  <a:lnTo>
                    <a:pt x="700" y="1595"/>
                  </a:lnTo>
                  <a:lnTo>
                    <a:pt x="683" y="1581"/>
                  </a:lnTo>
                  <a:lnTo>
                    <a:pt x="666" y="1566"/>
                  </a:lnTo>
                  <a:lnTo>
                    <a:pt x="650" y="1553"/>
                  </a:lnTo>
                  <a:lnTo>
                    <a:pt x="633" y="1543"/>
                  </a:lnTo>
                  <a:lnTo>
                    <a:pt x="616" y="1533"/>
                  </a:lnTo>
                  <a:lnTo>
                    <a:pt x="601" y="1521"/>
                  </a:lnTo>
                  <a:lnTo>
                    <a:pt x="584" y="1509"/>
                  </a:lnTo>
                  <a:lnTo>
                    <a:pt x="568" y="1497"/>
                  </a:lnTo>
                  <a:lnTo>
                    <a:pt x="551" y="1486"/>
                  </a:lnTo>
                  <a:lnTo>
                    <a:pt x="534" y="1476"/>
                  </a:lnTo>
                  <a:lnTo>
                    <a:pt x="518" y="1466"/>
                  </a:lnTo>
                  <a:lnTo>
                    <a:pt x="494" y="1449"/>
                  </a:lnTo>
                  <a:lnTo>
                    <a:pt x="471" y="1430"/>
                  </a:lnTo>
                  <a:lnTo>
                    <a:pt x="447" y="1414"/>
                  </a:lnTo>
                  <a:lnTo>
                    <a:pt x="425" y="1395"/>
                  </a:lnTo>
                  <a:lnTo>
                    <a:pt x="402" y="1379"/>
                  </a:lnTo>
                  <a:lnTo>
                    <a:pt x="380" y="1362"/>
                  </a:lnTo>
                  <a:lnTo>
                    <a:pt x="357" y="1343"/>
                  </a:lnTo>
                  <a:lnTo>
                    <a:pt x="333" y="1327"/>
                  </a:lnTo>
                  <a:lnTo>
                    <a:pt x="332" y="1312"/>
                  </a:lnTo>
                  <a:lnTo>
                    <a:pt x="328" y="1298"/>
                  </a:lnTo>
                  <a:lnTo>
                    <a:pt x="327" y="1285"/>
                  </a:lnTo>
                  <a:lnTo>
                    <a:pt x="328" y="1270"/>
                  </a:lnTo>
                  <a:lnTo>
                    <a:pt x="360" y="1291"/>
                  </a:lnTo>
                  <a:lnTo>
                    <a:pt x="394" y="1315"/>
                  </a:lnTo>
                  <a:lnTo>
                    <a:pt x="425" y="1338"/>
                  </a:lnTo>
                  <a:lnTo>
                    <a:pt x="457" y="1363"/>
                  </a:lnTo>
                  <a:lnTo>
                    <a:pt x="487" y="1387"/>
                  </a:lnTo>
                  <a:lnTo>
                    <a:pt x="519" y="1412"/>
                  </a:lnTo>
                  <a:lnTo>
                    <a:pt x="549" y="1435"/>
                  </a:lnTo>
                  <a:lnTo>
                    <a:pt x="579" y="1457"/>
                  </a:lnTo>
                  <a:lnTo>
                    <a:pt x="600" y="1471"/>
                  </a:lnTo>
                  <a:lnTo>
                    <a:pt x="618" y="1486"/>
                  </a:lnTo>
                  <a:lnTo>
                    <a:pt x="636" y="1499"/>
                  </a:lnTo>
                  <a:lnTo>
                    <a:pt x="655" y="1513"/>
                  </a:lnTo>
                  <a:lnTo>
                    <a:pt x="673" y="1526"/>
                  </a:lnTo>
                  <a:lnTo>
                    <a:pt x="692" y="1541"/>
                  </a:lnTo>
                  <a:lnTo>
                    <a:pt x="712" y="1554"/>
                  </a:lnTo>
                  <a:lnTo>
                    <a:pt x="730" y="1569"/>
                  </a:lnTo>
                  <a:lnTo>
                    <a:pt x="728" y="1561"/>
                  </a:lnTo>
                  <a:lnTo>
                    <a:pt x="705" y="1539"/>
                  </a:lnTo>
                  <a:lnTo>
                    <a:pt x="680" y="1518"/>
                  </a:lnTo>
                  <a:lnTo>
                    <a:pt x="655" y="1497"/>
                  </a:lnTo>
                  <a:lnTo>
                    <a:pt x="630" y="1477"/>
                  </a:lnTo>
                  <a:lnTo>
                    <a:pt x="605" y="1457"/>
                  </a:lnTo>
                  <a:lnTo>
                    <a:pt x="579" y="1439"/>
                  </a:lnTo>
                  <a:lnTo>
                    <a:pt x="553" y="1419"/>
                  </a:lnTo>
                  <a:lnTo>
                    <a:pt x="528" y="1400"/>
                  </a:lnTo>
                  <a:lnTo>
                    <a:pt x="501" y="1382"/>
                  </a:lnTo>
                  <a:lnTo>
                    <a:pt x="474" y="1362"/>
                  </a:lnTo>
                  <a:lnTo>
                    <a:pt x="449" y="1343"/>
                  </a:lnTo>
                  <a:lnTo>
                    <a:pt x="424" y="1323"/>
                  </a:lnTo>
                  <a:lnTo>
                    <a:pt x="399" y="1303"/>
                  </a:lnTo>
                  <a:lnTo>
                    <a:pt x="374" y="1283"/>
                  </a:lnTo>
                  <a:lnTo>
                    <a:pt x="348" y="1261"/>
                  </a:lnTo>
                  <a:lnTo>
                    <a:pt x="325" y="1239"/>
                  </a:lnTo>
                  <a:lnTo>
                    <a:pt x="322" y="1229"/>
                  </a:lnTo>
                  <a:lnTo>
                    <a:pt x="322" y="1221"/>
                  </a:lnTo>
                  <a:lnTo>
                    <a:pt x="325" y="1213"/>
                  </a:lnTo>
                  <a:lnTo>
                    <a:pt x="332" y="1206"/>
                  </a:lnTo>
                  <a:lnTo>
                    <a:pt x="350" y="1219"/>
                  </a:lnTo>
                  <a:lnTo>
                    <a:pt x="369" y="1233"/>
                  </a:lnTo>
                  <a:lnTo>
                    <a:pt x="385" y="1245"/>
                  </a:lnTo>
                  <a:lnTo>
                    <a:pt x="402" y="1258"/>
                  </a:lnTo>
                  <a:lnTo>
                    <a:pt x="419" y="1271"/>
                  </a:lnTo>
                  <a:lnTo>
                    <a:pt x="435" y="1285"/>
                  </a:lnTo>
                  <a:lnTo>
                    <a:pt x="452" y="1298"/>
                  </a:lnTo>
                  <a:lnTo>
                    <a:pt x="469" y="1312"/>
                  </a:lnTo>
                  <a:lnTo>
                    <a:pt x="486" y="1325"/>
                  </a:lnTo>
                  <a:lnTo>
                    <a:pt x="502" y="1338"/>
                  </a:lnTo>
                  <a:lnTo>
                    <a:pt x="519" y="1352"/>
                  </a:lnTo>
                  <a:lnTo>
                    <a:pt x="536" y="1363"/>
                  </a:lnTo>
                  <a:lnTo>
                    <a:pt x="553" y="1377"/>
                  </a:lnTo>
                  <a:lnTo>
                    <a:pt x="569" y="1389"/>
                  </a:lnTo>
                  <a:lnTo>
                    <a:pt x="588" y="1402"/>
                  </a:lnTo>
                  <a:lnTo>
                    <a:pt x="606" y="1414"/>
                  </a:lnTo>
                  <a:lnTo>
                    <a:pt x="635" y="1435"/>
                  </a:lnTo>
                  <a:lnTo>
                    <a:pt x="661" y="1459"/>
                  </a:lnTo>
                  <a:lnTo>
                    <a:pt x="687" y="1481"/>
                  </a:lnTo>
                  <a:lnTo>
                    <a:pt x="712" y="1502"/>
                  </a:lnTo>
                  <a:lnTo>
                    <a:pt x="737" y="1524"/>
                  </a:lnTo>
                  <a:lnTo>
                    <a:pt x="762" y="1546"/>
                  </a:lnTo>
                  <a:lnTo>
                    <a:pt x="789" y="1566"/>
                  </a:lnTo>
                  <a:lnTo>
                    <a:pt x="817" y="1586"/>
                  </a:lnTo>
                  <a:lnTo>
                    <a:pt x="822" y="1593"/>
                  </a:lnTo>
                  <a:lnTo>
                    <a:pt x="827" y="1600"/>
                  </a:lnTo>
                  <a:lnTo>
                    <a:pt x="831" y="1606"/>
                  </a:lnTo>
                  <a:lnTo>
                    <a:pt x="831" y="1615"/>
                  </a:lnTo>
                  <a:lnTo>
                    <a:pt x="826" y="1623"/>
                  </a:lnTo>
                  <a:lnTo>
                    <a:pt x="817" y="1626"/>
                  </a:lnTo>
                  <a:lnTo>
                    <a:pt x="810" y="1626"/>
                  </a:lnTo>
                  <a:lnTo>
                    <a:pt x="804" y="1621"/>
                  </a:lnTo>
                  <a:lnTo>
                    <a:pt x="799" y="1611"/>
                  </a:lnTo>
                  <a:lnTo>
                    <a:pt x="792" y="1605"/>
                  </a:lnTo>
                  <a:lnTo>
                    <a:pt x="784" y="1598"/>
                  </a:lnTo>
                  <a:lnTo>
                    <a:pt x="775" y="1591"/>
                  </a:lnTo>
                  <a:lnTo>
                    <a:pt x="765" y="1586"/>
                  </a:lnTo>
                  <a:lnTo>
                    <a:pt x="757" y="1583"/>
                  </a:lnTo>
                  <a:lnTo>
                    <a:pt x="747" y="1578"/>
                  </a:lnTo>
                  <a:lnTo>
                    <a:pt x="738" y="1573"/>
                  </a:lnTo>
                  <a:lnTo>
                    <a:pt x="747" y="1585"/>
                  </a:lnTo>
                  <a:lnTo>
                    <a:pt x="757" y="1595"/>
                  </a:lnTo>
                  <a:lnTo>
                    <a:pt x="769" y="1605"/>
                  </a:lnTo>
                  <a:lnTo>
                    <a:pt x="782" y="1615"/>
                  </a:lnTo>
                  <a:lnTo>
                    <a:pt x="794" y="1625"/>
                  </a:lnTo>
                  <a:lnTo>
                    <a:pt x="807" y="1636"/>
                  </a:lnTo>
                  <a:lnTo>
                    <a:pt x="817" y="1650"/>
                  </a:lnTo>
                  <a:lnTo>
                    <a:pt x="827" y="1665"/>
                  </a:lnTo>
                  <a:lnTo>
                    <a:pt x="844" y="1660"/>
                  </a:lnTo>
                  <a:lnTo>
                    <a:pt x="859" y="1655"/>
                  </a:lnTo>
                  <a:lnTo>
                    <a:pt x="876" y="1650"/>
                  </a:lnTo>
                  <a:lnTo>
                    <a:pt x="892" y="1645"/>
                  </a:lnTo>
                  <a:lnTo>
                    <a:pt x="908" y="1640"/>
                  </a:lnTo>
                  <a:lnTo>
                    <a:pt x="923" y="1631"/>
                  </a:lnTo>
                  <a:lnTo>
                    <a:pt x="936" y="1623"/>
                  </a:lnTo>
                  <a:lnTo>
                    <a:pt x="948" y="1611"/>
                  </a:lnTo>
                  <a:lnTo>
                    <a:pt x="973" y="1598"/>
                  </a:lnTo>
                  <a:lnTo>
                    <a:pt x="998" y="1586"/>
                  </a:lnTo>
                  <a:lnTo>
                    <a:pt x="1023" y="1574"/>
                  </a:lnTo>
                  <a:lnTo>
                    <a:pt x="1048" y="1561"/>
                  </a:lnTo>
                  <a:lnTo>
                    <a:pt x="1073" y="1549"/>
                  </a:lnTo>
                  <a:lnTo>
                    <a:pt x="1098" y="1536"/>
                  </a:lnTo>
                  <a:lnTo>
                    <a:pt x="1123" y="1521"/>
                  </a:lnTo>
                  <a:lnTo>
                    <a:pt x="1147" y="1506"/>
                  </a:lnTo>
                  <a:lnTo>
                    <a:pt x="1162" y="1497"/>
                  </a:lnTo>
                  <a:lnTo>
                    <a:pt x="1175" y="1489"/>
                  </a:lnTo>
                  <a:lnTo>
                    <a:pt x="1190" y="1482"/>
                  </a:lnTo>
                  <a:lnTo>
                    <a:pt x="1205" y="1474"/>
                  </a:lnTo>
                  <a:lnTo>
                    <a:pt x="1221" y="1467"/>
                  </a:lnTo>
                  <a:lnTo>
                    <a:pt x="1236" y="1459"/>
                  </a:lnTo>
                  <a:lnTo>
                    <a:pt x="1251" y="1454"/>
                  </a:lnTo>
                  <a:lnTo>
                    <a:pt x="1266" y="1447"/>
                  </a:lnTo>
                  <a:lnTo>
                    <a:pt x="1294" y="1430"/>
                  </a:lnTo>
                  <a:lnTo>
                    <a:pt x="1324" y="1414"/>
                  </a:lnTo>
                  <a:lnTo>
                    <a:pt x="1353" y="1399"/>
                  </a:lnTo>
                  <a:lnTo>
                    <a:pt x="1383" y="1384"/>
                  </a:lnTo>
                  <a:lnTo>
                    <a:pt x="1413" y="1368"/>
                  </a:lnTo>
                  <a:lnTo>
                    <a:pt x="1443" y="1353"/>
                  </a:lnTo>
                  <a:lnTo>
                    <a:pt x="1473" y="1340"/>
                  </a:lnTo>
                  <a:lnTo>
                    <a:pt x="1503" y="1327"/>
                  </a:lnTo>
                  <a:lnTo>
                    <a:pt x="1530" y="1313"/>
                  </a:lnTo>
                  <a:lnTo>
                    <a:pt x="1559" y="1300"/>
                  </a:lnTo>
                  <a:lnTo>
                    <a:pt x="1585" y="1285"/>
                  </a:lnTo>
                  <a:lnTo>
                    <a:pt x="1614" y="1271"/>
                  </a:lnTo>
                  <a:lnTo>
                    <a:pt x="1641" y="1258"/>
                  </a:lnTo>
                  <a:lnTo>
                    <a:pt x="1669" y="1245"/>
                  </a:lnTo>
                  <a:lnTo>
                    <a:pt x="1696" y="1231"/>
                  </a:lnTo>
                  <a:lnTo>
                    <a:pt x="1724" y="1218"/>
                  </a:lnTo>
                  <a:lnTo>
                    <a:pt x="1751" y="1204"/>
                  </a:lnTo>
                  <a:lnTo>
                    <a:pt x="1780" y="1191"/>
                  </a:lnTo>
                  <a:lnTo>
                    <a:pt x="1808" y="1179"/>
                  </a:lnTo>
                  <a:lnTo>
                    <a:pt x="1835" y="1166"/>
                  </a:lnTo>
                  <a:lnTo>
                    <a:pt x="1863" y="1154"/>
                  </a:lnTo>
                  <a:lnTo>
                    <a:pt x="1892" y="1141"/>
                  </a:lnTo>
                  <a:lnTo>
                    <a:pt x="1919" y="1129"/>
                  </a:lnTo>
                  <a:lnTo>
                    <a:pt x="1947" y="1117"/>
                  </a:lnTo>
                  <a:lnTo>
                    <a:pt x="1955" y="1112"/>
                  </a:lnTo>
                  <a:lnTo>
                    <a:pt x="1960" y="1107"/>
                  </a:lnTo>
                  <a:lnTo>
                    <a:pt x="1967" y="1102"/>
                  </a:lnTo>
                  <a:lnTo>
                    <a:pt x="1977" y="1102"/>
                  </a:lnTo>
                  <a:lnTo>
                    <a:pt x="1977" y="1111"/>
                  </a:lnTo>
                  <a:lnTo>
                    <a:pt x="1970" y="1117"/>
                  </a:lnTo>
                  <a:lnTo>
                    <a:pt x="1960" y="1122"/>
                  </a:lnTo>
                  <a:lnTo>
                    <a:pt x="1952" y="1127"/>
                  </a:lnTo>
                  <a:lnTo>
                    <a:pt x="1922" y="1152"/>
                  </a:lnTo>
                  <a:lnTo>
                    <a:pt x="1726" y="1255"/>
                  </a:lnTo>
                  <a:lnTo>
                    <a:pt x="1708" y="1258"/>
                  </a:lnTo>
                  <a:lnTo>
                    <a:pt x="1691" y="1265"/>
                  </a:lnTo>
                  <a:lnTo>
                    <a:pt x="1674" y="1271"/>
                  </a:lnTo>
                  <a:lnTo>
                    <a:pt x="1657" y="1278"/>
                  </a:lnTo>
                  <a:lnTo>
                    <a:pt x="1641" y="1286"/>
                  </a:lnTo>
                  <a:lnTo>
                    <a:pt x="1626" y="1293"/>
                  </a:lnTo>
                  <a:lnTo>
                    <a:pt x="1609" y="1298"/>
                  </a:lnTo>
                  <a:lnTo>
                    <a:pt x="1590" y="1303"/>
                  </a:lnTo>
                  <a:lnTo>
                    <a:pt x="1567" y="1315"/>
                  </a:lnTo>
                  <a:lnTo>
                    <a:pt x="1542" y="1327"/>
                  </a:lnTo>
                  <a:lnTo>
                    <a:pt x="1517" y="1337"/>
                  </a:lnTo>
                  <a:lnTo>
                    <a:pt x="1493" y="1348"/>
                  </a:lnTo>
                  <a:lnTo>
                    <a:pt x="1468" y="1360"/>
                  </a:lnTo>
                  <a:lnTo>
                    <a:pt x="1445" y="1372"/>
                  </a:lnTo>
                  <a:lnTo>
                    <a:pt x="1421" y="1385"/>
                  </a:lnTo>
                  <a:lnTo>
                    <a:pt x="1400" y="1400"/>
                  </a:lnTo>
                  <a:lnTo>
                    <a:pt x="1375" y="1410"/>
                  </a:lnTo>
                  <a:lnTo>
                    <a:pt x="1349" y="1420"/>
                  </a:lnTo>
                  <a:lnTo>
                    <a:pt x="1326" y="1432"/>
                  </a:lnTo>
                  <a:lnTo>
                    <a:pt x="1301" y="1444"/>
                  </a:lnTo>
                  <a:lnTo>
                    <a:pt x="1277" y="1456"/>
                  </a:lnTo>
                  <a:lnTo>
                    <a:pt x="1252" y="1467"/>
                  </a:lnTo>
                  <a:lnTo>
                    <a:pt x="1229" y="1479"/>
                  </a:lnTo>
                  <a:lnTo>
                    <a:pt x="1204" y="1489"/>
                  </a:lnTo>
                  <a:lnTo>
                    <a:pt x="1184" y="1499"/>
                  </a:lnTo>
                  <a:lnTo>
                    <a:pt x="1164" y="1509"/>
                  </a:lnTo>
                  <a:lnTo>
                    <a:pt x="1144" y="1519"/>
                  </a:lnTo>
                  <a:lnTo>
                    <a:pt x="1125" y="1531"/>
                  </a:lnTo>
                  <a:lnTo>
                    <a:pt x="1107" y="1543"/>
                  </a:lnTo>
                  <a:lnTo>
                    <a:pt x="1090" y="1556"/>
                  </a:lnTo>
                  <a:lnTo>
                    <a:pt x="1070" y="1566"/>
                  </a:lnTo>
                  <a:lnTo>
                    <a:pt x="1051" y="1578"/>
                  </a:lnTo>
                  <a:lnTo>
                    <a:pt x="1048" y="1585"/>
                  </a:lnTo>
                  <a:lnTo>
                    <a:pt x="1067" y="1581"/>
                  </a:lnTo>
                  <a:lnTo>
                    <a:pt x="1085" y="1576"/>
                  </a:lnTo>
                  <a:lnTo>
                    <a:pt x="1103" y="1573"/>
                  </a:lnTo>
                  <a:lnTo>
                    <a:pt x="1122" y="1568"/>
                  </a:lnTo>
                  <a:lnTo>
                    <a:pt x="1139" y="1561"/>
                  </a:lnTo>
                  <a:lnTo>
                    <a:pt x="1155" y="1554"/>
                  </a:lnTo>
                  <a:lnTo>
                    <a:pt x="1172" y="1544"/>
                  </a:lnTo>
                  <a:lnTo>
                    <a:pt x="1185" y="1531"/>
                  </a:lnTo>
                  <a:lnTo>
                    <a:pt x="1219" y="1516"/>
                  </a:lnTo>
                  <a:lnTo>
                    <a:pt x="1251" y="1499"/>
                  </a:lnTo>
                  <a:lnTo>
                    <a:pt x="1284" y="1484"/>
                  </a:lnTo>
                  <a:lnTo>
                    <a:pt x="1318" y="1469"/>
                  </a:lnTo>
                  <a:lnTo>
                    <a:pt x="1351" y="1452"/>
                  </a:lnTo>
                  <a:lnTo>
                    <a:pt x="1385" y="1437"/>
                  </a:lnTo>
                  <a:lnTo>
                    <a:pt x="1418" y="1422"/>
                  </a:lnTo>
                  <a:lnTo>
                    <a:pt x="1452" y="1407"/>
                  </a:lnTo>
                  <a:lnTo>
                    <a:pt x="1457" y="1400"/>
                  </a:lnTo>
                  <a:lnTo>
                    <a:pt x="1463" y="1395"/>
                  </a:lnTo>
                  <a:lnTo>
                    <a:pt x="1470" y="1392"/>
                  </a:lnTo>
                  <a:lnTo>
                    <a:pt x="1477" y="1389"/>
                  </a:lnTo>
                  <a:lnTo>
                    <a:pt x="1483" y="1385"/>
                  </a:lnTo>
                  <a:lnTo>
                    <a:pt x="1490" y="1382"/>
                  </a:lnTo>
                  <a:lnTo>
                    <a:pt x="1498" y="1379"/>
                  </a:lnTo>
                  <a:lnTo>
                    <a:pt x="1505" y="1373"/>
                  </a:lnTo>
                  <a:lnTo>
                    <a:pt x="1522" y="1365"/>
                  </a:lnTo>
                  <a:lnTo>
                    <a:pt x="1539" y="1357"/>
                  </a:lnTo>
                  <a:lnTo>
                    <a:pt x="1557" y="1350"/>
                  </a:lnTo>
                  <a:lnTo>
                    <a:pt x="1574" y="1342"/>
                  </a:lnTo>
                  <a:lnTo>
                    <a:pt x="1592" y="1333"/>
                  </a:lnTo>
                  <a:lnTo>
                    <a:pt x="1609" y="1325"/>
                  </a:lnTo>
                  <a:lnTo>
                    <a:pt x="1627" y="1318"/>
                  </a:lnTo>
                  <a:lnTo>
                    <a:pt x="1646" y="1310"/>
                  </a:lnTo>
                  <a:lnTo>
                    <a:pt x="1662" y="1301"/>
                  </a:lnTo>
                  <a:lnTo>
                    <a:pt x="1681" y="1293"/>
                  </a:lnTo>
                  <a:lnTo>
                    <a:pt x="1699" y="1285"/>
                  </a:lnTo>
                  <a:lnTo>
                    <a:pt x="1716" y="1276"/>
                  </a:lnTo>
                  <a:lnTo>
                    <a:pt x="1734" y="1268"/>
                  </a:lnTo>
                  <a:lnTo>
                    <a:pt x="1751" y="1260"/>
                  </a:lnTo>
                  <a:lnTo>
                    <a:pt x="1770" y="1251"/>
                  </a:lnTo>
                  <a:lnTo>
                    <a:pt x="1786" y="1241"/>
                  </a:lnTo>
                  <a:lnTo>
                    <a:pt x="1798" y="1245"/>
                  </a:lnTo>
                  <a:lnTo>
                    <a:pt x="1813" y="1234"/>
                  </a:lnTo>
                  <a:lnTo>
                    <a:pt x="1828" y="1224"/>
                  </a:lnTo>
                  <a:lnTo>
                    <a:pt x="1843" y="1216"/>
                  </a:lnTo>
                  <a:lnTo>
                    <a:pt x="1858" y="1206"/>
                  </a:lnTo>
                  <a:lnTo>
                    <a:pt x="1875" y="1199"/>
                  </a:lnTo>
                  <a:lnTo>
                    <a:pt x="1890" y="1191"/>
                  </a:lnTo>
                  <a:lnTo>
                    <a:pt x="1907" y="1184"/>
                  </a:lnTo>
                  <a:lnTo>
                    <a:pt x="1924" y="1179"/>
                  </a:lnTo>
                  <a:lnTo>
                    <a:pt x="1932" y="1172"/>
                  </a:lnTo>
                  <a:lnTo>
                    <a:pt x="1940" y="1167"/>
                  </a:lnTo>
                  <a:lnTo>
                    <a:pt x="1950" y="1162"/>
                  </a:lnTo>
                  <a:lnTo>
                    <a:pt x="1960" y="1157"/>
                  </a:lnTo>
                  <a:lnTo>
                    <a:pt x="1969" y="1154"/>
                  </a:lnTo>
                  <a:lnTo>
                    <a:pt x="1979" y="1151"/>
                  </a:lnTo>
                  <a:lnTo>
                    <a:pt x="1989" y="1147"/>
                  </a:lnTo>
                  <a:lnTo>
                    <a:pt x="1997" y="1142"/>
                  </a:lnTo>
                  <a:lnTo>
                    <a:pt x="2001" y="1144"/>
                  </a:lnTo>
                  <a:lnTo>
                    <a:pt x="2006" y="1142"/>
                  </a:lnTo>
                  <a:lnTo>
                    <a:pt x="2009" y="1142"/>
                  </a:lnTo>
                  <a:lnTo>
                    <a:pt x="2014" y="1144"/>
                  </a:lnTo>
                  <a:lnTo>
                    <a:pt x="2016" y="1151"/>
                  </a:lnTo>
                  <a:lnTo>
                    <a:pt x="1994" y="1162"/>
                  </a:lnTo>
                  <a:lnTo>
                    <a:pt x="1972" y="1174"/>
                  </a:lnTo>
                  <a:lnTo>
                    <a:pt x="1950" y="1186"/>
                  </a:lnTo>
                  <a:lnTo>
                    <a:pt x="1929" y="1198"/>
                  </a:lnTo>
                  <a:lnTo>
                    <a:pt x="1907" y="1211"/>
                  </a:lnTo>
                  <a:lnTo>
                    <a:pt x="1885" y="1223"/>
                  </a:lnTo>
                  <a:lnTo>
                    <a:pt x="1863" y="1234"/>
                  </a:lnTo>
                  <a:lnTo>
                    <a:pt x="1842" y="1246"/>
                  </a:lnTo>
                  <a:lnTo>
                    <a:pt x="1820" y="1258"/>
                  </a:lnTo>
                  <a:lnTo>
                    <a:pt x="1798" y="1270"/>
                  </a:lnTo>
                  <a:lnTo>
                    <a:pt x="1776" y="1281"/>
                  </a:lnTo>
                  <a:lnTo>
                    <a:pt x="1753" y="1291"/>
                  </a:lnTo>
                  <a:lnTo>
                    <a:pt x="1731" y="1303"/>
                  </a:lnTo>
                  <a:lnTo>
                    <a:pt x="1708" y="1312"/>
                  </a:lnTo>
                  <a:lnTo>
                    <a:pt x="1684" y="1322"/>
                  </a:lnTo>
                  <a:lnTo>
                    <a:pt x="1661" y="1330"/>
                  </a:lnTo>
                  <a:lnTo>
                    <a:pt x="1652" y="1333"/>
                  </a:lnTo>
                  <a:lnTo>
                    <a:pt x="1646" y="1338"/>
                  </a:lnTo>
                  <a:lnTo>
                    <a:pt x="1636" y="1342"/>
                  </a:lnTo>
                  <a:lnTo>
                    <a:pt x="1627" y="1343"/>
                  </a:lnTo>
                  <a:lnTo>
                    <a:pt x="1619" y="1347"/>
                  </a:lnTo>
                  <a:lnTo>
                    <a:pt x="1611" y="1348"/>
                  </a:lnTo>
                  <a:lnTo>
                    <a:pt x="1602" y="1348"/>
                  </a:lnTo>
                  <a:lnTo>
                    <a:pt x="1594" y="1350"/>
                  </a:lnTo>
                  <a:lnTo>
                    <a:pt x="1580" y="1357"/>
                  </a:lnTo>
                  <a:lnTo>
                    <a:pt x="1565" y="1363"/>
                  </a:lnTo>
                  <a:lnTo>
                    <a:pt x="1552" y="1370"/>
                  </a:lnTo>
                  <a:lnTo>
                    <a:pt x="1539" y="1377"/>
                  </a:lnTo>
                  <a:lnTo>
                    <a:pt x="1523" y="1382"/>
                  </a:lnTo>
                  <a:lnTo>
                    <a:pt x="1510" y="1389"/>
                  </a:lnTo>
                  <a:lnTo>
                    <a:pt x="1495" y="1395"/>
                  </a:lnTo>
                  <a:lnTo>
                    <a:pt x="1480" y="1400"/>
                  </a:lnTo>
                  <a:lnTo>
                    <a:pt x="1452" y="1420"/>
                  </a:lnTo>
                  <a:lnTo>
                    <a:pt x="1421" y="1435"/>
                  </a:lnTo>
                  <a:lnTo>
                    <a:pt x="1391" y="1451"/>
                  </a:lnTo>
                  <a:lnTo>
                    <a:pt x="1361" y="1464"/>
                  </a:lnTo>
                  <a:lnTo>
                    <a:pt x="1329" y="1477"/>
                  </a:lnTo>
                  <a:lnTo>
                    <a:pt x="1299" y="1492"/>
                  </a:lnTo>
                  <a:lnTo>
                    <a:pt x="1271" y="1511"/>
                  </a:lnTo>
                  <a:lnTo>
                    <a:pt x="1246" y="1531"/>
                  </a:lnTo>
                  <a:lnTo>
                    <a:pt x="1262" y="1529"/>
                  </a:lnTo>
                  <a:lnTo>
                    <a:pt x="1277" y="1528"/>
                  </a:lnTo>
                  <a:lnTo>
                    <a:pt x="1294" y="1524"/>
                  </a:lnTo>
                  <a:lnTo>
                    <a:pt x="1309" y="1518"/>
                  </a:lnTo>
                  <a:lnTo>
                    <a:pt x="1326" y="1511"/>
                  </a:lnTo>
                  <a:lnTo>
                    <a:pt x="1339" y="1504"/>
                  </a:lnTo>
                  <a:lnTo>
                    <a:pt x="1354" y="1494"/>
                  </a:lnTo>
                  <a:lnTo>
                    <a:pt x="1368" y="1484"/>
                  </a:lnTo>
                  <a:lnTo>
                    <a:pt x="1401" y="1471"/>
                  </a:lnTo>
                  <a:lnTo>
                    <a:pt x="1436" y="1456"/>
                  </a:lnTo>
                  <a:lnTo>
                    <a:pt x="1470" y="1440"/>
                  </a:lnTo>
                  <a:lnTo>
                    <a:pt x="1503" y="1425"/>
                  </a:lnTo>
                  <a:lnTo>
                    <a:pt x="1537" y="1410"/>
                  </a:lnTo>
                  <a:lnTo>
                    <a:pt x="1570" y="1394"/>
                  </a:lnTo>
                  <a:lnTo>
                    <a:pt x="1604" y="1379"/>
                  </a:lnTo>
                  <a:lnTo>
                    <a:pt x="1637" y="1362"/>
                  </a:lnTo>
                  <a:lnTo>
                    <a:pt x="1671" y="1347"/>
                  </a:lnTo>
                  <a:lnTo>
                    <a:pt x="1704" y="1330"/>
                  </a:lnTo>
                  <a:lnTo>
                    <a:pt x="1738" y="1313"/>
                  </a:lnTo>
                  <a:lnTo>
                    <a:pt x="1771" y="1298"/>
                  </a:lnTo>
                  <a:lnTo>
                    <a:pt x="1806" y="1281"/>
                  </a:lnTo>
                  <a:lnTo>
                    <a:pt x="1840" y="1266"/>
                  </a:lnTo>
                  <a:lnTo>
                    <a:pt x="1873" y="1250"/>
                  </a:lnTo>
                  <a:lnTo>
                    <a:pt x="1907" y="1234"/>
                  </a:lnTo>
                  <a:lnTo>
                    <a:pt x="1919" y="1226"/>
                  </a:lnTo>
                  <a:lnTo>
                    <a:pt x="1929" y="1218"/>
                  </a:lnTo>
                  <a:lnTo>
                    <a:pt x="1940" y="1211"/>
                  </a:lnTo>
                  <a:lnTo>
                    <a:pt x="1952" y="1204"/>
                  </a:lnTo>
                  <a:lnTo>
                    <a:pt x="1964" y="1198"/>
                  </a:lnTo>
                  <a:lnTo>
                    <a:pt x="1977" y="1191"/>
                  </a:lnTo>
                  <a:lnTo>
                    <a:pt x="1989" y="1186"/>
                  </a:lnTo>
                  <a:lnTo>
                    <a:pt x="2001" y="1179"/>
                  </a:lnTo>
                  <a:lnTo>
                    <a:pt x="2006" y="1183"/>
                  </a:lnTo>
                  <a:lnTo>
                    <a:pt x="2011" y="1188"/>
                  </a:lnTo>
                  <a:lnTo>
                    <a:pt x="2012" y="1194"/>
                  </a:lnTo>
                  <a:lnTo>
                    <a:pt x="2011" y="1203"/>
                  </a:lnTo>
                  <a:lnTo>
                    <a:pt x="2001" y="1209"/>
                  </a:lnTo>
                  <a:lnTo>
                    <a:pt x="1989" y="1216"/>
                  </a:lnTo>
                  <a:lnTo>
                    <a:pt x="1977" y="1221"/>
                  </a:lnTo>
                  <a:lnTo>
                    <a:pt x="1965" y="1226"/>
                  </a:lnTo>
                  <a:lnTo>
                    <a:pt x="1955" y="1231"/>
                  </a:lnTo>
                  <a:lnTo>
                    <a:pt x="1944" y="1238"/>
                  </a:lnTo>
                  <a:lnTo>
                    <a:pt x="1934" y="1245"/>
                  </a:lnTo>
                  <a:lnTo>
                    <a:pt x="1925" y="1253"/>
                  </a:lnTo>
                  <a:lnTo>
                    <a:pt x="1905" y="1260"/>
                  </a:lnTo>
                  <a:lnTo>
                    <a:pt x="1887" y="1268"/>
                  </a:lnTo>
                  <a:lnTo>
                    <a:pt x="1868" y="1276"/>
                  </a:lnTo>
                  <a:lnTo>
                    <a:pt x="1850" y="1285"/>
                  </a:lnTo>
                  <a:lnTo>
                    <a:pt x="1831" y="1295"/>
                  </a:lnTo>
                  <a:lnTo>
                    <a:pt x="1813" y="1303"/>
                  </a:lnTo>
                  <a:lnTo>
                    <a:pt x="1795" y="1313"/>
                  </a:lnTo>
                  <a:lnTo>
                    <a:pt x="1778" y="1323"/>
                  </a:lnTo>
                  <a:lnTo>
                    <a:pt x="1760" y="1332"/>
                  </a:lnTo>
                  <a:lnTo>
                    <a:pt x="1741" y="1342"/>
                  </a:lnTo>
                  <a:lnTo>
                    <a:pt x="1723" y="1350"/>
                  </a:lnTo>
                  <a:lnTo>
                    <a:pt x="1704" y="1358"/>
                  </a:lnTo>
                  <a:lnTo>
                    <a:pt x="1686" y="1367"/>
                  </a:lnTo>
                  <a:lnTo>
                    <a:pt x="1667" y="1375"/>
                  </a:lnTo>
                  <a:lnTo>
                    <a:pt x="1649" y="1382"/>
                  </a:lnTo>
                  <a:lnTo>
                    <a:pt x="1629" y="1389"/>
                  </a:lnTo>
                  <a:lnTo>
                    <a:pt x="1600" y="1404"/>
                  </a:lnTo>
                  <a:lnTo>
                    <a:pt x="1572" y="1417"/>
                  </a:lnTo>
                  <a:lnTo>
                    <a:pt x="1545" y="1430"/>
                  </a:lnTo>
                  <a:lnTo>
                    <a:pt x="1517" y="1446"/>
                  </a:lnTo>
                  <a:lnTo>
                    <a:pt x="1488" y="1459"/>
                  </a:lnTo>
                  <a:lnTo>
                    <a:pt x="1462" y="1472"/>
                  </a:lnTo>
                  <a:lnTo>
                    <a:pt x="1433" y="1486"/>
                  </a:lnTo>
                  <a:lnTo>
                    <a:pt x="1405" y="1499"/>
                  </a:lnTo>
                  <a:lnTo>
                    <a:pt x="1426" y="1496"/>
                  </a:lnTo>
                  <a:lnTo>
                    <a:pt x="1450" y="1492"/>
                  </a:lnTo>
                  <a:lnTo>
                    <a:pt x="1472" y="1487"/>
                  </a:lnTo>
                  <a:lnTo>
                    <a:pt x="1495" y="1484"/>
                  </a:lnTo>
                  <a:lnTo>
                    <a:pt x="1518" y="1479"/>
                  </a:lnTo>
                  <a:lnTo>
                    <a:pt x="1540" y="1474"/>
                  </a:lnTo>
                  <a:lnTo>
                    <a:pt x="1564" y="1469"/>
                  </a:lnTo>
                  <a:lnTo>
                    <a:pt x="1587" y="1464"/>
                  </a:lnTo>
                  <a:lnTo>
                    <a:pt x="1609" y="1459"/>
                  </a:lnTo>
                  <a:lnTo>
                    <a:pt x="1632" y="1454"/>
                  </a:lnTo>
                  <a:lnTo>
                    <a:pt x="1654" y="1449"/>
                  </a:lnTo>
                  <a:lnTo>
                    <a:pt x="1676" y="1444"/>
                  </a:lnTo>
                  <a:lnTo>
                    <a:pt x="1698" y="1439"/>
                  </a:lnTo>
                  <a:lnTo>
                    <a:pt x="1719" y="1434"/>
                  </a:lnTo>
                  <a:lnTo>
                    <a:pt x="1741" y="1430"/>
                  </a:lnTo>
                  <a:lnTo>
                    <a:pt x="1763" y="1425"/>
                  </a:lnTo>
                  <a:lnTo>
                    <a:pt x="1754" y="1420"/>
                  </a:lnTo>
                  <a:lnTo>
                    <a:pt x="1746" y="1415"/>
                  </a:lnTo>
                  <a:lnTo>
                    <a:pt x="1736" y="1414"/>
                  </a:lnTo>
                  <a:lnTo>
                    <a:pt x="1726" y="1412"/>
                  </a:lnTo>
                  <a:lnTo>
                    <a:pt x="1714" y="1412"/>
                  </a:lnTo>
                  <a:lnTo>
                    <a:pt x="1703" y="1410"/>
                  </a:lnTo>
                  <a:lnTo>
                    <a:pt x="1693" y="1409"/>
                  </a:lnTo>
                  <a:lnTo>
                    <a:pt x="1683" y="1405"/>
                  </a:lnTo>
                  <a:lnTo>
                    <a:pt x="1679" y="1402"/>
                  </a:lnTo>
                  <a:lnTo>
                    <a:pt x="1677" y="1400"/>
                  </a:lnTo>
                  <a:lnTo>
                    <a:pt x="1676" y="1397"/>
                  </a:lnTo>
                  <a:lnTo>
                    <a:pt x="1676" y="1394"/>
                  </a:lnTo>
                  <a:lnTo>
                    <a:pt x="1686" y="1387"/>
                  </a:lnTo>
                  <a:lnTo>
                    <a:pt x="1696" y="1385"/>
                  </a:lnTo>
                  <a:lnTo>
                    <a:pt x="1708" y="1389"/>
                  </a:lnTo>
                  <a:lnTo>
                    <a:pt x="1719" y="1389"/>
                  </a:lnTo>
                  <a:lnTo>
                    <a:pt x="1728" y="1392"/>
                  </a:lnTo>
                  <a:lnTo>
                    <a:pt x="1736" y="1394"/>
                  </a:lnTo>
                  <a:lnTo>
                    <a:pt x="1744" y="1395"/>
                  </a:lnTo>
                  <a:lnTo>
                    <a:pt x="1754" y="1397"/>
                  </a:lnTo>
                  <a:lnTo>
                    <a:pt x="1763" y="1400"/>
                  </a:lnTo>
                  <a:lnTo>
                    <a:pt x="1770" y="1405"/>
                  </a:lnTo>
                  <a:lnTo>
                    <a:pt x="1775" y="1412"/>
                  </a:lnTo>
                  <a:lnTo>
                    <a:pt x="1778" y="1422"/>
                  </a:lnTo>
                  <a:lnTo>
                    <a:pt x="1798" y="1417"/>
                  </a:lnTo>
                  <a:lnTo>
                    <a:pt x="1818" y="1414"/>
                  </a:lnTo>
                  <a:lnTo>
                    <a:pt x="1838" y="1410"/>
                  </a:lnTo>
                  <a:lnTo>
                    <a:pt x="1860" y="1407"/>
                  </a:lnTo>
                  <a:lnTo>
                    <a:pt x="1882" y="1402"/>
                  </a:lnTo>
                  <a:lnTo>
                    <a:pt x="1902" y="1397"/>
                  </a:lnTo>
                  <a:lnTo>
                    <a:pt x="1920" y="1389"/>
                  </a:lnTo>
                  <a:lnTo>
                    <a:pt x="1939" y="1379"/>
                  </a:lnTo>
                  <a:lnTo>
                    <a:pt x="1919" y="1373"/>
                  </a:lnTo>
                  <a:lnTo>
                    <a:pt x="1898" y="1370"/>
                  </a:lnTo>
                  <a:lnTo>
                    <a:pt x="1880" y="1368"/>
                  </a:lnTo>
                  <a:lnTo>
                    <a:pt x="1860" y="1365"/>
                  </a:lnTo>
                  <a:lnTo>
                    <a:pt x="1842" y="1362"/>
                  </a:lnTo>
                  <a:lnTo>
                    <a:pt x="1823" y="1358"/>
                  </a:lnTo>
                  <a:lnTo>
                    <a:pt x="1803" y="1355"/>
                  </a:lnTo>
                  <a:lnTo>
                    <a:pt x="1785" y="1348"/>
                  </a:lnTo>
                  <a:lnTo>
                    <a:pt x="1785" y="1345"/>
                  </a:lnTo>
                  <a:lnTo>
                    <a:pt x="1785" y="1342"/>
                  </a:lnTo>
                  <a:lnTo>
                    <a:pt x="1786" y="1340"/>
                  </a:lnTo>
                  <a:lnTo>
                    <a:pt x="1790" y="1337"/>
                  </a:lnTo>
                  <a:lnTo>
                    <a:pt x="1806" y="1337"/>
                  </a:lnTo>
                  <a:lnTo>
                    <a:pt x="1823" y="1338"/>
                  </a:lnTo>
                  <a:lnTo>
                    <a:pt x="1840" y="1340"/>
                  </a:lnTo>
                  <a:lnTo>
                    <a:pt x="1858" y="1343"/>
                  </a:lnTo>
                  <a:lnTo>
                    <a:pt x="1875" y="1348"/>
                  </a:lnTo>
                  <a:lnTo>
                    <a:pt x="1893" y="1352"/>
                  </a:lnTo>
                  <a:lnTo>
                    <a:pt x="1910" y="1355"/>
                  </a:lnTo>
                  <a:lnTo>
                    <a:pt x="1929" y="1358"/>
                  </a:lnTo>
                  <a:lnTo>
                    <a:pt x="1935" y="1358"/>
                  </a:lnTo>
                  <a:lnTo>
                    <a:pt x="1940" y="1358"/>
                  </a:lnTo>
                  <a:lnTo>
                    <a:pt x="1945" y="1360"/>
                  </a:lnTo>
                  <a:lnTo>
                    <a:pt x="1949" y="1365"/>
                  </a:lnTo>
                  <a:lnTo>
                    <a:pt x="1950" y="1375"/>
                  </a:lnTo>
                  <a:lnTo>
                    <a:pt x="1962" y="1373"/>
                  </a:lnTo>
                  <a:lnTo>
                    <a:pt x="1972" y="1370"/>
                  </a:lnTo>
                  <a:lnTo>
                    <a:pt x="1984" y="1368"/>
                  </a:lnTo>
                  <a:lnTo>
                    <a:pt x="1997" y="1365"/>
                  </a:lnTo>
                  <a:lnTo>
                    <a:pt x="2009" y="1362"/>
                  </a:lnTo>
                  <a:lnTo>
                    <a:pt x="2021" y="1358"/>
                  </a:lnTo>
                  <a:lnTo>
                    <a:pt x="2032" y="1355"/>
                  </a:lnTo>
                  <a:lnTo>
                    <a:pt x="2044" y="1352"/>
                  </a:lnTo>
                  <a:lnTo>
                    <a:pt x="2034" y="1332"/>
                  </a:lnTo>
                  <a:lnTo>
                    <a:pt x="2031" y="1310"/>
                  </a:lnTo>
                  <a:lnTo>
                    <a:pt x="2029" y="1288"/>
                  </a:lnTo>
                  <a:lnTo>
                    <a:pt x="2022" y="1268"/>
                  </a:lnTo>
                  <a:lnTo>
                    <a:pt x="2021" y="1245"/>
                  </a:lnTo>
                  <a:lnTo>
                    <a:pt x="2022" y="1223"/>
                  </a:lnTo>
                  <a:lnTo>
                    <a:pt x="2026" y="1201"/>
                  </a:lnTo>
                  <a:lnTo>
                    <a:pt x="2026" y="1179"/>
                  </a:lnTo>
                  <a:lnTo>
                    <a:pt x="2027" y="1179"/>
                  </a:lnTo>
                  <a:lnTo>
                    <a:pt x="2031" y="1178"/>
                  </a:lnTo>
                  <a:lnTo>
                    <a:pt x="2032" y="1174"/>
                  </a:lnTo>
                  <a:lnTo>
                    <a:pt x="2032" y="1172"/>
                  </a:lnTo>
                  <a:lnTo>
                    <a:pt x="2026" y="1157"/>
                  </a:lnTo>
                  <a:lnTo>
                    <a:pt x="2026" y="1142"/>
                  </a:lnTo>
                  <a:lnTo>
                    <a:pt x="2027" y="1127"/>
                  </a:lnTo>
                  <a:lnTo>
                    <a:pt x="2027" y="1109"/>
                  </a:lnTo>
                  <a:lnTo>
                    <a:pt x="2031" y="1094"/>
                  </a:lnTo>
                  <a:lnTo>
                    <a:pt x="2032" y="1079"/>
                  </a:lnTo>
                  <a:lnTo>
                    <a:pt x="2036" y="1065"/>
                  </a:lnTo>
                  <a:lnTo>
                    <a:pt x="2046" y="1057"/>
                  </a:lnTo>
                  <a:lnTo>
                    <a:pt x="2049" y="1045"/>
                  </a:lnTo>
                  <a:lnTo>
                    <a:pt x="2046" y="1035"/>
                  </a:lnTo>
                  <a:lnTo>
                    <a:pt x="2041" y="1023"/>
                  </a:lnTo>
                  <a:lnTo>
                    <a:pt x="2036" y="1013"/>
                  </a:lnTo>
                  <a:lnTo>
                    <a:pt x="2034" y="985"/>
                  </a:lnTo>
                  <a:lnTo>
                    <a:pt x="2036" y="960"/>
                  </a:lnTo>
                  <a:lnTo>
                    <a:pt x="2041" y="936"/>
                  </a:lnTo>
                  <a:lnTo>
                    <a:pt x="2041" y="911"/>
                  </a:lnTo>
                  <a:lnTo>
                    <a:pt x="2047" y="891"/>
                  </a:lnTo>
                  <a:lnTo>
                    <a:pt x="2054" y="873"/>
                  </a:lnTo>
                  <a:lnTo>
                    <a:pt x="2064" y="856"/>
                  </a:lnTo>
                  <a:lnTo>
                    <a:pt x="2076" y="839"/>
                  </a:lnTo>
                  <a:lnTo>
                    <a:pt x="2089" y="824"/>
                  </a:lnTo>
                  <a:lnTo>
                    <a:pt x="2103" y="811"/>
                  </a:lnTo>
                  <a:lnTo>
                    <a:pt x="2119" y="799"/>
                  </a:lnTo>
                  <a:lnTo>
                    <a:pt x="2138" y="787"/>
                  </a:lnTo>
                  <a:lnTo>
                    <a:pt x="2114" y="797"/>
                  </a:lnTo>
                  <a:lnTo>
                    <a:pt x="2093" y="807"/>
                  </a:lnTo>
                  <a:lnTo>
                    <a:pt x="2069" y="817"/>
                  </a:lnTo>
                  <a:lnTo>
                    <a:pt x="2047" y="827"/>
                  </a:lnTo>
                  <a:lnTo>
                    <a:pt x="2024" y="838"/>
                  </a:lnTo>
                  <a:lnTo>
                    <a:pt x="2002" y="848"/>
                  </a:lnTo>
                  <a:lnTo>
                    <a:pt x="1979" y="858"/>
                  </a:lnTo>
                  <a:lnTo>
                    <a:pt x="1957" y="868"/>
                  </a:lnTo>
                  <a:lnTo>
                    <a:pt x="1934" y="878"/>
                  </a:lnTo>
                  <a:lnTo>
                    <a:pt x="1910" y="888"/>
                  </a:lnTo>
                  <a:lnTo>
                    <a:pt x="1888" y="898"/>
                  </a:lnTo>
                  <a:lnTo>
                    <a:pt x="1865" y="908"/>
                  </a:lnTo>
                  <a:lnTo>
                    <a:pt x="1843" y="918"/>
                  </a:lnTo>
                  <a:lnTo>
                    <a:pt x="1820" y="930"/>
                  </a:lnTo>
                  <a:lnTo>
                    <a:pt x="1798" y="940"/>
                  </a:lnTo>
                  <a:lnTo>
                    <a:pt x="1775" y="950"/>
                  </a:lnTo>
                  <a:lnTo>
                    <a:pt x="1761" y="960"/>
                  </a:lnTo>
                  <a:lnTo>
                    <a:pt x="1748" y="966"/>
                  </a:lnTo>
                  <a:lnTo>
                    <a:pt x="1733" y="975"/>
                  </a:lnTo>
                  <a:lnTo>
                    <a:pt x="1719" y="980"/>
                  </a:lnTo>
                  <a:lnTo>
                    <a:pt x="1704" y="987"/>
                  </a:lnTo>
                  <a:lnTo>
                    <a:pt x="1689" y="992"/>
                  </a:lnTo>
                  <a:lnTo>
                    <a:pt x="1674" y="998"/>
                  </a:lnTo>
                  <a:lnTo>
                    <a:pt x="1659" y="1005"/>
                  </a:lnTo>
                  <a:lnTo>
                    <a:pt x="1649" y="995"/>
                  </a:lnTo>
                  <a:lnTo>
                    <a:pt x="1639" y="992"/>
                  </a:lnTo>
                  <a:lnTo>
                    <a:pt x="1629" y="993"/>
                  </a:lnTo>
                  <a:lnTo>
                    <a:pt x="1619" y="998"/>
                  </a:lnTo>
                  <a:lnTo>
                    <a:pt x="1609" y="1005"/>
                  </a:lnTo>
                  <a:lnTo>
                    <a:pt x="1599" y="1012"/>
                  </a:lnTo>
                  <a:lnTo>
                    <a:pt x="1589" y="1018"/>
                  </a:lnTo>
                  <a:lnTo>
                    <a:pt x="1579" y="1022"/>
                  </a:lnTo>
                  <a:lnTo>
                    <a:pt x="1560" y="1035"/>
                  </a:lnTo>
                  <a:lnTo>
                    <a:pt x="1542" y="1047"/>
                  </a:lnTo>
                  <a:lnTo>
                    <a:pt x="1522" y="1057"/>
                  </a:lnTo>
                  <a:lnTo>
                    <a:pt x="1500" y="1065"/>
                  </a:lnTo>
                  <a:lnTo>
                    <a:pt x="1480" y="1074"/>
                  </a:lnTo>
                  <a:lnTo>
                    <a:pt x="1458" y="1084"/>
                  </a:lnTo>
                  <a:lnTo>
                    <a:pt x="1438" y="1092"/>
                  </a:lnTo>
                  <a:lnTo>
                    <a:pt x="1420" y="1104"/>
                  </a:lnTo>
                  <a:lnTo>
                    <a:pt x="1391" y="1116"/>
                  </a:lnTo>
                  <a:lnTo>
                    <a:pt x="1361" y="1129"/>
                  </a:lnTo>
                  <a:lnTo>
                    <a:pt x="1333" y="1144"/>
                  </a:lnTo>
                  <a:lnTo>
                    <a:pt x="1304" y="1157"/>
                  </a:lnTo>
                  <a:lnTo>
                    <a:pt x="1276" y="1171"/>
                  </a:lnTo>
                  <a:lnTo>
                    <a:pt x="1247" y="1186"/>
                  </a:lnTo>
                  <a:lnTo>
                    <a:pt x="1219" y="1199"/>
                  </a:lnTo>
                  <a:lnTo>
                    <a:pt x="1190" y="1211"/>
                  </a:lnTo>
                  <a:lnTo>
                    <a:pt x="1160" y="1226"/>
                  </a:lnTo>
                  <a:lnTo>
                    <a:pt x="1130" y="1241"/>
                  </a:lnTo>
                  <a:lnTo>
                    <a:pt x="1102" y="1256"/>
                  </a:lnTo>
                  <a:lnTo>
                    <a:pt x="1072" y="1271"/>
                  </a:lnTo>
                  <a:lnTo>
                    <a:pt x="1041" y="1286"/>
                  </a:lnTo>
                  <a:lnTo>
                    <a:pt x="1011" y="1301"/>
                  </a:lnTo>
                  <a:lnTo>
                    <a:pt x="981" y="1317"/>
                  </a:lnTo>
                  <a:lnTo>
                    <a:pt x="953" y="1333"/>
                  </a:lnTo>
                  <a:lnTo>
                    <a:pt x="944" y="1338"/>
                  </a:lnTo>
                  <a:lnTo>
                    <a:pt x="938" y="1345"/>
                  </a:lnTo>
                  <a:lnTo>
                    <a:pt x="928" y="1348"/>
                  </a:lnTo>
                  <a:lnTo>
                    <a:pt x="919" y="1353"/>
                  </a:lnTo>
                  <a:lnTo>
                    <a:pt x="911" y="1357"/>
                  </a:lnTo>
                  <a:lnTo>
                    <a:pt x="903" y="1358"/>
                  </a:lnTo>
                  <a:lnTo>
                    <a:pt x="892" y="1360"/>
                  </a:lnTo>
                  <a:lnTo>
                    <a:pt x="884" y="1358"/>
                  </a:lnTo>
                  <a:lnTo>
                    <a:pt x="884" y="1353"/>
                  </a:lnTo>
                  <a:lnTo>
                    <a:pt x="904" y="1347"/>
                  </a:lnTo>
                  <a:lnTo>
                    <a:pt x="923" y="1340"/>
                  </a:lnTo>
                  <a:lnTo>
                    <a:pt x="941" y="1330"/>
                  </a:lnTo>
                  <a:lnTo>
                    <a:pt x="959" y="1322"/>
                  </a:lnTo>
                  <a:lnTo>
                    <a:pt x="978" y="1312"/>
                  </a:lnTo>
                  <a:lnTo>
                    <a:pt x="995" y="1300"/>
                  </a:lnTo>
                  <a:lnTo>
                    <a:pt x="1013" y="1290"/>
                  </a:lnTo>
                  <a:lnTo>
                    <a:pt x="1031" y="1280"/>
                  </a:lnTo>
                  <a:lnTo>
                    <a:pt x="1063" y="1265"/>
                  </a:lnTo>
                  <a:lnTo>
                    <a:pt x="1097" y="1248"/>
                  </a:lnTo>
                  <a:lnTo>
                    <a:pt x="1128" y="1231"/>
                  </a:lnTo>
                  <a:lnTo>
                    <a:pt x="1160" y="1216"/>
                  </a:lnTo>
                  <a:lnTo>
                    <a:pt x="1192" y="1199"/>
                  </a:lnTo>
                  <a:lnTo>
                    <a:pt x="1226" y="1183"/>
                  </a:lnTo>
                  <a:lnTo>
                    <a:pt x="1257" y="1166"/>
                  </a:lnTo>
                  <a:lnTo>
                    <a:pt x="1289" y="1149"/>
                  </a:lnTo>
                  <a:lnTo>
                    <a:pt x="1321" y="1134"/>
                  </a:lnTo>
                  <a:lnTo>
                    <a:pt x="1353" y="1117"/>
                  </a:lnTo>
                  <a:lnTo>
                    <a:pt x="1385" y="1102"/>
                  </a:lnTo>
                  <a:lnTo>
                    <a:pt x="1418" y="1087"/>
                  </a:lnTo>
                  <a:lnTo>
                    <a:pt x="1450" y="1072"/>
                  </a:lnTo>
                  <a:lnTo>
                    <a:pt x="1483" y="1057"/>
                  </a:lnTo>
                  <a:lnTo>
                    <a:pt x="1515" y="1044"/>
                  </a:lnTo>
                  <a:lnTo>
                    <a:pt x="1549" y="1030"/>
                  </a:lnTo>
                  <a:lnTo>
                    <a:pt x="1577" y="1013"/>
                  </a:lnTo>
                  <a:lnTo>
                    <a:pt x="1606" y="1000"/>
                  </a:lnTo>
                  <a:lnTo>
                    <a:pt x="1634" y="985"/>
                  </a:lnTo>
                  <a:lnTo>
                    <a:pt x="1664" y="971"/>
                  </a:lnTo>
                  <a:lnTo>
                    <a:pt x="1694" y="960"/>
                  </a:lnTo>
                  <a:lnTo>
                    <a:pt x="1723" y="945"/>
                  </a:lnTo>
                  <a:lnTo>
                    <a:pt x="1753" y="931"/>
                  </a:lnTo>
                  <a:lnTo>
                    <a:pt x="1781" y="915"/>
                  </a:lnTo>
                  <a:lnTo>
                    <a:pt x="1813" y="901"/>
                  </a:lnTo>
                  <a:lnTo>
                    <a:pt x="1845" y="888"/>
                  </a:lnTo>
                  <a:lnTo>
                    <a:pt x="1875" y="874"/>
                  </a:lnTo>
                  <a:lnTo>
                    <a:pt x="1907" y="861"/>
                  </a:lnTo>
                  <a:lnTo>
                    <a:pt x="1939" y="849"/>
                  </a:lnTo>
                  <a:lnTo>
                    <a:pt x="1970" y="836"/>
                  </a:lnTo>
                  <a:lnTo>
                    <a:pt x="2002" y="822"/>
                  </a:lnTo>
                  <a:lnTo>
                    <a:pt x="2034" y="809"/>
                  </a:lnTo>
                  <a:lnTo>
                    <a:pt x="2051" y="801"/>
                  </a:lnTo>
                  <a:lnTo>
                    <a:pt x="2067" y="792"/>
                  </a:lnTo>
                  <a:lnTo>
                    <a:pt x="2084" y="784"/>
                  </a:lnTo>
                  <a:lnTo>
                    <a:pt x="2101" y="776"/>
                  </a:lnTo>
                  <a:lnTo>
                    <a:pt x="2118" y="767"/>
                  </a:lnTo>
                  <a:lnTo>
                    <a:pt x="2134" y="759"/>
                  </a:lnTo>
                  <a:lnTo>
                    <a:pt x="2151" y="750"/>
                  </a:lnTo>
                  <a:lnTo>
                    <a:pt x="2168" y="742"/>
                  </a:lnTo>
                  <a:lnTo>
                    <a:pt x="2185" y="735"/>
                  </a:lnTo>
                  <a:lnTo>
                    <a:pt x="2201" y="727"/>
                  </a:lnTo>
                  <a:lnTo>
                    <a:pt x="2218" y="719"/>
                  </a:lnTo>
                  <a:lnTo>
                    <a:pt x="2235" y="710"/>
                  </a:lnTo>
                  <a:lnTo>
                    <a:pt x="2252" y="702"/>
                  </a:lnTo>
                  <a:lnTo>
                    <a:pt x="2268" y="693"/>
                  </a:lnTo>
                  <a:lnTo>
                    <a:pt x="2285" y="685"/>
                  </a:lnTo>
                  <a:lnTo>
                    <a:pt x="2302" y="677"/>
                  </a:lnTo>
                  <a:lnTo>
                    <a:pt x="2305" y="670"/>
                  </a:lnTo>
                  <a:lnTo>
                    <a:pt x="2309" y="663"/>
                  </a:lnTo>
                  <a:lnTo>
                    <a:pt x="2310" y="655"/>
                  </a:lnTo>
                  <a:lnTo>
                    <a:pt x="2312" y="648"/>
                  </a:lnTo>
                  <a:lnTo>
                    <a:pt x="2293" y="652"/>
                  </a:lnTo>
                  <a:lnTo>
                    <a:pt x="2275" y="658"/>
                  </a:lnTo>
                  <a:lnTo>
                    <a:pt x="2258" y="667"/>
                  </a:lnTo>
                  <a:lnTo>
                    <a:pt x="2242" y="677"/>
                  </a:lnTo>
                  <a:lnTo>
                    <a:pt x="2225" y="687"/>
                  </a:lnTo>
                  <a:lnTo>
                    <a:pt x="2208" y="698"/>
                  </a:lnTo>
                  <a:lnTo>
                    <a:pt x="2190" y="707"/>
                  </a:lnTo>
                  <a:lnTo>
                    <a:pt x="2171" y="714"/>
                  </a:lnTo>
                  <a:lnTo>
                    <a:pt x="2151" y="724"/>
                  </a:lnTo>
                  <a:lnTo>
                    <a:pt x="2133" y="734"/>
                  </a:lnTo>
                  <a:lnTo>
                    <a:pt x="2113" y="744"/>
                  </a:lnTo>
                  <a:lnTo>
                    <a:pt x="2093" y="752"/>
                  </a:lnTo>
                  <a:lnTo>
                    <a:pt x="2073" y="760"/>
                  </a:lnTo>
                  <a:lnTo>
                    <a:pt x="2051" y="769"/>
                  </a:lnTo>
                  <a:lnTo>
                    <a:pt x="2031" y="777"/>
                  </a:lnTo>
                  <a:lnTo>
                    <a:pt x="2011" y="784"/>
                  </a:lnTo>
                  <a:lnTo>
                    <a:pt x="1991" y="792"/>
                  </a:lnTo>
                  <a:lnTo>
                    <a:pt x="1969" y="799"/>
                  </a:lnTo>
                  <a:lnTo>
                    <a:pt x="1949" y="807"/>
                  </a:lnTo>
                  <a:lnTo>
                    <a:pt x="1929" y="816"/>
                  </a:lnTo>
                  <a:lnTo>
                    <a:pt x="1908" y="822"/>
                  </a:lnTo>
                  <a:lnTo>
                    <a:pt x="1888" y="831"/>
                  </a:lnTo>
                  <a:lnTo>
                    <a:pt x="1868" y="841"/>
                  </a:lnTo>
                  <a:lnTo>
                    <a:pt x="1848" y="849"/>
                  </a:lnTo>
                  <a:lnTo>
                    <a:pt x="1821" y="859"/>
                  </a:lnTo>
                  <a:lnTo>
                    <a:pt x="1796" y="871"/>
                  </a:lnTo>
                  <a:lnTo>
                    <a:pt x="1770" y="881"/>
                  </a:lnTo>
                  <a:lnTo>
                    <a:pt x="1743" y="893"/>
                  </a:lnTo>
                  <a:lnTo>
                    <a:pt x="1718" y="904"/>
                  </a:lnTo>
                  <a:lnTo>
                    <a:pt x="1691" y="915"/>
                  </a:lnTo>
                  <a:lnTo>
                    <a:pt x="1666" y="926"/>
                  </a:lnTo>
                  <a:lnTo>
                    <a:pt x="1639" y="938"/>
                  </a:lnTo>
                  <a:lnTo>
                    <a:pt x="1614" y="950"/>
                  </a:lnTo>
                  <a:lnTo>
                    <a:pt x="1589" y="961"/>
                  </a:lnTo>
                  <a:lnTo>
                    <a:pt x="1562" y="973"/>
                  </a:lnTo>
                  <a:lnTo>
                    <a:pt x="1537" y="985"/>
                  </a:lnTo>
                  <a:lnTo>
                    <a:pt x="1512" y="997"/>
                  </a:lnTo>
                  <a:lnTo>
                    <a:pt x="1485" y="1008"/>
                  </a:lnTo>
                  <a:lnTo>
                    <a:pt x="1460" y="1022"/>
                  </a:lnTo>
                  <a:lnTo>
                    <a:pt x="1435" y="1033"/>
                  </a:lnTo>
                  <a:lnTo>
                    <a:pt x="1411" y="1042"/>
                  </a:lnTo>
                  <a:lnTo>
                    <a:pt x="1388" y="1050"/>
                  </a:lnTo>
                  <a:lnTo>
                    <a:pt x="1366" y="1060"/>
                  </a:lnTo>
                  <a:lnTo>
                    <a:pt x="1343" y="1069"/>
                  </a:lnTo>
                  <a:lnTo>
                    <a:pt x="1319" y="1079"/>
                  </a:lnTo>
                  <a:lnTo>
                    <a:pt x="1298" y="1089"/>
                  </a:lnTo>
                  <a:lnTo>
                    <a:pt x="1276" y="1100"/>
                  </a:lnTo>
                  <a:lnTo>
                    <a:pt x="1254" y="1112"/>
                  </a:lnTo>
                  <a:lnTo>
                    <a:pt x="1247" y="1116"/>
                  </a:lnTo>
                  <a:lnTo>
                    <a:pt x="1239" y="1119"/>
                  </a:lnTo>
                  <a:lnTo>
                    <a:pt x="1231" y="1122"/>
                  </a:lnTo>
                  <a:lnTo>
                    <a:pt x="1224" y="1126"/>
                  </a:lnTo>
                  <a:lnTo>
                    <a:pt x="1216" y="1131"/>
                  </a:lnTo>
                  <a:lnTo>
                    <a:pt x="1207" y="1134"/>
                  </a:lnTo>
                  <a:lnTo>
                    <a:pt x="1199" y="1139"/>
                  </a:lnTo>
                  <a:lnTo>
                    <a:pt x="1192" y="1144"/>
                  </a:lnTo>
                  <a:lnTo>
                    <a:pt x="1184" y="1149"/>
                  </a:lnTo>
                  <a:lnTo>
                    <a:pt x="1174" y="1154"/>
                  </a:lnTo>
                  <a:lnTo>
                    <a:pt x="1165" y="1159"/>
                  </a:lnTo>
                  <a:lnTo>
                    <a:pt x="1157" y="1162"/>
                  </a:lnTo>
                  <a:lnTo>
                    <a:pt x="1149" y="1167"/>
                  </a:lnTo>
                  <a:lnTo>
                    <a:pt x="1139" y="1171"/>
                  </a:lnTo>
                  <a:lnTo>
                    <a:pt x="1130" y="1174"/>
                  </a:lnTo>
                  <a:lnTo>
                    <a:pt x="1120" y="1176"/>
                  </a:lnTo>
                  <a:lnTo>
                    <a:pt x="1093" y="1194"/>
                  </a:lnTo>
                  <a:lnTo>
                    <a:pt x="1065" y="1209"/>
                  </a:lnTo>
                  <a:lnTo>
                    <a:pt x="1035" y="1224"/>
                  </a:lnTo>
                  <a:lnTo>
                    <a:pt x="1005" y="1238"/>
                  </a:lnTo>
                  <a:lnTo>
                    <a:pt x="976" y="1251"/>
                  </a:lnTo>
                  <a:lnTo>
                    <a:pt x="948" y="1266"/>
                  </a:lnTo>
                  <a:lnTo>
                    <a:pt x="921" y="1285"/>
                  </a:lnTo>
                  <a:lnTo>
                    <a:pt x="896" y="1305"/>
                  </a:lnTo>
                  <a:lnTo>
                    <a:pt x="889" y="1306"/>
                  </a:lnTo>
                  <a:lnTo>
                    <a:pt x="882" y="1308"/>
                  </a:lnTo>
                  <a:lnTo>
                    <a:pt x="876" y="1312"/>
                  </a:lnTo>
                  <a:lnTo>
                    <a:pt x="867" y="1312"/>
                  </a:lnTo>
                  <a:lnTo>
                    <a:pt x="861" y="1301"/>
                  </a:lnTo>
                  <a:lnTo>
                    <a:pt x="889" y="1286"/>
                  </a:lnTo>
                  <a:lnTo>
                    <a:pt x="916" y="1273"/>
                  </a:lnTo>
                  <a:lnTo>
                    <a:pt x="944" y="1258"/>
                  </a:lnTo>
                  <a:lnTo>
                    <a:pt x="971" y="1245"/>
                  </a:lnTo>
                  <a:lnTo>
                    <a:pt x="998" y="1229"/>
                  </a:lnTo>
                  <a:lnTo>
                    <a:pt x="1026" y="1216"/>
                  </a:lnTo>
                  <a:lnTo>
                    <a:pt x="1053" y="1203"/>
                  </a:lnTo>
                  <a:lnTo>
                    <a:pt x="1080" y="1188"/>
                  </a:lnTo>
                  <a:lnTo>
                    <a:pt x="1107" y="1174"/>
                  </a:lnTo>
                  <a:lnTo>
                    <a:pt x="1133" y="1159"/>
                  </a:lnTo>
                  <a:lnTo>
                    <a:pt x="1160" y="1144"/>
                  </a:lnTo>
                  <a:lnTo>
                    <a:pt x="1187" y="1131"/>
                  </a:lnTo>
                  <a:lnTo>
                    <a:pt x="1214" y="1116"/>
                  </a:lnTo>
                  <a:lnTo>
                    <a:pt x="1241" y="1100"/>
                  </a:lnTo>
                  <a:lnTo>
                    <a:pt x="1267" y="1085"/>
                  </a:lnTo>
                  <a:lnTo>
                    <a:pt x="1294" y="1070"/>
                  </a:lnTo>
                  <a:lnTo>
                    <a:pt x="1316" y="1062"/>
                  </a:lnTo>
                  <a:lnTo>
                    <a:pt x="1338" y="1055"/>
                  </a:lnTo>
                  <a:lnTo>
                    <a:pt x="1358" y="1045"/>
                  </a:lnTo>
                  <a:lnTo>
                    <a:pt x="1380" y="1037"/>
                  </a:lnTo>
                  <a:lnTo>
                    <a:pt x="1400" y="1028"/>
                  </a:lnTo>
                  <a:lnTo>
                    <a:pt x="1420" y="1018"/>
                  </a:lnTo>
                  <a:lnTo>
                    <a:pt x="1441" y="1010"/>
                  </a:lnTo>
                  <a:lnTo>
                    <a:pt x="1462" y="1000"/>
                  </a:lnTo>
                  <a:lnTo>
                    <a:pt x="1482" y="990"/>
                  </a:lnTo>
                  <a:lnTo>
                    <a:pt x="1502" y="982"/>
                  </a:lnTo>
                  <a:lnTo>
                    <a:pt x="1522" y="971"/>
                  </a:lnTo>
                  <a:lnTo>
                    <a:pt x="1544" y="961"/>
                  </a:lnTo>
                  <a:lnTo>
                    <a:pt x="1564" y="953"/>
                  </a:lnTo>
                  <a:lnTo>
                    <a:pt x="1584" y="943"/>
                  </a:lnTo>
                  <a:lnTo>
                    <a:pt x="1604" y="935"/>
                  </a:lnTo>
                  <a:lnTo>
                    <a:pt x="1626" y="926"/>
                  </a:lnTo>
                  <a:lnTo>
                    <a:pt x="1657" y="915"/>
                  </a:lnTo>
                  <a:lnTo>
                    <a:pt x="1689" y="899"/>
                  </a:lnTo>
                  <a:lnTo>
                    <a:pt x="1719" y="884"/>
                  </a:lnTo>
                  <a:lnTo>
                    <a:pt x="1749" y="868"/>
                  </a:lnTo>
                  <a:lnTo>
                    <a:pt x="1780" y="853"/>
                  </a:lnTo>
                  <a:lnTo>
                    <a:pt x="1811" y="838"/>
                  </a:lnTo>
                  <a:lnTo>
                    <a:pt x="1843" y="824"/>
                  </a:lnTo>
                  <a:lnTo>
                    <a:pt x="1875" y="814"/>
                  </a:lnTo>
                  <a:lnTo>
                    <a:pt x="1902" y="804"/>
                  </a:lnTo>
                  <a:lnTo>
                    <a:pt x="1927" y="794"/>
                  </a:lnTo>
                  <a:lnTo>
                    <a:pt x="1954" y="782"/>
                  </a:lnTo>
                  <a:lnTo>
                    <a:pt x="1980" y="772"/>
                  </a:lnTo>
                  <a:lnTo>
                    <a:pt x="2006" y="762"/>
                  </a:lnTo>
                  <a:lnTo>
                    <a:pt x="2032" y="752"/>
                  </a:lnTo>
                  <a:lnTo>
                    <a:pt x="2057" y="740"/>
                  </a:lnTo>
                  <a:lnTo>
                    <a:pt x="2084" y="730"/>
                  </a:lnTo>
                  <a:lnTo>
                    <a:pt x="2111" y="719"/>
                  </a:lnTo>
                  <a:lnTo>
                    <a:pt x="2136" y="707"/>
                  </a:lnTo>
                  <a:lnTo>
                    <a:pt x="2161" y="695"/>
                  </a:lnTo>
                  <a:lnTo>
                    <a:pt x="2188" y="683"/>
                  </a:lnTo>
                  <a:lnTo>
                    <a:pt x="2213" y="672"/>
                  </a:lnTo>
                  <a:lnTo>
                    <a:pt x="2238" y="658"/>
                  </a:lnTo>
                  <a:lnTo>
                    <a:pt x="2263" y="645"/>
                  </a:lnTo>
                  <a:lnTo>
                    <a:pt x="2288" y="631"/>
                  </a:lnTo>
                  <a:lnTo>
                    <a:pt x="2300" y="626"/>
                  </a:lnTo>
                  <a:lnTo>
                    <a:pt x="2312" y="623"/>
                  </a:lnTo>
                  <a:lnTo>
                    <a:pt x="2322" y="616"/>
                  </a:lnTo>
                  <a:lnTo>
                    <a:pt x="2334" y="610"/>
                  </a:lnTo>
                  <a:lnTo>
                    <a:pt x="2327" y="603"/>
                  </a:lnTo>
                  <a:lnTo>
                    <a:pt x="2320" y="596"/>
                  </a:lnTo>
                  <a:lnTo>
                    <a:pt x="2312" y="588"/>
                  </a:lnTo>
                  <a:lnTo>
                    <a:pt x="2305" y="583"/>
                  </a:lnTo>
                  <a:lnTo>
                    <a:pt x="2297" y="578"/>
                  </a:lnTo>
                  <a:lnTo>
                    <a:pt x="2288" y="578"/>
                  </a:lnTo>
                  <a:lnTo>
                    <a:pt x="2280" y="581"/>
                  </a:lnTo>
                  <a:lnTo>
                    <a:pt x="2272" y="591"/>
                  </a:lnTo>
                  <a:lnTo>
                    <a:pt x="2248" y="608"/>
                  </a:lnTo>
                  <a:lnTo>
                    <a:pt x="2223" y="623"/>
                  </a:lnTo>
                  <a:lnTo>
                    <a:pt x="2198" y="635"/>
                  </a:lnTo>
                  <a:lnTo>
                    <a:pt x="2173" y="648"/>
                  </a:lnTo>
                  <a:lnTo>
                    <a:pt x="2148" y="660"/>
                  </a:lnTo>
                  <a:lnTo>
                    <a:pt x="2123" y="672"/>
                  </a:lnTo>
                  <a:lnTo>
                    <a:pt x="2096" y="685"/>
                  </a:lnTo>
                  <a:lnTo>
                    <a:pt x="2071" y="698"/>
                  </a:lnTo>
                  <a:lnTo>
                    <a:pt x="2049" y="709"/>
                  </a:lnTo>
                  <a:lnTo>
                    <a:pt x="2029" y="719"/>
                  </a:lnTo>
                  <a:lnTo>
                    <a:pt x="2007" y="729"/>
                  </a:lnTo>
                  <a:lnTo>
                    <a:pt x="1985" y="737"/>
                  </a:lnTo>
                  <a:lnTo>
                    <a:pt x="1964" y="747"/>
                  </a:lnTo>
                  <a:lnTo>
                    <a:pt x="1944" y="755"/>
                  </a:lnTo>
                  <a:lnTo>
                    <a:pt x="1922" y="765"/>
                  </a:lnTo>
                  <a:lnTo>
                    <a:pt x="1900" y="774"/>
                  </a:lnTo>
                  <a:lnTo>
                    <a:pt x="1878" y="782"/>
                  </a:lnTo>
                  <a:lnTo>
                    <a:pt x="1857" y="791"/>
                  </a:lnTo>
                  <a:lnTo>
                    <a:pt x="1835" y="801"/>
                  </a:lnTo>
                  <a:lnTo>
                    <a:pt x="1813" y="809"/>
                  </a:lnTo>
                  <a:lnTo>
                    <a:pt x="1791" y="817"/>
                  </a:lnTo>
                  <a:lnTo>
                    <a:pt x="1770" y="826"/>
                  </a:lnTo>
                  <a:lnTo>
                    <a:pt x="1748" y="834"/>
                  </a:lnTo>
                  <a:lnTo>
                    <a:pt x="1726" y="843"/>
                  </a:lnTo>
                  <a:lnTo>
                    <a:pt x="1703" y="854"/>
                  </a:lnTo>
                  <a:lnTo>
                    <a:pt x="1681" y="864"/>
                  </a:lnTo>
                  <a:lnTo>
                    <a:pt x="1657" y="876"/>
                  </a:lnTo>
                  <a:lnTo>
                    <a:pt x="1636" y="886"/>
                  </a:lnTo>
                  <a:lnTo>
                    <a:pt x="1612" y="898"/>
                  </a:lnTo>
                  <a:lnTo>
                    <a:pt x="1590" y="908"/>
                  </a:lnTo>
                  <a:lnTo>
                    <a:pt x="1567" y="918"/>
                  </a:lnTo>
                  <a:lnTo>
                    <a:pt x="1545" y="930"/>
                  </a:lnTo>
                  <a:lnTo>
                    <a:pt x="1522" y="940"/>
                  </a:lnTo>
                  <a:lnTo>
                    <a:pt x="1500" y="951"/>
                  </a:lnTo>
                  <a:lnTo>
                    <a:pt x="1477" y="961"/>
                  </a:lnTo>
                  <a:lnTo>
                    <a:pt x="1455" y="973"/>
                  </a:lnTo>
                  <a:lnTo>
                    <a:pt x="1433" y="985"/>
                  </a:lnTo>
                  <a:lnTo>
                    <a:pt x="1411" y="997"/>
                  </a:lnTo>
                  <a:lnTo>
                    <a:pt x="1390" y="1008"/>
                  </a:lnTo>
                  <a:lnTo>
                    <a:pt x="1368" y="1022"/>
                  </a:lnTo>
                  <a:lnTo>
                    <a:pt x="1351" y="1027"/>
                  </a:lnTo>
                  <a:lnTo>
                    <a:pt x="1336" y="1032"/>
                  </a:lnTo>
                  <a:lnTo>
                    <a:pt x="1321" y="1040"/>
                  </a:lnTo>
                  <a:lnTo>
                    <a:pt x="1308" y="1049"/>
                  </a:lnTo>
                  <a:lnTo>
                    <a:pt x="1293" y="1057"/>
                  </a:lnTo>
                  <a:lnTo>
                    <a:pt x="1279" y="1065"/>
                  </a:lnTo>
                  <a:lnTo>
                    <a:pt x="1264" y="1072"/>
                  </a:lnTo>
                  <a:lnTo>
                    <a:pt x="1249" y="1077"/>
                  </a:lnTo>
                  <a:lnTo>
                    <a:pt x="1217" y="1095"/>
                  </a:lnTo>
                  <a:lnTo>
                    <a:pt x="1185" y="1112"/>
                  </a:lnTo>
                  <a:lnTo>
                    <a:pt x="1152" y="1127"/>
                  </a:lnTo>
                  <a:lnTo>
                    <a:pt x="1117" y="1141"/>
                  </a:lnTo>
                  <a:lnTo>
                    <a:pt x="1083" y="1156"/>
                  </a:lnTo>
                  <a:lnTo>
                    <a:pt x="1050" y="1172"/>
                  </a:lnTo>
                  <a:lnTo>
                    <a:pt x="1018" y="1189"/>
                  </a:lnTo>
                  <a:lnTo>
                    <a:pt x="988" y="1209"/>
                  </a:lnTo>
                  <a:lnTo>
                    <a:pt x="976" y="1213"/>
                  </a:lnTo>
                  <a:lnTo>
                    <a:pt x="964" y="1218"/>
                  </a:lnTo>
                  <a:lnTo>
                    <a:pt x="953" y="1223"/>
                  </a:lnTo>
                  <a:lnTo>
                    <a:pt x="943" y="1228"/>
                  </a:lnTo>
                  <a:lnTo>
                    <a:pt x="931" y="1234"/>
                  </a:lnTo>
                  <a:lnTo>
                    <a:pt x="921" y="1241"/>
                  </a:lnTo>
                  <a:lnTo>
                    <a:pt x="909" y="1248"/>
                  </a:lnTo>
                  <a:lnTo>
                    <a:pt x="897" y="1253"/>
                  </a:lnTo>
                  <a:lnTo>
                    <a:pt x="896" y="1251"/>
                  </a:lnTo>
                  <a:lnTo>
                    <a:pt x="891" y="1248"/>
                  </a:lnTo>
                  <a:lnTo>
                    <a:pt x="889" y="1243"/>
                  </a:lnTo>
                  <a:lnTo>
                    <a:pt x="889" y="1238"/>
                  </a:lnTo>
                  <a:lnTo>
                    <a:pt x="906" y="1228"/>
                  </a:lnTo>
                  <a:lnTo>
                    <a:pt x="924" y="1219"/>
                  </a:lnTo>
                  <a:lnTo>
                    <a:pt x="941" y="1211"/>
                  </a:lnTo>
                  <a:lnTo>
                    <a:pt x="959" y="1203"/>
                  </a:lnTo>
                  <a:lnTo>
                    <a:pt x="978" y="1196"/>
                  </a:lnTo>
                  <a:lnTo>
                    <a:pt x="996" y="1188"/>
                  </a:lnTo>
                  <a:lnTo>
                    <a:pt x="1015" y="1181"/>
                  </a:lnTo>
                  <a:lnTo>
                    <a:pt x="1033" y="1172"/>
                  </a:lnTo>
                  <a:lnTo>
                    <a:pt x="1053" y="1157"/>
                  </a:lnTo>
                  <a:lnTo>
                    <a:pt x="1073" y="1146"/>
                  </a:lnTo>
                  <a:lnTo>
                    <a:pt x="1095" y="1136"/>
                  </a:lnTo>
                  <a:lnTo>
                    <a:pt x="1117" y="1126"/>
                  </a:lnTo>
                  <a:lnTo>
                    <a:pt x="1140" y="1117"/>
                  </a:lnTo>
                  <a:lnTo>
                    <a:pt x="1162" y="1109"/>
                  </a:lnTo>
                  <a:lnTo>
                    <a:pt x="1185" y="1100"/>
                  </a:lnTo>
                  <a:lnTo>
                    <a:pt x="1207" y="1089"/>
                  </a:lnTo>
                  <a:lnTo>
                    <a:pt x="1219" y="1080"/>
                  </a:lnTo>
                  <a:lnTo>
                    <a:pt x="1232" y="1072"/>
                  </a:lnTo>
                  <a:lnTo>
                    <a:pt x="1246" y="1067"/>
                  </a:lnTo>
                  <a:lnTo>
                    <a:pt x="1257" y="1060"/>
                  </a:lnTo>
                  <a:lnTo>
                    <a:pt x="1271" y="1055"/>
                  </a:lnTo>
                  <a:lnTo>
                    <a:pt x="1284" y="1049"/>
                  </a:lnTo>
                  <a:lnTo>
                    <a:pt x="1296" y="1042"/>
                  </a:lnTo>
                  <a:lnTo>
                    <a:pt x="1308" y="1033"/>
                  </a:lnTo>
                  <a:lnTo>
                    <a:pt x="1333" y="1022"/>
                  </a:lnTo>
                  <a:lnTo>
                    <a:pt x="1358" y="1008"/>
                  </a:lnTo>
                  <a:lnTo>
                    <a:pt x="1381" y="995"/>
                  </a:lnTo>
                  <a:lnTo>
                    <a:pt x="1406" y="982"/>
                  </a:lnTo>
                  <a:lnTo>
                    <a:pt x="1430" y="968"/>
                  </a:lnTo>
                  <a:lnTo>
                    <a:pt x="1455" y="955"/>
                  </a:lnTo>
                  <a:lnTo>
                    <a:pt x="1480" y="943"/>
                  </a:lnTo>
                  <a:lnTo>
                    <a:pt x="1507" y="933"/>
                  </a:lnTo>
                  <a:lnTo>
                    <a:pt x="1530" y="920"/>
                  </a:lnTo>
                  <a:lnTo>
                    <a:pt x="1555" y="906"/>
                  </a:lnTo>
                  <a:lnTo>
                    <a:pt x="1580" y="893"/>
                  </a:lnTo>
                  <a:lnTo>
                    <a:pt x="1604" y="879"/>
                  </a:lnTo>
                  <a:lnTo>
                    <a:pt x="1629" y="868"/>
                  </a:lnTo>
                  <a:lnTo>
                    <a:pt x="1656" y="856"/>
                  </a:lnTo>
                  <a:lnTo>
                    <a:pt x="1681" y="844"/>
                  </a:lnTo>
                  <a:lnTo>
                    <a:pt x="1706" y="834"/>
                  </a:lnTo>
                  <a:lnTo>
                    <a:pt x="1731" y="822"/>
                  </a:lnTo>
                  <a:lnTo>
                    <a:pt x="1756" y="812"/>
                  </a:lnTo>
                  <a:lnTo>
                    <a:pt x="1783" y="801"/>
                  </a:lnTo>
                  <a:lnTo>
                    <a:pt x="1808" y="789"/>
                  </a:lnTo>
                  <a:lnTo>
                    <a:pt x="1833" y="777"/>
                  </a:lnTo>
                  <a:lnTo>
                    <a:pt x="1858" y="765"/>
                  </a:lnTo>
                  <a:lnTo>
                    <a:pt x="1883" y="754"/>
                  </a:lnTo>
                  <a:lnTo>
                    <a:pt x="1908" y="742"/>
                  </a:lnTo>
                  <a:lnTo>
                    <a:pt x="1927" y="735"/>
                  </a:lnTo>
                  <a:lnTo>
                    <a:pt x="1945" y="729"/>
                  </a:lnTo>
                  <a:lnTo>
                    <a:pt x="1965" y="722"/>
                  </a:lnTo>
                  <a:lnTo>
                    <a:pt x="1984" y="714"/>
                  </a:lnTo>
                  <a:lnTo>
                    <a:pt x="2002" y="705"/>
                  </a:lnTo>
                  <a:lnTo>
                    <a:pt x="2021" y="697"/>
                  </a:lnTo>
                  <a:lnTo>
                    <a:pt x="2037" y="688"/>
                  </a:lnTo>
                  <a:lnTo>
                    <a:pt x="2056" y="680"/>
                  </a:lnTo>
                  <a:lnTo>
                    <a:pt x="2086" y="663"/>
                  </a:lnTo>
                  <a:lnTo>
                    <a:pt x="2116" y="648"/>
                  </a:lnTo>
                  <a:lnTo>
                    <a:pt x="2146" y="633"/>
                  </a:lnTo>
                  <a:lnTo>
                    <a:pt x="2178" y="618"/>
                  </a:lnTo>
                  <a:lnTo>
                    <a:pt x="2208" y="603"/>
                  </a:lnTo>
                  <a:lnTo>
                    <a:pt x="2238" y="588"/>
                  </a:lnTo>
                  <a:lnTo>
                    <a:pt x="2267" y="571"/>
                  </a:lnTo>
                  <a:lnTo>
                    <a:pt x="2295" y="553"/>
                  </a:lnTo>
                  <a:lnTo>
                    <a:pt x="2304" y="546"/>
                  </a:lnTo>
                  <a:lnTo>
                    <a:pt x="2314" y="541"/>
                  </a:lnTo>
                  <a:lnTo>
                    <a:pt x="2325" y="538"/>
                  </a:lnTo>
                  <a:lnTo>
                    <a:pt x="2335" y="533"/>
                  </a:lnTo>
                  <a:lnTo>
                    <a:pt x="2344" y="526"/>
                  </a:lnTo>
                  <a:lnTo>
                    <a:pt x="2349" y="519"/>
                  </a:lnTo>
                  <a:lnTo>
                    <a:pt x="2352" y="509"/>
                  </a:lnTo>
                  <a:lnTo>
                    <a:pt x="2350" y="496"/>
                  </a:lnTo>
                  <a:lnTo>
                    <a:pt x="2315" y="513"/>
                  </a:lnTo>
                  <a:lnTo>
                    <a:pt x="2278" y="531"/>
                  </a:lnTo>
                  <a:lnTo>
                    <a:pt x="2243" y="549"/>
                  </a:lnTo>
                  <a:lnTo>
                    <a:pt x="2208" y="568"/>
                  </a:lnTo>
                  <a:lnTo>
                    <a:pt x="2171" y="588"/>
                  </a:lnTo>
                  <a:lnTo>
                    <a:pt x="2136" y="606"/>
                  </a:lnTo>
                  <a:lnTo>
                    <a:pt x="2101" y="625"/>
                  </a:lnTo>
                  <a:lnTo>
                    <a:pt x="2064" y="643"/>
                  </a:lnTo>
                  <a:lnTo>
                    <a:pt x="2029" y="663"/>
                  </a:lnTo>
                  <a:lnTo>
                    <a:pt x="1992" y="680"/>
                  </a:lnTo>
                  <a:lnTo>
                    <a:pt x="1955" y="698"/>
                  </a:lnTo>
                  <a:lnTo>
                    <a:pt x="1919" y="715"/>
                  </a:lnTo>
                  <a:lnTo>
                    <a:pt x="1880" y="730"/>
                  </a:lnTo>
                  <a:lnTo>
                    <a:pt x="1842" y="745"/>
                  </a:lnTo>
                  <a:lnTo>
                    <a:pt x="1803" y="759"/>
                  </a:lnTo>
                  <a:lnTo>
                    <a:pt x="1765" y="772"/>
                  </a:lnTo>
                  <a:lnTo>
                    <a:pt x="1736" y="786"/>
                  </a:lnTo>
                  <a:lnTo>
                    <a:pt x="1706" y="799"/>
                  </a:lnTo>
                  <a:lnTo>
                    <a:pt x="1677" y="812"/>
                  </a:lnTo>
                  <a:lnTo>
                    <a:pt x="1647" y="826"/>
                  </a:lnTo>
                  <a:lnTo>
                    <a:pt x="1619" y="839"/>
                  </a:lnTo>
                  <a:lnTo>
                    <a:pt x="1590" y="853"/>
                  </a:lnTo>
                  <a:lnTo>
                    <a:pt x="1562" y="868"/>
                  </a:lnTo>
                  <a:lnTo>
                    <a:pt x="1534" y="881"/>
                  </a:lnTo>
                  <a:lnTo>
                    <a:pt x="1503" y="894"/>
                  </a:lnTo>
                  <a:lnTo>
                    <a:pt x="1475" y="910"/>
                  </a:lnTo>
                  <a:lnTo>
                    <a:pt x="1447" y="923"/>
                  </a:lnTo>
                  <a:lnTo>
                    <a:pt x="1418" y="938"/>
                  </a:lnTo>
                  <a:lnTo>
                    <a:pt x="1390" y="953"/>
                  </a:lnTo>
                  <a:lnTo>
                    <a:pt x="1363" y="968"/>
                  </a:lnTo>
                  <a:lnTo>
                    <a:pt x="1334" y="983"/>
                  </a:lnTo>
                  <a:lnTo>
                    <a:pt x="1306" y="998"/>
                  </a:lnTo>
                  <a:lnTo>
                    <a:pt x="1287" y="1008"/>
                  </a:lnTo>
                  <a:lnTo>
                    <a:pt x="1267" y="1017"/>
                  </a:lnTo>
                  <a:lnTo>
                    <a:pt x="1247" y="1027"/>
                  </a:lnTo>
                  <a:lnTo>
                    <a:pt x="1227" y="1035"/>
                  </a:lnTo>
                  <a:lnTo>
                    <a:pt x="1207" y="1044"/>
                  </a:lnTo>
                  <a:lnTo>
                    <a:pt x="1187" y="1054"/>
                  </a:lnTo>
                  <a:lnTo>
                    <a:pt x="1167" y="1065"/>
                  </a:lnTo>
                  <a:lnTo>
                    <a:pt x="1149" y="1079"/>
                  </a:lnTo>
                  <a:lnTo>
                    <a:pt x="1127" y="1087"/>
                  </a:lnTo>
                  <a:lnTo>
                    <a:pt x="1107" y="1095"/>
                  </a:lnTo>
                  <a:lnTo>
                    <a:pt x="1087" y="1105"/>
                  </a:lnTo>
                  <a:lnTo>
                    <a:pt x="1067" y="1116"/>
                  </a:lnTo>
                  <a:lnTo>
                    <a:pt x="1046" y="1127"/>
                  </a:lnTo>
                  <a:lnTo>
                    <a:pt x="1026" y="1139"/>
                  </a:lnTo>
                  <a:lnTo>
                    <a:pt x="1006" y="1151"/>
                  </a:lnTo>
                  <a:lnTo>
                    <a:pt x="988" y="1162"/>
                  </a:lnTo>
                  <a:lnTo>
                    <a:pt x="887" y="1213"/>
                  </a:lnTo>
                  <a:lnTo>
                    <a:pt x="882" y="1209"/>
                  </a:lnTo>
                  <a:lnTo>
                    <a:pt x="877" y="1206"/>
                  </a:lnTo>
                  <a:lnTo>
                    <a:pt x="876" y="1201"/>
                  </a:lnTo>
                  <a:lnTo>
                    <a:pt x="877" y="1194"/>
                  </a:lnTo>
                  <a:lnTo>
                    <a:pt x="896" y="1186"/>
                  </a:lnTo>
                  <a:lnTo>
                    <a:pt x="914" y="1179"/>
                  </a:lnTo>
                  <a:lnTo>
                    <a:pt x="933" y="1171"/>
                  </a:lnTo>
                  <a:lnTo>
                    <a:pt x="949" y="1162"/>
                  </a:lnTo>
                  <a:lnTo>
                    <a:pt x="968" y="1156"/>
                  </a:lnTo>
                  <a:lnTo>
                    <a:pt x="985" y="1146"/>
                  </a:lnTo>
                  <a:lnTo>
                    <a:pt x="1000" y="1137"/>
                  </a:lnTo>
                  <a:lnTo>
                    <a:pt x="1016" y="1127"/>
                  </a:lnTo>
                  <a:lnTo>
                    <a:pt x="1026" y="1124"/>
                  </a:lnTo>
                  <a:lnTo>
                    <a:pt x="1036" y="1121"/>
                  </a:lnTo>
                  <a:lnTo>
                    <a:pt x="1046" y="1116"/>
                  </a:lnTo>
                  <a:lnTo>
                    <a:pt x="1056" y="1109"/>
                  </a:lnTo>
                  <a:lnTo>
                    <a:pt x="1067" y="1104"/>
                  </a:lnTo>
                  <a:lnTo>
                    <a:pt x="1077" y="1099"/>
                  </a:lnTo>
                  <a:lnTo>
                    <a:pt x="1087" y="1092"/>
                  </a:lnTo>
                  <a:lnTo>
                    <a:pt x="1097" y="1087"/>
                  </a:lnTo>
                  <a:lnTo>
                    <a:pt x="1125" y="1072"/>
                  </a:lnTo>
                  <a:lnTo>
                    <a:pt x="1152" y="1057"/>
                  </a:lnTo>
                  <a:lnTo>
                    <a:pt x="1180" y="1042"/>
                  </a:lnTo>
                  <a:lnTo>
                    <a:pt x="1209" y="1027"/>
                  </a:lnTo>
                  <a:lnTo>
                    <a:pt x="1236" y="1013"/>
                  </a:lnTo>
                  <a:lnTo>
                    <a:pt x="1264" y="998"/>
                  </a:lnTo>
                  <a:lnTo>
                    <a:pt x="1294" y="985"/>
                  </a:lnTo>
                  <a:lnTo>
                    <a:pt x="1323" y="971"/>
                  </a:lnTo>
                  <a:lnTo>
                    <a:pt x="1341" y="960"/>
                  </a:lnTo>
                  <a:lnTo>
                    <a:pt x="1359" y="948"/>
                  </a:lnTo>
                  <a:lnTo>
                    <a:pt x="1378" y="938"/>
                  </a:lnTo>
                  <a:lnTo>
                    <a:pt x="1396" y="926"/>
                  </a:lnTo>
                  <a:lnTo>
                    <a:pt x="1415" y="916"/>
                  </a:lnTo>
                  <a:lnTo>
                    <a:pt x="1435" y="908"/>
                  </a:lnTo>
                  <a:lnTo>
                    <a:pt x="1453" y="898"/>
                  </a:lnTo>
                  <a:lnTo>
                    <a:pt x="1473" y="888"/>
                  </a:lnTo>
                  <a:lnTo>
                    <a:pt x="1492" y="879"/>
                  </a:lnTo>
                  <a:lnTo>
                    <a:pt x="1512" y="871"/>
                  </a:lnTo>
                  <a:lnTo>
                    <a:pt x="1530" y="861"/>
                  </a:lnTo>
                  <a:lnTo>
                    <a:pt x="1550" y="853"/>
                  </a:lnTo>
                  <a:lnTo>
                    <a:pt x="1569" y="843"/>
                  </a:lnTo>
                  <a:lnTo>
                    <a:pt x="1589" y="834"/>
                  </a:lnTo>
                  <a:lnTo>
                    <a:pt x="1609" y="824"/>
                  </a:lnTo>
                  <a:lnTo>
                    <a:pt x="1627" y="814"/>
                  </a:lnTo>
                  <a:lnTo>
                    <a:pt x="1661" y="799"/>
                  </a:lnTo>
                  <a:lnTo>
                    <a:pt x="1694" y="786"/>
                  </a:lnTo>
                  <a:lnTo>
                    <a:pt x="1729" y="771"/>
                  </a:lnTo>
                  <a:lnTo>
                    <a:pt x="1763" y="757"/>
                  </a:lnTo>
                  <a:lnTo>
                    <a:pt x="1796" y="744"/>
                  </a:lnTo>
                  <a:lnTo>
                    <a:pt x="1831" y="729"/>
                  </a:lnTo>
                  <a:lnTo>
                    <a:pt x="1865" y="715"/>
                  </a:lnTo>
                  <a:lnTo>
                    <a:pt x="1898" y="700"/>
                  </a:lnTo>
                  <a:lnTo>
                    <a:pt x="1932" y="685"/>
                  </a:lnTo>
                  <a:lnTo>
                    <a:pt x="1965" y="670"/>
                  </a:lnTo>
                  <a:lnTo>
                    <a:pt x="1999" y="655"/>
                  </a:lnTo>
                  <a:lnTo>
                    <a:pt x="2032" y="640"/>
                  </a:lnTo>
                  <a:lnTo>
                    <a:pt x="2066" y="623"/>
                  </a:lnTo>
                  <a:lnTo>
                    <a:pt x="2098" y="605"/>
                  </a:lnTo>
                  <a:lnTo>
                    <a:pt x="2129" y="586"/>
                  </a:lnTo>
                  <a:lnTo>
                    <a:pt x="2161" y="568"/>
                  </a:lnTo>
                  <a:lnTo>
                    <a:pt x="2186" y="556"/>
                  </a:lnTo>
                  <a:lnTo>
                    <a:pt x="2210" y="544"/>
                  </a:lnTo>
                  <a:lnTo>
                    <a:pt x="2235" y="531"/>
                  </a:lnTo>
                  <a:lnTo>
                    <a:pt x="2258" y="518"/>
                  </a:lnTo>
                  <a:lnTo>
                    <a:pt x="2282" y="504"/>
                  </a:lnTo>
                  <a:lnTo>
                    <a:pt x="2307" y="491"/>
                  </a:lnTo>
                  <a:lnTo>
                    <a:pt x="2330" y="477"/>
                  </a:lnTo>
                  <a:lnTo>
                    <a:pt x="2355" y="467"/>
                  </a:lnTo>
                  <a:lnTo>
                    <a:pt x="2359" y="459"/>
                  </a:lnTo>
                  <a:lnTo>
                    <a:pt x="2360" y="449"/>
                  </a:lnTo>
                  <a:lnTo>
                    <a:pt x="2362" y="441"/>
                  </a:lnTo>
                  <a:lnTo>
                    <a:pt x="2360" y="432"/>
                  </a:lnTo>
                  <a:lnTo>
                    <a:pt x="2350" y="442"/>
                  </a:lnTo>
                  <a:lnTo>
                    <a:pt x="2339" y="447"/>
                  </a:lnTo>
                  <a:lnTo>
                    <a:pt x="2327" y="451"/>
                  </a:lnTo>
                  <a:lnTo>
                    <a:pt x="2315" y="457"/>
                  </a:lnTo>
                  <a:lnTo>
                    <a:pt x="2298" y="464"/>
                  </a:lnTo>
                  <a:lnTo>
                    <a:pt x="2283" y="472"/>
                  </a:lnTo>
                  <a:lnTo>
                    <a:pt x="2268" y="482"/>
                  </a:lnTo>
                  <a:lnTo>
                    <a:pt x="2253" y="491"/>
                  </a:lnTo>
                  <a:lnTo>
                    <a:pt x="2238" y="499"/>
                  </a:lnTo>
                  <a:lnTo>
                    <a:pt x="2223" y="508"/>
                  </a:lnTo>
                  <a:lnTo>
                    <a:pt x="2206" y="516"/>
                  </a:lnTo>
                  <a:lnTo>
                    <a:pt x="2190" y="521"/>
                  </a:lnTo>
                  <a:lnTo>
                    <a:pt x="2185" y="528"/>
                  </a:lnTo>
                  <a:lnTo>
                    <a:pt x="2176" y="529"/>
                  </a:lnTo>
                  <a:lnTo>
                    <a:pt x="2170" y="529"/>
                  </a:lnTo>
                  <a:lnTo>
                    <a:pt x="2163" y="534"/>
                  </a:lnTo>
                  <a:lnTo>
                    <a:pt x="2150" y="546"/>
                  </a:lnTo>
                  <a:lnTo>
                    <a:pt x="2134" y="554"/>
                  </a:lnTo>
                  <a:lnTo>
                    <a:pt x="2121" y="563"/>
                  </a:lnTo>
                  <a:lnTo>
                    <a:pt x="2106" y="570"/>
                  </a:lnTo>
                  <a:lnTo>
                    <a:pt x="2089" y="578"/>
                  </a:lnTo>
                  <a:lnTo>
                    <a:pt x="2074" y="585"/>
                  </a:lnTo>
                  <a:lnTo>
                    <a:pt x="2057" y="591"/>
                  </a:lnTo>
                  <a:lnTo>
                    <a:pt x="2042" y="600"/>
                  </a:lnTo>
                  <a:lnTo>
                    <a:pt x="2026" y="608"/>
                  </a:lnTo>
                  <a:lnTo>
                    <a:pt x="2007" y="616"/>
                  </a:lnTo>
                  <a:lnTo>
                    <a:pt x="1991" y="625"/>
                  </a:lnTo>
                  <a:lnTo>
                    <a:pt x="1972" y="633"/>
                  </a:lnTo>
                  <a:lnTo>
                    <a:pt x="1955" y="643"/>
                  </a:lnTo>
                  <a:lnTo>
                    <a:pt x="1937" y="652"/>
                  </a:lnTo>
                  <a:lnTo>
                    <a:pt x="1920" y="660"/>
                  </a:lnTo>
                  <a:lnTo>
                    <a:pt x="1902" y="668"/>
                  </a:lnTo>
                  <a:lnTo>
                    <a:pt x="1885" y="677"/>
                  </a:lnTo>
                  <a:lnTo>
                    <a:pt x="1867" y="685"/>
                  </a:lnTo>
                  <a:lnTo>
                    <a:pt x="1848" y="692"/>
                  </a:lnTo>
                  <a:lnTo>
                    <a:pt x="1831" y="700"/>
                  </a:lnTo>
                  <a:lnTo>
                    <a:pt x="1813" y="707"/>
                  </a:lnTo>
                  <a:lnTo>
                    <a:pt x="1795" y="715"/>
                  </a:lnTo>
                  <a:lnTo>
                    <a:pt x="1776" y="722"/>
                  </a:lnTo>
                  <a:lnTo>
                    <a:pt x="1758" y="729"/>
                  </a:lnTo>
                  <a:lnTo>
                    <a:pt x="1739" y="737"/>
                  </a:lnTo>
                  <a:lnTo>
                    <a:pt x="1721" y="747"/>
                  </a:lnTo>
                  <a:lnTo>
                    <a:pt x="1701" y="755"/>
                  </a:lnTo>
                  <a:lnTo>
                    <a:pt x="1683" y="764"/>
                  </a:lnTo>
                  <a:lnTo>
                    <a:pt x="1662" y="771"/>
                  </a:lnTo>
                  <a:lnTo>
                    <a:pt x="1644" y="779"/>
                  </a:lnTo>
                  <a:lnTo>
                    <a:pt x="1624" y="787"/>
                  </a:lnTo>
                  <a:lnTo>
                    <a:pt x="1606" y="796"/>
                  </a:lnTo>
                  <a:lnTo>
                    <a:pt x="1587" y="804"/>
                  </a:lnTo>
                  <a:lnTo>
                    <a:pt x="1567" y="812"/>
                  </a:lnTo>
                  <a:lnTo>
                    <a:pt x="1549" y="821"/>
                  </a:lnTo>
                  <a:lnTo>
                    <a:pt x="1530" y="831"/>
                  </a:lnTo>
                  <a:lnTo>
                    <a:pt x="1513" y="841"/>
                  </a:lnTo>
                  <a:lnTo>
                    <a:pt x="1495" y="853"/>
                  </a:lnTo>
                  <a:lnTo>
                    <a:pt x="1478" y="864"/>
                  </a:lnTo>
                  <a:lnTo>
                    <a:pt x="1462" y="878"/>
                  </a:lnTo>
                  <a:lnTo>
                    <a:pt x="1440" y="886"/>
                  </a:lnTo>
                  <a:lnTo>
                    <a:pt x="1420" y="896"/>
                  </a:lnTo>
                  <a:lnTo>
                    <a:pt x="1400" y="908"/>
                  </a:lnTo>
                  <a:lnTo>
                    <a:pt x="1380" y="921"/>
                  </a:lnTo>
                  <a:lnTo>
                    <a:pt x="1358" y="933"/>
                  </a:lnTo>
                  <a:lnTo>
                    <a:pt x="1338" y="945"/>
                  </a:lnTo>
                  <a:lnTo>
                    <a:pt x="1316" y="953"/>
                  </a:lnTo>
                  <a:lnTo>
                    <a:pt x="1294" y="960"/>
                  </a:lnTo>
                  <a:lnTo>
                    <a:pt x="1277" y="971"/>
                  </a:lnTo>
                  <a:lnTo>
                    <a:pt x="1262" y="983"/>
                  </a:lnTo>
                  <a:lnTo>
                    <a:pt x="1244" y="993"/>
                  </a:lnTo>
                  <a:lnTo>
                    <a:pt x="1227" y="1002"/>
                  </a:lnTo>
                  <a:lnTo>
                    <a:pt x="1209" y="1012"/>
                  </a:lnTo>
                  <a:lnTo>
                    <a:pt x="1192" y="1020"/>
                  </a:lnTo>
                  <a:lnTo>
                    <a:pt x="1174" y="1028"/>
                  </a:lnTo>
                  <a:lnTo>
                    <a:pt x="1155" y="1037"/>
                  </a:lnTo>
                  <a:lnTo>
                    <a:pt x="1137" y="1047"/>
                  </a:lnTo>
                  <a:lnTo>
                    <a:pt x="1118" y="1055"/>
                  </a:lnTo>
                  <a:lnTo>
                    <a:pt x="1100" y="1065"/>
                  </a:lnTo>
                  <a:lnTo>
                    <a:pt x="1082" y="1074"/>
                  </a:lnTo>
                  <a:lnTo>
                    <a:pt x="1063" y="1084"/>
                  </a:lnTo>
                  <a:lnTo>
                    <a:pt x="1045" y="1092"/>
                  </a:lnTo>
                  <a:lnTo>
                    <a:pt x="1026" y="1102"/>
                  </a:lnTo>
                  <a:lnTo>
                    <a:pt x="1008" y="1111"/>
                  </a:lnTo>
                  <a:lnTo>
                    <a:pt x="990" y="1121"/>
                  </a:lnTo>
                  <a:lnTo>
                    <a:pt x="971" y="1129"/>
                  </a:lnTo>
                  <a:lnTo>
                    <a:pt x="953" y="1139"/>
                  </a:lnTo>
                  <a:lnTo>
                    <a:pt x="936" y="1149"/>
                  </a:lnTo>
                  <a:lnTo>
                    <a:pt x="918" y="1159"/>
                  </a:lnTo>
                  <a:lnTo>
                    <a:pt x="899" y="1169"/>
                  </a:lnTo>
                  <a:lnTo>
                    <a:pt x="882" y="1181"/>
                  </a:lnTo>
                  <a:lnTo>
                    <a:pt x="864" y="1191"/>
                  </a:lnTo>
                  <a:lnTo>
                    <a:pt x="852" y="1189"/>
                  </a:lnTo>
                  <a:lnTo>
                    <a:pt x="844" y="1184"/>
                  </a:lnTo>
                  <a:lnTo>
                    <a:pt x="836" y="1178"/>
                  </a:lnTo>
                  <a:lnTo>
                    <a:pt x="829" y="1171"/>
                  </a:lnTo>
                  <a:lnTo>
                    <a:pt x="820" y="1162"/>
                  </a:lnTo>
                  <a:lnTo>
                    <a:pt x="814" y="1154"/>
                  </a:lnTo>
                  <a:lnTo>
                    <a:pt x="805" y="1147"/>
                  </a:lnTo>
                  <a:lnTo>
                    <a:pt x="797" y="1141"/>
                  </a:lnTo>
                  <a:lnTo>
                    <a:pt x="780" y="1132"/>
                  </a:lnTo>
                  <a:lnTo>
                    <a:pt x="765" y="1126"/>
                  </a:lnTo>
                  <a:lnTo>
                    <a:pt x="749" y="1117"/>
                  </a:lnTo>
                  <a:lnTo>
                    <a:pt x="733" y="1107"/>
                  </a:lnTo>
                  <a:lnTo>
                    <a:pt x="718" y="1099"/>
                  </a:lnTo>
                  <a:lnTo>
                    <a:pt x="703" y="1087"/>
                  </a:lnTo>
                  <a:lnTo>
                    <a:pt x="690" y="1077"/>
                  </a:lnTo>
                  <a:lnTo>
                    <a:pt x="677" y="1064"/>
                  </a:lnTo>
                  <a:lnTo>
                    <a:pt x="656" y="1049"/>
                  </a:lnTo>
                  <a:lnTo>
                    <a:pt x="638" y="1035"/>
                  </a:lnTo>
                  <a:lnTo>
                    <a:pt x="618" y="1022"/>
                  </a:lnTo>
                  <a:lnTo>
                    <a:pt x="600" y="1007"/>
                  </a:lnTo>
                  <a:lnTo>
                    <a:pt x="581" y="993"/>
                  </a:lnTo>
                  <a:lnTo>
                    <a:pt x="561" y="980"/>
                  </a:lnTo>
                  <a:lnTo>
                    <a:pt x="543" y="966"/>
                  </a:lnTo>
                  <a:lnTo>
                    <a:pt x="526" y="951"/>
                  </a:lnTo>
                  <a:lnTo>
                    <a:pt x="507" y="938"/>
                  </a:lnTo>
                  <a:lnTo>
                    <a:pt x="491" y="923"/>
                  </a:lnTo>
                  <a:lnTo>
                    <a:pt x="474" y="908"/>
                  </a:lnTo>
                  <a:lnTo>
                    <a:pt x="459" y="891"/>
                  </a:lnTo>
                  <a:lnTo>
                    <a:pt x="444" y="874"/>
                  </a:lnTo>
                  <a:lnTo>
                    <a:pt x="429" y="856"/>
                  </a:lnTo>
                  <a:lnTo>
                    <a:pt x="415" y="836"/>
                  </a:lnTo>
                  <a:lnTo>
                    <a:pt x="402" y="816"/>
                  </a:lnTo>
                  <a:lnTo>
                    <a:pt x="392" y="807"/>
                  </a:lnTo>
                  <a:lnTo>
                    <a:pt x="380" y="797"/>
                  </a:lnTo>
                  <a:lnTo>
                    <a:pt x="367" y="787"/>
                  </a:lnTo>
                  <a:lnTo>
                    <a:pt x="355" y="777"/>
                  </a:lnTo>
                  <a:lnTo>
                    <a:pt x="345" y="765"/>
                  </a:lnTo>
                  <a:lnTo>
                    <a:pt x="337" y="752"/>
                  </a:lnTo>
                  <a:lnTo>
                    <a:pt x="332" y="737"/>
                  </a:lnTo>
                  <a:lnTo>
                    <a:pt x="330" y="720"/>
                  </a:lnTo>
                  <a:lnTo>
                    <a:pt x="355" y="702"/>
                  </a:lnTo>
                  <a:lnTo>
                    <a:pt x="384" y="687"/>
                  </a:lnTo>
                  <a:lnTo>
                    <a:pt x="412" y="672"/>
                  </a:lnTo>
                  <a:lnTo>
                    <a:pt x="442" y="658"/>
                  </a:lnTo>
                  <a:lnTo>
                    <a:pt x="472" y="647"/>
                  </a:lnTo>
                  <a:lnTo>
                    <a:pt x="502" y="633"/>
                  </a:lnTo>
                  <a:lnTo>
                    <a:pt x="531" y="618"/>
                  </a:lnTo>
                  <a:lnTo>
                    <a:pt x="559" y="601"/>
                  </a:lnTo>
                  <a:lnTo>
                    <a:pt x="598" y="585"/>
                  </a:lnTo>
                  <a:lnTo>
                    <a:pt x="638" y="566"/>
                  </a:lnTo>
                  <a:lnTo>
                    <a:pt x="675" y="548"/>
                  </a:lnTo>
                  <a:lnTo>
                    <a:pt x="713" y="528"/>
                  </a:lnTo>
                  <a:lnTo>
                    <a:pt x="752" y="508"/>
                  </a:lnTo>
                  <a:lnTo>
                    <a:pt x="789" y="487"/>
                  </a:lnTo>
                  <a:lnTo>
                    <a:pt x="826" y="467"/>
                  </a:lnTo>
                  <a:lnTo>
                    <a:pt x="864" y="446"/>
                  </a:lnTo>
                  <a:lnTo>
                    <a:pt x="901" y="425"/>
                  </a:lnTo>
                  <a:lnTo>
                    <a:pt x="939" y="405"/>
                  </a:lnTo>
                  <a:lnTo>
                    <a:pt x="978" y="385"/>
                  </a:lnTo>
                  <a:lnTo>
                    <a:pt x="1016" y="367"/>
                  </a:lnTo>
                  <a:lnTo>
                    <a:pt x="1055" y="350"/>
                  </a:lnTo>
                  <a:lnTo>
                    <a:pt x="1093" y="333"/>
                  </a:lnTo>
                  <a:lnTo>
                    <a:pt x="1133" y="320"/>
                  </a:lnTo>
                  <a:lnTo>
                    <a:pt x="1175" y="307"/>
                  </a:lnTo>
                  <a:lnTo>
                    <a:pt x="1212" y="290"/>
                  </a:lnTo>
                  <a:lnTo>
                    <a:pt x="1249" y="275"/>
                  </a:lnTo>
                  <a:lnTo>
                    <a:pt x="1287" y="260"/>
                  </a:lnTo>
                  <a:lnTo>
                    <a:pt x="1324" y="245"/>
                  </a:lnTo>
                  <a:lnTo>
                    <a:pt x="1363" y="229"/>
                  </a:lnTo>
                  <a:lnTo>
                    <a:pt x="1400" y="216"/>
                  </a:lnTo>
                  <a:lnTo>
                    <a:pt x="1438" y="201"/>
                  </a:lnTo>
                  <a:lnTo>
                    <a:pt x="1477" y="186"/>
                  </a:lnTo>
                  <a:lnTo>
                    <a:pt x="1513" y="171"/>
                  </a:lnTo>
                  <a:lnTo>
                    <a:pt x="1552" y="156"/>
                  </a:lnTo>
                  <a:lnTo>
                    <a:pt x="1589" y="139"/>
                  </a:lnTo>
                  <a:lnTo>
                    <a:pt x="1626" y="122"/>
                  </a:lnTo>
                  <a:lnTo>
                    <a:pt x="1662" y="104"/>
                  </a:lnTo>
                  <a:lnTo>
                    <a:pt x="1698" y="85"/>
                  </a:lnTo>
                  <a:lnTo>
                    <a:pt x="1733" y="65"/>
                  </a:lnTo>
                  <a:lnTo>
                    <a:pt x="1768" y="45"/>
                  </a:lnTo>
                  <a:lnTo>
                    <a:pt x="1781" y="40"/>
                  </a:lnTo>
                  <a:lnTo>
                    <a:pt x="1793" y="35"/>
                  </a:lnTo>
                  <a:lnTo>
                    <a:pt x="1806" y="28"/>
                  </a:lnTo>
                  <a:lnTo>
                    <a:pt x="1820" y="22"/>
                  </a:lnTo>
                  <a:lnTo>
                    <a:pt x="1831" y="17"/>
                  </a:lnTo>
                  <a:lnTo>
                    <a:pt x="1845" y="10"/>
                  </a:lnTo>
                  <a:lnTo>
                    <a:pt x="1857" y="5"/>
                  </a:lnTo>
                  <a:lnTo>
                    <a:pt x="1870" y="0"/>
                  </a:lnTo>
                  <a:lnTo>
                    <a:pt x="1885" y="2"/>
                  </a:lnTo>
                  <a:lnTo>
                    <a:pt x="1893" y="12"/>
                  </a:lnTo>
                  <a:lnTo>
                    <a:pt x="1903" y="22"/>
                  </a:lnTo>
                  <a:lnTo>
                    <a:pt x="1917" y="30"/>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9" name="Freeform 29"/>
            <p:cNvSpPr>
              <a:spLocks/>
            </p:cNvSpPr>
            <p:nvPr/>
          </p:nvSpPr>
          <p:spPr bwMode="auto">
            <a:xfrm>
              <a:off x="3018" y="816"/>
              <a:ext cx="2090" cy="1269"/>
            </a:xfrm>
            <a:custGeom>
              <a:avLst/>
              <a:gdLst/>
              <a:ahLst/>
              <a:cxnLst>
                <a:cxn ang="0">
                  <a:pos x="1529" y="15"/>
                </a:cxn>
                <a:cxn ang="0">
                  <a:pos x="1503" y="2"/>
                </a:cxn>
                <a:cxn ang="0">
                  <a:pos x="1446" y="25"/>
                </a:cxn>
                <a:cxn ang="0">
                  <a:pos x="1377" y="53"/>
                </a:cxn>
                <a:cxn ang="0">
                  <a:pos x="1322" y="84"/>
                </a:cxn>
                <a:cxn ang="0">
                  <a:pos x="1267" y="109"/>
                </a:cxn>
                <a:cxn ang="0">
                  <a:pos x="1200" y="141"/>
                </a:cxn>
                <a:cxn ang="0">
                  <a:pos x="1126" y="172"/>
                </a:cxn>
                <a:cxn ang="0">
                  <a:pos x="1051" y="203"/>
                </a:cxn>
                <a:cxn ang="0">
                  <a:pos x="975" y="233"/>
                </a:cxn>
                <a:cxn ang="0">
                  <a:pos x="903" y="268"/>
                </a:cxn>
                <a:cxn ang="0">
                  <a:pos x="828" y="298"/>
                </a:cxn>
                <a:cxn ang="0">
                  <a:pos x="751" y="325"/>
                </a:cxn>
                <a:cxn ang="0">
                  <a:pos x="677" y="357"/>
                </a:cxn>
                <a:cxn ang="0">
                  <a:pos x="610" y="382"/>
                </a:cxn>
                <a:cxn ang="0">
                  <a:pos x="550" y="412"/>
                </a:cxn>
                <a:cxn ang="0">
                  <a:pos x="505" y="439"/>
                </a:cxn>
                <a:cxn ang="0">
                  <a:pos x="465" y="462"/>
                </a:cxn>
                <a:cxn ang="0">
                  <a:pos x="420" y="479"/>
                </a:cxn>
                <a:cxn ang="0">
                  <a:pos x="376" y="502"/>
                </a:cxn>
                <a:cxn ang="0">
                  <a:pos x="308" y="543"/>
                </a:cxn>
                <a:cxn ang="0">
                  <a:pos x="231" y="583"/>
                </a:cxn>
                <a:cxn ang="0">
                  <a:pos x="150" y="620"/>
                </a:cxn>
                <a:cxn ang="0">
                  <a:pos x="72" y="656"/>
                </a:cxn>
                <a:cxn ang="0">
                  <a:pos x="26" y="675"/>
                </a:cxn>
                <a:cxn ang="0">
                  <a:pos x="0" y="692"/>
                </a:cxn>
                <a:cxn ang="0">
                  <a:pos x="38" y="730"/>
                </a:cxn>
                <a:cxn ang="0">
                  <a:pos x="122" y="824"/>
                </a:cxn>
                <a:cxn ang="0">
                  <a:pos x="231" y="921"/>
                </a:cxn>
                <a:cxn ang="0">
                  <a:pos x="349" y="1010"/>
                </a:cxn>
                <a:cxn ang="0">
                  <a:pos x="468" y="1092"/>
                </a:cxn>
                <a:cxn ang="0">
                  <a:pos x="569" y="1079"/>
                </a:cxn>
                <a:cxn ang="0">
                  <a:pos x="667" y="1035"/>
                </a:cxn>
                <a:cxn ang="0">
                  <a:pos x="753" y="991"/>
                </a:cxn>
                <a:cxn ang="0">
                  <a:pos x="833" y="950"/>
                </a:cxn>
                <a:cxn ang="0">
                  <a:pos x="913" y="908"/>
                </a:cxn>
                <a:cxn ang="0">
                  <a:pos x="992" y="864"/>
                </a:cxn>
                <a:cxn ang="0">
                  <a:pos x="1093" y="799"/>
                </a:cxn>
                <a:cxn ang="0">
                  <a:pos x="1208" y="742"/>
                </a:cxn>
                <a:cxn ang="0">
                  <a:pos x="1327" y="692"/>
                </a:cxn>
                <a:cxn ang="0">
                  <a:pos x="1444" y="643"/>
                </a:cxn>
                <a:cxn ang="0">
                  <a:pos x="1541" y="600"/>
                </a:cxn>
                <a:cxn ang="0">
                  <a:pos x="1628" y="553"/>
                </a:cxn>
                <a:cxn ang="0">
                  <a:pos x="1717" y="506"/>
                </a:cxn>
                <a:cxn ang="0">
                  <a:pos x="1807" y="462"/>
                </a:cxn>
                <a:cxn ang="0">
                  <a:pos x="1886" y="424"/>
                </a:cxn>
                <a:cxn ang="0">
                  <a:pos x="1956" y="380"/>
                </a:cxn>
                <a:cxn ang="0">
                  <a:pos x="1894" y="298"/>
                </a:cxn>
                <a:cxn ang="0">
                  <a:pos x="1792" y="211"/>
                </a:cxn>
                <a:cxn ang="0">
                  <a:pos x="1688" y="129"/>
                </a:cxn>
                <a:cxn ang="0">
                  <a:pos x="1578" y="48"/>
                </a:cxn>
              </a:cxnLst>
              <a:rect l="0" t="0" r="r" b="b"/>
              <a:pathLst>
                <a:path w="1973" h="1114">
                  <a:moveTo>
                    <a:pt x="1550" y="30"/>
                  </a:moveTo>
                  <a:lnTo>
                    <a:pt x="1543" y="25"/>
                  </a:lnTo>
                  <a:lnTo>
                    <a:pt x="1536" y="20"/>
                  </a:lnTo>
                  <a:lnTo>
                    <a:pt x="1529" y="15"/>
                  </a:lnTo>
                  <a:lnTo>
                    <a:pt x="1523" y="10"/>
                  </a:lnTo>
                  <a:lnTo>
                    <a:pt x="1516" y="7"/>
                  </a:lnTo>
                  <a:lnTo>
                    <a:pt x="1511" y="3"/>
                  </a:lnTo>
                  <a:lnTo>
                    <a:pt x="1503" y="2"/>
                  </a:lnTo>
                  <a:lnTo>
                    <a:pt x="1496" y="0"/>
                  </a:lnTo>
                  <a:lnTo>
                    <a:pt x="1479" y="10"/>
                  </a:lnTo>
                  <a:lnTo>
                    <a:pt x="1462" y="17"/>
                  </a:lnTo>
                  <a:lnTo>
                    <a:pt x="1446" y="25"/>
                  </a:lnTo>
                  <a:lnTo>
                    <a:pt x="1429" y="32"/>
                  </a:lnTo>
                  <a:lnTo>
                    <a:pt x="1411" y="38"/>
                  </a:lnTo>
                  <a:lnTo>
                    <a:pt x="1394" y="45"/>
                  </a:lnTo>
                  <a:lnTo>
                    <a:pt x="1377" y="53"/>
                  </a:lnTo>
                  <a:lnTo>
                    <a:pt x="1362" y="64"/>
                  </a:lnTo>
                  <a:lnTo>
                    <a:pt x="1349" y="70"/>
                  </a:lnTo>
                  <a:lnTo>
                    <a:pt x="1335" y="77"/>
                  </a:lnTo>
                  <a:lnTo>
                    <a:pt x="1322" y="84"/>
                  </a:lnTo>
                  <a:lnTo>
                    <a:pt x="1310" y="92"/>
                  </a:lnTo>
                  <a:lnTo>
                    <a:pt x="1297" y="99"/>
                  </a:lnTo>
                  <a:lnTo>
                    <a:pt x="1282" y="104"/>
                  </a:lnTo>
                  <a:lnTo>
                    <a:pt x="1267" y="109"/>
                  </a:lnTo>
                  <a:lnTo>
                    <a:pt x="1252" y="110"/>
                  </a:lnTo>
                  <a:lnTo>
                    <a:pt x="1235" y="120"/>
                  </a:lnTo>
                  <a:lnTo>
                    <a:pt x="1216" y="131"/>
                  </a:lnTo>
                  <a:lnTo>
                    <a:pt x="1200" y="141"/>
                  </a:lnTo>
                  <a:lnTo>
                    <a:pt x="1181" y="149"/>
                  </a:lnTo>
                  <a:lnTo>
                    <a:pt x="1163" y="157"/>
                  </a:lnTo>
                  <a:lnTo>
                    <a:pt x="1144" y="166"/>
                  </a:lnTo>
                  <a:lnTo>
                    <a:pt x="1126" y="172"/>
                  </a:lnTo>
                  <a:lnTo>
                    <a:pt x="1108" y="181"/>
                  </a:lnTo>
                  <a:lnTo>
                    <a:pt x="1089" y="187"/>
                  </a:lnTo>
                  <a:lnTo>
                    <a:pt x="1069" y="196"/>
                  </a:lnTo>
                  <a:lnTo>
                    <a:pt x="1051" y="203"/>
                  </a:lnTo>
                  <a:lnTo>
                    <a:pt x="1032" y="211"/>
                  </a:lnTo>
                  <a:lnTo>
                    <a:pt x="1014" y="218"/>
                  </a:lnTo>
                  <a:lnTo>
                    <a:pt x="994" y="226"/>
                  </a:lnTo>
                  <a:lnTo>
                    <a:pt x="975" y="233"/>
                  </a:lnTo>
                  <a:lnTo>
                    <a:pt x="957" y="241"/>
                  </a:lnTo>
                  <a:lnTo>
                    <a:pt x="940" y="251"/>
                  </a:lnTo>
                  <a:lnTo>
                    <a:pt x="922" y="259"/>
                  </a:lnTo>
                  <a:lnTo>
                    <a:pt x="903" y="268"/>
                  </a:lnTo>
                  <a:lnTo>
                    <a:pt x="885" y="276"/>
                  </a:lnTo>
                  <a:lnTo>
                    <a:pt x="867" y="283"/>
                  </a:lnTo>
                  <a:lnTo>
                    <a:pt x="847" y="291"/>
                  </a:lnTo>
                  <a:lnTo>
                    <a:pt x="828" y="298"/>
                  </a:lnTo>
                  <a:lnTo>
                    <a:pt x="810" y="303"/>
                  </a:lnTo>
                  <a:lnTo>
                    <a:pt x="790" y="310"/>
                  </a:lnTo>
                  <a:lnTo>
                    <a:pt x="771" y="316"/>
                  </a:lnTo>
                  <a:lnTo>
                    <a:pt x="751" y="325"/>
                  </a:lnTo>
                  <a:lnTo>
                    <a:pt x="733" y="332"/>
                  </a:lnTo>
                  <a:lnTo>
                    <a:pt x="714" y="340"/>
                  </a:lnTo>
                  <a:lnTo>
                    <a:pt x="696" y="348"/>
                  </a:lnTo>
                  <a:lnTo>
                    <a:pt x="677" y="357"/>
                  </a:lnTo>
                  <a:lnTo>
                    <a:pt x="661" y="367"/>
                  </a:lnTo>
                  <a:lnTo>
                    <a:pt x="642" y="370"/>
                  </a:lnTo>
                  <a:lnTo>
                    <a:pt x="626" y="375"/>
                  </a:lnTo>
                  <a:lnTo>
                    <a:pt x="610" y="382"/>
                  </a:lnTo>
                  <a:lnTo>
                    <a:pt x="595" y="388"/>
                  </a:lnTo>
                  <a:lnTo>
                    <a:pt x="580" y="397"/>
                  </a:lnTo>
                  <a:lnTo>
                    <a:pt x="565" y="404"/>
                  </a:lnTo>
                  <a:lnTo>
                    <a:pt x="550" y="412"/>
                  </a:lnTo>
                  <a:lnTo>
                    <a:pt x="535" y="420"/>
                  </a:lnTo>
                  <a:lnTo>
                    <a:pt x="525" y="427"/>
                  </a:lnTo>
                  <a:lnTo>
                    <a:pt x="515" y="432"/>
                  </a:lnTo>
                  <a:lnTo>
                    <a:pt x="505" y="439"/>
                  </a:lnTo>
                  <a:lnTo>
                    <a:pt x="495" y="444"/>
                  </a:lnTo>
                  <a:lnTo>
                    <a:pt x="485" y="450"/>
                  </a:lnTo>
                  <a:lnTo>
                    <a:pt x="475" y="455"/>
                  </a:lnTo>
                  <a:lnTo>
                    <a:pt x="465" y="462"/>
                  </a:lnTo>
                  <a:lnTo>
                    <a:pt x="455" y="467"/>
                  </a:lnTo>
                  <a:lnTo>
                    <a:pt x="443" y="471"/>
                  </a:lnTo>
                  <a:lnTo>
                    <a:pt x="431" y="474"/>
                  </a:lnTo>
                  <a:lnTo>
                    <a:pt x="420" y="479"/>
                  </a:lnTo>
                  <a:lnTo>
                    <a:pt x="410" y="484"/>
                  </a:lnTo>
                  <a:lnTo>
                    <a:pt x="400" y="491"/>
                  </a:lnTo>
                  <a:lnTo>
                    <a:pt x="388" y="496"/>
                  </a:lnTo>
                  <a:lnTo>
                    <a:pt x="376" y="502"/>
                  </a:lnTo>
                  <a:lnTo>
                    <a:pt x="364" y="507"/>
                  </a:lnTo>
                  <a:lnTo>
                    <a:pt x="346" y="519"/>
                  </a:lnTo>
                  <a:lnTo>
                    <a:pt x="328" y="531"/>
                  </a:lnTo>
                  <a:lnTo>
                    <a:pt x="308" y="543"/>
                  </a:lnTo>
                  <a:lnTo>
                    <a:pt x="289" y="553"/>
                  </a:lnTo>
                  <a:lnTo>
                    <a:pt x="269" y="563"/>
                  </a:lnTo>
                  <a:lnTo>
                    <a:pt x="249" y="573"/>
                  </a:lnTo>
                  <a:lnTo>
                    <a:pt x="231" y="583"/>
                  </a:lnTo>
                  <a:lnTo>
                    <a:pt x="210" y="593"/>
                  </a:lnTo>
                  <a:lnTo>
                    <a:pt x="190" y="601"/>
                  </a:lnTo>
                  <a:lnTo>
                    <a:pt x="170" y="611"/>
                  </a:lnTo>
                  <a:lnTo>
                    <a:pt x="150" y="620"/>
                  </a:lnTo>
                  <a:lnTo>
                    <a:pt x="132" y="630"/>
                  </a:lnTo>
                  <a:lnTo>
                    <a:pt x="112" y="638"/>
                  </a:lnTo>
                  <a:lnTo>
                    <a:pt x="92" y="646"/>
                  </a:lnTo>
                  <a:lnTo>
                    <a:pt x="72" y="656"/>
                  </a:lnTo>
                  <a:lnTo>
                    <a:pt x="53" y="665"/>
                  </a:lnTo>
                  <a:lnTo>
                    <a:pt x="46" y="670"/>
                  </a:lnTo>
                  <a:lnTo>
                    <a:pt x="36" y="673"/>
                  </a:lnTo>
                  <a:lnTo>
                    <a:pt x="26" y="675"/>
                  </a:lnTo>
                  <a:lnTo>
                    <a:pt x="18" y="677"/>
                  </a:lnTo>
                  <a:lnTo>
                    <a:pt x="10" y="680"/>
                  </a:lnTo>
                  <a:lnTo>
                    <a:pt x="3" y="685"/>
                  </a:lnTo>
                  <a:lnTo>
                    <a:pt x="0" y="692"/>
                  </a:lnTo>
                  <a:lnTo>
                    <a:pt x="1" y="702"/>
                  </a:lnTo>
                  <a:lnTo>
                    <a:pt x="15" y="708"/>
                  </a:lnTo>
                  <a:lnTo>
                    <a:pt x="26" y="720"/>
                  </a:lnTo>
                  <a:lnTo>
                    <a:pt x="38" y="730"/>
                  </a:lnTo>
                  <a:lnTo>
                    <a:pt x="50" y="740"/>
                  </a:lnTo>
                  <a:lnTo>
                    <a:pt x="72" y="769"/>
                  </a:lnTo>
                  <a:lnTo>
                    <a:pt x="97" y="797"/>
                  </a:lnTo>
                  <a:lnTo>
                    <a:pt x="122" y="824"/>
                  </a:lnTo>
                  <a:lnTo>
                    <a:pt x="147" y="849"/>
                  </a:lnTo>
                  <a:lnTo>
                    <a:pt x="174" y="874"/>
                  </a:lnTo>
                  <a:lnTo>
                    <a:pt x="202" y="898"/>
                  </a:lnTo>
                  <a:lnTo>
                    <a:pt x="231" y="921"/>
                  </a:lnTo>
                  <a:lnTo>
                    <a:pt x="261" y="945"/>
                  </a:lnTo>
                  <a:lnTo>
                    <a:pt x="289" y="966"/>
                  </a:lnTo>
                  <a:lnTo>
                    <a:pt x="319" y="988"/>
                  </a:lnTo>
                  <a:lnTo>
                    <a:pt x="349" y="1010"/>
                  </a:lnTo>
                  <a:lnTo>
                    <a:pt x="380" y="1030"/>
                  </a:lnTo>
                  <a:lnTo>
                    <a:pt x="410" y="1052"/>
                  </a:lnTo>
                  <a:lnTo>
                    <a:pt x="440" y="1072"/>
                  </a:lnTo>
                  <a:lnTo>
                    <a:pt x="468" y="1092"/>
                  </a:lnTo>
                  <a:lnTo>
                    <a:pt x="497" y="1114"/>
                  </a:lnTo>
                  <a:lnTo>
                    <a:pt x="520" y="1102"/>
                  </a:lnTo>
                  <a:lnTo>
                    <a:pt x="544" y="1090"/>
                  </a:lnTo>
                  <a:lnTo>
                    <a:pt x="569" y="1079"/>
                  </a:lnTo>
                  <a:lnTo>
                    <a:pt x="592" y="1067"/>
                  </a:lnTo>
                  <a:lnTo>
                    <a:pt x="617" y="1055"/>
                  </a:lnTo>
                  <a:lnTo>
                    <a:pt x="642" y="1045"/>
                  </a:lnTo>
                  <a:lnTo>
                    <a:pt x="667" y="1035"/>
                  </a:lnTo>
                  <a:lnTo>
                    <a:pt x="693" y="1025"/>
                  </a:lnTo>
                  <a:lnTo>
                    <a:pt x="713" y="1013"/>
                  </a:lnTo>
                  <a:lnTo>
                    <a:pt x="733" y="1003"/>
                  </a:lnTo>
                  <a:lnTo>
                    <a:pt x="753" y="991"/>
                  </a:lnTo>
                  <a:lnTo>
                    <a:pt x="773" y="981"/>
                  </a:lnTo>
                  <a:lnTo>
                    <a:pt x="793" y="971"/>
                  </a:lnTo>
                  <a:lnTo>
                    <a:pt x="813" y="960"/>
                  </a:lnTo>
                  <a:lnTo>
                    <a:pt x="833" y="950"/>
                  </a:lnTo>
                  <a:lnTo>
                    <a:pt x="853" y="940"/>
                  </a:lnTo>
                  <a:lnTo>
                    <a:pt x="873" y="929"/>
                  </a:lnTo>
                  <a:lnTo>
                    <a:pt x="893" y="918"/>
                  </a:lnTo>
                  <a:lnTo>
                    <a:pt x="913" y="908"/>
                  </a:lnTo>
                  <a:lnTo>
                    <a:pt x="934" y="898"/>
                  </a:lnTo>
                  <a:lnTo>
                    <a:pt x="954" y="886"/>
                  </a:lnTo>
                  <a:lnTo>
                    <a:pt x="974" y="876"/>
                  </a:lnTo>
                  <a:lnTo>
                    <a:pt x="992" y="864"/>
                  </a:lnTo>
                  <a:lnTo>
                    <a:pt x="1012" y="852"/>
                  </a:lnTo>
                  <a:lnTo>
                    <a:pt x="1039" y="834"/>
                  </a:lnTo>
                  <a:lnTo>
                    <a:pt x="1066" y="816"/>
                  </a:lnTo>
                  <a:lnTo>
                    <a:pt x="1093" y="799"/>
                  </a:lnTo>
                  <a:lnTo>
                    <a:pt x="1121" y="784"/>
                  </a:lnTo>
                  <a:lnTo>
                    <a:pt x="1149" y="769"/>
                  </a:lnTo>
                  <a:lnTo>
                    <a:pt x="1178" y="755"/>
                  </a:lnTo>
                  <a:lnTo>
                    <a:pt x="1208" y="742"/>
                  </a:lnTo>
                  <a:lnTo>
                    <a:pt x="1238" y="728"/>
                  </a:lnTo>
                  <a:lnTo>
                    <a:pt x="1267" y="717"/>
                  </a:lnTo>
                  <a:lnTo>
                    <a:pt x="1297" y="705"/>
                  </a:lnTo>
                  <a:lnTo>
                    <a:pt x="1327" y="692"/>
                  </a:lnTo>
                  <a:lnTo>
                    <a:pt x="1355" y="680"/>
                  </a:lnTo>
                  <a:lnTo>
                    <a:pt x="1385" y="668"/>
                  </a:lnTo>
                  <a:lnTo>
                    <a:pt x="1414" y="656"/>
                  </a:lnTo>
                  <a:lnTo>
                    <a:pt x="1444" y="643"/>
                  </a:lnTo>
                  <a:lnTo>
                    <a:pt x="1473" y="630"/>
                  </a:lnTo>
                  <a:lnTo>
                    <a:pt x="1496" y="621"/>
                  </a:lnTo>
                  <a:lnTo>
                    <a:pt x="1518" y="611"/>
                  </a:lnTo>
                  <a:lnTo>
                    <a:pt x="1541" y="600"/>
                  </a:lnTo>
                  <a:lnTo>
                    <a:pt x="1563" y="589"/>
                  </a:lnTo>
                  <a:lnTo>
                    <a:pt x="1585" y="578"/>
                  </a:lnTo>
                  <a:lnTo>
                    <a:pt x="1606" y="566"/>
                  </a:lnTo>
                  <a:lnTo>
                    <a:pt x="1628" y="553"/>
                  </a:lnTo>
                  <a:lnTo>
                    <a:pt x="1650" y="541"/>
                  </a:lnTo>
                  <a:lnTo>
                    <a:pt x="1672" y="529"/>
                  </a:lnTo>
                  <a:lnTo>
                    <a:pt x="1693" y="517"/>
                  </a:lnTo>
                  <a:lnTo>
                    <a:pt x="1717" y="506"/>
                  </a:lnTo>
                  <a:lnTo>
                    <a:pt x="1739" y="494"/>
                  </a:lnTo>
                  <a:lnTo>
                    <a:pt x="1760" y="482"/>
                  </a:lnTo>
                  <a:lnTo>
                    <a:pt x="1784" y="472"/>
                  </a:lnTo>
                  <a:lnTo>
                    <a:pt x="1807" y="462"/>
                  </a:lnTo>
                  <a:lnTo>
                    <a:pt x="1831" y="454"/>
                  </a:lnTo>
                  <a:lnTo>
                    <a:pt x="1849" y="444"/>
                  </a:lnTo>
                  <a:lnTo>
                    <a:pt x="1868" y="434"/>
                  </a:lnTo>
                  <a:lnTo>
                    <a:pt x="1886" y="424"/>
                  </a:lnTo>
                  <a:lnTo>
                    <a:pt x="1904" y="414"/>
                  </a:lnTo>
                  <a:lnTo>
                    <a:pt x="1923" y="404"/>
                  </a:lnTo>
                  <a:lnTo>
                    <a:pt x="1940" y="393"/>
                  </a:lnTo>
                  <a:lnTo>
                    <a:pt x="1956" y="380"/>
                  </a:lnTo>
                  <a:lnTo>
                    <a:pt x="1973" y="367"/>
                  </a:lnTo>
                  <a:lnTo>
                    <a:pt x="1946" y="343"/>
                  </a:lnTo>
                  <a:lnTo>
                    <a:pt x="1921" y="321"/>
                  </a:lnTo>
                  <a:lnTo>
                    <a:pt x="1894" y="298"/>
                  </a:lnTo>
                  <a:lnTo>
                    <a:pt x="1869" y="276"/>
                  </a:lnTo>
                  <a:lnTo>
                    <a:pt x="1842" y="254"/>
                  </a:lnTo>
                  <a:lnTo>
                    <a:pt x="1817" y="233"/>
                  </a:lnTo>
                  <a:lnTo>
                    <a:pt x="1792" y="211"/>
                  </a:lnTo>
                  <a:lnTo>
                    <a:pt x="1767" y="191"/>
                  </a:lnTo>
                  <a:lnTo>
                    <a:pt x="1740" y="169"/>
                  </a:lnTo>
                  <a:lnTo>
                    <a:pt x="1715" y="149"/>
                  </a:lnTo>
                  <a:lnTo>
                    <a:pt x="1688" y="129"/>
                  </a:lnTo>
                  <a:lnTo>
                    <a:pt x="1662" y="107"/>
                  </a:lnTo>
                  <a:lnTo>
                    <a:pt x="1635" y="89"/>
                  </a:lnTo>
                  <a:lnTo>
                    <a:pt x="1606" y="69"/>
                  </a:lnTo>
                  <a:lnTo>
                    <a:pt x="1578" y="48"/>
                  </a:lnTo>
                  <a:lnTo>
                    <a:pt x="1550" y="3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0" name="Freeform 30"/>
            <p:cNvSpPr>
              <a:spLocks/>
            </p:cNvSpPr>
            <p:nvPr/>
          </p:nvSpPr>
          <p:spPr bwMode="auto">
            <a:xfrm>
              <a:off x="3107" y="868"/>
              <a:ext cx="1913" cy="1151"/>
            </a:xfrm>
            <a:custGeom>
              <a:avLst/>
              <a:gdLst/>
              <a:ahLst/>
              <a:cxnLst>
                <a:cxn ang="0">
                  <a:pos x="1727" y="241"/>
                </a:cxn>
                <a:cxn ang="0">
                  <a:pos x="1791" y="300"/>
                </a:cxn>
                <a:cxn ang="0">
                  <a:pos x="1786" y="326"/>
                </a:cxn>
                <a:cxn ang="0">
                  <a:pos x="1694" y="375"/>
                </a:cxn>
                <a:cxn ang="0">
                  <a:pos x="1580" y="430"/>
                </a:cxn>
                <a:cxn ang="0">
                  <a:pos x="1466" y="486"/>
                </a:cxn>
                <a:cxn ang="0">
                  <a:pos x="1354" y="544"/>
                </a:cxn>
                <a:cxn ang="0">
                  <a:pos x="1304" y="566"/>
                </a:cxn>
                <a:cxn ang="0">
                  <a:pos x="1272" y="574"/>
                </a:cxn>
                <a:cxn ang="0">
                  <a:pos x="1162" y="608"/>
                </a:cxn>
                <a:cxn ang="0">
                  <a:pos x="1034" y="673"/>
                </a:cxn>
                <a:cxn ang="0">
                  <a:pos x="897" y="764"/>
                </a:cxn>
                <a:cxn ang="0">
                  <a:pos x="748" y="844"/>
                </a:cxn>
                <a:cxn ang="0">
                  <a:pos x="599" y="921"/>
                </a:cxn>
                <a:cxn ang="0">
                  <a:pos x="445" y="991"/>
                </a:cxn>
                <a:cxn ang="0">
                  <a:pos x="400" y="986"/>
                </a:cxn>
                <a:cxn ang="0">
                  <a:pos x="325" y="934"/>
                </a:cxn>
                <a:cxn ang="0">
                  <a:pos x="238" y="869"/>
                </a:cxn>
                <a:cxn ang="0">
                  <a:pos x="152" y="802"/>
                </a:cxn>
                <a:cxn ang="0">
                  <a:pos x="75" y="730"/>
                </a:cxn>
                <a:cxn ang="0">
                  <a:pos x="33" y="692"/>
                </a:cxn>
                <a:cxn ang="0">
                  <a:pos x="5" y="661"/>
                </a:cxn>
                <a:cxn ang="0">
                  <a:pos x="65" y="628"/>
                </a:cxn>
                <a:cxn ang="0">
                  <a:pos x="146" y="586"/>
                </a:cxn>
                <a:cxn ang="0">
                  <a:pos x="224" y="539"/>
                </a:cxn>
                <a:cxn ang="0">
                  <a:pos x="305" y="497"/>
                </a:cxn>
                <a:cxn ang="0">
                  <a:pos x="405" y="445"/>
                </a:cxn>
                <a:cxn ang="0">
                  <a:pos x="515" y="392"/>
                </a:cxn>
                <a:cxn ang="0">
                  <a:pos x="624" y="340"/>
                </a:cxn>
                <a:cxn ang="0">
                  <a:pos x="733" y="285"/>
                </a:cxn>
                <a:cxn ang="0">
                  <a:pos x="830" y="259"/>
                </a:cxn>
                <a:cxn ang="0">
                  <a:pos x="921" y="271"/>
                </a:cxn>
                <a:cxn ang="0">
                  <a:pos x="1006" y="310"/>
                </a:cxn>
                <a:cxn ang="0">
                  <a:pos x="1083" y="363"/>
                </a:cxn>
                <a:cxn ang="0">
                  <a:pos x="1136" y="425"/>
                </a:cxn>
                <a:cxn ang="0">
                  <a:pos x="1172" y="492"/>
                </a:cxn>
                <a:cxn ang="0">
                  <a:pos x="1198" y="509"/>
                </a:cxn>
                <a:cxn ang="0">
                  <a:pos x="1146" y="390"/>
                </a:cxn>
                <a:cxn ang="0">
                  <a:pos x="1009" y="286"/>
                </a:cxn>
                <a:cxn ang="0">
                  <a:pos x="929" y="256"/>
                </a:cxn>
                <a:cxn ang="0">
                  <a:pos x="875" y="248"/>
                </a:cxn>
                <a:cxn ang="0">
                  <a:pos x="879" y="234"/>
                </a:cxn>
                <a:cxn ang="0">
                  <a:pos x="907" y="226"/>
                </a:cxn>
                <a:cxn ang="0">
                  <a:pos x="967" y="209"/>
                </a:cxn>
                <a:cxn ang="0">
                  <a:pos x="1034" y="182"/>
                </a:cxn>
                <a:cxn ang="0">
                  <a:pos x="1100" y="149"/>
                </a:cxn>
                <a:cxn ang="0">
                  <a:pos x="1167" y="120"/>
                </a:cxn>
                <a:cxn ang="0">
                  <a:pos x="1267" y="72"/>
                </a:cxn>
                <a:cxn ang="0">
                  <a:pos x="1377" y="17"/>
                </a:cxn>
                <a:cxn ang="0">
                  <a:pos x="1458" y="32"/>
                </a:cxn>
                <a:cxn ang="0">
                  <a:pos x="1525" y="80"/>
                </a:cxn>
                <a:cxn ang="0">
                  <a:pos x="1592" y="135"/>
                </a:cxn>
                <a:cxn ang="0">
                  <a:pos x="1659" y="187"/>
                </a:cxn>
              </a:cxnLst>
              <a:rect l="0" t="0" r="r" b="b"/>
              <a:pathLst>
                <a:path w="1806" h="1008">
                  <a:moveTo>
                    <a:pt x="1677" y="199"/>
                  </a:moveTo>
                  <a:lnTo>
                    <a:pt x="1694" y="214"/>
                  </a:lnTo>
                  <a:lnTo>
                    <a:pt x="1709" y="228"/>
                  </a:lnTo>
                  <a:lnTo>
                    <a:pt x="1727" y="241"/>
                  </a:lnTo>
                  <a:lnTo>
                    <a:pt x="1744" y="254"/>
                  </a:lnTo>
                  <a:lnTo>
                    <a:pt x="1761" y="269"/>
                  </a:lnTo>
                  <a:lnTo>
                    <a:pt x="1776" y="285"/>
                  </a:lnTo>
                  <a:lnTo>
                    <a:pt x="1791" y="300"/>
                  </a:lnTo>
                  <a:lnTo>
                    <a:pt x="1806" y="316"/>
                  </a:lnTo>
                  <a:lnTo>
                    <a:pt x="1804" y="328"/>
                  </a:lnTo>
                  <a:lnTo>
                    <a:pt x="1796" y="328"/>
                  </a:lnTo>
                  <a:lnTo>
                    <a:pt x="1786" y="326"/>
                  </a:lnTo>
                  <a:lnTo>
                    <a:pt x="1778" y="331"/>
                  </a:lnTo>
                  <a:lnTo>
                    <a:pt x="1749" y="346"/>
                  </a:lnTo>
                  <a:lnTo>
                    <a:pt x="1722" y="362"/>
                  </a:lnTo>
                  <a:lnTo>
                    <a:pt x="1694" y="375"/>
                  </a:lnTo>
                  <a:lnTo>
                    <a:pt x="1665" y="390"/>
                  </a:lnTo>
                  <a:lnTo>
                    <a:pt x="1637" y="403"/>
                  </a:lnTo>
                  <a:lnTo>
                    <a:pt x="1608" y="417"/>
                  </a:lnTo>
                  <a:lnTo>
                    <a:pt x="1580" y="430"/>
                  </a:lnTo>
                  <a:lnTo>
                    <a:pt x="1552" y="444"/>
                  </a:lnTo>
                  <a:lnTo>
                    <a:pt x="1523" y="457"/>
                  </a:lnTo>
                  <a:lnTo>
                    <a:pt x="1495" y="470"/>
                  </a:lnTo>
                  <a:lnTo>
                    <a:pt x="1466" y="486"/>
                  </a:lnTo>
                  <a:lnTo>
                    <a:pt x="1438" y="499"/>
                  </a:lnTo>
                  <a:lnTo>
                    <a:pt x="1409" y="514"/>
                  </a:lnTo>
                  <a:lnTo>
                    <a:pt x="1381" y="529"/>
                  </a:lnTo>
                  <a:lnTo>
                    <a:pt x="1354" y="544"/>
                  </a:lnTo>
                  <a:lnTo>
                    <a:pt x="1326" y="559"/>
                  </a:lnTo>
                  <a:lnTo>
                    <a:pt x="1319" y="563"/>
                  </a:lnTo>
                  <a:lnTo>
                    <a:pt x="1311" y="564"/>
                  </a:lnTo>
                  <a:lnTo>
                    <a:pt x="1304" y="566"/>
                  </a:lnTo>
                  <a:lnTo>
                    <a:pt x="1295" y="566"/>
                  </a:lnTo>
                  <a:lnTo>
                    <a:pt x="1287" y="568"/>
                  </a:lnTo>
                  <a:lnTo>
                    <a:pt x="1279" y="569"/>
                  </a:lnTo>
                  <a:lnTo>
                    <a:pt x="1272" y="574"/>
                  </a:lnTo>
                  <a:lnTo>
                    <a:pt x="1267" y="581"/>
                  </a:lnTo>
                  <a:lnTo>
                    <a:pt x="1232" y="589"/>
                  </a:lnTo>
                  <a:lnTo>
                    <a:pt x="1197" y="599"/>
                  </a:lnTo>
                  <a:lnTo>
                    <a:pt x="1162" y="608"/>
                  </a:lnTo>
                  <a:lnTo>
                    <a:pt x="1126" y="620"/>
                  </a:lnTo>
                  <a:lnTo>
                    <a:pt x="1093" y="633"/>
                  </a:lnTo>
                  <a:lnTo>
                    <a:pt x="1063" y="651"/>
                  </a:lnTo>
                  <a:lnTo>
                    <a:pt x="1034" y="673"/>
                  </a:lnTo>
                  <a:lnTo>
                    <a:pt x="1008" y="702"/>
                  </a:lnTo>
                  <a:lnTo>
                    <a:pt x="971" y="722"/>
                  </a:lnTo>
                  <a:lnTo>
                    <a:pt x="934" y="742"/>
                  </a:lnTo>
                  <a:lnTo>
                    <a:pt x="897" y="764"/>
                  </a:lnTo>
                  <a:lnTo>
                    <a:pt x="860" y="784"/>
                  </a:lnTo>
                  <a:lnTo>
                    <a:pt x="823" y="804"/>
                  </a:lnTo>
                  <a:lnTo>
                    <a:pt x="787" y="824"/>
                  </a:lnTo>
                  <a:lnTo>
                    <a:pt x="748" y="844"/>
                  </a:lnTo>
                  <a:lnTo>
                    <a:pt x="711" y="862"/>
                  </a:lnTo>
                  <a:lnTo>
                    <a:pt x="674" y="882"/>
                  </a:lnTo>
                  <a:lnTo>
                    <a:pt x="636" y="901"/>
                  </a:lnTo>
                  <a:lnTo>
                    <a:pt x="599" y="921"/>
                  </a:lnTo>
                  <a:lnTo>
                    <a:pt x="561" y="939"/>
                  </a:lnTo>
                  <a:lnTo>
                    <a:pt x="522" y="956"/>
                  </a:lnTo>
                  <a:lnTo>
                    <a:pt x="484" y="975"/>
                  </a:lnTo>
                  <a:lnTo>
                    <a:pt x="445" y="991"/>
                  </a:lnTo>
                  <a:lnTo>
                    <a:pt x="407" y="1008"/>
                  </a:lnTo>
                  <a:lnTo>
                    <a:pt x="400" y="1003"/>
                  </a:lnTo>
                  <a:lnTo>
                    <a:pt x="402" y="995"/>
                  </a:lnTo>
                  <a:lnTo>
                    <a:pt x="400" y="986"/>
                  </a:lnTo>
                  <a:lnTo>
                    <a:pt x="390" y="983"/>
                  </a:lnTo>
                  <a:lnTo>
                    <a:pt x="368" y="966"/>
                  </a:lnTo>
                  <a:lnTo>
                    <a:pt x="346" y="951"/>
                  </a:lnTo>
                  <a:lnTo>
                    <a:pt x="325" y="934"/>
                  </a:lnTo>
                  <a:lnTo>
                    <a:pt x="303" y="918"/>
                  </a:lnTo>
                  <a:lnTo>
                    <a:pt x="281" y="901"/>
                  </a:lnTo>
                  <a:lnTo>
                    <a:pt x="259" y="886"/>
                  </a:lnTo>
                  <a:lnTo>
                    <a:pt x="238" y="869"/>
                  </a:lnTo>
                  <a:lnTo>
                    <a:pt x="216" y="852"/>
                  </a:lnTo>
                  <a:lnTo>
                    <a:pt x="194" y="836"/>
                  </a:lnTo>
                  <a:lnTo>
                    <a:pt x="172" y="819"/>
                  </a:lnTo>
                  <a:lnTo>
                    <a:pt x="152" y="802"/>
                  </a:lnTo>
                  <a:lnTo>
                    <a:pt x="132" y="784"/>
                  </a:lnTo>
                  <a:lnTo>
                    <a:pt x="112" y="767"/>
                  </a:lnTo>
                  <a:lnTo>
                    <a:pt x="94" y="748"/>
                  </a:lnTo>
                  <a:lnTo>
                    <a:pt x="75" y="730"/>
                  </a:lnTo>
                  <a:lnTo>
                    <a:pt x="57" y="712"/>
                  </a:lnTo>
                  <a:lnTo>
                    <a:pt x="48" y="705"/>
                  </a:lnTo>
                  <a:lnTo>
                    <a:pt x="40" y="698"/>
                  </a:lnTo>
                  <a:lnTo>
                    <a:pt x="33" y="692"/>
                  </a:lnTo>
                  <a:lnTo>
                    <a:pt x="25" y="685"/>
                  </a:lnTo>
                  <a:lnTo>
                    <a:pt x="17" y="676"/>
                  </a:lnTo>
                  <a:lnTo>
                    <a:pt x="10" y="670"/>
                  </a:lnTo>
                  <a:lnTo>
                    <a:pt x="5" y="661"/>
                  </a:lnTo>
                  <a:lnTo>
                    <a:pt x="0" y="653"/>
                  </a:lnTo>
                  <a:lnTo>
                    <a:pt x="22" y="646"/>
                  </a:lnTo>
                  <a:lnTo>
                    <a:pt x="43" y="638"/>
                  </a:lnTo>
                  <a:lnTo>
                    <a:pt x="65" y="628"/>
                  </a:lnTo>
                  <a:lnTo>
                    <a:pt x="85" y="618"/>
                  </a:lnTo>
                  <a:lnTo>
                    <a:pt x="107" y="608"/>
                  </a:lnTo>
                  <a:lnTo>
                    <a:pt x="127" y="598"/>
                  </a:lnTo>
                  <a:lnTo>
                    <a:pt x="146" y="586"/>
                  </a:lnTo>
                  <a:lnTo>
                    <a:pt x="166" y="574"/>
                  </a:lnTo>
                  <a:lnTo>
                    <a:pt x="186" y="563"/>
                  </a:lnTo>
                  <a:lnTo>
                    <a:pt x="206" y="551"/>
                  </a:lnTo>
                  <a:lnTo>
                    <a:pt x="224" y="539"/>
                  </a:lnTo>
                  <a:lnTo>
                    <a:pt x="244" y="527"/>
                  </a:lnTo>
                  <a:lnTo>
                    <a:pt x="264" y="517"/>
                  </a:lnTo>
                  <a:lnTo>
                    <a:pt x="284" y="507"/>
                  </a:lnTo>
                  <a:lnTo>
                    <a:pt x="305" y="497"/>
                  </a:lnTo>
                  <a:lnTo>
                    <a:pt x="325" y="489"/>
                  </a:lnTo>
                  <a:lnTo>
                    <a:pt x="351" y="474"/>
                  </a:lnTo>
                  <a:lnTo>
                    <a:pt x="378" y="459"/>
                  </a:lnTo>
                  <a:lnTo>
                    <a:pt x="405" y="445"/>
                  </a:lnTo>
                  <a:lnTo>
                    <a:pt x="432" y="430"/>
                  </a:lnTo>
                  <a:lnTo>
                    <a:pt x="460" y="417"/>
                  </a:lnTo>
                  <a:lnTo>
                    <a:pt x="487" y="403"/>
                  </a:lnTo>
                  <a:lnTo>
                    <a:pt x="515" y="392"/>
                  </a:lnTo>
                  <a:lnTo>
                    <a:pt x="542" y="378"/>
                  </a:lnTo>
                  <a:lnTo>
                    <a:pt x="569" y="365"/>
                  </a:lnTo>
                  <a:lnTo>
                    <a:pt x="597" y="353"/>
                  </a:lnTo>
                  <a:lnTo>
                    <a:pt x="624" y="340"/>
                  </a:lnTo>
                  <a:lnTo>
                    <a:pt x="653" y="326"/>
                  </a:lnTo>
                  <a:lnTo>
                    <a:pt x="679" y="313"/>
                  </a:lnTo>
                  <a:lnTo>
                    <a:pt x="706" y="300"/>
                  </a:lnTo>
                  <a:lnTo>
                    <a:pt x="733" y="285"/>
                  </a:lnTo>
                  <a:lnTo>
                    <a:pt x="760" y="269"/>
                  </a:lnTo>
                  <a:lnTo>
                    <a:pt x="783" y="264"/>
                  </a:lnTo>
                  <a:lnTo>
                    <a:pt x="807" y="259"/>
                  </a:lnTo>
                  <a:lnTo>
                    <a:pt x="830" y="259"/>
                  </a:lnTo>
                  <a:lnTo>
                    <a:pt x="854" y="259"/>
                  </a:lnTo>
                  <a:lnTo>
                    <a:pt x="875" y="261"/>
                  </a:lnTo>
                  <a:lnTo>
                    <a:pt x="899" y="266"/>
                  </a:lnTo>
                  <a:lnTo>
                    <a:pt x="921" y="271"/>
                  </a:lnTo>
                  <a:lnTo>
                    <a:pt x="942" y="279"/>
                  </a:lnTo>
                  <a:lnTo>
                    <a:pt x="964" y="288"/>
                  </a:lnTo>
                  <a:lnTo>
                    <a:pt x="986" y="298"/>
                  </a:lnTo>
                  <a:lnTo>
                    <a:pt x="1006" y="310"/>
                  </a:lnTo>
                  <a:lnTo>
                    <a:pt x="1026" y="321"/>
                  </a:lnTo>
                  <a:lnTo>
                    <a:pt x="1046" y="335"/>
                  </a:lnTo>
                  <a:lnTo>
                    <a:pt x="1064" y="348"/>
                  </a:lnTo>
                  <a:lnTo>
                    <a:pt x="1083" y="363"/>
                  </a:lnTo>
                  <a:lnTo>
                    <a:pt x="1100" y="378"/>
                  </a:lnTo>
                  <a:lnTo>
                    <a:pt x="1111" y="393"/>
                  </a:lnTo>
                  <a:lnTo>
                    <a:pt x="1123" y="408"/>
                  </a:lnTo>
                  <a:lnTo>
                    <a:pt x="1136" y="425"/>
                  </a:lnTo>
                  <a:lnTo>
                    <a:pt x="1146" y="440"/>
                  </a:lnTo>
                  <a:lnTo>
                    <a:pt x="1157" y="457"/>
                  </a:lnTo>
                  <a:lnTo>
                    <a:pt x="1165" y="474"/>
                  </a:lnTo>
                  <a:lnTo>
                    <a:pt x="1172" y="492"/>
                  </a:lnTo>
                  <a:lnTo>
                    <a:pt x="1173" y="512"/>
                  </a:lnTo>
                  <a:lnTo>
                    <a:pt x="1180" y="514"/>
                  </a:lnTo>
                  <a:lnTo>
                    <a:pt x="1190" y="512"/>
                  </a:lnTo>
                  <a:lnTo>
                    <a:pt x="1198" y="509"/>
                  </a:lnTo>
                  <a:lnTo>
                    <a:pt x="1207" y="506"/>
                  </a:lnTo>
                  <a:lnTo>
                    <a:pt x="1192" y="465"/>
                  </a:lnTo>
                  <a:lnTo>
                    <a:pt x="1172" y="427"/>
                  </a:lnTo>
                  <a:lnTo>
                    <a:pt x="1146" y="390"/>
                  </a:lnTo>
                  <a:lnTo>
                    <a:pt x="1118" y="357"/>
                  </a:lnTo>
                  <a:lnTo>
                    <a:pt x="1086" y="328"/>
                  </a:lnTo>
                  <a:lnTo>
                    <a:pt x="1049" y="305"/>
                  </a:lnTo>
                  <a:lnTo>
                    <a:pt x="1009" y="286"/>
                  </a:lnTo>
                  <a:lnTo>
                    <a:pt x="966" y="274"/>
                  </a:lnTo>
                  <a:lnTo>
                    <a:pt x="954" y="266"/>
                  </a:lnTo>
                  <a:lnTo>
                    <a:pt x="942" y="259"/>
                  </a:lnTo>
                  <a:lnTo>
                    <a:pt x="929" y="256"/>
                  </a:lnTo>
                  <a:lnTo>
                    <a:pt x="916" y="251"/>
                  </a:lnTo>
                  <a:lnTo>
                    <a:pt x="902" y="249"/>
                  </a:lnTo>
                  <a:lnTo>
                    <a:pt x="889" y="248"/>
                  </a:lnTo>
                  <a:lnTo>
                    <a:pt x="875" y="248"/>
                  </a:lnTo>
                  <a:lnTo>
                    <a:pt x="864" y="248"/>
                  </a:lnTo>
                  <a:lnTo>
                    <a:pt x="867" y="241"/>
                  </a:lnTo>
                  <a:lnTo>
                    <a:pt x="872" y="238"/>
                  </a:lnTo>
                  <a:lnTo>
                    <a:pt x="879" y="234"/>
                  </a:lnTo>
                  <a:lnTo>
                    <a:pt x="885" y="233"/>
                  </a:lnTo>
                  <a:lnTo>
                    <a:pt x="894" y="231"/>
                  </a:lnTo>
                  <a:lnTo>
                    <a:pt x="900" y="229"/>
                  </a:lnTo>
                  <a:lnTo>
                    <a:pt x="907" y="226"/>
                  </a:lnTo>
                  <a:lnTo>
                    <a:pt x="914" y="223"/>
                  </a:lnTo>
                  <a:lnTo>
                    <a:pt x="932" y="219"/>
                  </a:lnTo>
                  <a:lnTo>
                    <a:pt x="951" y="214"/>
                  </a:lnTo>
                  <a:lnTo>
                    <a:pt x="967" y="209"/>
                  </a:lnTo>
                  <a:lnTo>
                    <a:pt x="984" y="204"/>
                  </a:lnTo>
                  <a:lnTo>
                    <a:pt x="1001" y="197"/>
                  </a:lnTo>
                  <a:lnTo>
                    <a:pt x="1018" y="189"/>
                  </a:lnTo>
                  <a:lnTo>
                    <a:pt x="1034" y="182"/>
                  </a:lnTo>
                  <a:lnTo>
                    <a:pt x="1051" y="174"/>
                  </a:lnTo>
                  <a:lnTo>
                    <a:pt x="1068" y="166"/>
                  </a:lnTo>
                  <a:lnTo>
                    <a:pt x="1083" y="157"/>
                  </a:lnTo>
                  <a:lnTo>
                    <a:pt x="1100" y="149"/>
                  </a:lnTo>
                  <a:lnTo>
                    <a:pt x="1116" y="140"/>
                  </a:lnTo>
                  <a:lnTo>
                    <a:pt x="1133" y="134"/>
                  </a:lnTo>
                  <a:lnTo>
                    <a:pt x="1150" y="127"/>
                  </a:lnTo>
                  <a:lnTo>
                    <a:pt x="1167" y="120"/>
                  </a:lnTo>
                  <a:lnTo>
                    <a:pt x="1183" y="114"/>
                  </a:lnTo>
                  <a:lnTo>
                    <a:pt x="1212" y="99"/>
                  </a:lnTo>
                  <a:lnTo>
                    <a:pt x="1239" y="85"/>
                  </a:lnTo>
                  <a:lnTo>
                    <a:pt x="1267" y="72"/>
                  </a:lnTo>
                  <a:lnTo>
                    <a:pt x="1295" y="58"/>
                  </a:lnTo>
                  <a:lnTo>
                    <a:pt x="1322" y="45"/>
                  </a:lnTo>
                  <a:lnTo>
                    <a:pt x="1351" y="32"/>
                  </a:lnTo>
                  <a:lnTo>
                    <a:pt x="1377" y="17"/>
                  </a:lnTo>
                  <a:lnTo>
                    <a:pt x="1404" y="0"/>
                  </a:lnTo>
                  <a:lnTo>
                    <a:pt x="1423" y="10"/>
                  </a:lnTo>
                  <a:lnTo>
                    <a:pt x="1439" y="20"/>
                  </a:lnTo>
                  <a:lnTo>
                    <a:pt x="1458" y="32"/>
                  </a:lnTo>
                  <a:lnTo>
                    <a:pt x="1475" y="43"/>
                  </a:lnTo>
                  <a:lnTo>
                    <a:pt x="1491" y="55"/>
                  </a:lnTo>
                  <a:lnTo>
                    <a:pt x="1508" y="68"/>
                  </a:lnTo>
                  <a:lnTo>
                    <a:pt x="1525" y="80"/>
                  </a:lnTo>
                  <a:lnTo>
                    <a:pt x="1542" y="94"/>
                  </a:lnTo>
                  <a:lnTo>
                    <a:pt x="1558" y="109"/>
                  </a:lnTo>
                  <a:lnTo>
                    <a:pt x="1575" y="122"/>
                  </a:lnTo>
                  <a:lnTo>
                    <a:pt x="1592" y="135"/>
                  </a:lnTo>
                  <a:lnTo>
                    <a:pt x="1608" y="149"/>
                  </a:lnTo>
                  <a:lnTo>
                    <a:pt x="1625" y="162"/>
                  </a:lnTo>
                  <a:lnTo>
                    <a:pt x="1642" y="174"/>
                  </a:lnTo>
                  <a:lnTo>
                    <a:pt x="1659" y="187"/>
                  </a:lnTo>
                  <a:lnTo>
                    <a:pt x="1677" y="199"/>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1" name="Freeform 31"/>
            <p:cNvSpPr>
              <a:spLocks/>
            </p:cNvSpPr>
            <p:nvPr/>
          </p:nvSpPr>
          <p:spPr bwMode="auto">
            <a:xfrm>
              <a:off x="4499" y="896"/>
              <a:ext cx="175" cy="100"/>
            </a:xfrm>
            <a:custGeom>
              <a:avLst/>
              <a:gdLst/>
              <a:ahLst/>
              <a:cxnLst>
                <a:cxn ang="0">
                  <a:pos x="166" y="55"/>
                </a:cxn>
                <a:cxn ang="0">
                  <a:pos x="154" y="67"/>
                </a:cxn>
                <a:cxn ang="0">
                  <a:pos x="140" y="76"/>
                </a:cxn>
                <a:cxn ang="0">
                  <a:pos x="127" y="82"/>
                </a:cxn>
                <a:cxn ang="0">
                  <a:pos x="112" y="86"/>
                </a:cxn>
                <a:cxn ang="0">
                  <a:pos x="95" y="87"/>
                </a:cxn>
                <a:cxn ang="0">
                  <a:pos x="80" y="87"/>
                </a:cxn>
                <a:cxn ang="0">
                  <a:pos x="63" y="86"/>
                </a:cxn>
                <a:cxn ang="0">
                  <a:pos x="48" y="82"/>
                </a:cxn>
                <a:cxn ang="0">
                  <a:pos x="35" y="76"/>
                </a:cxn>
                <a:cxn ang="0">
                  <a:pos x="22" y="67"/>
                </a:cxn>
                <a:cxn ang="0">
                  <a:pos x="10" y="59"/>
                </a:cxn>
                <a:cxn ang="0">
                  <a:pos x="0" y="49"/>
                </a:cxn>
                <a:cxn ang="0">
                  <a:pos x="84" y="0"/>
                </a:cxn>
                <a:cxn ang="0">
                  <a:pos x="95" y="5"/>
                </a:cxn>
                <a:cxn ang="0">
                  <a:pos x="107" y="10"/>
                </a:cxn>
                <a:cxn ang="0">
                  <a:pos x="117" y="15"/>
                </a:cxn>
                <a:cxn ang="0">
                  <a:pos x="127" y="22"/>
                </a:cxn>
                <a:cxn ang="0">
                  <a:pos x="137" y="30"/>
                </a:cxn>
                <a:cxn ang="0">
                  <a:pos x="147" y="39"/>
                </a:cxn>
                <a:cxn ang="0">
                  <a:pos x="156" y="47"/>
                </a:cxn>
                <a:cxn ang="0">
                  <a:pos x="166" y="55"/>
                </a:cxn>
              </a:cxnLst>
              <a:rect l="0" t="0" r="r" b="b"/>
              <a:pathLst>
                <a:path w="166" h="87">
                  <a:moveTo>
                    <a:pt x="166" y="55"/>
                  </a:moveTo>
                  <a:lnTo>
                    <a:pt x="154" y="67"/>
                  </a:lnTo>
                  <a:lnTo>
                    <a:pt x="140" y="76"/>
                  </a:lnTo>
                  <a:lnTo>
                    <a:pt x="127" y="82"/>
                  </a:lnTo>
                  <a:lnTo>
                    <a:pt x="112" y="86"/>
                  </a:lnTo>
                  <a:lnTo>
                    <a:pt x="95" y="87"/>
                  </a:lnTo>
                  <a:lnTo>
                    <a:pt x="80" y="87"/>
                  </a:lnTo>
                  <a:lnTo>
                    <a:pt x="63" y="86"/>
                  </a:lnTo>
                  <a:lnTo>
                    <a:pt x="48" y="82"/>
                  </a:lnTo>
                  <a:lnTo>
                    <a:pt x="35" y="76"/>
                  </a:lnTo>
                  <a:lnTo>
                    <a:pt x="22" y="67"/>
                  </a:lnTo>
                  <a:lnTo>
                    <a:pt x="10" y="59"/>
                  </a:lnTo>
                  <a:lnTo>
                    <a:pt x="0" y="49"/>
                  </a:lnTo>
                  <a:lnTo>
                    <a:pt x="84" y="0"/>
                  </a:lnTo>
                  <a:lnTo>
                    <a:pt x="95" y="5"/>
                  </a:lnTo>
                  <a:lnTo>
                    <a:pt x="107" y="10"/>
                  </a:lnTo>
                  <a:lnTo>
                    <a:pt x="117" y="15"/>
                  </a:lnTo>
                  <a:lnTo>
                    <a:pt x="127" y="22"/>
                  </a:lnTo>
                  <a:lnTo>
                    <a:pt x="137" y="30"/>
                  </a:lnTo>
                  <a:lnTo>
                    <a:pt x="147" y="39"/>
                  </a:lnTo>
                  <a:lnTo>
                    <a:pt x="156" y="47"/>
                  </a:lnTo>
                  <a:lnTo>
                    <a:pt x="166" y="55"/>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2" name="Freeform 32"/>
            <p:cNvSpPr>
              <a:spLocks/>
            </p:cNvSpPr>
            <p:nvPr/>
          </p:nvSpPr>
          <p:spPr bwMode="auto">
            <a:xfrm>
              <a:off x="4564" y="932"/>
              <a:ext cx="60" cy="37"/>
            </a:xfrm>
            <a:custGeom>
              <a:avLst/>
              <a:gdLst/>
              <a:ahLst/>
              <a:cxnLst>
                <a:cxn ang="0">
                  <a:pos x="55" y="27"/>
                </a:cxn>
                <a:cxn ang="0">
                  <a:pos x="45" y="32"/>
                </a:cxn>
                <a:cxn ang="0">
                  <a:pos x="33" y="32"/>
                </a:cxn>
                <a:cxn ang="0">
                  <a:pos x="23" y="30"/>
                </a:cxn>
                <a:cxn ang="0">
                  <a:pos x="12" y="29"/>
                </a:cxn>
                <a:cxn ang="0">
                  <a:pos x="7" y="25"/>
                </a:cxn>
                <a:cxn ang="0">
                  <a:pos x="3" y="20"/>
                </a:cxn>
                <a:cxn ang="0">
                  <a:pos x="0" y="15"/>
                </a:cxn>
                <a:cxn ang="0">
                  <a:pos x="0" y="8"/>
                </a:cxn>
                <a:cxn ang="0">
                  <a:pos x="12" y="0"/>
                </a:cxn>
                <a:cxn ang="0">
                  <a:pos x="22" y="3"/>
                </a:cxn>
                <a:cxn ang="0">
                  <a:pos x="32" y="12"/>
                </a:cxn>
                <a:cxn ang="0">
                  <a:pos x="45" y="13"/>
                </a:cxn>
                <a:cxn ang="0">
                  <a:pos x="48" y="17"/>
                </a:cxn>
                <a:cxn ang="0">
                  <a:pos x="52" y="20"/>
                </a:cxn>
                <a:cxn ang="0">
                  <a:pos x="53" y="23"/>
                </a:cxn>
                <a:cxn ang="0">
                  <a:pos x="55" y="27"/>
                </a:cxn>
              </a:cxnLst>
              <a:rect l="0" t="0" r="r" b="b"/>
              <a:pathLst>
                <a:path w="55" h="32">
                  <a:moveTo>
                    <a:pt x="55" y="27"/>
                  </a:moveTo>
                  <a:lnTo>
                    <a:pt x="45" y="32"/>
                  </a:lnTo>
                  <a:lnTo>
                    <a:pt x="33" y="32"/>
                  </a:lnTo>
                  <a:lnTo>
                    <a:pt x="23" y="30"/>
                  </a:lnTo>
                  <a:lnTo>
                    <a:pt x="12" y="29"/>
                  </a:lnTo>
                  <a:lnTo>
                    <a:pt x="7" y="25"/>
                  </a:lnTo>
                  <a:lnTo>
                    <a:pt x="3" y="20"/>
                  </a:lnTo>
                  <a:lnTo>
                    <a:pt x="0" y="15"/>
                  </a:lnTo>
                  <a:lnTo>
                    <a:pt x="0" y="8"/>
                  </a:lnTo>
                  <a:lnTo>
                    <a:pt x="12" y="0"/>
                  </a:lnTo>
                  <a:lnTo>
                    <a:pt x="22" y="3"/>
                  </a:lnTo>
                  <a:lnTo>
                    <a:pt x="32" y="12"/>
                  </a:lnTo>
                  <a:lnTo>
                    <a:pt x="45" y="13"/>
                  </a:lnTo>
                  <a:lnTo>
                    <a:pt x="48" y="17"/>
                  </a:lnTo>
                  <a:lnTo>
                    <a:pt x="52" y="20"/>
                  </a:lnTo>
                  <a:lnTo>
                    <a:pt x="53" y="23"/>
                  </a:lnTo>
                  <a:lnTo>
                    <a:pt x="55" y="27"/>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3" name="Freeform 33"/>
            <p:cNvSpPr>
              <a:spLocks/>
            </p:cNvSpPr>
            <p:nvPr/>
          </p:nvSpPr>
          <p:spPr bwMode="auto">
            <a:xfrm>
              <a:off x="4107" y="962"/>
              <a:ext cx="758" cy="469"/>
            </a:xfrm>
            <a:custGeom>
              <a:avLst/>
              <a:gdLst/>
              <a:ahLst/>
              <a:cxnLst>
                <a:cxn ang="0">
                  <a:pos x="327" y="27"/>
                </a:cxn>
                <a:cxn ang="0">
                  <a:pos x="369" y="28"/>
                </a:cxn>
                <a:cxn ang="0">
                  <a:pos x="369" y="55"/>
                </a:cxn>
                <a:cxn ang="0">
                  <a:pos x="419" y="43"/>
                </a:cxn>
                <a:cxn ang="0">
                  <a:pos x="399" y="70"/>
                </a:cxn>
                <a:cxn ang="0">
                  <a:pos x="509" y="48"/>
                </a:cxn>
                <a:cxn ang="0">
                  <a:pos x="584" y="30"/>
                </a:cxn>
                <a:cxn ang="0">
                  <a:pos x="471" y="92"/>
                </a:cxn>
                <a:cxn ang="0">
                  <a:pos x="502" y="97"/>
                </a:cxn>
                <a:cxn ang="0">
                  <a:pos x="618" y="52"/>
                </a:cxn>
                <a:cxn ang="0">
                  <a:pos x="566" y="95"/>
                </a:cxn>
                <a:cxn ang="0">
                  <a:pos x="512" y="141"/>
                </a:cxn>
                <a:cxn ang="0">
                  <a:pos x="576" y="115"/>
                </a:cxn>
                <a:cxn ang="0">
                  <a:pos x="660" y="84"/>
                </a:cxn>
                <a:cxn ang="0">
                  <a:pos x="613" y="130"/>
                </a:cxn>
                <a:cxn ang="0">
                  <a:pos x="544" y="176"/>
                </a:cxn>
                <a:cxn ang="0">
                  <a:pos x="641" y="142"/>
                </a:cxn>
                <a:cxn ang="0">
                  <a:pos x="717" y="127"/>
                </a:cxn>
                <a:cxn ang="0">
                  <a:pos x="579" y="206"/>
                </a:cxn>
                <a:cxn ang="0">
                  <a:pos x="583" y="224"/>
                </a:cxn>
                <a:cxn ang="0">
                  <a:pos x="650" y="191"/>
                </a:cxn>
                <a:cxn ang="0">
                  <a:pos x="626" y="234"/>
                </a:cxn>
                <a:cxn ang="0">
                  <a:pos x="559" y="290"/>
                </a:cxn>
                <a:cxn ang="0">
                  <a:pos x="678" y="234"/>
                </a:cxn>
                <a:cxn ang="0">
                  <a:pos x="611" y="295"/>
                </a:cxn>
                <a:cxn ang="0">
                  <a:pos x="511" y="360"/>
                </a:cxn>
                <a:cxn ang="0">
                  <a:pos x="600" y="323"/>
                </a:cxn>
                <a:cxn ang="0">
                  <a:pos x="697" y="278"/>
                </a:cxn>
                <a:cxn ang="0">
                  <a:pos x="546" y="370"/>
                </a:cxn>
                <a:cxn ang="0">
                  <a:pos x="449" y="410"/>
                </a:cxn>
                <a:cxn ang="0">
                  <a:pos x="425" y="390"/>
                </a:cxn>
                <a:cxn ang="0">
                  <a:pos x="444" y="362"/>
                </a:cxn>
                <a:cxn ang="0">
                  <a:pos x="389" y="377"/>
                </a:cxn>
                <a:cxn ang="0">
                  <a:pos x="312" y="387"/>
                </a:cxn>
                <a:cxn ang="0">
                  <a:pos x="369" y="350"/>
                </a:cxn>
                <a:cxn ang="0">
                  <a:pos x="343" y="345"/>
                </a:cxn>
                <a:cxn ang="0">
                  <a:pos x="261" y="357"/>
                </a:cxn>
                <a:cxn ang="0">
                  <a:pos x="320" y="323"/>
                </a:cxn>
                <a:cxn ang="0">
                  <a:pos x="298" y="313"/>
                </a:cxn>
                <a:cxn ang="0">
                  <a:pos x="245" y="310"/>
                </a:cxn>
                <a:cxn ang="0">
                  <a:pos x="302" y="271"/>
                </a:cxn>
                <a:cxn ang="0">
                  <a:pos x="250" y="285"/>
                </a:cxn>
                <a:cxn ang="0">
                  <a:pos x="211" y="286"/>
                </a:cxn>
                <a:cxn ang="0">
                  <a:pos x="246" y="259"/>
                </a:cxn>
                <a:cxn ang="0">
                  <a:pos x="238" y="236"/>
                </a:cxn>
                <a:cxn ang="0">
                  <a:pos x="179" y="258"/>
                </a:cxn>
                <a:cxn ang="0">
                  <a:pos x="198" y="224"/>
                </a:cxn>
                <a:cxn ang="0">
                  <a:pos x="183" y="208"/>
                </a:cxn>
                <a:cxn ang="0">
                  <a:pos x="126" y="203"/>
                </a:cxn>
                <a:cxn ang="0">
                  <a:pos x="191" y="161"/>
                </a:cxn>
                <a:cxn ang="0">
                  <a:pos x="144" y="172"/>
                </a:cxn>
                <a:cxn ang="0">
                  <a:pos x="94" y="191"/>
                </a:cxn>
                <a:cxn ang="0">
                  <a:pos x="102" y="169"/>
                </a:cxn>
                <a:cxn ang="0">
                  <a:pos x="158" y="139"/>
                </a:cxn>
                <a:cxn ang="0">
                  <a:pos x="208" y="115"/>
                </a:cxn>
                <a:cxn ang="0">
                  <a:pos x="196" y="102"/>
                </a:cxn>
                <a:cxn ang="0">
                  <a:pos x="117" y="136"/>
                </a:cxn>
                <a:cxn ang="0">
                  <a:pos x="17" y="159"/>
                </a:cxn>
                <a:cxn ang="0">
                  <a:pos x="89" y="125"/>
                </a:cxn>
                <a:cxn ang="0">
                  <a:pos x="220" y="58"/>
                </a:cxn>
                <a:cxn ang="0">
                  <a:pos x="317" y="13"/>
                </a:cxn>
              </a:cxnLst>
              <a:rect l="0" t="0" r="r" b="b"/>
              <a:pathLst>
                <a:path w="717" h="412">
                  <a:moveTo>
                    <a:pt x="357" y="7"/>
                  </a:moveTo>
                  <a:lnTo>
                    <a:pt x="353" y="12"/>
                  </a:lnTo>
                  <a:lnTo>
                    <a:pt x="348" y="15"/>
                  </a:lnTo>
                  <a:lnTo>
                    <a:pt x="342" y="18"/>
                  </a:lnTo>
                  <a:lnTo>
                    <a:pt x="335" y="20"/>
                  </a:lnTo>
                  <a:lnTo>
                    <a:pt x="328" y="23"/>
                  </a:lnTo>
                  <a:lnTo>
                    <a:pt x="327" y="27"/>
                  </a:lnTo>
                  <a:lnTo>
                    <a:pt x="328" y="32"/>
                  </a:lnTo>
                  <a:lnTo>
                    <a:pt x="337" y="38"/>
                  </a:lnTo>
                  <a:lnTo>
                    <a:pt x="343" y="37"/>
                  </a:lnTo>
                  <a:lnTo>
                    <a:pt x="350" y="35"/>
                  </a:lnTo>
                  <a:lnTo>
                    <a:pt x="355" y="32"/>
                  </a:lnTo>
                  <a:lnTo>
                    <a:pt x="362" y="30"/>
                  </a:lnTo>
                  <a:lnTo>
                    <a:pt x="369" y="28"/>
                  </a:lnTo>
                  <a:lnTo>
                    <a:pt x="375" y="28"/>
                  </a:lnTo>
                  <a:lnTo>
                    <a:pt x="382" y="30"/>
                  </a:lnTo>
                  <a:lnTo>
                    <a:pt x="389" y="33"/>
                  </a:lnTo>
                  <a:lnTo>
                    <a:pt x="382" y="38"/>
                  </a:lnTo>
                  <a:lnTo>
                    <a:pt x="375" y="42"/>
                  </a:lnTo>
                  <a:lnTo>
                    <a:pt x="369" y="47"/>
                  </a:lnTo>
                  <a:lnTo>
                    <a:pt x="369" y="55"/>
                  </a:lnTo>
                  <a:lnTo>
                    <a:pt x="377" y="58"/>
                  </a:lnTo>
                  <a:lnTo>
                    <a:pt x="384" y="57"/>
                  </a:lnTo>
                  <a:lnTo>
                    <a:pt x="392" y="53"/>
                  </a:lnTo>
                  <a:lnTo>
                    <a:pt x="399" y="48"/>
                  </a:lnTo>
                  <a:lnTo>
                    <a:pt x="404" y="45"/>
                  </a:lnTo>
                  <a:lnTo>
                    <a:pt x="412" y="42"/>
                  </a:lnTo>
                  <a:lnTo>
                    <a:pt x="419" y="43"/>
                  </a:lnTo>
                  <a:lnTo>
                    <a:pt x="427" y="48"/>
                  </a:lnTo>
                  <a:lnTo>
                    <a:pt x="427" y="55"/>
                  </a:lnTo>
                  <a:lnTo>
                    <a:pt x="422" y="58"/>
                  </a:lnTo>
                  <a:lnTo>
                    <a:pt x="415" y="62"/>
                  </a:lnTo>
                  <a:lnTo>
                    <a:pt x="409" y="63"/>
                  </a:lnTo>
                  <a:lnTo>
                    <a:pt x="402" y="65"/>
                  </a:lnTo>
                  <a:lnTo>
                    <a:pt x="399" y="70"/>
                  </a:lnTo>
                  <a:lnTo>
                    <a:pt x="400" y="75"/>
                  </a:lnTo>
                  <a:lnTo>
                    <a:pt x="407" y="84"/>
                  </a:lnTo>
                  <a:lnTo>
                    <a:pt x="427" y="77"/>
                  </a:lnTo>
                  <a:lnTo>
                    <a:pt x="449" y="70"/>
                  </a:lnTo>
                  <a:lnTo>
                    <a:pt x="469" y="63"/>
                  </a:lnTo>
                  <a:lnTo>
                    <a:pt x="489" y="57"/>
                  </a:lnTo>
                  <a:lnTo>
                    <a:pt x="509" y="48"/>
                  </a:lnTo>
                  <a:lnTo>
                    <a:pt x="528" y="40"/>
                  </a:lnTo>
                  <a:lnTo>
                    <a:pt x="546" y="30"/>
                  </a:lnTo>
                  <a:lnTo>
                    <a:pt x="564" y="18"/>
                  </a:lnTo>
                  <a:lnTo>
                    <a:pt x="569" y="20"/>
                  </a:lnTo>
                  <a:lnTo>
                    <a:pt x="574" y="23"/>
                  </a:lnTo>
                  <a:lnTo>
                    <a:pt x="579" y="27"/>
                  </a:lnTo>
                  <a:lnTo>
                    <a:pt x="584" y="30"/>
                  </a:lnTo>
                  <a:lnTo>
                    <a:pt x="568" y="37"/>
                  </a:lnTo>
                  <a:lnTo>
                    <a:pt x="551" y="43"/>
                  </a:lnTo>
                  <a:lnTo>
                    <a:pt x="536" y="52"/>
                  </a:lnTo>
                  <a:lnTo>
                    <a:pt x="519" y="62"/>
                  </a:lnTo>
                  <a:lnTo>
                    <a:pt x="502" y="72"/>
                  </a:lnTo>
                  <a:lnTo>
                    <a:pt x="487" y="82"/>
                  </a:lnTo>
                  <a:lnTo>
                    <a:pt x="471" y="92"/>
                  </a:lnTo>
                  <a:lnTo>
                    <a:pt x="454" y="100"/>
                  </a:lnTo>
                  <a:lnTo>
                    <a:pt x="456" y="104"/>
                  </a:lnTo>
                  <a:lnTo>
                    <a:pt x="459" y="107"/>
                  </a:lnTo>
                  <a:lnTo>
                    <a:pt x="462" y="110"/>
                  </a:lnTo>
                  <a:lnTo>
                    <a:pt x="467" y="112"/>
                  </a:lnTo>
                  <a:lnTo>
                    <a:pt x="486" y="104"/>
                  </a:lnTo>
                  <a:lnTo>
                    <a:pt x="502" y="97"/>
                  </a:lnTo>
                  <a:lnTo>
                    <a:pt x="521" y="89"/>
                  </a:lnTo>
                  <a:lnTo>
                    <a:pt x="541" y="82"/>
                  </a:lnTo>
                  <a:lnTo>
                    <a:pt x="559" y="74"/>
                  </a:lnTo>
                  <a:lnTo>
                    <a:pt x="578" y="65"/>
                  </a:lnTo>
                  <a:lnTo>
                    <a:pt x="595" y="57"/>
                  </a:lnTo>
                  <a:lnTo>
                    <a:pt x="613" y="48"/>
                  </a:lnTo>
                  <a:lnTo>
                    <a:pt x="618" y="52"/>
                  </a:lnTo>
                  <a:lnTo>
                    <a:pt x="623" y="57"/>
                  </a:lnTo>
                  <a:lnTo>
                    <a:pt x="628" y="62"/>
                  </a:lnTo>
                  <a:lnTo>
                    <a:pt x="630" y="67"/>
                  </a:lnTo>
                  <a:lnTo>
                    <a:pt x="613" y="74"/>
                  </a:lnTo>
                  <a:lnTo>
                    <a:pt x="598" y="80"/>
                  </a:lnTo>
                  <a:lnTo>
                    <a:pt x="581" y="89"/>
                  </a:lnTo>
                  <a:lnTo>
                    <a:pt x="566" y="95"/>
                  </a:lnTo>
                  <a:lnTo>
                    <a:pt x="549" y="104"/>
                  </a:lnTo>
                  <a:lnTo>
                    <a:pt x="536" y="112"/>
                  </a:lnTo>
                  <a:lnTo>
                    <a:pt x="521" y="120"/>
                  </a:lnTo>
                  <a:lnTo>
                    <a:pt x="507" y="130"/>
                  </a:lnTo>
                  <a:lnTo>
                    <a:pt x="507" y="136"/>
                  </a:lnTo>
                  <a:lnTo>
                    <a:pt x="509" y="139"/>
                  </a:lnTo>
                  <a:lnTo>
                    <a:pt x="512" y="141"/>
                  </a:lnTo>
                  <a:lnTo>
                    <a:pt x="516" y="142"/>
                  </a:lnTo>
                  <a:lnTo>
                    <a:pt x="526" y="141"/>
                  </a:lnTo>
                  <a:lnTo>
                    <a:pt x="534" y="136"/>
                  </a:lnTo>
                  <a:lnTo>
                    <a:pt x="543" y="130"/>
                  </a:lnTo>
                  <a:lnTo>
                    <a:pt x="553" y="129"/>
                  </a:lnTo>
                  <a:lnTo>
                    <a:pt x="564" y="122"/>
                  </a:lnTo>
                  <a:lnTo>
                    <a:pt x="576" y="115"/>
                  </a:lnTo>
                  <a:lnTo>
                    <a:pt x="589" y="110"/>
                  </a:lnTo>
                  <a:lnTo>
                    <a:pt x="603" y="104"/>
                  </a:lnTo>
                  <a:lnTo>
                    <a:pt x="616" y="99"/>
                  </a:lnTo>
                  <a:lnTo>
                    <a:pt x="630" y="94"/>
                  </a:lnTo>
                  <a:lnTo>
                    <a:pt x="643" y="87"/>
                  </a:lnTo>
                  <a:lnTo>
                    <a:pt x="655" y="80"/>
                  </a:lnTo>
                  <a:lnTo>
                    <a:pt x="660" y="84"/>
                  </a:lnTo>
                  <a:lnTo>
                    <a:pt x="665" y="85"/>
                  </a:lnTo>
                  <a:lnTo>
                    <a:pt x="670" y="89"/>
                  </a:lnTo>
                  <a:lnTo>
                    <a:pt x="675" y="94"/>
                  </a:lnTo>
                  <a:lnTo>
                    <a:pt x="660" y="102"/>
                  </a:lnTo>
                  <a:lnTo>
                    <a:pt x="643" y="112"/>
                  </a:lnTo>
                  <a:lnTo>
                    <a:pt x="628" y="120"/>
                  </a:lnTo>
                  <a:lnTo>
                    <a:pt x="613" y="130"/>
                  </a:lnTo>
                  <a:lnTo>
                    <a:pt x="598" y="139"/>
                  </a:lnTo>
                  <a:lnTo>
                    <a:pt x="581" y="149"/>
                  </a:lnTo>
                  <a:lnTo>
                    <a:pt x="566" y="157"/>
                  </a:lnTo>
                  <a:lnTo>
                    <a:pt x="549" y="167"/>
                  </a:lnTo>
                  <a:lnTo>
                    <a:pt x="549" y="171"/>
                  </a:lnTo>
                  <a:lnTo>
                    <a:pt x="548" y="172"/>
                  </a:lnTo>
                  <a:lnTo>
                    <a:pt x="544" y="176"/>
                  </a:lnTo>
                  <a:lnTo>
                    <a:pt x="544" y="179"/>
                  </a:lnTo>
                  <a:lnTo>
                    <a:pt x="549" y="182"/>
                  </a:lnTo>
                  <a:lnTo>
                    <a:pt x="568" y="176"/>
                  </a:lnTo>
                  <a:lnTo>
                    <a:pt x="588" y="169"/>
                  </a:lnTo>
                  <a:lnTo>
                    <a:pt x="606" y="161"/>
                  </a:lnTo>
                  <a:lnTo>
                    <a:pt x="625" y="151"/>
                  </a:lnTo>
                  <a:lnTo>
                    <a:pt x="641" y="142"/>
                  </a:lnTo>
                  <a:lnTo>
                    <a:pt x="660" y="132"/>
                  </a:lnTo>
                  <a:lnTo>
                    <a:pt x="677" y="122"/>
                  </a:lnTo>
                  <a:lnTo>
                    <a:pt x="695" y="114"/>
                  </a:lnTo>
                  <a:lnTo>
                    <a:pt x="702" y="117"/>
                  </a:lnTo>
                  <a:lnTo>
                    <a:pt x="707" y="120"/>
                  </a:lnTo>
                  <a:lnTo>
                    <a:pt x="712" y="124"/>
                  </a:lnTo>
                  <a:lnTo>
                    <a:pt x="717" y="127"/>
                  </a:lnTo>
                  <a:lnTo>
                    <a:pt x="698" y="139"/>
                  </a:lnTo>
                  <a:lnTo>
                    <a:pt x="680" y="151"/>
                  </a:lnTo>
                  <a:lnTo>
                    <a:pt x="660" y="162"/>
                  </a:lnTo>
                  <a:lnTo>
                    <a:pt x="640" y="172"/>
                  </a:lnTo>
                  <a:lnTo>
                    <a:pt x="620" y="182"/>
                  </a:lnTo>
                  <a:lnTo>
                    <a:pt x="600" y="194"/>
                  </a:lnTo>
                  <a:lnTo>
                    <a:pt x="579" y="206"/>
                  </a:lnTo>
                  <a:lnTo>
                    <a:pt x="561" y="219"/>
                  </a:lnTo>
                  <a:lnTo>
                    <a:pt x="561" y="223"/>
                  </a:lnTo>
                  <a:lnTo>
                    <a:pt x="561" y="228"/>
                  </a:lnTo>
                  <a:lnTo>
                    <a:pt x="563" y="231"/>
                  </a:lnTo>
                  <a:lnTo>
                    <a:pt x="566" y="233"/>
                  </a:lnTo>
                  <a:lnTo>
                    <a:pt x="574" y="228"/>
                  </a:lnTo>
                  <a:lnTo>
                    <a:pt x="583" y="224"/>
                  </a:lnTo>
                  <a:lnTo>
                    <a:pt x="593" y="223"/>
                  </a:lnTo>
                  <a:lnTo>
                    <a:pt x="603" y="223"/>
                  </a:lnTo>
                  <a:lnTo>
                    <a:pt x="613" y="216"/>
                  </a:lnTo>
                  <a:lnTo>
                    <a:pt x="621" y="211"/>
                  </a:lnTo>
                  <a:lnTo>
                    <a:pt x="630" y="204"/>
                  </a:lnTo>
                  <a:lnTo>
                    <a:pt x="640" y="197"/>
                  </a:lnTo>
                  <a:lnTo>
                    <a:pt x="650" y="191"/>
                  </a:lnTo>
                  <a:lnTo>
                    <a:pt x="660" y="186"/>
                  </a:lnTo>
                  <a:lnTo>
                    <a:pt x="670" y="182"/>
                  </a:lnTo>
                  <a:lnTo>
                    <a:pt x="682" y="181"/>
                  </a:lnTo>
                  <a:lnTo>
                    <a:pt x="673" y="211"/>
                  </a:lnTo>
                  <a:lnTo>
                    <a:pt x="658" y="219"/>
                  </a:lnTo>
                  <a:lnTo>
                    <a:pt x="641" y="228"/>
                  </a:lnTo>
                  <a:lnTo>
                    <a:pt x="626" y="234"/>
                  </a:lnTo>
                  <a:lnTo>
                    <a:pt x="610" y="243"/>
                  </a:lnTo>
                  <a:lnTo>
                    <a:pt x="595" y="249"/>
                  </a:lnTo>
                  <a:lnTo>
                    <a:pt x="578" y="259"/>
                  </a:lnTo>
                  <a:lnTo>
                    <a:pt x="563" y="268"/>
                  </a:lnTo>
                  <a:lnTo>
                    <a:pt x="548" y="280"/>
                  </a:lnTo>
                  <a:lnTo>
                    <a:pt x="553" y="286"/>
                  </a:lnTo>
                  <a:lnTo>
                    <a:pt x="559" y="290"/>
                  </a:lnTo>
                  <a:lnTo>
                    <a:pt x="568" y="288"/>
                  </a:lnTo>
                  <a:lnTo>
                    <a:pt x="574" y="285"/>
                  </a:lnTo>
                  <a:lnTo>
                    <a:pt x="578" y="280"/>
                  </a:lnTo>
                  <a:lnTo>
                    <a:pt x="583" y="278"/>
                  </a:lnTo>
                  <a:lnTo>
                    <a:pt x="589" y="278"/>
                  </a:lnTo>
                  <a:lnTo>
                    <a:pt x="595" y="278"/>
                  </a:lnTo>
                  <a:lnTo>
                    <a:pt x="678" y="234"/>
                  </a:lnTo>
                  <a:lnTo>
                    <a:pt x="682" y="243"/>
                  </a:lnTo>
                  <a:lnTo>
                    <a:pt x="685" y="251"/>
                  </a:lnTo>
                  <a:lnTo>
                    <a:pt x="685" y="259"/>
                  </a:lnTo>
                  <a:lnTo>
                    <a:pt x="675" y="264"/>
                  </a:lnTo>
                  <a:lnTo>
                    <a:pt x="653" y="275"/>
                  </a:lnTo>
                  <a:lnTo>
                    <a:pt x="633" y="285"/>
                  </a:lnTo>
                  <a:lnTo>
                    <a:pt x="611" y="295"/>
                  </a:lnTo>
                  <a:lnTo>
                    <a:pt x="589" y="305"/>
                  </a:lnTo>
                  <a:lnTo>
                    <a:pt x="568" y="315"/>
                  </a:lnTo>
                  <a:lnTo>
                    <a:pt x="548" y="326"/>
                  </a:lnTo>
                  <a:lnTo>
                    <a:pt x="528" y="340"/>
                  </a:lnTo>
                  <a:lnTo>
                    <a:pt x="509" y="353"/>
                  </a:lnTo>
                  <a:lnTo>
                    <a:pt x="509" y="357"/>
                  </a:lnTo>
                  <a:lnTo>
                    <a:pt x="511" y="360"/>
                  </a:lnTo>
                  <a:lnTo>
                    <a:pt x="512" y="363"/>
                  </a:lnTo>
                  <a:lnTo>
                    <a:pt x="516" y="365"/>
                  </a:lnTo>
                  <a:lnTo>
                    <a:pt x="533" y="358"/>
                  </a:lnTo>
                  <a:lnTo>
                    <a:pt x="549" y="352"/>
                  </a:lnTo>
                  <a:lnTo>
                    <a:pt x="566" y="342"/>
                  </a:lnTo>
                  <a:lnTo>
                    <a:pt x="583" y="333"/>
                  </a:lnTo>
                  <a:lnTo>
                    <a:pt x="600" y="323"/>
                  </a:lnTo>
                  <a:lnTo>
                    <a:pt x="616" y="315"/>
                  </a:lnTo>
                  <a:lnTo>
                    <a:pt x="633" y="306"/>
                  </a:lnTo>
                  <a:lnTo>
                    <a:pt x="651" y="300"/>
                  </a:lnTo>
                  <a:lnTo>
                    <a:pt x="661" y="293"/>
                  </a:lnTo>
                  <a:lnTo>
                    <a:pt x="673" y="288"/>
                  </a:lnTo>
                  <a:lnTo>
                    <a:pt x="685" y="283"/>
                  </a:lnTo>
                  <a:lnTo>
                    <a:pt x="697" y="278"/>
                  </a:lnTo>
                  <a:lnTo>
                    <a:pt x="707" y="290"/>
                  </a:lnTo>
                  <a:lnTo>
                    <a:pt x="682" y="306"/>
                  </a:lnTo>
                  <a:lnTo>
                    <a:pt x="655" y="320"/>
                  </a:lnTo>
                  <a:lnTo>
                    <a:pt x="628" y="333"/>
                  </a:lnTo>
                  <a:lnTo>
                    <a:pt x="601" y="345"/>
                  </a:lnTo>
                  <a:lnTo>
                    <a:pt x="573" y="357"/>
                  </a:lnTo>
                  <a:lnTo>
                    <a:pt x="546" y="370"/>
                  </a:lnTo>
                  <a:lnTo>
                    <a:pt x="519" y="383"/>
                  </a:lnTo>
                  <a:lnTo>
                    <a:pt x="494" y="400"/>
                  </a:lnTo>
                  <a:lnTo>
                    <a:pt x="484" y="400"/>
                  </a:lnTo>
                  <a:lnTo>
                    <a:pt x="476" y="402"/>
                  </a:lnTo>
                  <a:lnTo>
                    <a:pt x="466" y="405"/>
                  </a:lnTo>
                  <a:lnTo>
                    <a:pt x="457" y="407"/>
                  </a:lnTo>
                  <a:lnTo>
                    <a:pt x="449" y="410"/>
                  </a:lnTo>
                  <a:lnTo>
                    <a:pt x="441" y="412"/>
                  </a:lnTo>
                  <a:lnTo>
                    <a:pt x="430" y="410"/>
                  </a:lnTo>
                  <a:lnTo>
                    <a:pt x="422" y="405"/>
                  </a:lnTo>
                  <a:lnTo>
                    <a:pt x="405" y="404"/>
                  </a:lnTo>
                  <a:lnTo>
                    <a:pt x="410" y="398"/>
                  </a:lnTo>
                  <a:lnTo>
                    <a:pt x="417" y="393"/>
                  </a:lnTo>
                  <a:lnTo>
                    <a:pt x="425" y="390"/>
                  </a:lnTo>
                  <a:lnTo>
                    <a:pt x="432" y="388"/>
                  </a:lnTo>
                  <a:lnTo>
                    <a:pt x="441" y="385"/>
                  </a:lnTo>
                  <a:lnTo>
                    <a:pt x="447" y="382"/>
                  </a:lnTo>
                  <a:lnTo>
                    <a:pt x="454" y="375"/>
                  </a:lnTo>
                  <a:lnTo>
                    <a:pt x="457" y="367"/>
                  </a:lnTo>
                  <a:lnTo>
                    <a:pt x="451" y="363"/>
                  </a:lnTo>
                  <a:lnTo>
                    <a:pt x="444" y="362"/>
                  </a:lnTo>
                  <a:lnTo>
                    <a:pt x="435" y="363"/>
                  </a:lnTo>
                  <a:lnTo>
                    <a:pt x="429" y="365"/>
                  </a:lnTo>
                  <a:lnTo>
                    <a:pt x="422" y="367"/>
                  </a:lnTo>
                  <a:lnTo>
                    <a:pt x="414" y="370"/>
                  </a:lnTo>
                  <a:lnTo>
                    <a:pt x="407" y="373"/>
                  </a:lnTo>
                  <a:lnTo>
                    <a:pt x="400" y="375"/>
                  </a:lnTo>
                  <a:lnTo>
                    <a:pt x="389" y="377"/>
                  </a:lnTo>
                  <a:lnTo>
                    <a:pt x="377" y="380"/>
                  </a:lnTo>
                  <a:lnTo>
                    <a:pt x="367" y="382"/>
                  </a:lnTo>
                  <a:lnTo>
                    <a:pt x="355" y="383"/>
                  </a:lnTo>
                  <a:lnTo>
                    <a:pt x="345" y="385"/>
                  </a:lnTo>
                  <a:lnTo>
                    <a:pt x="333" y="387"/>
                  </a:lnTo>
                  <a:lnTo>
                    <a:pt x="323" y="387"/>
                  </a:lnTo>
                  <a:lnTo>
                    <a:pt x="312" y="387"/>
                  </a:lnTo>
                  <a:lnTo>
                    <a:pt x="320" y="382"/>
                  </a:lnTo>
                  <a:lnTo>
                    <a:pt x="328" y="377"/>
                  </a:lnTo>
                  <a:lnTo>
                    <a:pt x="337" y="372"/>
                  </a:lnTo>
                  <a:lnTo>
                    <a:pt x="345" y="365"/>
                  </a:lnTo>
                  <a:lnTo>
                    <a:pt x="353" y="360"/>
                  </a:lnTo>
                  <a:lnTo>
                    <a:pt x="360" y="355"/>
                  </a:lnTo>
                  <a:lnTo>
                    <a:pt x="369" y="350"/>
                  </a:lnTo>
                  <a:lnTo>
                    <a:pt x="375" y="345"/>
                  </a:lnTo>
                  <a:lnTo>
                    <a:pt x="375" y="342"/>
                  </a:lnTo>
                  <a:lnTo>
                    <a:pt x="372" y="340"/>
                  </a:lnTo>
                  <a:lnTo>
                    <a:pt x="370" y="337"/>
                  </a:lnTo>
                  <a:lnTo>
                    <a:pt x="367" y="335"/>
                  </a:lnTo>
                  <a:lnTo>
                    <a:pt x="355" y="340"/>
                  </a:lnTo>
                  <a:lnTo>
                    <a:pt x="343" y="345"/>
                  </a:lnTo>
                  <a:lnTo>
                    <a:pt x="332" y="350"/>
                  </a:lnTo>
                  <a:lnTo>
                    <a:pt x="320" y="353"/>
                  </a:lnTo>
                  <a:lnTo>
                    <a:pt x="307" y="358"/>
                  </a:lnTo>
                  <a:lnTo>
                    <a:pt x="295" y="362"/>
                  </a:lnTo>
                  <a:lnTo>
                    <a:pt x="285" y="368"/>
                  </a:lnTo>
                  <a:lnTo>
                    <a:pt x="273" y="373"/>
                  </a:lnTo>
                  <a:lnTo>
                    <a:pt x="261" y="357"/>
                  </a:lnTo>
                  <a:lnTo>
                    <a:pt x="270" y="353"/>
                  </a:lnTo>
                  <a:lnTo>
                    <a:pt x="278" y="348"/>
                  </a:lnTo>
                  <a:lnTo>
                    <a:pt x="287" y="343"/>
                  </a:lnTo>
                  <a:lnTo>
                    <a:pt x="295" y="338"/>
                  </a:lnTo>
                  <a:lnTo>
                    <a:pt x="303" y="333"/>
                  </a:lnTo>
                  <a:lnTo>
                    <a:pt x="312" y="328"/>
                  </a:lnTo>
                  <a:lnTo>
                    <a:pt x="320" y="323"/>
                  </a:lnTo>
                  <a:lnTo>
                    <a:pt x="328" y="318"/>
                  </a:lnTo>
                  <a:lnTo>
                    <a:pt x="328" y="315"/>
                  </a:lnTo>
                  <a:lnTo>
                    <a:pt x="327" y="311"/>
                  </a:lnTo>
                  <a:lnTo>
                    <a:pt x="325" y="310"/>
                  </a:lnTo>
                  <a:lnTo>
                    <a:pt x="323" y="306"/>
                  </a:lnTo>
                  <a:lnTo>
                    <a:pt x="310" y="308"/>
                  </a:lnTo>
                  <a:lnTo>
                    <a:pt x="298" y="313"/>
                  </a:lnTo>
                  <a:lnTo>
                    <a:pt x="287" y="320"/>
                  </a:lnTo>
                  <a:lnTo>
                    <a:pt x="275" y="328"/>
                  </a:lnTo>
                  <a:lnTo>
                    <a:pt x="263" y="333"/>
                  </a:lnTo>
                  <a:lnTo>
                    <a:pt x="253" y="335"/>
                  </a:lnTo>
                  <a:lnTo>
                    <a:pt x="245" y="330"/>
                  </a:lnTo>
                  <a:lnTo>
                    <a:pt x="236" y="316"/>
                  </a:lnTo>
                  <a:lnTo>
                    <a:pt x="245" y="310"/>
                  </a:lnTo>
                  <a:lnTo>
                    <a:pt x="253" y="305"/>
                  </a:lnTo>
                  <a:lnTo>
                    <a:pt x="263" y="301"/>
                  </a:lnTo>
                  <a:lnTo>
                    <a:pt x="273" y="298"/>
                  </a:lnTo>
                  <a:lnTo>
                    <a:pt x="283" y="293"/>
                  </a:lnTo>
                  <a:lnTo>
                    <a:pt x="292" y="288"/>
                  </a:lnTo>
                  <a:lnTo>
                    <a:pt x="298" y="281"/>
                  </a:lnTo>
                  <a:lnTo>
                    <a:pt x="302" y="271"/>
                  </a:lnTo>
                  <a:lnTo>
                    <a:pt x="293" y="263"/>
                  </a:lnTo>
                  <a:lnTo>
                    <a:pt x="287" y="266"/>
                  </a:lnTo>
                  <a:lnTo>
                    <a:pt x="280" y="271"/>
                  </a:lnTo>
                  <a:lnTo>
                    <a:pt x="271" y="275"/>
                  </a:lnTo>
                  <a:lnTo>
                    <a:pt x="265" y="278"/>
                  </a:lnTo>
                  <a:lnTo>
                    <a:pt x="258" y="281"/>
                  </a:lnTo>
                  <a:lnTo>
                    <a:pt x="250" y="285"/>
                  </a:lnTo>
                  <a:lnTo>
                    <a:pt x="243" y="286"/>
                  </a:lnTo>
                  <a:lnTo>
                    <a:pt x="236" y="288"/>
                  </a:lnTo>
                  <a:lnTo>
                    <a:pt x="231" y="293"/>
                  </a:lnTo>
                  <a:lnTo>
                    <a:pt x="225" y="296"/>
                  </a:lnTo>
                  <a:lnTo>
                    <a:pt x="218" y="296"/>
                  </a:lnTo>
                  <a:lnTo>
                    <a:pt x="213" y="290"/>
                  </a:lnTo>
                  <a:lnTo>
                    <a:pt x="211" y="286"/>
                  </a:lnTo>
                  <a:lnTo>
                    <a:pt x="210" y="285"/>
                  </a:lnTo>
                  <a:lnTo>
                    <a:pt x="210" y="281"/>
                  </a:lnTo>
                  <a:lnTo>
                    <a:pt x="210" y="278"/>
                  </a:lnTo>
                  <a:lnTo>
                    <a:pt x="218" y="271"/>
                  </a:lnTo>
                  <a:lnTo>
                    <a:pt x="226" y="268"/>
                  </a:lnTo>
                  <a:lnTo>
                    <a:pt x="236" y="263"/>
                  </a:lnTo>
                  <a:lnTo>
                    <a:pt x="246" y="259"/>
                  </a:lnTo>
                  <a:lnTo>
                    <a:pt x="256" y="254"/>
                  </a:lnTo>
                  <a:lnTo>
                    <a:pt x="265" y="249"/>
                  </a:lnTo>
                  <a:lnTo>
                    <a:pt x="271" y="243"/>
                  </a:lnTo>
                  <a:lnTo>
                    <a:pt x="275" y="234"/>
                  </a:lnTo>
                  <a:lnTo>
                    <a:pt x="261" y="233"/>
                  </a:lnTo>
                  <a:lnTo>
                    <a:pt x="250" y="234"/>
                  </a:lnTo>
                  <a:lnTo>
                    <a:pt x="238" y="236"/>
                  </a:lnTo>
                  <a:lnTo>
                    <a:pt x="226" y="239"/>
                  </a:lnTo>
                  <a:lnTo>
                    <a:pt x="218" y="241"/>
                  </a:lnTo>
                  <a:lnTo>
                    <a:pt x="210" y="244"/>
                  </a:lnTo>
                  <a:lnTo>
                    <a:pt x="201" y="249"/>
                  </a:lnTo>
                  <a:lnTo>
                    <a:pt x="194" y="254"/>
                  </a:lnTo>
                  <a:lnTo>
                    <a:pt x="186" y="258"/>
                  </a:lnTo>
                  <a:lnTo>
                    <a:pt x="179" y="258"/>
                  </a:lnTo>
                  <a:lnTo>
                    <a:pt x="173" y="253"/>
                  </a:lnTo>
                  <a:lnTo>
                    <a:pt x="168" y="243"/>
                  </a:lnTo>
                  <a:lnTo>
                    <a:pt x="164" y="241"/>
                  </a:lnTo>
                  <a:lnTo>
                    <a:pt x="171" y="236"/>
                  </a:lnTo>
                  <a:lnTo>
                    <a:pt x="179" y="231"/>
                  </a:lnTo>
                  <a:lnTo>
                    <a:pt x="189" y="228"/>
                  </a:lnTo>
                  <a:lnTo>
                    <a:pt x="198" y="224"/>
                  </a:lnTo>
                  <a:lnTo>
                    <a:pt x="206" y="219"/>
                  </a:lnTo>
                  <a:lnTo>
                    <a:pt x="210" y="214"/>
                  </a:lnTo>
                  <a:lnTo>
                    <a:pt x="211" y="208"/>
                  </a:lnTo>
                  <a:lnTo>
                    <a:pt x="208" y="199"/>
                  </a:lnTo>
                  <a:lnTo>
                    <a:pt x="199" y="203"/>
                  </a:lnTo>
                  <a:lnTo>
                    <a:pt x="191" y="206"/>
                  </a:lnTo>
                  <a:lnTo>
                    <a:pt x="183" y="208"/>
                  </a:lnTo>
                  <a:lnTo>
                    <a:pt x="174" y="209"/>
                  </a:lnTo>
                  <a:lnTo>
                    <a:pt x="164" y="211"/>
                  </a:lnTo>
                  <a:lnTo>
                    <a:pt x="156" y="214"/>
                  </a:lnTo>
                  <a:lnTo>
                    <a:pt x="148" y="218"/>
                  </a:lnTo>
                  <a:lnTo>
                    <a:pt x="141" y="224"/>
                  </a:lnTo>
                  <a:lnTo>
                    <a:pt x="117" y="213"/>
                  </a:lnTo>
                  <a:lnTo>
                    <a:pt x="126" y="203"/>
                  </a:lnTo>
                  <a:lnTo>
                    <a:pt x="134" y="196"/>
                  </a:lnTo>
                  <a:lnTo>
                    <a:pt x="146" y="191"/>
                  </a:lnTo>
                  <a:lnTo>
                    <a:pt x="156" y="186"/>
                  </a:lnTo>
                  <a:lnTo>
                    <a:pt x="166" y="181"/>
                  </a:lnTo>
                  <a:lnTo>
                    <a:pt x="176" y="176"/>
                  </a:lnTo>
                  <a:lnTo>
                    <a:pt x="184" y="169"/>
                  </a:lnTo>
                  <a:lnTo>
                    <a:pt x="191" y="161"/>
                  </a:lnTo>
                  <a:lnTo>
                    <a:pt x="184" y="161"/>
                  </a:lnTo>
                  <a:lnTo>
                    <a:pt x="178" y="161"/>
                  </a:lnTo>
                  <a:lnTo>
                    <a:pt x="173" y="162"/>
                  </a:lnTo>
                  <a:lnTo>
                    <a:pt x="166" y="166"/>
                  </a:lnTo>
                  <a:lnTo>
                    <a:pt x="159" y="169"/>
                  </a:lnTo>
                  <a:lnTo>
                    <a:pt x="151" y="171"/>
                  </a:lnTo>
                  <a:lnTo>
                    <a:pt x="144" y="172"/>
                  </a:lnTo>
                  <a:lnTo>
                    <a:pt x="136" y="172"/>
                  </a:lnTo>
                  <a:lnTo>
                    <a:pt x="129" y="177"/>
                  </a:lnTo>
                  <a:lnTo>
                    <a:pt x="122" y="181"/>
                  </a:lnTo>
                  <a:lnTo>
                    <a:pt x="116" y="184"/>
                  </a:lnTo>
                  <a:lnTo>
                    <a:pt x="107" y="186"/>
                  </a:lnTo>
                  <a:lnTo>
                    <a:pt x="101" y="189"/>
                  </a:lnTo>
                  <a:lnTo>
                    <a:pt x="94" y="191"/>
                  </a:lnTo>
                  <a:lnTo>
                    <a:pt x="86" y="191"/>
                  </a:lnTo>
                  <a:lnTo>
                    <a:pt x="79" y="191"/>
                  </a:lnTo>
                  <a:lnTo>
                    <a:pt x="71" y="181"/>
                  </a:lnTo>
                  <a:lnTo>
                    <a:pt x="79" y="177"/>
                  </a:lnTo>
                  <a:lnTo>
                    <a:pt x="87" y="176"/>
                  </a:lnTo>
                  <a:lnTo>
                    <a:pt x="94" y="172"/>
                  </a:lnTo>
                  <a:lnTo>
                    <a:pt x="102" y="169"/>
                  </a:lnTo>
                  <a:lnTo>
                    <a:pt x="109" y="166"/>
                  </a:lnTo>
                  <a:lnTo>
                    <a:pt x="116" y="161"/>
                  </a:lnTo>
                  <a:lnTo>
                    <a:pt x="122" y="156"/>
                  </a:lnTo>
                  <a:lnTo>
                    <a:pt x="129" y="151"/>
                  </a:lnTo>
                  <a:lnTo>
                    <a:pt x="141" y="149"/>
                  </a:lnTo>
                  <a:lnTo>
                    <a:pt x="149" y="146"/>
                  </a:lnTo>
                  <a:lnTo>
                    <a:pt x="158" y="139"/>
                  </a:lnTo>
                  <a:lnTo>
                    <a:pt x="166" y="134"/>
                  </a:lnTo>
                  <a:lnTo>
                    <a:pt x="176" y="132"/>
                  </a:lnTo>
                  <a:lnTo>
                    <a:pt x="184" y="129"/>
                  </a:lnTo>
                  <a:lnTo>
                    <a:pt x="193" y="122"/>
                  </a:lnTo>
                  <a:lnTo>
                    <a:pt x="198" y="114"/>
                  </a:lnTo>
                  <a:lnTo>
                    <a:pt x="203" y="117"/>
                  </a:lnTo>
                  <a:lnTo>
                    <a:pt x="208" y="115"/>
                  </a:lnTo>
                  <a:lnTo>
                    <a:pt x="211" y="112"/>
                  </a:lnTo>
                  <a:lnTo>
                    <a:pt x="215" y="107"/>
                  </a:lnTo>
                  <a:lnTo>
                    <a:pt x="215" y="102"/>
                  </a:lnTo>
                  <a:lnTo>
                    <a:pt x="213" y="100"/>
                  </a:lnTo>
                  <a:lnTo>
                    <a:pt x="210" y="97"/>
                  </a:lnTo>
                  <a:lnTo>
                    <a:pt x="206" y="95"/>
                  </a:lnTo>
                  <a:lnTo>
                    <a:pt x="196" y="102"/>
                  </a:lnTo>
                  <a:lnTo>
                    <a:pt x="184" y="107"/>
                  </a:lnTo>
                  <a:lnTo>
                    <a:pt x="174" y="110"/>
                  </a:lnTo>
                  <a:lnTo>
                    <a:pt x="163" y="115"/>
                  </a:lnTo>
                  <a:lnTo>
                    <a:pt x="151" y="119"/>
                  </a:lnTo>
                  <a:lnTo>
                    <a:pt x="139" y="124"/>
                  </a:lnTo>
                  <a:lnTo>
                    <a:pt x="129" y="129"/>
                  </a:lnTo>
                  <a:lnTo>
                    <a:pt x="117" y="136"/>
                  </a:lnTo>
                  <a:lnTo>
                    <a:pt x="104" y="142"/>
                  </a:lnTo>
                  <a:lnTo>
                    <a:pt x="91" y="147"/>
                  </a:lnTo>
                  <a:lnTo>
                    <a:pt x="76" y="152"/>
                  </a:lnTo>
                  <a:lnTo>
                    <a:pt x="62" y="156"/>
                  </a:lnTo>
                  <a:lnTo>
                    <a:pt x="47" y="159"/>
                  </a:lnTo>
                  <a:lnTo>
                    <a:pt x="32" y="159"/>
                  </a:lnTo>
                  <a:lnTo>
                    <a:pt x="17" y="159"/>
                  </a:lnTo>
                  <a:lnTo>
                    <a:pt x="0" y="157"/>
                  </a:lnTo>
                  <a:lnTo>
                    <a:pt x="14" y="154"/>
                  </a:lnTo>
                  <a:lnTo>
                    <a:pt x="29" y="149"/>
                  </a:lnTo>
                  <a:lnTo>
                    <a:pt x="44" y="144"/>
                  </a:lnTo>
                  <a:lnTo>
                    <a:pt x="59" y="139"/>
                  </a:lnTo>
                  <a:lnTo>
                    <a:pt x="74" y="132"/>
                  </a:lnTo>
                  <a:lnTo>
                    <a:pt x="89" y="125"/>
                  </a:lnTo>
                  <a:lnTo>
                    <a:pt x="102" y="115"/>
                  </a:lnTo>
                  <a:lnTo>
                    <a:pt x="114" y="105"/>
                  </a:lnTo>
                  <a:lnTo>
                    <a:pt x="134" y="95"/>
                  </a:lnTo>
                  <a:lnTo>
                    <a:pt x="156" y="87"/>
                  </a:lnTo>
                  <a:lnTo>
                    <a:pt x="176" y="77"/>
                  </a:lnTo>
                  <a:lnTo>
                    <a:pt x="198" y="69"/>
                  </a:lnTo>
                  <a:lnTo>
                    <a:pt x="220" y="58"/>
                  </a:lnTo>
                  <a:lnTo>
                    <a:pt x="240" y="50"/>
                  </a:lnTo>
                  <a:lnTo>
                    <a:pt x="261" y="40"/>
                  </a:lnTo>
                  <a:lnTo>
                    <a:pt x="281" y="30"/>
                  </a:lnTo>
                  <a:lnTo>
                    <a:pt x="290" y="25"/>
                  </a:lnTo>
                  <a:lnTo>
                    <a:pt x="298" y="20"/>
                  </a:lnTo>
                  <a:lnTo>
                    <a:pt x="307" y="17"/>
                  </a:lnTo>
                  <a:lnTo>
                    <a:pt x="317" y="13"/>
                  </a:lnTo>
                  <a:lnTo>
                    <a:pt x="325" y="10"/>
                  </a:lnTo>
                  <a:lnTo>
                    <a:pt x="333" y="7"/>
                  </a:lnTo>
                  <a:lnTo>
                    <a:pt x="343" y="3"/>
                  </a:lnTo>
                  <a:lnTo>
                    <a:pt x="352" y="0"/>
                  </a:lnTo>
                  <a:lnTo>
                    <a:pt x="357" y="7"/>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4" name="Freeform 34"/>
            <p:cNvSpPr>
              <a:spLocks/>
            </p:cNvSpPr>
            <p:nvPr/>
          </p:nvSpPr>
          <p:spPr bwMode="auto">
            <a:xfrm>
              <a:off x="4357" y="1023"/>
              <a:ext cx="326" cy="303"/>
            </a:xfrm>
            <a:custGeom>
              <a:avLst/>
              <a:gdLst/>
              <a:ahLst/>
              <a:cxnLst>
                <a:cxn ang="0">
                  <a:pos x="154" y="61"/>
                </a:cxn>
                <a:cxn ang="0">
                  <a:pos x="137" y="61"/>
                </a:cxn>
                <a:cxn ang="0">
                  <a:pos x="120" y="56"/>
                </a:cxn>
                <a:cxn ang="0">
                  <a:pos x="104" y="52"/>
                </a:cxn>
                <a:cxn ang="0">
                  <a:pos x="89" y="52"/>
                </a:cxn>
                <a:cxn ang="0">
                  <a:pos x="77" y="51"/>
                </a:cxn>
                <a:cxn ang="0">
                  <a:pos x="79" y="59"/>
                </a:cxn>
                <a:cxn ang="0">
                  <a:pos x="92" y="69"/>
                </a:cxn>
                <a:cxn ang="0">
                  <a:pos x="109" y="81"/>
                </a:cxn>
                <a:cxn ang="0">
                  <a:pos x="124" y="91"/>
                </a:cxn>
                <a:cxn ang="0">
                  <a:pos x="147" y="93"/>
                </a:cxn>
                <a:cxn ang="0">
                  <a:pos x="182" y="89"/>
                </a:cxn>
                <a:cxn ang="0">
                  <a:pos x="216" y="94"/>
                </a:cxn>
                <a:cxn ang="0">
                  <a:pos x="248" y="108"/>
                </a:cxn>
                <a:cxn ang="0">
                  <a:pos x="274" y="129"/>
                </a:cxn>
                <a:cxn ang="0">
                  <a:pos x="281" y="166"/>
                </a:cxn>
                <a:cxn ang="0">
                  <a:pos x="269" y="196"/>
                </a:cxn>
                <a:cxn ang="0">
                  <a:pos x="273" y="213"/>
                </a:cxn>
                <a:cxn ang="0">
                  <a:pos x="291" y="225"/>
                </a:cxn>
                <a:cxn ang="0">
                  <a:pos x="306" y="242"/>
                </a:cxn>
                <a:cxn ang="0">
                  <a:pos x="291" y="252"/>
                </a:cxn>
                <a:cxn ang="0">
                  <a:pos x="268" y="238"/>
                </a:cxn>
                <a:cxn ang="0">
                  <a:pos x="246" y="225"/>
                </a:cxn>
                <a:cxn ang="0">
                  <a:pos x="221" y="225"/>
                </a:cxn>
                <a:cxn ang="0">
                  <a:pos x="199" y="233"/>
                </a:cxn>
                <a:cxn ang="0">
                  <a:pos x="186" y="233"/>
                </a:cxn>
                <a:cxn ang="0">
                  <a:pos x="186" y="242"/>
                </a:cxn>
                <a:cxn ang="0">
                  <a:pos x="186" y="258"/>
                </a:cxn>
                <a:cxn ang="0">
                  <a:pos x="174" y="263"/>
                </a:cxn>
                <a:cxn ang="0">
                  <a:pos x="154" y="253"/>
                </a:cxn>
                <a:cxn ang="0">
                  <a:pos x="139" y="237"/>
                </a:cxn>
                <a:cxn ang="0">
                  <a:pos x="122" y="223"/>
                </a:cxn>
                <a:cxn ang="0">
                  <a:pos x="115" y="213"/>
                </a:cxn>
                <a:cxn ang="0">
                  <a:pos x="120" y="208"/>
                </a:cxn>
                <a:cxn ang="0">
                  <a:pos x="134" y="206"/>
                </a:cxn>
                <a:cxn ang="0">
                  <a:pos x="157" y="206"/>
                </a:cxn>
                <a:cxn ang="0">
                  <a:pos x="179" y="205"/>
                </a:cxn>
                <a:cxn ang="0">
                  <a:pos x="201" y="200"/>
                </a:cxn>
                <a:cxn ang="0">
                  <a:pos x="206" y="190"/>
                </a:cxn>
                <a:cxn ang="0">
                  <a:pos x="194" y="180"/>
                </a:cxn>
                <a:cxn ang="0">
                  <a:pos x="181" y="170"/>
                </a:cxn>
                <a:cxn ang="0">
                  <a:pos x="167" y="161"/>
                </a:cxn>
                <a:cxn ang="0">
                  <a:pos x="144" y="160"/>
                </a:cxn>
                <a:cxn ang="0">
                  <a:pos x="109" y="163"/>
                </a:cxn>
                <a:cxn ang="0">
                  <a:pos x="74" y="161"/>
                </a:cxn>
                <a:cxn ang="0">
                  <a:pos x="42" y="151"/>
                </a:cxn>
                <a:cxn ang="0">
                  <a:pos x="18" y="124"/>
                </a:cxn>
                <a:cxn ang="0">
                  <a:pos x="3" y="86"/>
                </a:cxn>
                <a:cxn ang="0">
                  <a:pos x="7" y="61"/>
                </a:cxn>
                <a:cxn ang="0">
                  <a:pos x="12" y="51"/>
                </a:cxn>
                <a:cxn ang="0">
                  <a:pos x="12" y="41"/>
                </a:cxn>
                <a:cxn ang="0">
                  <a:pos x="0" y="27"/>
                </a:cxn>
                <a:cxn ang="0">
                  <a:pos x="13" y="16"/>
                </a:cxn>
                <a:cxn ang="0">
                  <a:pos x="32" y="24"/>
                </a:cxn>
                <a:cxn ang="0">
                  <a:pos x="85" y="24"/>
                </a:cxn>
                <a:cxn ang="0">
                  <a:pos x="80" y="10"/>
                </a:cxn>
                <a:cxn ang="0">
                  <a:pos x="90" y="0"/>
                </a:cxn>
                <a:cxn ang="0">
                  <a:pos x="110" y="10"/>
                </a:cxn>
                <a:cxn ang="0">
                  <a:pos x="132" y="24"/>
                </a:cxn>
                <a:cxn ang="0">
                  <a:pos x="151" y="41"/>
                </a:cxn>
                <a:cxn ang="0">
                  <a:pos x="162" y="59"/>
                </a:cxn>
              </a:cxnLst>
              <a:rect l="0" t="0" r="r" b="b"/>
              <a:pathLst>
                <a:path w="306" h="267">
                  <a:moveTo>
                    <a:pt x="162" y="59"/>
                  </a:moveTo>
                  <a:lnTo>
                    <a:pt x="154" y="61"/>
                  </a:lnTo>
                  <a:lnTo>
                    <a:pt x="146" y="61"/>
                  </a:lnTo>
                  <a:lnTo>
                    <a:pt x="137" y="61"/>
                  </a:lnTo>
                  <a:lnTo>
                    <a:pt x="129" y="57"/>
                  </a:lnTo>
                  <a:lnTo>
                    <a:pt x="120" y="56"/>
                  </a:lnTo>
                  <a:lnTo>
                    <a:pt x="112" y="54"/>
                  </a:lnTo>
                  <a:lnTo>
                    <a:pt x="104" y="52"/>
                  </a:lnTo>
                  <a:lnTo>
                    <a:pt x="95" y="52"/>
                  </a:lnTo>
                  <a:lnTo>
                    <a:pt x="89" y="52"/>
                  </a:lnTo>
                  <a:lnTo>
                    <a:pt x="82" y="51"/>
                  </a:lnTo>
                  <a:lnTo>
                    <a:pt x="77" y="51"/>
                  </a:lnTo>
                  <a:lnTo>
                    <a:pt x="72" y="52"/>
                  </a:lnTo>
                  <a:lnTo>
                    <a:pt x="79" y="59"/>
                  </a:lnTo>
                  <a:lnTo>
                    <a:pt x="85" y="64"/>
                  </a:lnTo>
                  <a:lnTo>
                    <a:pt x="92" y="69"/>
                  </a:lnTo>
                  <a:lnTo>
                    <a:pt x="100" y="74"/>
                  </a:lnTo>
                  <a:lnTo>
                    <a:pt x="109" y="81"/>
                  </a:lnTo>
                  <a:lnTo>
                    <a:pt x="117" y="86"/>
                  </a:lnTo>
                  <a:lnTo>
                    <a:pt x="124" y="91"/>
                  </a:lnTo>
                  <a:lnTo>
                    <a:pt x="131" y="98"/>
                  </a:lnTo>
                  <a:lnTo>
                    <a:pt x="147" y="93"/>
                  </a:lnTo>
                  <a:lnTo>
                    <a:pt x="164" y="89"/>
                  </a:lnTo>
                  <a:lnTo>
                    <a:pt x="182" y="89"/>
                  </a:lnTo>
                  <a:lnTo>
                    <a:pt x="199" y="91"/>
                  </a:lnTo>
                  <a:lnTo>
                    <a:pt x="216" y="94"/>
                  </a:lnTo>
                  <a:lnTo>
                    <a:pt x="231" y="99"/>
                  </a:lnTo>
                  <a:lnTo>
                    <a:pt x="248" y="108"/>
                  </a:lnTo>
                  <a:lnTo>
                    <a:pt x="263" y="116"/>
                  </a:lnTo>
                  <a:lnTo>
                    <a:pt x="274" y="129"/>
                  </a:lnTo>
                  <a:lnTo>
                    <a:pt x="280" y="148"/>
                  </a:lnTo>
                  <a:lnTo>
                    <a:pt x="281" y="166"/>
                  </a:lnTo>
                  <a:lnTo>
                    <a:pt x="280" y="185"/>
                  </a:lnTo>
                  <a:lnTo>
                    <a:pt x="269" y="196"/>
                  </a:lnTo>
                  <a:lnTo>
                    <a:pt x="268" y="205"/>
                  </a:lnTo>
                  <a:lnTo>
                    <a:pt x="273" y="213"/>
                  </a:lnTo>
                  <a:lnTo>
                    <a:pt x="281" y="218"/>
                  </a:lnTo>
                  <a:lnTo>
                    <a:pt x="291" y="225"/>
                  </a:lnTo>
                  <a:lnTo>
                    <a:pt x="301" y="232"/>
                  </a:lnTo>
                  <a:lnTo>
                    <a:pt x="306" y="242"/>
                  </a:lnTo>
                  <a:lnTo>
                    <a:pt x="305" y="253"/>
                  </a:lnTo>
                  <a:lnTo>
                    <a:pt x="291" y="252"/>
                  </a:lnTo>
                  <a:lnTo>
                    <a:pt x="280" y="247"/>
                  </a:lnTo>
                  <a:lnTo>
                    <a:pt x="268" y="238"/>
                  </a:lnTo>
                  <a:lnTo>
                    <a:pt x="258" y="230"/>
                  </a:lnTo>
                  <a:lnTo>
                    <a:pt x="246" y="225"/>
                  </a:lnTo>
                  <a:lnTo>
                    <a:pt x="233" y="222"/>
                  </a:lnTo>
                  <a:lnTo>
                    <a:pt x="221" y="225"/>
                  </a:lnTo>
                  <a:lnTo>
                    <a:pt x="206" y="233"/>
                  </a:lnTo>
                  <a:lnTo>
                    <a:pt x="199" y="233"/>
                  </a:lnTo>
                  <a:lnTo>
                    <a:pt x="192" y="233"/>
                  </a:lnTo>
                  <a:lnTo>
                    <a:pt x="186" y="233"/>
                  </a:lnTo>
                  <a:lnTo>
                    <a:pt x="179" y="237"/>
                  </a:lnTo>
                  <a:lnTo>
                    <a:pt x="186" y="242"/>
                  </a:lnTo>
                  <a:lnTo>
                    <a:pt x="187" y="248"/>
                  </a:lnTo>
                  <a:lnTo>
                    <a:pt x="186" y="258"/>
                  </a:lnTo>
                  <a:lnTo>
                    <a:pt x="184" y="267"/>
                  </a:lnTo>
                  <a:lnTo>
                    <a:pt x="174" y="263"/>
                  </a:lnTo>
                  <a:lnTo>
                    <a:pt x="164" y="258"/>
                  </a:lnTo>
                  <a:lnTo>
                    <a:pt x="154" y="253"/>
                  </a:lnTo>
                  <a:lnTo>
                    <a:pt x="147" y="245"/>
                  </a:lnTo>
                  <a:lnTo>
                    <a:pt x="139" y="237"/>
                  </a:lnTo>
                  <a:lnTo>
                    <a:pt x="131" y="230"/>
                  </a:lnTo>
                  <a:lnTo>
                    <a:pt x="122" y="223"/>
                  </a:lnTo>
                  <a:lnTo>
                    <a:pt x="114" y="218"/>
                  </a:lnTo>
                  <a:lnTo>
                    <a:pt x="115" y="213"/>
                  </a:lnTo>
                  <a:lnTo>
                    <a:pt x="117" y="210"/>
                  </a:lnTo>
                  <a:lnTo>
                    <a:pt x="120" y="208"/>
                  </a:lnTo>
                  <a:lnTo>
                    <a:pt x="124" y="205"/>
                  </a:lnTo>
                  <a:lnTo>
                    <a:pt x="134" y="206"/>
                  </a:lnTo>
                  <a:lnTo>
                    <a:pt x="146" y="206"/>
                  </a:lnTo>
                  <a:lnTo>
                    <a:pt x="157" y="206"/>
                  </a:lnTo>
                  <a:lnTo>
                    <a:pt x="167" y="206"/>
                  </a:lnTo>
                  <a:lnTo>
                    <a:pt x="179" y="205"/>
                  </a:lnTo>
                  <a:lnTo>
                    <a:pt x="191" y="203"/>
                  </a:lnTo>
                  <a:lnTo>
                    <a:pt x="201" y="200"/>
                  </a:lnTo>
                  <a:lnTo>
                    <a:pt x="211" y="196"/>
                  </a:lnTo>
                  <a:lnTo>
                    <a:pt x="206" y="190"/>
                  </a:lnTo>
                  <a:lnTo>
                    <a:pt x="201" y="185"/>
                  </a:lnTo>
                  <a:lnTo>
                    <a:pt x="194" y="180"/>
                  </a:lnTo>
                  <a:lnTo>
                    <a:pt x="187" y="175"/>
                  </a:lnTo>
                  <a:lnTo>
                    <a:pt x="181" y="170"/>
                  </a:lnTo>
                  <a:lnTo>
                    <a:pt x="174" y="166"/>
                  </a:lnTo>
                  <a:lnTo>
                    <a:pt x="167" y="161"/>
                  </a:lnTo>
                  <a:lnTo>
                    <a:pt x="161" y="156"/>
                  </a:lnTo>
                  <a:lnTo>
                    <a:pt x="144" y="160"/>
                  </a:lnTo>
                  <a:lnTo>
                    <a:pt x="127" y="161"/>
                  </a:lnTo>
                  <a:lnTo>
                    <a:pt x="109" y="163"/>
                  </a:lnTo>
                  <a:lnTo>
                    <a:pt x="92" y="163"/>
                  </a:lnTo>
                  <a:lnTo>
                    <a:pt x="74" y="161"/>
                  </a:lnTo>
                  <a:lnTo>
                    <a:pt x="59" y="156"/>
                  </a:lnTo>
                  <a:lnTo>
                    <a:pt x="42" y="151"/>
                  </a:lnTo>
                  <a:lnTo>
                    <a:pt x="28" y="143"/>
                  </a:lnTo>
                  <a:lnTo>
                    <a:pt x="18" y="124"/>
                  </a:lnTo>
                  <a:lnTo>
                    <a:pt x="8" y="106"/>
                  </a:lnTo>
                  <a:lnTo>
                    <a:pt x="3" y="86"/>
                  </a:lnTo>
                  <a:lnTo>
                    <a:pt x="3" y="64"/>
                  </a:lnTo>
                  <a:lnTo>
                    <a:pt x="7" y="61"/>
                  </a:lnTo>
                  <a:lnTo>
                    <a:pt x="8" y="56"/>
                  </a:lnTo>
                  <a:lnTo>
                    <a:pt x="12" y="51"/>
                  </a:lnTo>
                  <a:lnTo>
                    <a:pt x="15" y="47"/>
                  </a:lnTo>
                  <a:lnTo>
                    <a:pt x="12" y="41"/>
                  </a:lnTo>
                  <a:lnTo>
                    <a:pt x="5" y="34"/>
                  </a:lnTo>
                  <a:lnTo>
                    <a:pt x="0" y="27"/>
                  </a:lnTo>
                  <a:lnTo>
                    <a:pt x="5" y="21"/>
                  </a:lnTo>
                  <a:lnTo>
                    <a:pt x="13" y="16"/>
                  </a:lnTo>
                  <a:lnTo>
                    <a:pt x="23" y="17"/>
                  </a:lnTo>
                  <a:lnTo>
                    <a:pt x="32" y="24"/>
                  </a:lnTo>
                  <a:lnTo>
                    <a:pt x="40" y="29"/>
                  </a:lnTo>
                  <a:lnTo>
                    <a:pt x="85" y="24"/>
                  </a:lnTo>
                  <a:lnTo>
                    <a:pt x="82" y="17"/>
                  </a:lnTo>
                  <a:lnTo>
                    <a:pt x="80" y="10"/>
                  </a:lnTo>
                  <a:lnTo>
                    <a:pt x="84" y="4"/>
                  </a:lnTo>
                  <a:lnTo>
                    <a:pt x="90" y="0"/>
                  </a:lnTo>
                  <a:lnTo>
                    <a:pt x="100" y="5"/>
                  </a:lnTo>
                  <a:lnTo>
                    <a:pt x="110" y="10"/>
                  </a:lnTo>
                  <a:lnTo>
                    <a:pt x="122" y="16"/>
                  </a:lnTo>
                  <a:lnTo>
                    <a:pt x="132" y="24"/>
                  </a:lnTo>
                  <a:lnTo>
                    <a:pt x="142" y="31"/>
                  </a:lnTo>
                  <a:lnTo>
                    <a:pt x="151" y="41"/>
                  </a:lnTo>
                  <a:lnTo>
                    <a:pt x="157" y="49"/>
                  </a:lnTo>
                  <a:lnTo>
                    <a:pt x="162" y="59"/>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5" name="Freeform 35"/>
            <p:cNvSpPr>
              <a:spLocks/>
            </p:cNvSpPr>
            <p:nvPr/>
          </p:nvSpPr>
          <p:spPr bwMode="auto">
            <a:xfrm>
              <a:off x="4391" y="1098"/>
              <a:ext cx="63" cy="51"/>
            </a:xfrm>
            <a:custGeom>
              <a:avLst/>
              <a:gdLst/>
              <a:ahLst/>
              <a:cxnLst>
                <a:cxn ang="0">
                  <a:pos x="58" y="35"/>
                </a:cxn>
                <a:cxn ang="0">
                  <a:pos x="48" y="43"/>
                </a:cxn>
                <a:cxn ang="0">
                  <a:pos x="37" y="42"/>
                </a:cxn>
                <a:cxn ang="0">
                  <a:pos x="23" y="37"/>
                </a:cxn>
                <a:cxn ang="0">
                  <a:pos x="10" y="35"/>
                </a:cxn>
                <a:cxn ang="0">
                  <a:pos x="6" y="27"/>
                </a:cxn>
                <a:cxn ang="0">
                  <a:pos x="3" y="20"/>
                </a:cxn>
                <a:cxn ang="0">
                  <a:pos x="1" y="11"/>
                </a:cxn>
                <a:cxn ang="0">
                  <a:pos x="0" y="3"/>
                </a:cxn>
                <a:cxn ang="0">
                  <a:pos x="5" y="0"/>
                </a:cxn>
                <a:cxn ang="0">
                  <a:pos x="58" y="35"/>
                </a:cxn>
              </a:cxnLst>
              <a:rect l="0" t="0" r="r" b="b"/>
              <a:pathLst>
                <a:path w="58" h="43">
                  <a:moveTo>
                    <a:pt x="58" y="35"/>
                  </a:moveTo>
                  <a:lnTo>
                    <a:pt x="48" y="43"/>
                  </a:lnTo>
                  <a:lnTo>
                    <a:pt x="37" y="42"/>
                  </a:lnTo>
                  <a:lnTo>
                    <a:pt x="23" y="37"/>
                  </a:lnTo>
                  <a:lnTo>
                    <a:pt x="10" y="35"/>
                  </a:lnTo>
                  <a:lnTo>
                    <a:pt x="6" y="27"/>
                  </a:lnTo>
                  <a:lnTo>
                    <a:pt x="3" y="20"/>
                  </a:lnTo>
                  <a:lnTo>
                    <a:pt x="1" y="11"/>
                  </a:lnTo>
                  <a:lnTo>
                    <a:pt x="0" y="3"/>
                  </a:lnTo>
                  <a:lnTo>
                    <a:pt x="5" y="0"/>
                  </a:lnTo>
                  <a:lnTo>
                    <a:pt x="58" y="35"/>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6" name="Freeform 36"/>
            <p:cNvSpPr>
              <a:spLocks/>
            </p:cNvSpPr>
            <p:nvPr/>
          </p:nvSpPr>
          <p:spPr bwMode="auto">
            <a:xfrm>
              <a:off x="4854" y="1149"/>
              <a:ext cx="123" cy="132"/>
            </a:xfrm>
            <a:custGeom>
              <a:avLst/>
              <a:gdLst/>
              <a:ahLst/>
              <a:cxnLst>
                <a:cxn ang="0">
                  <a:pos x="117" y="64"/>
                </a:cxn>
                <a:cxn ang="0">
                  <a:pos x="107" y="70"/>
                </a:cxn>
                <a:cxn ang="0">
                  <a:pos x="97" y="79"/>
                </a:cxn>
                <a:cxn ang="0">
                  <a:pos x="85" y="85"/>
                </a:cxn>
                <a:cxn ang="0">
                  <a:pos x="75" y="92"/>
                </a:cxn>
                <a:cxn ang="0">
                  <a:pos x="63" y="97"/>
                </a:cxn>
                <a:cxn ang="0">
                  <a:pos x="52" y="104"/>
                </a:cxn>
                <a:cxn ang="0">
                  <a:pos x="38" y="111"/>
                </a:cxn>
                <a:cxn ang="0">
                  <a:pos x="26" y="116"/>
                </a:cxn>
                <a:cxn ang="0">
                  <a:pos x="11" y="99"/>
                </a:cxn>
                <a:cxn ang="0">
                  <a:pos x="3" y="79"/>
                </a:cxn>
                <a:cxn ang="0">
                  <a:pos x="1" y="59"/>
                </a:cxn>
                <a:cxn ang="0">
                  <a:pos x="0" y="37"/>
                </a:cxn>
                <a:cxn ang="0">
                  <a:pos x="5" y="23"/>
                </a:cxn>
                <a:cxn ang="0">
                  <a:pos x="13" y="13"/>
                </a:cxn>
                <a:cxn ang="0">
                  <a:pos x="23" y="7"/>
                </a:cxn>
                <a:cxn ang="0">
                  <a:pos x="36" y="0"/>
                </a:cxn>
                <a:cxn ang="0">
                  <a:pos x="55" y="2"/>
                </a:cxn>
                <a:cxn ang="0">
                  <a:pos x="117" y="64"/>
                </a:cxn>
              </a:cxnLst>
              <a:rect l="0" t="0" r="r" b="b"/>
              <a:pathLst>
                <a:path w="117" h="116">
                  <a:moveTo>
                    <a:pt x="117" y="64"/>
                  </a:moveTo>
                  <a:lnTo>
                    <a:pt x="107" y="70"/>
                  </a:lnTo>
                  <a:lnTo>
                    <a:pt x="97" y="79"/>
                  </a:lnTo>
                  <a:lnTo>
                    <a:pt x="85" y="85"/>
                  </a:lnTo>
                  <a:lnTo>
                    <a:pt x="75" y="92"/>
                  </a:lnTo>
                  <a:lnTo>
                    <a:pt x="63" y="97"/>
                  </a:lnTo>
                  <a:lnTo>
                    <a:pt x="52" y="104"/>
                  </a:lnTo>
                  <a:lnTo>
                    <a:pt x="38" y="111"/>
                  </a:lnTo>
                  <a:lnTo>
                    <a:pt x="26" y="116"/>
                  </a:lnTo>
                  <a:lnTo>
                    <a:pt x="11" y="99"/>
                  </a:lnTo>
                  <a:lnTo>
                    <a:pt x="3" y="79"/>
                  </a:lnTo>
                  <a:lnTo>
                    <a:pt x="1" y="59"/>
                  </a:lnTo>
                  <a:lnTo>
                    <a:pt x="0" y="37"/>
                  </a:lnTo>
                  <a:lnTo>
                    <a:pt x="5" y="23"/>
                  </a:lnTo>
                  <a:lnTo>
                    <a:pt x="13" y="13"/>
                  </a:lnTo>
                  <a:lnTo>
                    <a:pt x="23" y="7"/>
                  </a:lnTo>
                  <a:lnTo>
                    <a:pt x="36" y="0"/>
                  </a:lnTo>
                  <a:lnTo>
                    <a:pt x="55" y="2"/>
                  </a:lnTo>
                  <a:lnTo>
                    <a:pt x="117" y="64"/>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7" name="Freeform 37"/>
            <p:cNvSpPr>
              <a:spLocks/>
            </p:cNvSpPr>
            <p:nvPr/>
          </p:nvSpPr>
          <p:spPr bwMode="auto">
            <a:xfrm>
              <a:off x="3899" y="1199"/>
              <a:ext cx="49" cy="27"/>
            </a:xfrm>
            <a:custGeom>
              <a:avLst/>
              <a:gdLst/>
              <a:ahLst/>
              <a:cxnLst>
                <a:cxn ang="0">
                  <a:pos x="0" y="23"/>
                </a:cxn>
                <a:cxn ang="0">
                  <a:pos x="37" y="0"/>
                </a:cxn>
                <a:cxn ang="0">
                  <a:pos x="47" y="0"/>
                </a:cxn>
                <a:cxn ang="0">
                  <a:pos x="0" y="23"/>
                </a:cxn>
              </a:cxnLst>
              <a:rect l="0" t="0" r="r" b="b"/>
              <a:pathLst>
                <a:path w="47" h="23">
                  <a:moveTo>
                    <a:pt x="0" y="23"/>
                  </a:moveTo>
                  <a:lnTo>
                    <a:pt x="37" y="0"/>
                  </a:lnTo>
                  <a:lnTo>
                    <a:pt x="47" y="0"/>
                  </a:lnTo>
                  <a:lnTo>
                    <a:pt x="0" y="23"/>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8" name="Freeform 38"/>
            <p:cNvSpPr>
              <a:spLocks/>
            </p:cNvSpPr>
            <p:nvPr/>
          </p:nvSpPr>
          <p:spPr bwMode="auto">
            <a:xfrm>
              <a:off x="3914" y="1196"/>
              <a:ext cx="119" cy="60"/>
            </a:xfrm>
            <a:custGeom>
              <a:avLst/>
              <a:gdLst/>
              <a:ahLst/>
              <a:cxnLst>
                <a:cxn ang="0">
                  <a:pos x="112" y="2"/>
                </a:cxn>
                <a:cxn ang="0">
                  <a:pos x="100" y="10"/>
                </a:cxn>
                <a:cxn ang="0">
                  <a:pos x="88" y="17"/>
                </a:cxn>
                <a:cxn ang="0">
                  <a:pos x="73" y="24"/>
                </a:cxn>
                <a:cxn ang="0">
                  <a:pos x="60" y="29"/>
                </a:cxn>
                <a:cxn ang="0">
                  <a:pos x="45" y="35"/>
                </a:cxn>
                <a:cxn ang="0">
                  <a:pos x="30" y="40"/>
                </a:cxn>
                <a:cxn ang="0">
                  <a:pos x="15" y="45"/>
                </a:cxn>
                <a:cxn ang="0">
                  <a:pos x="0" y="52"/>
                </a:cxn>
                <a:cxn ang="0">
                  <a:pos x="11" y="45"/>
                </a:cxn>
                <a:cxn ang="0">
                  <a:pos x="23" y="39"/>
                </a:cxn>
                <a:cxn ang="0">
                  <a:pos x="35" y="32"/>
                </a:cxn>
                <a:cxn ang="0">
                  <a:pos x="48" y="25"/>
                </a:cxn>
                <a:cxn ang="0">
                  <a:pos x="60" y="19"/>
                </a:cxn>
                <a:cxn ang="0">
                  <a:pos x="71" y="14"/>
                </a:cxn>
                <a:cxn ang="0">
                  <a:pos x="85" y="7"/>
                </a:cxn>
                <a:cxn ang="0">
                  <a:pos x="97" y="0"/>
                </a:cxn>
                <a:cxn ang="0">
                  <a:pos x="112" y="2"/>
                </a:cxn>
              </a:cxnLst>
              <a:rect l="0" t="0" r="r" b="b"/>
              <a:pathLst>
                <a:path w="112" h="52">
                  <a:moveTo>
                    <a:pt x="112" y="2"/>
                  </a:moveTo>
                  <a:lnTo>
                    <a:pt x="100" y="10"/>
                  </a:lnTo>
                  <a:lnTo>
                    <a:pt x="88" y="17"/>
                  </a:lnTo>
                  <a:lnTo>
                    <a:pt x="73" y="24"/>
                  </a:lnTo>
                  <a:lnTo>
                    <a:pt x="60" y="29"/>
                  </a:lnTo>
                  <a:lnTo>
                    <a:pt x="45" y="35"/>
                  </a:lnTo>
                  <a:lnTo>
                    <a:pt x="30" y="40"/>
                  </a:lnTo>
                  <a:lnTo>
                    <a:pt x="15" y="45"/>
                  </a:lnTo>
                  <a:lnTo>
                    <a:pt x="0" y="52"/>
                  </a:lnTo>
                  <a:lnTo>
                    <a:pt x="11" y="45"/>
                  </a:lnTo>
                  <a:lnTo>
                    <a:pt x="23" y="39"/>
                  </a:lnTo>
                  <a:lnTo>
                    <a:pt x="35" y="32"/>
                  </a:lnTo>
                  <a:lnTo>
                    <a:pt x="48" y="25"/>
                  </a:lnTo>
                  <a:lnTo>
                    <a:pt x="60" y="19"/>
                  </a:lnTo>
                  <a:lnTo>
                    <a:pt x="71" y="14"/>
                  </a:lnTo>
                  <a:lnTo>
                    <a:pt x="85" y="7"/>
                  </a:lnTo>
                  <a:lnTo>
                    <a:pt x="97" y="0"/>
                  </a:lnTo>
                  <a:lnTo>
                    <a:pt x="112" y="2"/>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9" name="Freeform 39"/>
            <p:cNvSpPr>
              <a:spLocks/>
            </p:cNvSpPr>
            <p:nvPr/>
          </p:nvSpPr>
          <p:spPr bwMode="auto">
            <a:xfrm>
              <a:off x="4058" y="1215"/>
              <a:ext cx="38" cy="18"/>
            </a:xfrm>
            <a:custGeom>
              <a:avLst/>
              <a:gdLst/>
              <a:ahLst/>
              <a:cxnLst>
                <a:cxn ang="0">
                  <a:pos x="35" y="5"/>
                </a:cxn>
                <a:cxn ang="0">
                  <a:pos x="25" y="5"/>
                </a:cxn>
                <a:cxn ang="0">
                  <a:pos x="17" y="12"/>
                </a:cxn>
                <a:cxn ang="0">
                  <a:pos x="8" y="15"/>
                </a:cxn>
                <a:cxn ang="0">
                  <a:pos x="0" y="10"/>
                </a:cxn>
                <a:cxn ang="0">
                  <a:pos x="7" y="5"/>
                </a:cxn>
                <a:cxn ang="0">
                  <a:pos x="15" y="2"/>
                </a:cxn>
                <a:cxn ang="0">
                  <a:pos x="25" y="0"/>
                </a:cxn>
                <a:cxn ang="0">
                  <a:pos x="35" y="0"/>
                </a:cxn>
                <a:cxn ang="0">
                  <a:pos x="35" y="2"/>
                </a:cxn>
                <a:cxn ang="0">
                  <a:pos x="35" y="2"/>
                </a:cxn>
                <a:cxn ang="0">
                  <a:pos x="35" y="3"/>
                </a:cxn>
                <a:cxn ang="0">
                  <a:pos x="35" y="5"/>
                </a:cxn>
              </a:cxnLst>
              <a:rect l="0" t="0" r="r" b="b"/>
              <a:pathLst>
                <a:path w="35" h="15">
                  <a:moveTo>
                    <a:pt x="35" y="5"/>
                  </a:moveTo>
                  <a:lnTo>
                    <a:pt x="25" y="5"/>
                  </a:lnTo>
                  <a:lnTo>
                    <a:pt x="17" y="12"/>
                  </a:lnTo>
                  <a:lnTo>
                    <a:pt x="8" y="15"/>
                  </a:lnTo>
                  <a:lnTo>
                    <a:pt x="0" y="10"/>
                  </a:lnTo>
                  <a:lnTo>
                    <a:pt x="7" y="5"/>
                  </a:lnTo>
                  <a:lnTo>
                    <a:pt x="15" y="2"/>
                  </a:lnTo>
                  <a:lnTo>
                    <a:pt x="25" y="0"/>
                  </a:lnTo>
                  <a:lnTo>
                    <a:pt x="35" y="0"/>
                  </a:lnTo>
                  <a:lnTo>
                    <a:pt x="35" y="2"/>
                  </a:lnTo>
                  <a:lnTo>
                    <a:pt x="35" y="2"/>
                  </a:lnTo>
                  <a:lnTo>
                    <a:pt x="35" y="3"/>
                  </a:lnTo>
                  <a:lnTo>
                    <a:pt x="35" y="5"/>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20" name="Freeform 40"/>
            <p:cNvSpPr>
              <a:spLocks/>
            </p:cNvSpPr>
            <p:nvPr/>
          </p:nvSpPr>
          <p:spPr bwMode="auto">
            <a:xfrm>
              <a:off x="4581" y="1201"/>
              <a:ext cx="40" cy="32"/>
            </a:xfrm>
            <a:custGeom>
              <a:avLst/>
              <a:gdLst/>
              <a:ahLst/>
              <a:cxnLst>
                <a:cxn ang="0">
                  <a:pos x="38" y="10"/>
                </a:cxn>
                <a:cxn ang="0">
                  <a:pos x="38" y="15"/>
                </a:cxn>
                <a:cxn ang="0">
                  <a:pos x="35" y="19"/>
                </a:cxn>
                <a:cxn ang="0">
                  <a:pos x="32" y="22"/>
                </a:cxn>
                <a:cxn ang="0">
                  <a:pos x="30" y="27"/>
                </a:cxn>
                <a:cxn ang="0">
                  <a:pos x="23" y="20"/>
                </a:cxn>
                <a:cxn ang="0">
                  <a:pos x="13" y="15"/>
                </a:cxn>
                <a:cxn ang="0">
                  <a:pos x="5" y="10"/>
                </a:cxn>
                <a:cxn ang="0">
                  <a:pos x="0" y="0"/>
                </a:cxn>
                <a:cxn ang="0">
                  <a:pos x="10" y="2"/>
                </a:cxn>
                <a:cxn ang="0">
                  <a:pos x="20" y="2"/>
                </a:cxn>
                <a:cxn ang="0">
                  <a:pos x="28" y="5"/>
                </a:cxn>
                <a:cxn ang="0">
                  <a:pos x="38" y="10"/>
                </a:cxn>
              </a:cxnLst>
              <a:rect l="0" t="0" r="r" b="b"/>
              <a:pathLst>
                <a:path w="38" h="27">
                  <a:moveTo>
                    <a:pt x="38" y="10"/>
                  </a:moveTo>
                  <a:lnTo>
                    <a:pt x="38" y="15"/>
                  </a:lnTo>
                  <a:lnTo>
                    <a:pt x="35" y="19"/>
                  </a:lnTo>
                  <a:lnTo>
                    <a:pt x="32" y="22"/>
                  </a:lnTo>
                  <a:lnTo>
                    <a:pt x="30" y="27"/>
                  </a:lnTo>
                  <a:lnTo>
                    <a:pt x="23" y="20"/>
                  </a:lnTo>
                  <a:lnTo>
                    <a:pt x="13" y="15"/>
                  </a:lnTo>
                  <a:lnTo>
                    <a:pt x="5" y="10"/>
                  </a:lnTo>
                  <a:lnTo>
                    <a:pt x="0" y="0"/>
                  </a:lnTo>
                  <a:lnTo>
                    <a:pt x="10" y="2"/>
                  </a:lnTo>
                  <a:lnTo>
                    <a:pt x="20" y="2"/>
                  </a:lnTo>
                  <a:lnTo>
                    <a:pt x="28" y="5"/>
                  </a:lnTo>
                  <a:lnTo>
                    <a:pt x="38" y="1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21" name="Freeform 41"/>
            <p:cNvSpPr>
              <a:spLocks/>
            </p:cNvSpPr>
            <p:nvPr/>
          </p:nvSpPr>
          <p:spPr bwMode="auto">
            <a:xfrm>
              <a:off x="4890" y="1190"/>
              <a:ext cx="32" cy="38"/>
            </a:xfrm>
            <a:custGeom>
              <a:avLst/>
              <a:gdLst/>
              <a:ahLst/>
              <a:cxnLst>
                <a:cxn ang="0">
                  <a:pos x="27" y="14"/>
                </a:cxn>
                <a:cxn ang="0">
                  <a:pos x="27" y="17"/>
                </a:cxn>
                <a:cxn ang="0">
                  <a:pos x="27" y="20"/>
                </a:cxn>
                <a:cxn ang="0">
                  <a:pos x="28" y="24"/>
                </a:cxn>
                <a:cxn ang="0">
                  <a:pos x="30" y="27"/>
                </a:cxn>
                <a:cxn ang="0">
                  <a:pos x="25" y="30"/>
                </a:cxn>
                <a:cxn ang="0">
                  <a:pos x="22" y="32"/>
                </a:cxn>
                <a:cxn ang="0">
                  <a:pos x="17" y="32"/>
                </a:cxn>
                <a:cxn ang="0">
                  <a:pos x="12" y="34"/>
                </a:cxn>
                <a:cxn ang="0">
                  <a:pos x="3" y="27"/>
                </a:cxn>
                <a:cxn ang="0">
                  <a:pos x="0" y="19"/>
                </a:cxn>
                <a:cxn ang="0">
                  <a:pos x="0" y="9"/>
                </a:cxn>
                <a:cxn ang="0">
                  <a:pos x="5" y="0"/>
                </a:cxn>
                <a:cxn ang="0">
                  <a:pos x="10" y="4"/>
                </a:cxn>
                <a:cxn ang="0">
                  <a:pos x="17" y="5"/>
                </a:cxn>
                <a:cxn ang="0">
                  <a:pos x="23" y="9"/>
                </a:cxn>
                <a:cxn ang="0">
                  <a:pos x="27" y="14"/>
                </a:cxn>
              </a:cxnLst>
              <a:rect l="0" t="0" r="r" b="b"/>
              <a:pathLst>
                <a:path w="30" h="34">
                  <a:moveTo>
                    <a:pt x="27" y="14"/>
                  </a:moveTo>
                  <a:lnTo>
                    <a:pt x="27" y="17"/>
                  </a:lnTo>
                  <a:lnTo>
                    <a:pt x="27" y="20"/>
                  </a:lnTo>
                  <a:lnTo>
                    <a:pt x="28" y="24"/>
                  </a:lnTo>
                  <a:lnTo>
                    <a:pt x="30" y="27"/>
                  </a:lnTo>
                  <a:lnTo>
                    <a:pt x="25" y="30"/>
                  </a:lnTo>
                  <a:lnTo>
                    <a:pt x="22" y="32"/>
                  </a:lnTo>
                  <a:lnTo>
                    <a:pt x="17" y="32"/>
                  </a:lnTo>
                  <a:lnTo>
                    <a:pt x="12" y="34"/>
                  </a:lnTo>
                  <a:lnTo>
                    <a:pt x="3" y="27"/>
                  </a:lnTo>
                  <a:lnTo>
                    <a:pt x="0" y="19"/>
                  </a:lnTo>
                  <a:lnTo>
                    <a:pt x="0" y="9"/>
                  </a:lnTo>
                  <a:lnTo>
                    <a:pt x="5" y="0"/>
                  </a:lnTo>
                  <a:lnTo>
                    <a:pt x="10" y="4"/>
                  </a:lnTo>
                  <a:lnTo>
                    <a:pt x="17" y="5"/>
                  </a:lnTo>
                  <a:lnTo>
                    <a:pt x="23" y="9"/>
                  </a:lnTo>
                  <a:lnTo>
                    <a:pt x="27" y="14"/>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22" name="Freeform 42"/>
            <p:cNvSpPr>
              <a:spLocks/>
            </p:cNvSpPr>
            <p:nvPr/>
          </p:nvSpPr>
          <p:spPr bwMode="auto">
            <a:xfrm>
              <a:off x="3804" y="1244"/>
              <a:ext cx="313" cy="385"/>
            </a:xfrm>
            <a:custGeom>
              <a:avLst/>
              <a:gdLst/>
              <a:ahLst/>
              <a:cxnLst>
                <a:cxn ang="0">
                  <a:pos x="136" y="243"/>
                </a:cxn>
                <a:cxn ang="0">
                  <a:pos x="154" y="254"/>
                </a:cxn>
                <a:cxn ang="0">
                  <a:pos x="172" y="266"/>
                </a:cxn>
                <a:cxn ang="0">
                  <a:pos x="191" y="278"/>
                </a:cxn>
                <a:cxn ang="0">
                  <a:pos x="211" y="288"/>
                </a:cxn>
                <a:cxn ang="0">
                  <a:pos x="231" y="298"/>
                </a:cxn>
                <a:cxn ang="0">
                  <a:pos x="251" y="308"/>
                </a:cxn>
                <a:cxn ang="0">
                  <a:pos x="273" y="315"/>
                </a:cxn>
                <a:cxn ang="0">
                  <a:pos x="296" y="320"/>
                </a:cxn>
                <a:cxn ang="0">
                  <a:pos x="296" y="325"/>
                </a:cxn>
                <a:cxn ang="0">
                  <a:pos x="295" y="328"/>
                </a:cxn>
                <a:cxn ang="0">
                  <a:pos x="293" y="333"/>
                </a:cxn>
                <a:cxn ang="0">
                  <a:pos x="290" y="336"/>
                </a:cxn>
                <a:cxn ang="0">
                  <a:pos x="276" y="331"/>
                </a:cxn>
                <a:cxn ang="0">
                  <a:pos x="263" y="326"/>
                </a:cxn>
                <a:cxn ang="0">
                  <a:pos x="249" y="321"/>
                </a:cxn>
                <a:cxn ang="0">
                  <a:pos x="236" y="316"/>
                </a:cxn>
                <a:cxn ang="0">
                  <a:pos x="223" y="311"/>
                </a:cxn>
                <a:cxn ang="0">
                  <a:pos x="209" y="305"/>
                </a:cxn>
                <a:cxn ang="0">
                  <a:pos x="198" y="298"/>
                </a:cxn>
                <a:cxn ang="0">
                  <a:pos x="186" y="290"/>
                </a:cxn>
                <a:cxn ang="0">
                  <a:pos x="174" y="288"/>
                </a:cxn>
                <a:cxn ang="0">
                  <a:pos x="164" y="284"/>
                </a:cxn>
                <a:cxn ang="0">
                  <a:pos x="152" y="279"/>
                </a:cxn>
                <a:cxn ang="0">
                  <a:pos x="142" y="273"/>
                </a:cxn>
                <a:cxn ang="0">
                  <a:pos x="132" y="264"/>
                </a:cxn>
                <a:cxn ang="0">
                  <a:pos x="122" y="256"/>
                </a:cxn>
                <a:cxn ang="0">
                  <a:pos x="112" y="249"/>
                </a:cxn>
                <a:cxn ang="0">
                  <a:pos x="102" y="241"/>
                </a:cxn>
                <a:cxn ang="0">
                  <a:pos x="84" y="217"/>
                </a:cxn>
                <a:cxn ang="0">
                  <a:pos x="62" y="194"/>
                </a:cxn>
                <a:cxn ang="0">
                  <a:pos x="42" y="169"/>
                </a:cxn>
                <a:cxn ang="0">
                  <a:pos x="23" y="144"/>
                </a:cxn>
                <a:cxn ang="0">
                  <a:pos x="8" y="119"/>
                </a:cxn>
                <a:cxn ang="0">
                  <a:pos x="0" y="90"/>
                </a:cxn>
                <a:cxn ang="0">
                  <a:pos x="0" y="60"/>
                </a:cxn>
                <a:cxn ang="0">
                  <a:pos x="10" y="27"/>
                </a:cxn>
                <a:cxn ang="0">
                  <a:pos x="2" y="13"/>
                </a:cxn>
                <a:cxn ang="0">
                  <a:pos x="23" y="0"/>
                </a:cxn>
                <a:cxn ang="0">
                  <a:pos x="17" y="35"/>
                </a:cxn>
                <a:cxn ang="0">
                  <a:pos x="20" y="70"/>
                </a:cxn>
                <a:cxn ang="0">
                  <a:pos x="29" y="104"/>
                </a:cxn>
                <a:cxn ang="0">
                  <a:pos x="42" y="135"/>
                </a:cxn>
                <a:cxn ang="0">
                  <a:pos x="60" y="166"/>
                </a:cxn>
                <a:cxn ang="0">
                  <a:pos x="84" y="194"/>
                </a:cxn>
                <a:cxn ang="0">
                  <a:pos x="109" y="219"/>
                </a:cxn>
                <a:cxn ang="0">
                  <a:pos x="136" y="243"/>
                </a:cxn>
              </a:cxnLst>
              <a:rect l="0" t="0" r="r" b="b"/>
              <a:pathLst>
                <a:path w="296" h="336">
                  <a:moveTo>
                    <a:pt x="136" y="243"/>
                  </a:moveTo>
                  <a:lnTo>
                    <a:pt x="154" y="254"/>
                  </a:lnTo>
                  <a:lnTo>
                    <a:pt x="172" y="266"/>
                  </a:lnTo>
                  <a:lnTo>
                    <a:pt x="191" y="278"/>
                  </a:lnTo>
                  <a:lnTo>
                    <a:pt x="211" y="288"/>
                  </a:lnTo>
                  <a:lnTo>
                    <a:pt x="231" y="298"/>
                  </a:lnTo>
                  <a:lnTo>
                    <a:pt x="251" y="308"/>
                  </a:lnTo>
                  <a:lnTo>
                    <a:pt x="273" y="315"/>
                  </a:lnTo>
                  <a:lnTo>
                    <a:pt x="296" y="320"/>
                  </a:lnTo>
                  <a:lnTo>
                    <a:pt x="296" y="325"/>
                  </a:lnTo>
                  <a:lnTo>
                    <a:pt x="295" y="328"/>
                  </a:lnTo>
                  <a:lnTo>
                    <a:pt x="293" y="333"/>
                  </a:lnTo>
                  <a:lnTo>
                    <a:pt x="290" y="336"/>
                  </a:lnTo>
                  <a:lnTo>
                    <a:pt x="276" y="331"/>
                  </a:lnTo>
                  <a:lnTo>
                    <a:pt x="263" y="326"/>
                  </a:lnTo>
                  <a:lnTo>
                    <a:pt x="249" y="321"/>
                  </a:lnTo>
                  <a:lnTo>
                    <a:pt x="236" y="316"/>
                  </a:lnTo>
                  <a:lnTo>
                    <a:pt x="223" y="311"/>
                  </a:lnTo>
                  <a:lnTo>
                    <a:pt x="209" y="305"/>
                  </a:lnTo>
                  <a:lnTo>
                    <a:pt x="198" y="298"/>
                  </a:lnTo>
                  <a:lnTo>
                    <a:pt x="186" y="290"/>
                  </a:lnTo>
                  <a:lnTo>
                    <a:pt x="174" y="288"/>
                  </a:lnTo>
                  <a:lnTo>
                    <a:pt x="164" y="284"/>
                  </a:lnTo>
                  <a:lnTo>
                    <a:pt x="152" y="279"/>
                  </a:lnTo>
                  <a:lnTo>
                    <a:pt x="142" y="273"/>
                  </a:lnTo>
                  <a:lnTo>
                    <a:pt x="132" y="264"/>
                  </a:lnTo>
                  <a:lnTo>
                    <a:pt x="122" y="256"/>
                  </a:lnTo>
                  <a:lnTo>
                    <a:pt x="112" y="249"/>
                  </a:lnTo>
                  <a:lnTo>
                    <a:pt x="102" y="241"/>
                  </a:lnTo>
                  <a:lnTo>
                    <a:pt x="84" y="217"/>
                  </a:lnTo>
                  <a:lnTo>
                    <a:pt x="62" y="194"/>
                  </a:lnTo>
                  <a:lnTo>
                    <a:pt x="42" y="169"/>
                  </a:lnTo>
                  <a:lnTo>
                    <a:pt x="23" y="144"/>
                  </a:lnTo>
                  <a:lnTo>
                    <a:pt x="8" y="119"/>
                  </a:lnTo>
                  <a:lnTo>
                    <a:pt x="0" y="90"/>
                  </a:lnTo>
                  <a:lnTo>
                    <a:pt x="0" y="60"/>
                  </a:lnTo>
                  <a:lnTo>
                    <a:pt x="10" y="27"/>
                  </a:lnTo>
                  <a:lnTo>
                    <a:pt x="2" y="13"/>
                  </a:lnTo>
                  <a:lnTo>
                    <a:pt x="23" y="0"/>
                  </a:lnTo>
                  <a:lnTo>
                    <a:pt x="17" y="35"/>
                  </a:lnTo>
                  <a:lnTo>
                    <a:pt x="20" y="70"/>
                  </a:lnTo>
                  <a:lnTo>
                    <a:pt x="29" y="104"/>
                  </a:lnTo>
                  <a:lnTo>
                    <a:pt x="42" y="135"/>
                  </a:lnTo>
                  <a:lnTo>
                    <a:pt x="60" y="166"/>
                  </a:lnTo>
                  <a:lnTo>
                    <a:pt x="84" y="194"/>
                  </a:lnTo>
                  <a:lnTo>
                    <a:pt x="109" y="219"/>
                  </a:lnTo>
                  <a:lnTo>
                    <a:pt x="136" y="243"/>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23" name="Freeform 43"/>
            <p:cNvSpPr>
              <a:spLocks/>
            </p:cNvSpPr>
            <p:nvPr/>
          </p:nvSpPr>
          <p:spPr bwMode="auto">
            <a:xfrm>
              <a:off x="4115" y="1233"/>
              <a:ext cx="34" cy="23"/>
            </a:xfrm>
            <a:custGeom>
              <a:avLst/>
              <a:gdLst/>
              <a:ahLst/>
              <a:cxnLst>
                <a:cxn ang="0">
                  <a:pos x="31" y="8"/>
                </a:cxn>
                <a:cxn ang="0">
                  <a:pos x="26" y="11"/>
                </a:cxn>
                <a:cxn ang="0">
                  <a:pos x="20" y="16"/>
                </a:cxn>
                <a:cxn ang="0">
                  <a:pos x="13" y="20"/>
                </a:cxn>
                <a:cxn ang="0">
                  <a:pos x="5" y="20"/>
                </a:cxn>
                <a:cxn ang="0">
                  <a:pos x="0" y="15"/>
                </a:cxn>
                <a:cxn ang="0">
                  <a:pos x="1" y="10"/>
                </a:cxn>
                <a:cxn ang="0">
                  <a:pos x="6" y="6"/>
                </a:cxn>
                <a:cxn ang="0">
                  <a:pos x="11" y="3"/>
                </a:cxn>
                <a:cxn ang="0">
                  <a:pos x="16" y="0"/>
                </a:cxn>
                <a:cxn ang="0">
                  <a:pos x="20" y="0"/>
                </a:cxn>
                <a:cxn ang="0">
                  <a:pos x="23" y="3"/>
                </a:cxn>
                <a:cxn ang="0">
                  <a:pos x="26" y="6"/>
                </a:cxn>
                <a:cxn ang="0">
                  <a:pos x="31" y="8"/>
                </a:cxn>
              </a:cxnLst>
              <a:rect l="0" t="0" r="r" b="b"/>
              <a:pathLst>
                <a:path w="31" h="20">
                  <a:moveTo>
                    <a:pt x="31" y="8"/>
                  </a:moveTo>
                  <a:lnTo>
                    <a:pt x="26" y="11"/>
                  </a:lnTo>
                  <a:lnTo>
                    <a:pt x="20" y="16"/>
                  </a:lnTo>
                  <a:lnTo>
                    <a:pt x="13" y="20"/>
                  </a:lnTo>
                  <a:lnTo>
                    <a:pt x="5" y="20"/>
                  </a:lnTo>
                  <a:lnTo>
                    <a:pt x="0" y="15"/>
                  </a:lnTo>
                  <a:lnTo>
                    <a:pt x="1" y="10"/>
                  </a:lnTo>
                  <a:lnTo>
                    <a:pt x="6" y="6"/>
                  </a:lnTo>
                  <a:lnTo>
                    <a:pt x="11" y="3"/>
                  </a:lnTo>
                  <a:lnTo>
                    <a:pt x="16" y="0"/>
                  </a:lnTo>
                  <a:lnTo>
                    <a:pt x="20" y="0"/>
                  </a:lnTo>
                  <a:lnTo>
                    <a:pt x="23" y="3"/>
                  </a:lnTo>
                  <a:lnTo>
                    <a:pt x="26" y="6"/>
                  </a:lnTo>
                  <a:lnTo>
                    <a:pt x="31" y="8"/>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24" name="Freeform 44"/>
            <p:cNvSpPr>
              <a:spLocks/>
            </p:cNvSpPr>
            <p:nvPr/>
          </p:nvSpPr>
          <p:spPr bwMode="auto">
            <a:xfrm>
              <a:off x="3933" y="1249"/>
              <a:ext cx="400" cy="335"/>
            </a:xfrm>
            <a:custGeom>
              <a:avLst/>
              <a:gdLst/>
              <a:ahLst/>
              <a:cxnLst>
                <a:cxn ang="0">
                  <a:pos x="228" y="102"/>
                </a:cxn>
                <a:cxn ang="0">
                  <a:pos x="260" y="124"/>
                </a:cxn>
                <a:cxn ang="0">
                  <a:pos x="302" y="129"/>
                </a:cxn>
                <a:cxn ang="0">
                  <a:pos x="342" y="136"/>
                </a:cxn>
                <a:cxn ang="0">
                  <a:pos x="370" y="156"/>
                </a:cxn>
                <a:cxn ang="0">
                  <a:pos x="375" y="186"/>
                </a:cxn>
                <a:cxn ang="0">
                  <a:pos x="362" y="188"/>
                </a:cxn>
                <a:cxn ang="0">
                  <a:pos x="355" y="176"/>
                </a:cxn>
                <a:cxn ang="0">
                  <a:pos x="342" y="174"/>
                </a:cxn>
                <a:cxn ang="0">
                  <a:pos x="330" y="169"/>
                </a:cxn>
                <a:cxn ang="0">
                  <a:pos x="320" y="156"/>
                </a:cxn>
                <a:cxn ang="0">
                  <a:pos x="285" y="159"/>
                </a:cxn>
                <a:cxn ang="0">
                  <a:pos x="278" y="181"/>
                </a:cxn>
                <a:cxn ang="0">
                  <a:pos x="291" y="211"/>
                </a:cxn>
                <a:cxn ang="0">
                  <a:pos x="268" y="233"/>
                </a:cxn>
                <a:cxn ang="0">
                  <a:pos x="248" y="236"/>
                </a:cxn>
                <a:cxn ang="0">
                  <a:pos x="238" y="203"/>
                </a:cxn>
                <a:cxn ang="0">
                  <a:pos x="215" y="188"/>
                </a:cxn>
                <a:cxn ang="0">
                  <a:pos x="181" y="194"/>
                </a:cxn>
                <a:cxn ang="0">
                  <a:pos x="146" y="193"/>
                </a:cxn>
                <a:cxn ang="0">
                  <a:pos x="131" y="199"/>
                </a:cxn>
                <a:cxn ang="0">
                  <a:pos x="139" y="213"/>
                </a:cxn>
                <a:cxn ang="0">
                  <a:pos x="171" y="216"/>
                </a:cxn>
                <a:cxn ang="0">
                  <a:pos x="204" y="213"/>
                </a:cxn>
                <a:cxn ang="0">
                  <a:pos x="204" y="221"/>
                </a:cxn>
                <a:cxn ang="0">
                  <a:pos x="174" y="225"/>
                </a:cxn>
                <a:cxn ang="0">
                  <a:pos x="143" y="231"/>
                </a:cxn>
                <a:cxn ang="0">
                  <a:pos x="134" y="243"/>
                </a:cxn>
                <a:cxn ang="0">
                  <a:pos x="213" y="246"/>
                </a:cxn>
                <a:cxn ang="0">
                  <a:pos x="183" y="256"/>
                </a:cxn>
                <a:cxn ang="0">
                  <a:pos x="164" y="266"/>
                </a:cxn>
                <a:cxn ang="0">
                  <a:pos x="178" y="283"/>
                </a:cxn>
                <a:cxn ang="0">
                  <a:pos x="203" y="278"/>
                </a:cxn>
                <a:cxn ang="0">
                  <a:pos x="194" y="288"/>
                </a:cxn>
                <a:cxn ang="0">
                  <a:pos x="171" y="293"/>
                </a:cxn>
                <a:cxn ang="0">
                  <a:pos x="143" y="281"/>
                </a:cxn>
                <a:cxn ang="0">
                  <a:pos x="121" y="263"/>
                </a:cxn>
                <a:cxn ang="0">
                  <a:pos x="109" y="261"/>
                </a:cxn>
                <a:cxn ang="0">
                  <a:pos x="114" y="218"/>
                </a:cxn>
                <a:cxn ang="0">
                  <a:pos x="109" y="164"/>
                </a:cxn>
                <a:cxn ang="0">
                  <a:pos x="131" y="149"/>
                </a:cxn>
                <a:cxn ang="0">
                  <a:pos x="124" y="107"/>
                </a:cxn>
                <a:cxn ang="0">
                  <a:pos x="96" y="102"/>
                </a:cxn>
                <a:cxn ang="0">
                  <a:pos x="86" y="114"/>
                </a:cxn>
                <a:cxn ang="0">
                  <a:pos x="76" y="114"/>
                </a:cxn>
                <a:cxn ang="0">
                  <a:pos x="69" y="127"/>
                </a:cxn>
                <a:cxn ang="0">
                  <a:pos x="81" y="153"/>
                </a:cxn>
                <a:cxn ang="0">
                  <a:pos x="42" y="131"/>
                </a:cxn>
                <a:cxn ang="0">
                  <a:pos x="4" y="86"/>
                </a:cxn>
                <a:cxn ang="0">
                  <a:pos x="12" y="32"/>
                </a:cxn>
                <a:cxn ang="0">
                  <a:pos x="59" y="2"/>
                </a:cxn>
                <a:cxn ang="0">
                  <a:pos x="116" y="5"/>
                </a:cxn>
                <a:cxn ang="0">
                  <a:pos x="171" y="30"/>
                </a:cxn>
              </a:cxnLst>
              <a:rect l="0" t="0" r="r" b="b"/>
              <a:pathLst>
                <a:path w="379" h="293">
                  <a:moveTo>
                    <a:pt x="220" y="70"/>
                  </a:moveTo>
                  <a:lnTo>
                    <a:pt x="225" y="86"/>
                  </a:lnTo>
                  <a:lnTo>
                    <a:pt x="228" y="102"/>
                  </a:lnTo>
                  <a:lnTo>
                    <a:pt x="235" y="117"/>
                  </a:lnTo>
                  <a:lnTo>
                    <a:pt x="246" y="127"/>
                  </a:lnTo>
                  <a:lnTo>
                    <a:pt x="260" y="124"/>
                  </a:lnTo>
                  <a:lnTo>
                    <a:pt x="273" y="124"/>
                  </a:lnTo>
                  <a:lnTo>
                    <a:pt x="286" y="126"/>
                  </a:lnTo>
                  <a:lnTo>
                    <a:pt x="302" y="129"/>
                  </a:lnTo>
                  <a:lnTo>
                    <a:pt x="315" y="132"/>
                  </a:lnTo>
                  <a:lnTo>
                    <a:pt x="328" y="136"/>
                  </a:lnTo>
                  <a:lnTo>
                    <a:pt x="342" y="136"/>
                  </a:lnTo>
                  <a:lnTo>
                    <a:pt x="355" y="134"/>
                  </a:lnTo>
                  <a:lnTo>
                    <a:pt x="362" y="144"/>
                  </a:lnTo>
                  <a:lnTo>
                    <a:pt x="370" y="156"/>
                  </a:lnTo>
                  <a:lnTo>
                    <a:pt x="377" y="169"/>
                  </a:lnTo>
                  <a:lnTo>
                    <a:pt x="379" y="184"/>
                  </a:lnTo>
                  <a:lnTo>
                    <a:pt x="375" y="186"/>
                  </a:lnTo>
                  <a:lnTo>
                    <a:pt x="370" y="188"/>
                  </a:lnTo>
                  <a:lnTo>
                    <a:pt x="367" y="188"/>
                  </a:lnTo>
                  <a:lnTo>
                    <a:pt x="362" y="188"/>
                  </a:lnTo>
                  <a:lnTo>
                    <a:pt x="360" y="184"/>
                  </a:lnTo>
                  <a:lnTo>
                    <a:pt x="358" y="179"/>
                  </a:lnTo>
                  <a:lnTo>
                    <a:pt x="355" y="176"/>
                  </a:lnTo>
                  <a:lnTo>
                    <a:pt x="352" y="173"/>
                  </a:lnTo>
                  <a:lnTo>
                    <a:pt x="347" y="174"/>
                  </a:lnTo>
                  <a:lnTo>
                    <a:pt x="342" y="174"/>
                  </a:lnTo>
                  <a:lnTo>
                    <a:pt x="337" y="173"/>
                  </a:lnTo>
                  <a:lnTo>
                    <a:pt x="332" y="174"/>
                  </a:lnTo>
                  <a:lnTo>
                    <a:pt x="330" y="169"/>
                  </a:lnTo>
                  <a:lnTo>
                    <a:pt x="328" y="164"/>
                  </a:lnTo>
                  <a:lnTo>
                    <a:pt x="325" y="159"/>
                  </a:lnTo>
                  <a:lnTo>
                    <a:pt x="320" y="156"/>
                  </a:lnTo>
                  <a:lnTo>
                    <a:pt x="308" y="159"/>
                  </a:lnTo>
                  <a:lnTo>
                    <a:pt x="297" y="159"/>
                  </a:lnTo>
                  <a:lnTo>
                    <a:pt x="285" y="159"/>
                  </a:lnTo>
                  <a:lnTo>
                    <a:pt x="276" y="163"/>
                  </a:lnTo>
                  <a:lnTo>
                    <a:pt x="275" y="171"/>
                  </a:lnTo>
                  <a:lnTo>
                    <a:pt x="278" y="181"/>
                  </a:lnTo>
                  <a:lnTo>
                    <a:pt x="283" y="191"/>
                  </a:lnTo>
                  <a:lnTo>
                    <a:pt x="288" y="201"/>
                  </a:lnTo>
                  <a:lnTo>
                    <a:pt x="291" y="211"/>
                  </a:lnTo>
                  <a:lnTo>
                    <a:pt x="291" y="220"/>
                  </a:lnTo>
                  <a:lnTo>
                    <a:pt x="283" y="228"/>
                  </a:lnTo>
                  <a:lnTo>
                    <a:pt x="268" y="233"/>
                  </a:lnTo>
                  <a:lnTo>
                    <a:pt x="261" y="236"/>
                  </a:lnTo>
                  <a:lnTo>
                    <a:pt x="255" y="238"/>
                  </a:lnTo>
                  <a:lnTo>
                    <a:pt x="248" y="236"/>
                  </a:lnTo>
                  <a:lnTo>
                    <a:pt x="245" y="228"/>
                  </a:lnTo>
                  <a:lnTo>
                    <a:pt x="241" y="216"/>
                  </a:lnTo>
                  <a:lnTo>
                    <a:pt x="238" y="203"/>
                  </a:lnTo>
                  <a:lnTo>
                    <a:pt x="233" y="191"/>
                  </a:lnTo>
                  <a:lnTo>
                    <a:pt x="225" y="183"/>
                  </a:lnTo>
                  <a:lnTo>
                    <a:pt x="215" y="188"/>
                  </a:lnTo>
                  <a:lnTo>
                    <a:pt x="204" y="191"/>
                  </a:lnTo>
                  <a:lnTo>
                    <a:pt x="193" y="193"/>
                  </a:lnTo>
                  <a:lnTo>
                    <a:pt x="181" y="194"/>
                  </a:lnTo>
                  <a:lnTo>
                    <a:pt x="169" y="194"/>
                  </a:lnTo>
                  <a:lnTo>
                    <a:pt x="158" y="193"/>
                  </a:lnTo>
                  <a:lnTo>
                    <a:pt x="146" y="193"/>
                  </a:lnTo>
                  <a:lnTo>
                    <a:pt x="136" y="193"/>
                  </a:lnTo>
                  <a:lnTo>
                    <a:pt x="132" y="196"/>
                  </a:lnTo>
                  <a:lnTo>
                    <a:pt x="131" y="199"/>
                  </a:lnTo>
                  <a:lnTo>
                    <a:pt x="131" y="203"/>
                  </a:lnTo>
                  <a:lnTo>
                    <a:pt x="131" y="206"/>
                  </a:lnTo>
                  <a:lnTo>
                    <a:pt x="139" y="213"/>
                  </a:lnTo>
                  <a:lnTo>
                    <a:pt x="149" y="216"/>
                  </a:lnTo>
                  <a:lnTo>
                    <a:pt x="159" y="216"/>
                  </a:lnTo>
                  <a:lnTo>
                    <a:pt x="171" y="216"/>
                  </a:lnTo>
                  <a:lnTo>
                    <a:pt x="181" y="214"/>
                  </a:lnTo>
                  <a:lnTo>
                    <a:pt x="193" y="213"/>
                  </a:lnTo>
                  <a:lnTo>
                    <a:pt x="204" y="213"/>
                  </a:lnTo>
                  <a:lnTo>
                    <a:pt x="215" y="214"/>
                  </a:lnTo>
                  <a:lnTo>
                    <a:pt x="215" y="220"/>
                  </a:lnTo>
                  <a:lnTo>
                    <a:pt x="204" y="221"/>
                  </a:lnTo>
                  <a:lnTo>
                    <a:pt x="194" y="223"/>
                  </a:lnTo>
                  <a:lnTo>
                    <a:pt x="184" y="223"/>
                  </a:lnTo>
                  <a:lnTo>
                    <a:pt x="174" y="225"/>
                  </a:lnTo>
                  <a:lnTo>
                    <a:pt x="163" y="226"/>
                  </a:lnTo>
                  <a:lnTo>
                    <a:pt x="153" y="228"/>
                  </a:lnTo>
                  <a:lnTo>
                    <a:pt x="143" y="231"/>
                  </a:lnTo>
                  <a:lnTo>
                    <a:pt x="132" y="235"/>
                  </a:lnTo>
                  <a:lnTo>
                    <a:pt x="132" y="240"/>
                  </a:lnTo>
                  <a:lnTo>
                    <a:pt x="134" y="243"/>
                  </a:lnTo>
                  <a:lnTo>
                    <a:pt x="136" y="248"/>
                  </a:lnTo>
                  <a:lnTo>
                    <a:pt x="141" y="251"/>
                  </a:lnTo>
                  <a:lnTo>
                    <a:pt x="213" y="246"/>
                  </a:lnTo>
                  <a:lnTo>
                    <a:pt x="206" y="251"/>
                  </a:lnTo>
                  <a:lnTo>
                    <a:pt x="196" y="255"/>
                  </a:lnTo>
                  <a:lnTo>
                    <a:pt x="183" y="256"/>
                  </a:lnTo>
                  <a:lnTo>
                    <a:pt x="173" y="256"/>
                  </a:lnTo>
                  <a:lnTo>
                    <a:pt x="166" y="261"/>
                  </a:lnTo>
                  <a:lnTo>
                    <a:pt x="164" y="266"/>
                  </a:lnTo>
                  <a:lnTo>
                    <a:pt x="166" y="273"/>
                  </a:lnTo>
                  <a:lnTo>
                    <a:pt x="171" y="280"/>
                  </a:lnTo>
                  <a:lnTo>
                    <a:pt x="178" y="283"/>
                  </a:lnTo>
                  <a:lnTo>
                    <a:pt x="186" y="281"/>
                  </a:lnTo>
                  <a:lnTo>
                    <a:pt x="194" y="278"/>
                  </a:lnTo>
                  <a:lnTo>
                    <a:pt x="203" y="278"/>
                  </a:lnTo>
                  <a:lnTo>
                    <a:pt x="203" y="283"/>
                  </a:lnTo>
                  <a:lnTo>
                    <a:pt x="199" y="287"/>
                  </a:lnTo>
                  <a:lnTo>
                    <a:pt x="194" y="288"/>
                  </a:lnTo>
                  <a:lnTo>
                    <a:pt x="191" y="293"/>
                  </a:lnTo>
                  <a:lnTo>
                    <a:pt x="181" y="293"/>
                  </a:lnTo>
                  <a:lnTo>
                    <a:pt x="171" y="293"/>
                  </a:lnTo>
                  <a:lnTo>
                    <a:pt x="161" y="290"/>
                  </a:lnTo>
                  <a:lnTo>
                    <a:pt x="153" y="287"/>
                  </a:lnTo>
                  <a:lnTo>
                    <a:pt x="143" y="281"/>
                  </a:lnTo>
                  <a:lnTo>
                    <a:pt x="136" y="276"/>
                  </a:lnTo>
                  <a:lnTo>
                    <a:pt x="127" y="270"/>
                  </a:lnTo>
                  <a:lnTo>
                    <a:pt x="121" y="263"/>
                  </a:lnTo>
                  <a:lnTo>
                    <a:pt x="117" y="261"/>
                  </a:lnTo>
                  <a:lnTo>
                    <a:pt x="114" y="260"/>
                  </a:lnTo>
                  <a:lnTo>
                    <a:pt x="109" y="261"/>
                  </a:lnTo>
                  <a:lnTo>
                    <a:pt x="106" y="261"/>
                  </a:lnTo>
                  <a:lnTo>
                    <a:pt x="109" y="240"/>
                  </a:lnTo>
                  <a:lnTo>
                    <a:pt x="114" y="218"/>
                  </a:lnTo>
                  <a:lnTo>
                    <a:pt x="114" y="194"/>
                  </a:lnTo>
                  <a:lnTo>
                    <a:pt x="107" y="173"/>
                  </a:lnTo>
                  <a:lnTo>
                    <a:pt x="109" y="164"/>
                  </a:lnTo>
                  <a:lnTo>
                    <a:pt x="116" y="159"/>
                  </a:lnTo>
                  <a:lnTo>
                    <a:pt x="124" y="156"/>
                  </a:lnTo>
                  <a:lnTo>
                    <a:pt x="131" y="149"/>
                  </a:lnTo>
                  <a:lnTo>
                    <a:pt x="132" y="134"/>
                  </a:lnTo>
                  <a:lnTo>
                    <a:pt x="131" y="121"/>
                  </a:lnTo>
                  <a:lnTo>
                    <a:pt x="124" y="107"/>
                  </a:lnTo>
                  <a:lnTo>
                    <a:pt x="112" y="99"/>
                  </a:lnTo>
                  <a:lnTo>
                    <a:pt x="104" y="99"/>
                  </a:lnTo>
                  <a:lnTo>
                    <a:pt x="96" y="102"/>
                  </a:lnTo>
                  <a:lnTo>
                    <a:pt x="89" y="107"/>
                  </a:lnTo>
                  <a:lnTo>
                    <a:pt x="89" y="116"/>
                  </a:lnTo>
                  <a:lnTo>
                    <a:pt x="86" y="114"/>
                  </a:lnTo>
                  <a:lnTo>
                    <a:pt x="82" y="114"/>
                  </a:lnTo>
                  <a:lnTo>
                    <a:pt x="79" y="114"/>
                  </a:lnTo>
                  <a:lnTo>
                    <a:pt x="76" y="114"/>
                  </a:lnTo>
                  <a:lnTo>
                    <a:pt x="71" y="117"/>
                  </a:lnTo>
                  <a:lnTo>
                    <a:pt x="69" y="122"/>
                  </a:lnTo>
                  <a:lnTo>
                    <a:pt x="69" y="127"/>
                  </a:lnTo>
                  <a:lnTo>
                    <a:pt x="71" y="132"/>
                  </a:lnTo>
                  <a:lnTo>
                    <a:pt x="91" y="146"/>
                  </a:lnTo>
                  <a:lnTo>
                    <a:pt x="81" y="153"/>
                  </a:lnTo>
                  <a:lnTo>
                    <a:pt x="67" y="147"/>
                  </a:lnTo>
                  <a:lnTo>
                    <a:pt x="54" y="137"/>
                  </a:lnTo>
                  <a:lnTo>
                    <a:pt x="42" y="131"/>
                  </a:lnTo>
                  <a:lnTo>
                    <a:pt x="25" y="119"/>
                  </a:lnTo>
                  <a:lnTo>
                    <a:pt x="12" y="104"/>
                  </a:lnTo>
                  <a:lnTo>
                    <a:pt x="4" y="86"/>
                  </a:lnTo>
                  <a:lnTo>
                    <a:pt x="0" y="65"/>
                  </a:lnTo>
                  <a:lnTo>
                    <a:pt x="2" y="47"/>
                  </a:lnTo>
                  <a:lnTo>
                    <a:pt x="12" y="32"/>
                  </a:lnTo>
                  <a:lnTo>
                    <a:pt x="27" y="20"/>
                  </a:lnTo>
                  <a:lnTo>
                    <a:pt x="40" y="8"/>
                  </a:lnTo>
                  <a:lnTo>
                    <a:pt x="59" y="2"/>
                  </a:lnTo>
                  <a:lnTo>
                    <a:pt x="77" y="0"/>
                  </a:lnTo>
                  <a:lnTo>
                    <a:pt x="97" y="0"/>
                  </a:lnTo>
                  <a:lnTo>
                    <a:pt x="116" y="5"/>
                  </a:lnTo>
                  <a:lnTo>
                    <a:pt x="134" y="12"/>
                  </a:lnTo>
                  <a:lnTo>
                    <a:pt x="153" y="20"/>
                  </a:lnTo>
                  <a:lnTo>
                    <a:pt x="171" y="30"/>
                  </a:lnTo>
                  <a:lnTo>
                    <a:pt x="188" y="39"/>
                  </a:lnTo>
                  <a:lnTo>
                    <a:pt x="220" y="7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25" name="Freeform 45"/>
            <p:cNvSpPr>
              <a:spLocks/>
            </p:cNvSpPr>
            <p:nvPr/>
          </p:nvSpPr>
          <p:spPr bwMode="auto">
            <a:xfrm>
              <a:off x="3258" y="1274"/>
              <a:ext cx="796" cy="649"/>
            </a:xfrm>
            <a:custGeom>
              <a:avLst/>
              <a:gdLst/>
              <a:ahLst/>
              <a:cxnLst>
                <a:cxn ang="0">
                  <a:pos x="334" y="95"/>
                </a:cxn>
                <a:cxn ang="0">
                  <a:pos x="341" y="115"/>
                </a:cxn>
                <a:cxn ang="0">
                  <a:pos x="458" y="60"/>
                </a:cxn>
                <a:cxn ang="0">
                  <a:pos x="440" y="87"/>
                </a:cxn>
                <a:cxn ang="0">
                  <a:pos x="376" y="147"/>
                </a:cxn>
                <a:cxn ang="0">
                  <a:pos x="488" y="97"/>
                </a:cxn>
                <a:cxn ang="0">
                  <a:pos x="438" y="147"/>
                </a:cxn>
                <a:cxn ang="0">
                  <a:pos x="458" y="159"/>
                </a:cxn>
                <a:cxn ang="0">
                  <a:pos x="512" y="154"/>
                </a:cxn>
                <a:cxn ang="0">
                  <a:pos x="455" y="199"/>
                </a:cxn>
                <a:cxn ang="0">
                  <a:pos x="523" y="181"/>
                </a:cxn>
                <a:cxn ang="0">
                  <a:pos x="542" y="196"/>
                </a:cxn>
                <a:cxn ang="0">
                  <a:pos x="512" y="231"/>
                </a:cxn>
                <a:cxn ang="0">
                  <a:pos x="589" y="231"/>
                </a:cxn>
                <a:cxn ang="0">
                  <a:pos x="530" y="288"/>
                </a:cxn>
                <a:cxn ang="0">
                  <a:pos x="604" y="261"/>
                </a:cxn>
                <a:cxn ang="0">
                  <a:pos x="632" y="275"/>
                </a:cxn>
                <a:cxn ang="0">
                  <a:pos x="550" y="343"/>
                </a:cxn>
                <a:cxn ang="0">
                  <a:pos x="612" y="311"/>
                </a:cxn>
                <a:cxn ang="0">
                  <a:pos x="684" y="298"/>
                </a:cxn>
                <a:cxn ang="0">
                  <a:pos x="604" y="347"/>
                </a:cxn>
                <a:cxn ang="0">
                  <a:pos x="565" y="388"/>
                </a:cxn>
                <a:cxn ang="0">
                  <a:pos x="719" y="313"/>
                </a:cxn>
                <a:cxn ang="0">
                  <a:pos x="667" y="362"/>
                </a:cxn>
                <a:cxn ang="0">
                  <a:pos x="538" y="447"/>
                </a:cxn>
                <a:cxn ang="0">
                  <a:pos x="604" y="420"/>
                </a:cxn>
                <a:cxn ang="0">
                  <a:pos x="708" y="372"/>
                </a:cxn>
                <a:cxn ang="0">
                  <a:pos x="597" y="464"/>
                </a:cxn>
                <a:cxn ang="0">
                  <a:pos x="418" y="549"/>
                </a:cxn>
                <a:cxn ang="0">
                  <a:pos x="433" y="521"/>
                </a:cxn>
                <a:cxn ang="0">
                  <a:pos x="507" y="467"/>
                </a:cxn>
                <a:cxn ang="0">
                  <a:pos x="324" y="539"/>
                </a:cxn>
                <a:cxn ang="0">
                  <a:pos x="344" y="509"/>
                </a:cxn>
                <a:cxn ang="0">
                  <a:pos x="366" y="484"/>
                </a:cxn>
                <a:cxn ang="0">
                  <a:pos x="261" y="502"/>
                </a:cxn>
                <a:cxn ang="0">
                  <a:pos x="313" y="467"/>
                </a:cxn>
                <a:cxn ang="0">
                  <a:pos x="262" y="474"/>
                </a:cxn>
                <a:cxn ang="0">
                  <a:pos x="165" y="532"/>
                </a:cxn>
                <a:cxn ang="0">
                  <a:pos x="167" y="502"/>
                </a:cxn>
                <a:cxn ang="0">
                  <a:pos x="274" y="430"/>
                </a:cxn>
                <a:cxn ang="0">
                  <a:pos x="147" y="482"/>
                </a:cxn>
                <a:cxn ang="0">
                  <a:pos x="88" y="482"/>
                </a:cxn>
                <a:cxn ang="0">
                  <a:pos x="241" y="387"/>
                </a:cxn>
                <a:cxn ang="0">
                  <a:pos x="148" y="419"/>
                </a:cxn>
                <a:cxn ang="0">
                  <a:pos x="46" y="447"/>
                </a:cxn>
                <a:cxn ang="0">
                  <a:pos x="185" y="352"/>
                </a:cxn>
                <a:cxn ang="0">
                  <a:pos x="38" y="412"/>
                </a:cxn>
                <a:cxn ang="0">
                  <a:pos x="65" y="375"/>
                </a:cxn>
                <a:cxn ang="0">
                  <a:pos x="180" y="303"/>
                </a:cxn>
                <a:cxn ang="0">
                  <a:pos x="133" y="313"/>
                </a:cxn>
                <a:cxn ang="0">
                  <a:pos x="70" y="342"/>
                </a:cxn>
                <a:cxn ang="0">
                  <a:pos x="148" y="275"/>
                </a:cxn>
                <a:cxn ang="0">
                  <a:pos x="138" y="259"/>
                </a:cxn>
                <a:cxn ang="0">
                  <a:pos x="71" y="290"/>
                </a:cxn>
                <a:cxn ang="0">
                  <a:pos x="90" y="259"/>
                </a:cxn>
                <a:cxn ang="0">
                  <a:pos x="182" y="187"/>
                </a:cxn>
                <a:cxn ang="0">
                  <a:pos x="92" y="228"/>
                </a:cxn>
                <a:cxn ang="0">
                  <a:pos x="25" y="263"/>
                </a:cxn>
                <a:cxn ang="0">
                  <a:pos x="61" y="221"/>
                </a:cxn>
                <a:cxn ang="0">
                  <a:pos x="189" y="149"/>
                </a:cxn>
                <a:cxn ang="0">
                  <a:pos x="338" y="72"/>
                </a:cxn>
                <a:cxn ang="0">
                  <a:pos x="463" y="12"/>
                </a:cxn>
              </a:cxnLst>
              <a:rect l="0" t="0" r="r" b="b"/>
              <a:pathLst>
                <a:path w="753" h="569">
                  <a:moveTo>
                    <a:pt x="493" y="8"/>
                  </a:moveTo>
                  <a:lnTo>
                    <a:pt x="473" y="25"/>
                  </a:lnTo>
                  <a:lnTo>
                    <a:pt x="451" y="38"/>
                  </a:lnTo>
                  <a:lnTo>
                    <a:pt x="428" y="48"/>
                  </a:lnTo>
                  <a:lnTo>
                    <a:pt x="403" y="60"/>
                  </a:lnTo>
                  <a:lnTo>
                    <a:pt x="379" y="70"/>
                  </a:lnTo>
                  <a:lnTo>
                    <a:pt x="356" y="82"/>
                  </a:lnTo>
                  <a:lnTo>
                    <a:pt x="334" y="95"/>
                  </a:lnTo>
                  <a:lnTo>
                    <a:pt x="313" y="110"/>
                  </a:lnTo>
                  <a:lnTo>
                    <a:pt x="304" y="112"/>
                  </a:lnTo>
                  <a:lnTo>
                    <a:pt x="296" y="117"/>
                  </a:lnTo>
                  <a:lnTo>
                    <a:pt x="289" y="124"/>
                  </a:lnTo>
                  <a:lnTo>
                    <a:pt x="282" y="131"/>
                  </a:lnTo>
                  <a:lnTo>
                    <a:pt x="302" y="129"/>
                  </a:lnTo>
                  <a:lnTo>
                    <a:pt x="323" y="124"/>
                  </a:lnTo>
                  <a:lnTo>
                    <a:pt x="341" y="115"/>
                  </a:lnTo>
                  <a:lnTo>
                    <a:pt x="361" y="107"/>
                  </a:lnTo>
                  <a:lnTo>
                    <a:pt x="379" y="99"/>
                  </a:lnTo>
                  <a:lnTo>
                    <a:pt x="400" y="89"/>
                  </a:lnTo>
                  <a:lnTo>
                    <a:pt x="418" y="80"/>
                  </a:lnTo>
                  <a:lnTo>
                    <a:pt x="438" y="72"/>
                  </a:lnTo>
                  <a:lnTo>
                    <a:pt x="445" y="69"/>
                  </a:lnTo>
                  <a:lnTo>
                    <a:pt x="451" y="65"/>
                  </a:lnTo>
                  <a:lnTo>
                    <a:pt x="458" y="60"/>
                  </a:lnTo>
                  <a:lnTo>
                    <a:pt x="467" y="57"/>
                  </a:lnTo>
                  <a:lnTo>
                    <a:pt x="473" y="53"/>
                  </a:lnTo>
                  <a:lnTo>
                    <a:pt x="480" y="52"/>
                  </a:lnTo>
                  <a:lnTo>
                    <a:pt x="487" y="50"/>
                  </a:lnTo>
                  <a:lnTo>
                    <a:pt x="493" y="52"/>
                  </a:lnTo>
                  <a:lnTo>
                    <a:pt x="475" y="64"/>
                  </a:lnTo>
                  <a:lnTo>
                    <a:pt x="458" y="75"/>
                  </a:lnTo>
                  <a:lnTo>
                    <a:pt x="440" y="87"/>
                  </a:lnTo>
                  <a:lnTo>
                    <a:pt x="421" y="100"/>
                  </a:lnTo>
                  <a:lnTo>
                    <a:pt x="401" y="112"/>
                  </a:lnTo>
                  <a:lnTo>
                    <a:pt x="383" y="124"/>
                  </a:lnTo>
                  <a:lnTo>
                    <a:pt x="366" y="137"/>
                  </a:lnTo>
                  <a:lnTo>
                    <a:pt x="348" y="149"/>
                  </a:lnTo>
                  <a:lnTo>
                    <a:pt x="356" y="151"/>
                  </a:lnTo>
                  <a:lnTo>
                    <a:pt x="366" y="151"/>
                  </a:lnTo>
                  <a:lnTo>
                    <a:pt x="376" y="147"/>
                  </a:lnTo>
                  <a:lnTo>
                    <a:pt x="384" y="142"/>
                  </a:lnTo>
                  <a:lnTo>
                    <a:pt x="400" y="136"/>
                  </a:lnTo>
                  <a:lnTo>
                    <a:pt x="415" y="129"/>
                  </a:lnTo>
                  <a:lnTo>
                    <a:pt x="428" y="122"/>
                  </a:lnTo>
                  <a:lnTo>
                    <a:pt x="443" y="115"/>
                  </a:lnTo>
                  <a:lnTo>
                    <a:pt x="458" y="109"/>
                  </a:lnTo>
                  <a:lnTo>
                    <a:pt x="473" y="102"/>
                  </a:lnTo>
                  <a:lnTo>
                    <a:pt x="488" y="97"/>
                  </a:lnTo>
                  <a:lnTo>
                    <a:pt x="503" y="90"/>
                  </a:lnTo>
                  <a:lnTo>
                    <a:pt x="498" y="105"/>
                  </a:lnTo>
                  <a:lnTo>
                    <a:pt x="485" y="115"/>
                  </a:lnTo>
                  <a:lnTo>
                    <a:pt x="468" y="125"/>
                  </a:lnTo>
                  <a:lnTo>
                    <a:pt x="455" y="137"/>
                  </a:lnTo>
                  <a:lnTo>
                    <a:pt x="451" y="142"/>
                  </a:lnTo>
                  <a:lnTo>
                    <a:pt x="445" y="146"/>
                  </a:lnTo>
                  <a:lnTo>
                    <a:pt x="438" y="147"/>
                  </a:lnTo>
                  <a:lnTo>
                    <a:pt x="430" y="151"/>
                  </a:lnTo>
                  <a:lnTo>
                    <a:pt x="423" y="154"/>
                  </a:lnTo>
                  <a:lnTo>
                    <a:pt x="420" y="159"/>
                  </a:lnTo>
                  <a:lnTo>
                    <a:pt x="420" y="166"/>
                  </a:lnTo>
                  <a:lnTo>
                    <a:pt x="423" y="174"/>
                  </a:lnTo>
                  <a:lnTo>
                    <a:pt x="435" y="169"/>
                  </a:lnTo>
                  <a:lnTo>
                    <a:pt x="446" y="164"/>
                  </a:lnTo>
                  <a:lnTo>
                    <a:pt x="458" y="159"/>
                  </a:lnTo>
                  <a:lnTo>
                    <a:pt x="472" y="154"/>
                  </a:lnTo>
                  <a:lnTo>
                    <a:pt x="483" y="149"/>
                  </a:lnTo>
                  <a:lnTo>
                    <a:pt x="495" y="142"/>
                  </a:lnTo>
                  <a:lnTo>
                    <a:pt x="507" y="137"/>
                  </a:lnTo>
                  <a:lnTo>
                    <a:pt x="518" y="132"/>
                  </a:lnTo>
                  <a:lnTo>
                    <a:pt x="525" y="137"/>
                  </a:lnTo>
                  <a:lnTo>
                    <a:pt x="518" y="146"/>
                  </a:lnTo>
                  <a:lnTo>
                    <a:pt x="512" y="154"/>
                  </a:lnTo>
                  <a:lnTo>
                    <a:pt x="503" y="161"/>
                  </a:lnTo>
                  <a:lnTo>
                    <a:pt x="493" y="167"/>
                  </a:lnTo>
                  <a:lnTo>
                    <a:pt x="485" y="174"/>
                  </a:lnTo>
                  <a:lnTo>
                    <a:pt x="475" y="181"/>
                  </a:lnTo>
                  <a:lnTo>
                    <a:pt x="465" y="186"/>
                  </a:lnTo>
                  <a:lnTo>
                    <a:pt x="455" y="192"/>
                  </a:lnTo>
                  <a:lnTo>
                    <a:pt x="453" y="196"/>
                  </a:lnTo>
                  <a:lnTo>
                    <a:pt x="455" y="199"/>
                  </a:lnTo>
                  <a:lnTo>
                    <a:pt x="456" y="203"/>
                  </a:lnTo>
                  <a:lnTo>
                    <a:pt x="458" y="206"/>
                  </a:lnTo>
                  <a:lnTo>
                    <a:pt x="468" y="199"/>
                  </a:lnTo>
                  <a:lnTo>
                    <a:pt x="478" y="196"/>
                  </a:lnTo>
                  <a:lnTo>
                    <a:pt x="490" y="192"/>
                  </a:lnTo>
                  <a:lnTo>
                    <a:pt x="502" y="189"/>
                  </a:lnTo>
                  <a:lnTo>
                    <a:pt x="512" y="186"/>
                  </a:lnTo>
                  <a:lnTo>
                    <a:pt x="523" y="181"/>
                  </a:lnTo>
                  <a:lnTo>
                    <a:pt x="533" y="176"/>
                  </a:lnTo>
                  <a:lnTo>
                    <a:pt x="544" y="169"/>
                  </a:lnTo>
                  <a:lnTo>
                    <a:pt x="547" y="169"/>
                  </a:lnTo>
                  <a:lnTo>
                    <a:pt x="550" y="171"/>
                  </a:lnTo>
                  <a:lnTo>
                    <a:pt x="554" y="176"/>
                  </a:lnTo>
                  <a:lnTo>
                    <a:pt x="555" y="179"/>
                  </a:lnTo>
                  <a:lnTo>
                    <a:pt x="549" y="187"/>
                  </a:lnTo>
                  <a:lnTo>
                    <a:pt x="542" y="196"/>
                  </a:lnTo>
                  <a:lnTo>
                    <a:pt x="532" y="203"/>
                  </a:lnTo>
                  <a:lnTo>
                    <a:pt x="523" y="209"/>
                  </a:lnTo>
                  <a:lnTo>
                    <a:pt x="513" y="214"/>
                  </a:lnTo>
                  <a:lnTo>
                    <a:pt x="505" y="221"/>
                  </a:lnTo>
                  <a:lnTo>
                    <a:pt x="497" y="228"/>
                  </a:lnTo>
                  <a:lnTo>
                    <a:pt x="490" y="236"/>
                  </a:lnTo>
                  <a:lnTo>
                    <a:pt x="502" y="233"/>
                  </a:lnTo>
                  <a:lnTo>
                    <a:pt x="512" y="231"/>
                  </a:lnTo>
                  <a:lnTo>
                    <a:pt x="523" y="229"/>
                  </a:lnTo>
                  <a:lnTo>
                    <a:pt x="535" y="228"/>
                  </a:lnTo>
                  <a:lnTo>
                    <a:pt x="547" y="226"/>
                  </a:lnTo>
                  <a:lnTo>
                    <a:pt x="559" y="223"/>
                  </a:lnTo>
                  <a:lnTo>
                    <a:pt x="569" y="218"/>
                  </a:lnTo>
                  <a:lnTo>
                    <a:pt x="579" y="211"/>
                  </a:lnTo>
                  <a:lnTo>
                    <a:pt x="595" y="221"/>
                  </a:lnTo>
                  <a:lnTo>
                    <a:pt x="589" y="231"/>
                  </a:lnTo>
                  <a:lnTo>
                    <a:pt x="579" y="239"/>
                  </a:lnTo>
                  <a:lnTo>
                    <a:pt x="570" y="248"/>
                  </a:lnTo>
                  <a:lnTo>
                    <a:pt x="559" y="254"/>
                  </a:lnTo>
                  <a:lnTo>
                    <a:pt x="549" y="263"/>
                  </a:lnTo>
                  <a:lnTo>
                    <a:pt x="538" y="270"/>
                  </a:lnTo>
                  <a:lnTo>
                    <a:pt x="530" y="278"/>
                  </a:lnTo>
                  <a:lnTo>
                    <a:pt x="522" y="288"/>
                  </a:lnTo>
                  <a:lnTo>
                    <a:pt x="530" y="288"/>
                  </a:lnTo>
                  <a:lnTo>
                    <a:pt x="540" y="285"/>
                  </a:lnTo>
                  <a:lnTo>
                    <a:pt x="550" y="283"/>
                  </a:lnTo>
                  <a:lnTo>
                    <a:pt x="560" y="283"/>
                  </a:lnTo>
                  <a:lnTo>
                    <a:pt x="569" y="280"/>
                  </a:lnTo>
                  <a:lnTo>
                    <a:pt x="579" y="275"/>
                  </a:lnTo>
                  <a:lnTo>
                    <a:pt x="587" y="270"/>
                  </a:lnTo>
                  <a:lnTo>
                    <a:pt x="595" y="266"/>
                  </a:lnTo>
                  <a:lnTo>
                    <a:pt x="604" y="261"/>
                  </a:lnTo>
                  <a:lnTo>
                    <a:pt x="614" y="256"/>
                  </a:lnTo>
                  <a:lnTo>
                    <a:pt x="622" y="253"/>
                  </a:lnTo>
                  <a:lnTo>
                    <a:pt x="631" y="249"/>
                  </a:lnTo>
                  <a:lnTo>
                    <a:pt x="636" y="254"/>
                  </a:lnTo>
                  <a:lnTo>
                    <a:pt x="641" y="258"/>
                  </a:lnTo>
                  <a:lnTo>
                    <a:pt x="644" y="263"/>
                  </a:lnTo>
                  <a:lnTo>
                    <a:pt x="646" y="268"/>
                  </a:lnTo>
                  <a:lnTo>
                    <a:pt x="632" y="275"/>
                  </a:lnTo>
                  <a:lnTo>
                    <a:pt x="617" y="281"/>
                  </a:lnTo>
                  <a:lnTo>
                    <a:pt x="604" y="290"/>
                  </a:lnTo>
                  <a:lnTo>
                    <a:pt x="590" y="298"/>
                  </a:lnTo>
                  <a:lnTo>
                    <a:pt x="577" y="308"/>
                  </a:lnTo>
                  <a:lnTo>
                    <a:pt x="565" y="318"/>
                  </a:lnTo>
                  <a:lnTo>
                    <a:pt x="554" y="328"/>
                  </a:lnTo>
                  <a:lnTo>
                    <a:pt x="544" y="340"/>
                  </a:lnTo>
                  <a:lnTo>
                    <a:pt x="550" y="343"/>
                  </a:lnTo>
                  <a:lnTo>
                    <a:pt x="557" y="343"/>
                  </a:lnTo>
                  <a:lnTo>
                    <a:pt x="564" y="340"/>
                  </a:lnTo>
                  <a:lnTo>
                    <a:pt x="572" y="335"/>
                  </a:lnTo>
                  <a:lnTo>
                    <a:pt x="579" y="330"/>
                  </a:lnTo>
                  <a:lnTo>
                    <a:pt x="585" y="325"/>
                  </a:lnTo>
                  <a:lnTo>
                    <a:pt x="594" y="320"/>
                  </a:lnTo>
                  <a:lnTo>
                    <a:pt x="600" y="316"/>
                  </a:lnTo>
                  <a:lnTo>
                    <a:pt x="612" y="311"/>
                  </a:lnTo>
                  <a:lnTo>
                    <a:pt x="624" y="305"/>
                  </a:lnTo>
                  <a:lnTo>
                    <a:pt x="636" y="298"/>
                  </a:lnTo>
                  <a:lnTo>
                    <a:pt x="647" y="293"/>
                  </a:lnTo>
                  <a:lnTo>
                    <a:pt x="659" y="288"/>
                  </a:lnTo>
                  <a:lnTo>
                    <a:pt x="671" y="286"/>
                  </a:lnTo>
                  <a:lnTo>
                    <a:pt x="681" y="286"/>
                  </a:lnTo>
                  <a:lnTo>
                    <a:pt x="692" y="291"/>
                  </a:lnTo>
                  <a:lnTo>
                    <a:pt x="684" y="298"/>
                  </a:lnTo>
                  <a:lnTo>
                    <a:pt x="674" y="303"/>
                  </a:lnTo>
                  <a:lnTo>
                    <a:pt x="664" y="310"/>
                  </a:lnTo>
                  <a:lnTo>
                    <a:pt x="654" y="315"/>
                  </a:lnTo>
                  <a:lnTo>
                    <a:pt x="644" y="321"/>
                  </a:lnTo>
                  <a:lnTo>
                    <a:pt x="632" y="328"/>
                  </a:lnTo>
                  <a:lnTo>
                    <a:pt x="621" y="333"/>
                  </a:lnTo>
                  <a:lnTo>
                    <a:pt x="610" y="340"/>
                  </a:lnTo>
                  <a:lnTo>
                    <a:pt x="604" y="347"/>
                  </a:lnTo>
                  <a:lnTo>
                    <a:pt x="597" y="352"/>
                  </a:lnTo>
                  <a:lnTo>
                    <a:pt x="590" y="357"/>
                  </a:lnTo>
                  <a:lnTo>
                    <a:pt x="582" y="362"/>
                  </a:lnTo>
                  <a:lnTo>
                    <a:pt x="575" y="367"/>
                  </a:lnTo>
                  <a:lnTo>
                    <a:pt x="569" y="372"/>
                  </a:lnTo>
                  <a:lnTo>
                    <a:pt x="564" y="378"/>
                  </a:lnTo>
                  <a:lnTo>
                    <a:pt x="559" y="385"/>
                  </a:lnTo>
                  <a:lnTo>
                    <a:pt x="565" y="388"/>
                  </a:lnTo>
                  <a:lnTo>
                    <a:pt x="585" y="378"/>
                  </a:lnTo>
                  <a:lnTo>
                    <a:pt x="604" y="368"/>
                  </a:lnTo>
                  <a:lnTo>
                    <a:pt x="624" y="358"/>
                  </a:lnTo>
                  <a:lnTo>
                    <a:pt x="642" y="348"/>
                  </a:lnTo>
                  <a:lnTo>
                    <a:pt x="662" y="340"/>
                  </a:lnTo>
                  <a:lnTo>
                    <a:pt x="681" y="332"/>
                  </a:lnTo>
                  <a:lnTo>
                    <a:pt x="701" y="321"/>
                  </a:lnTo>
                  <a:lnTo>
                    <a:pt x="719" y="313"/>
                  </a:lnTo>
                  <a:lnTo>
                    <a:pt x="729" y="311"/>
                  </a:lnTo>
                  <a:lnTo>
                    <a:pt x="738" y="311"/>
                  </a:lnTo>
                  <a:lnTo>
                    <a:pt x="746" y="315"/>
                  </a:lnTo>
                  <a:lnTo>
                    <a:pt x="753" y="320"/>
                  </a:lnTo>
                  <a:lnTo>
                    <a:pt x="731" y="330"/>
                  </a:lnTo>
                  <a:lnTo>
                    <a:pt x="709" y="340"/>
                  </a:lnTo>
                  <a:lnTo>
                    <a:pt x="689" y="352"/>
                  </a:lnTo>
                  <a:lnTo>
                    <a:pt x="667" y="362"/>
                  </a:lnTo>
                  <a:lnTo>
                    <a:pt x="647" y="373"/>
                  </a:lnTo>
                  <a:lnTo>
                    <a:pt x="626" y="385"/>
                  </a:lnTo>
                  <a:lnTo>
                    <a:pt x="605" y="395"/>
                  </a:lnTo>
                  <a:lnTo>
                    <a:pt x="584" y="407"/>
                  </a:lnTo>
                  <a:lnTo>
                    <a:pt x="575" y="420"/>
                  </a:lnTo>
                  <a:lnTo>
                    <a:pt x="562" y="427"/>
                  </a:lnTo>
                  <a:lnTo>
                    <a:pt x="547" y="435"/>
                  </a:lnTo>
                  <a:lnTo>
                    <a:pt x="538" y="447"/>
                  </a:lnTo>
                  <a:lnTo>
                    <a:pt x="549" y="449"/>
                  </a:lnTo>
                  <a:lnTo>
                    <a:pt x="557" y="449"/>
                  </a:lnTo>
                  <a:lnTo>
                    <a:pt x="565" y="445"/>
                  </a:lnTo>
                  <a:lnTo>
                    <a:pt x="574" y="440"/>
                  </a:lnTo>
                  <a:lnTo>
                    <a:pt x="580" y="435"/>
                  </a:lnTo>
                  <a:lnTo>
                    <a:pt x="589" y="429"/>
                  </a:lnTo>
                  <a:lnTo>
                    <a:pt x="595" y="424"/>
                  </a:lnTo>
                  <a:lnTo>
                    <a:pt x="604" y="420"/>
                  </a:lnTo>
                  <a:lnTo>
                    <a:pt x="619" y="417"/>
                  </a:lnTo>
                  <a:lnTo>
                    <a:pt x="632" y="412"/>
                  </a:lnTo>
                  <a:lnTo>
                    <a:pt x="644" y="405"/>
                  </a:lnTo>
                  <a:lnTo>
                    <a:pt x="657" y="397"/>
                  </a:lnTo>
                  <a:lnTo>
                    <a:pt x="669" y="390"/>
                  </a:lnTo>
                  <a:lnTo>
                    <a:pt x="681" y="382"/>
                  </a:lnTo>
                  <a:lnTo>
                    <a:pt x="694" y="377"/>
                  </a:lnTo>
                  <a:lnTo>
                    <a:pt x="708" y="372"/>
                  </a:lnTo>
                  <a:lnTo>
                    <a:pt x="704" y="378"/>
                  </a:lnTo>
                  <a:lnTo>
                    <a:pt x="706" y="385"/>
                  </a:lnTo>
                  <a:lnTo>
                    <a:pt x="708" y="390"/>
                  </a:lnTo>
                  <a:lnTo>
                    <a:pt x="709" y="397"/>
                  </a:lnTo>
                  <a:lnTo>
                    <a:pt x="681" y="412"/>
                  </a:lnTo>
                  <a:lnTo>
                    <a:pt x="652" y="429"/>
                  </a:lnTo>
                  <a:lnTo>
                    <a:pt x="626" y="445"/>
                  </a:lnTo>
                  <a:lnTo>
                    <a:pt x="597" y="464"/>
                  </a:lnTo>
                  <a:lnTo>
                    <a:pt x="569" y="481"/>
                  </a:lnTo>
                  <a:lnTo>
                    <a:pt x="540" y="496"/>
                  </a:lnTo>
                  <a:lnTo>
                    <a:pt x="510" y="507"/>
                  </a:lnTo>
                  <a:lnTo>
                    <a:pt x="478" y="517"/>
                  </a:lnTo>
                  <a:lnTo>
                    <a:pt x="463" y="526"/>
                  </a:lnTo>
                  <a:lnTo>
                    <a:pt x="448" y="534"/>
                  </a:lnTo>
                  <a:lnTo>
                    <a:pt x="433" y="543"/>
                  </a:lnTo>
                  <a:lnTo>
                    <a:pt x="418" y="549"/>
                  </a:lnTo>
                  <a:lnTo>
                    <a:pt x="403" y="556"/>
                  </a:lnTo>
                  <a:lnTo>
                    <a:pt x="388" y="563"/>
                  </a:lnTo>
                  <a:lnTo>
                    <a:pt x="371" y="568"/>
                  </a:lnTo>
                  <a:lnTo>
                    <a:pt x="354" y="569"/>
                  </a:lnTo>
                  <a:lnTo>
                    <a:pt x="374" y="556"/>
                  </a:lnTo>
                  <a:lnTo>
                    <a:pt x="393" y="544"/>
                  </a:lnTo>
                  <a:lnTo>
                    <a:pt x="413" y="532"/>
                  </a:lnTo>
                  <a:lnTo>
                    <a:pt x="433" y="521"/>
                  </a:lnTo>
                  <a:lnTo>
                    <a:pt x="453" y="511"/>
                  </a:lnTo>
                  <a:lnTo>
                    <a:pt x="473" y="499"/>
                  </a:lnTo>
                  <a:lnTo>
                    <a:pt x="493" y="489"/>
                  </a:lnTo>
                  <a:lnTo>
                    <a:pt x="513" y="477"/>
                  </a:lnTo>
                  <a:lnTo>
                    <a:pt x="515" y="474"/>
                  </a:lnTo>
                  <a:lnTo>
                    <a:pt x="513" y="471"/>
                  </a:lnTo>
                  <a:lnTo>
                    <a:pt x="510" y="469"/>
                  </a:lnTo>
                  <a:lnTo>
                    <a:pt x="507" y="467"/>
                  </a:lnTo>
                  <a:lnTo>
                    <a:pt x="483" y="476"/>
                  </a:lnTo>
                  <a:lnTo>
                    <a:pt x="461" y="486"/>
                  </a:lnTo>
                  <a:lnTo>
                    <a:pt x="438" y="496"/>
                  </a:lnTo>
                  <a:lnTo>
                    <a:pt x="416" y="506"/>
                  </a:lnTo>
                  <a:lnTo>
                    <a:pt x="395" y="516"/>
                  </a:lnTo>
                  <a:lnTo>
                    <a:pt x="373" y="526"/>
                  </a:lnTo>
                  <a:lnTo>
                    <a:pt x="349" y="534"/>
                  </a:lnTo>
                  <a:lnTo>
                    <a:pt x="324" y="539"/>
                  </a:lnTo>
                  <a:lnTo>
                    <a:pt x="321" y="536"/>
                  </a:lnTo>
                  <a:lnTo>
                    <a:pt x="318" y="534"/>
                  </a:lnTo>
                  <a:lnTo>
                    <a:pt x="316" y="531"/>
                  </a:lnTo>
                  <a:lnTo>
                    <a:pt x="316" y="527"/>
                  </a:lnTo>
                  <a:lnTo>
                    <a:pt x="324" y="524"/>
                  </a:lnTo>
                  <a:lnTo>
                    <a:pt x="331" y="519"/>
                  </a:lnTo>
                  <a:lnTo>
                    <a:pt x="338" y="514"/>
                  </a:lnTo>
                  <a:lnTo>
                    <a:pt x="344" y="509"/>
                  </a:lnTo>
                  <a:lnTo>
                    <a:pt x="351" y="506"/>
                  </a:lnTo>
                  <a:lnTo>
                    <a:pt x="358" y="501"/>
                  </a:lnTo>
                  <a:lnTo>
                    <a:pt x="364" y="496"/>
                  </a:lnTo>
                  <a:lnTo>
                    <a:pt x="371" y="492"/>
                  </a:lnTo>
                  <a:lnTo>
                    <a:pt x="371" y="491"/>
                  </a:lnTo>
                  <a:lnTo>
                    <a:pt x="371" y="487"/>
                  </a:lnTo>
                  <a:lnTo>
                    <a:pt x="368" y="486"/>
                  </a:lnTo>
                  <a:lnTo>
                    <a:pt x="366" y="484"/>
                  </a:lnTo>
                  <a:lnTo>
                    <a:pt x="353" y="487"/>
                  </a:lnTo>
                  <a:lnTo>
                    <a:pt x="339" y="492"/>
                  </a:lnTo>
                  <a:lnTo>
                    <a:pt x="328" y="497"/>
                  </a:lnTo>
                  <a:lnTo>
                    <a:pt x="314" y="504"/>
                  </a:lnTo>
                  <a:lnTo>
                    <a:pt x="301" y="507"/>
                  </a:lnTo>
                  <a:lnTo>
                    <a:pt x="287" y="511"/>
                  </a:lnTo>
                  <a:lnTo>
                    <a:pt x="274" y="509"/>
                  </a:lnTo>
                  <a:lnTo>
                    <a:pt x="261" y="502"/>
                  </a:lnTo>
                  <a:lnTo>
                    <a:pt x="267" y="497"/>
                  </a:lnTo>
                  <a:lnTo>
                    <a:pt x="274" y="492"/>
                  </a:lnTo>
                  <a:lnTo>
                    <a:pt x="281" y="489"/>
                  </a:lnTo>
                  <a:lnTo>
                    <a:pt x="289" y="486"/>
                  </a:lnTo>
                  <a:lnTo>
                    <a:pt x="296" y="482"/>
                  </a:lnTo>
                  <a:lnTo>
                    <a:pt x="302" y="479"/>
                  </a:lnTo>
                  <a:lnTo>
                    <a:pt x="308" y="474"/>
                  </a:lnTo>
                  <a:lnTo>
                    <a:pt x="313" y="467"/>
                  </a:lnTo>
                  <a:lnTo>
                    <a:pt x="306" y="464"/>
                  </a:lnTo>
                  <a:lnTo>
                    <a:pt x="301" y="464"/>
                  </a:lnTo>
                  <a:lnTo>
                    <a:pt x="294" y="465"/>
                  </a:lnTo>
                  <a:lnTo>
                    <a:pt x="289" y="469"/>
                  </a:lnTo>
                  <a:lnTo>
                    <a:pt x="282" y="472"/>
                  </a:lnTo>
                  <a:lnTo>
                    <a:pt x="276" y="474"/>
                  </a:lnTo>
                  <a:lnTo>
                    <a:pt x="269" y="476"/>
                  </a:lnTo>
                  <a:lnTo>
                    <a:pt x="262" y="474"/>
                  </a:lnTo>
                  <a:lnTo>
                    <a:pt x="252" y="484"/>
                  </a:lnTo>
                  <a:lnTo>
                    <a:pt x="239" y="492"/>
                  </a:lnTo>
                  <a:lnTo>
                    <a:pt x="225" y="497"/>
                  </a:lnTo>
                  <a:lnTo>
                    <a:pt x="212" y="502"/>
                  </a:lnTo>
                  <a:lnTo>
                    <a:pt x="199" y="507"/>
                  </a:lnTo>
                  <a:lnTo>
                    <a:pt x="185" y="514"/>
                  </a:lnTo>
                  <a:lnTo>
                    <a:pt x="175" y="522"/>
                  </a:lnTo>
                  <a:lnTo>
                    <a:pt x="165" y="532"/>
                  </a:lnTo>
                  <a:lnTo>
                    <a:pt x="157" y="534"/>
                  </a:lnTo>
                  <a:lnTo>
                    <a:pt x="150" y="531"/>
                  </a:lnTo>
                  <a:lnTo>
                    <a:pt x="145" y="524"/>
                  </a:lnTo>
                  <a:lnTo>
                    <a:pt x="138" y="519"/>
                  </a:lnTo>
                  <a:lnTo>
                    <a:pt x="143" y="514"/>
                  </a:lnTo>
                  <a:lnTo>
                    <a:pt x="152" y="511"/>
                  </a:lnTo>
                  <a:lnTo>
                    <a:pt x="160" y="507"/>
                  </a:lnTo>
                  <a:lnTo>
                    <a:pt x="167" y="502"/>
                  </a:lnTo>
                  <a:lnTo>
                    <a:pt x="180" y="492"/>
                  </a:lnTo>
                  <a:lnTo>
                    <a:pt x="195" y="484"/>
                  </a:lnTo>
                  <a:lnTo>
                    <a:pt x="209" y="476"/>
                  </a:lnTo>
                  <a:lnTo>
                    <a:pt x="224" y="467"/>
                  </a:lnTo>
                  <a:lnTo>
                    <a:pt x="237" y="459"/>
                  </a:lnTo>
                  <a:lnTo>
                    <a:pt x="251" y="450"/>
                  </a:lnTo>
                  <a:lnTo>
                    <a:pt x="262" y="440"/>
                  </a:lnTo>
                  <a:lnTo>
                    <a:pt x="274" y="430"/>
                  </a:lnTo>
                  <a:lnTo>
                    <a:pt x="256" y="430"/>
                  </a:lnTo>
                  <a:lnTo>
                    <a:pt x="239" y="435"/>
                  </a:lnTo>
                  <a:lnTo>
                    <a:pt x="224" y="442"/>
                  </a:lnTo>
                  <a:lnTo>
                    <a:pt x="209" y="450"/>
                  </a:lnTo>
                  <a:lnTo>
                    <a:pt x="192" y="460"/>
                  </a:lnTo>
                  <a:lnTo>
                    <a:pt x="177" y="469"/>
                  </a:lnTo>
                  <a:lnTo>
                    <a:pt x="162" y="477"/>
                  </a:lnTo>
                  <a:lnTo>
                    <a:pt x="147" y="482"/>
                  </a:lnTo>
                  <a:lnTo>
                    <a:pt x="138" y="486"/>
                  </a:lnTo>
                  <a:lnTo>
                    <a:pt x="128" y="489"/>
                  </a:lnTo>
                  <a:lnTo>
                    <a:pt x="122" y="494"/>
                  </a:lnTo>
                  <a:lnTo>
                    <a:pt x="115" y="502"/>
                  </a:lnTo>
                  <a:lnTo>
                    <a:pt x="108" y="497"/>
                  </a:lnTo>
                  <a:lnTo>
                    <a:pt x="102" y="492"/>
                  </a:lnTo>
                  <a:lnTo>
                    <a:pt x="95" y="487"/>
                  </a:lnTo>
                  <a:lnTo>
                    <a:pt x="88" y="482"/>
                  </a:lnTo>
                  <a:lnTo>
                    <a:pt x="107" y="471"/>
                  </a:lnTo>
                  <a:lnTo>
                    <a:pt x="127" y="459"/>
                  </a:lnTo>
                  <a:lnTo>
                    <a:pt x="145" y="447"/>
                  </a:lnTo>
                  <a:lnTo>
                    <a:pt x="164" y="434"/>
                  </a:lnTo>
                  <a:lnTo>
                    <a:pt x="182" y="422"/>
                  </a:lnTo>
                  <a:lnTo>
                    <a:pt x="202" y="410"/>
                  </a:lnTo>
                  <a:lnTo>
                    <a:pt x="220" y="399"/>
                  </a:lnTo>
                  <a:lnTo>
                    <a:pt x="241" y="387"/>
                  </a:lnTo>
                  <a:lnTo>
                    <a:pt x="241" y="382"/>
                  </a:lnTo>
                  <a:lnTo>
                    <a:pt x="239" y="378"/>
                  </a:lnTo>
                  <a:lnTo>
                    <a:pt x="236" y="377"/>
                  </a:lnTo>
                  <a:lnTo>
                    <a:pt x="232" y="375"/>
                  </a:lnTo>
                  <a:lnTo>
                    <a:pt x="210" y="385"/>
                  </a:lnTo>
                  <a:lnTo>
                    <a:pt x="190" y="397"/>
                  </a:lnTo>
                  <a:lnTo>
                    <a:pt x="169" y="409"/>
                  </a:lnTo>
                  <a:lnTo>
                    <a:pt x="148" y="419"/>
                  </a:lnTo>
                  <a:lnTo>
                    <a:pt x="127" y="430"/>
                  </a:lnTo>
                  <a:lnTo>
                    <a:pt x="105" y="440"/>
                  </a:lnTo>
                  <a:lnTo>
                    <a:pt x="83" y="450"/>
                  </a:lnTo>
                  <a:lnTo>
                    <a:pt x="61" y="460"/>
                  </a:lnTo>
                  <a:lnTo>
                    <a:pt x="56" y="457"/>
                  </a:lnTo>
                  <a:lnTo>
                    <a:pt x="53" y="454"/>
                  </a:lnTo>
                  <a:lnTo>
                    <a:pt x="50" y="450"/>
                  </a:lnTo>
                  <a:lnTo>
                    <a:pt x="46" y="447"/>
                  </a:lnTo>
                  <a:lnTo>
                    <a:pt x="61" y="435"/>
                  </a:lnTo>
                  <a:lnTo>
                    <a:pt x="78" y="424"/>
                  </a:lnTo>
                  <a:lnTo>
                    <a:pt x="97" y="412"/>
                  </a:lnTo>
                  <a:lnTo>
                    <a:pt x="115" y="402"/>
                  </a:lnTo>
                  <a:lnTo>
                    <a:pt x="133" y="390"/>
                  </a:lnTo>
                  <a:lnTo>
                    <a:pt x="152" y="378"/>
                  </a:lnTo>
                  <a:lnTo>
                    <a:pt x="169" y="365"/>
                  </a:lnTo>
                  <a:lnTo>
                    <a:pt x="185" y="352"/>
                  </a:lnTo>
                  <a:lnTo>
                    <a:pt x="179" y="345"/>
                  </a:lnTo>
                  <a:lnTo>
                    <a:pt x="159" y="355"/>
                  </a:lnTo>
                  <a:lnTo>
                    <a:pt x="138" y="365"/>
                  </a:lnTo>
                  <a:lnTo>
                    <a:pt x="118" y="373"/>
                  </a:lnTo>
                  <a:lnTo>
                    <a:pt x="97" y="383"/>
                  </a:lnTo>
                  <a:lnTo>
                    <a:pt x="77" y="392"/>
                  </a:lnTo>
                  <a:lnTo>
                    <a:pt x="56" y="402"/>
                  </a:lnTo>
                  <a:lnTo>
                    <a:pt x="38" y="412"/>
                  </a:lnTo>
                  <a:lnTo>
                    <a:pt x="20" y="424"/>
                  </a:lnTo>
                  <a:lnTo>
                    <a:pt x="15" y="420"/>
                  </a:lnTo>
                  <a:lnTo>
                    <a:pt x="10" y="419"/>
                  </a:lnTo>
                  <a:lnTo>
                    <a:pt x="5" y="417"/>
                  </a:lnTo>
                  <a:lnTo>
                    <a:pt x="0" y="414"/>
                  </a:lnTo>
                  <a:lnTo>
                    <a:pt x="21" y="402"/>
                  </a:lnTo>
                  <a:lnTo>
                    <a:pt x="43" y="388"/>
                  </a:lnTo>
                  <a:lnTo>
                    <a:pt x="65" y="375"/>
                  </a:lnTo>
                  <a:lnTo>
                    <a:pt x="85" y="360"/>
                  </a:lnTo>
                  <a:lnTo>
                    <a:pt x="107" y="347"/>
                  </a:lnTo>
                  <a:lnTo>
                    <a:pt x="127" y="333"/>
                  </a:lnTo>
                  <a:lnTo>
                    <a:pt x="148" y="321"/>
                  </a:lnTo>
                  <a:lnTo>
                    <a:pt x="172" y="311"/>
                  </a:lnTo>
                  <a:lnTo>
                    <a:pt x="175" y="308"/>
                  </a:lnTo>
                  <a:lnTo>
                    <a:pt x="179" y="306"/>
                  </a:lnTo>
                  <a:lnTo>
                    <a:pt x="180" y="303"/>
                  </a:lnTo>
                  <a:lnTo>
                    <a:pt x="180" y="300"/>
                  </a:lnTo>
                  <a:lnTo>
                    <a:pt x="174" y="300"/>
                  </a:lnTo>
                  <a:lnTo>
                    <a:pt x="169" y="300"/>
                  </a:lnTo>
                  <a:lnTo>
                    <a:pt x="162" y="301"/>
                  </a:lnTo>
                  <a:lnTo>
                    <a:pt x="154" y="303"/>
                  </a:lnTo>
                  <a:lnTo>
                    <a:pt x="147" y="306"/>
                  </a:lnTo>
                  <a:lnTo>
                    <a:pt x="140" y="310"/>
                  </a:lnTo>
                  <a:lnTo>
                    <a:pt x="133" y="313"/>
                  </a:lnTo>
                  <a:lnTo>
                    <a:pt x="127" y="316"/>
                  </a:lnTo>
                  <a:lnTo>
                    <a:pt x="118" y="318"/>
                  </a:lnTo>
                  <a:lnTo>
                    <a:pt x="108" y="321"/>
                  </a:lnTo>
                  <a:lnTo>
                    <a:pt x="102" y="325"/>
                  </a:lnTo>
                  <a:lnTo>
                    <a:pt x="93" y="330"/>
                  </a:lnTo>
                  <a:lnTo>
                    <a:pt x="85" y="335"/>
                  </a:lnTo>
                  <a:lnTo>
                    <a:pt x="78" y="338"/>
                  </a:lnTo>
                  <a:lnTo>
                    <a:pt x="70" y="342"/>
                  </a:lnTo>
                  <a:lnTo>
                    <a:pt x="63" y="340"/>
                  </a:lnTo>
                  <a:lnTo>
                    <a:pt x="65" y="328"/>
                  </a:lnTo>
                  <a:lnTo>
                    <a:pt x="80" y="320"/>
                  </a:lnTo>
                  <a:lnTo>
                    <a:pt x="93" y="310"/>
                  </a:lnTo>
                  <a:lnTo>
                    <a:pt x="107" y="301"/>
                  </a:lnTo>
                  <a:lnTo>
                    <a:pt x="122" y="293"/>
                  </a:lnTo>
                  <a:lnTo>
                    <a:pt x="135" y="285"/>
                  </a:lnTo>
                  <a:lnTo>
                    <a:pt x="148" y="275"/>
                  </a:lnTo>
                  <a:lnTo>
                    <a:pt x="162" y="266"/>
                  </a:lnTo>
                  <a:lnTo>
                    <a:pt x="175" y="256"/>
                  </a:lnTo>
                  <a:lnTo>
                    <a:pt x="169" y="254"/>
                  </a:lnTo>
                  <a:lnTo>
                    <a:pt x="164" y="254"/>
                  </a:lnTo>
                  <a:lnTo>
                    <a:pt x="157" y="256"/>
                  </a:lnTo>
                  <a:lnTo>
                    <a:pt x="150" y="256"/>
                  </a:lnTo>
                  <a:lnTo>
                    <a:pt x="143" y="258"/>
                  </a:lnTo>
                  <a:lnTo>
                    <a:pt x="138" y="259"/>
                  </a:lnTo>
                  <a:lnTo>
                    <a:pt x="132" y="263"/>
                  </a:lnTo>
                  <a:lnTo>
                    <a:pt x="125" y="265"/>
                  </a:lnTo>
                  <a:lnTo>
                    <a:pt x="117" y="270"/>
                  </a:lnTo>
                  <a:lnTo>
                    <a:pt x="107" y="275"/>
                  </a:lnTo>
                  <a:lnTo>
                    <a:pt x="98" y="278"/>
                  </a:lnTo>
                  <a:lnTo>
                    <a:pt x="90" y="283"/>
                  </a:lnTo>
                  <a:lnTo>
                    <a:pt x="82" y="286"/>
                  </a:lnTo>
                  <a:lnTo>
                    <a:pt x="71" y="290"/>
                  </a:lnTo>
                  <a:lnTo>
                    <a:pt x="63" y="293"/>
                  </a:lnTo>
                  <a:lnTo>
                    <a:pt x="53" y="296"/>
                  </a:lnTo>
                  <a:lnTo>
                    <a:pt x="50" y="291"/>
                  </a:lnTo>
                  <a:lnTo>
                    <a:pt x="48" y="286"/>
                  </a:lnTo>
                  <a:lnTo>
                    <a:pt x="48" y="283"/>
                  </a:lnTo>
                  <a:lnTo>
                    <a:pt x="53" y="281"/>
                  </a:lnTo>
                  <a:lnTo>
                    <a:pt x="71" y="270"/>
                  </a:lnTo>
                  <a:lnTo>
                    <a:pt x="90" y="259"/>
                  </a:lnTo>
                  <a:lnTo>
                    <a:pt x="110" y="249"/>
                  </a:lnTo>
                  <a:lnTo>
                    <a:pt x="128" y="239"/>
                  </a:lnTo>
                  <a:lnTo>
                    <a:pt x="147" y="228"/>
                  </a:lnTo>
                  <a:lnTo>
                    <a:pt x="165" y="216"/>
                  </a:lnTo>
                  <a:lnTo>
                    <a:pt x="182" y="204"/>
                  </a:lnTo>
                  <a:lnTo>
                    <a:pt x="197" y="189"/>
                  </a:lnTo>
                  <a:lnTo>
                    <a:pt x="190" y="186"/>
                  </a:lnTo>
                  <a:lnTo>
                    <a:pt x="182" y="187"/>
                  </a:lnTo>
                  <a:lnTo>
                    <a:pt x="174" y="189"/>
                  </a:lnTo>
                  <a:lnTo>
                    <a:pt x="165" y="187"/>
                  </a:lnTo>
                  <a:lnTo>
                    <a:pt x="154" y="196"/>
                  </a:lnTo>
                  <a:lnTo>
                    <a:pt x="142" y="204"/>
                  </a:lnTo>
                  <a:lnTo>
                    <a:pt x="130" y="209"/>
                  </a:lnTo>
                  <a:lnTo>
                    <a:pt x="117" y="216"/>
                  </a:lnTo>
                  <a:lnTo>
                    <a:pt x="103" y="221"/>
                  </a:lnTo>
                  <a:lnTo>
                    <a:pt x="92" y="228"/>
                  </a:lnTo>
                  <a:lnTo>
                    <a:pt x="80" y="234"/>
                  </a:lnTo>
                  <a:lnTo>
                    <a:pt x="68" y="244"/>
                  </a:lnTo>
                  <a:lnTo>
                    <a:pt x="61" y="246"/>
                  </a:lnTo>
                  <a:lnTo>
                    <a:pt x="53" y="248"/>
                  </a:lnTo>
                  <a:lnTo>
                    <a:pt x="46" y="253"/>
                  </a:lnTo>
                  <a:lnTo>
                    <a:pt x="40" y="258"/>
                  </a:lnTo>
                  <a:lnTo>
                    <a:pt x="31" y="261"/>
                  </a:lnTo>
                  <a:lnTo>
                    <a:pt x="25" y="263"/>
                  </a:lnTo>
                  <a:lnTo>
                    <a:pt x="18" y="261"/>
                  </a:lnTo>
                  <a:lnTo>
                    <a:pt x="11" y="256"/>
                  </a:lnTo>
                  <a:lnTo>
                    <a:pt x="16" y="248"/>
                  </a:lnTo>
                  <a:lnTo>
                    <a:pt x="23" y="239"/>
                  </a:lnTo>
                  <a:lnTo>
                    <a:pt x="31" y="234"/>
                  </a:lnTo>
                  <a:lnTo>
                    <a:pt x="41" y="229"/>
                  </a:lnTo>
                  <a:lnTo>
                    <a:pt x="51" y="224"/>
                  </a:lnTo>
                  <a:lnTo>
                    <a:pt x="61" y="221"/>
                  </a:lnTo>
                  <a:lnTo>
                    <a:pt x="70" y="216"/>
                  </a:lnTo>
                  <a:lnTo>
                    <a:pt x="78" y="209"/>
                  </a:lnTo>
                  <a:lnTo>
                    <a:pt x="97" y="199"/>
                  </a:lnTo>
                  <a:lnTo>
                    <a:pt x="115" y="189"/>
                  </a:lnTo>
                  <a:lnTo>
                    <a:pt x="133" y="179"/>
                  </a:lnTo>
                  <a:lnTo>
                    <a:pt x="152" y="169"/>
                  </a:lnTo>
                  <a:lnTo>
                    <a:pt x="170" y="159"/>
                  </a:lnTo>
                  <a:lnTo>
                    <a:pt x="189" y="149"/>
                  </a:lnTo>
                  <a:lnTo>
                    <a:pt x="207" y="139"/>
                  </a:lnTo>
                  <a:lnTo>
                    <a:pt x="225" y="129"/>
                  </a:lnTo>
                  <a:lnTo>
                    <a:pt x="244" y="119"/>
                  </a:lnTo>
                  <a:lnTo>
                    <a:pt x="262" y="109"/>
                  </a:lnTo>
                  <a:lnTo>
                    <a:pt x="282" y="100"/>
                  </a:lnTo>
                  <a:lnTo>
                    <a:pt x="301" y="90"/>
                  </a:lnTo>
                  <a:lnTo>
                    <a:pt x="319" y="80"/>
                  </a:lnTo>
                  <a:lnTo>
                    <a:pt x="338" y="72"/>
                  </a:lnTo>
                  <a:lnTo>
                    <a:pt x="358" y="64"/>
                  </a:lnTo>
                  <a:lnTo>
                    <a:pt x="376" y="55"/>
                  </a:lnTo>
                  <a:lnTo>
                    <a:pt x="390" y="47"/>
                  </a:lnTo>
                  <a:lnTo>
                    <a:pt x="405" y="38"/>
                  </a:lnTo>
                  <a:lnTo>
                    <a:pt x="418" y="32"/>
                  </a:lnTo>
                  <a:lnTo>
                    <a:pt x="433" y="25"/>
                  </a:lnTo>
                  <a:lnTo>
                    <a:pt x="448" y="18"/>
                  </a:lnTo>
                  <a:lnTo>
                    <a:pt x="463" y="12"/>
                  </a:lnTo>
                  <a:lnTo>
                    <a:pt x="478" y="5"/>
                  </a:lnTo>
                  <a:lnTo>
                    <a:pt x="493" y="0"/>
                  </a:lnTo>
                  <a:lnTo>
                    <a:pt x="493" y="8"/>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26" name="Freeform 46"/>
            <p:cNvSpPr>
              <a:spLocks/>
            </p:cNvSpPr>
            <p:nvPr/>
          </p:nvSpPr>
          <p:spPr bwMode="auto">
            <a:xfrm>
              <a:off x="4156" y="1262"/>
              <a:ext cx="36" cy="23"/>
            </a:xfrm>
            <a:custGeom>
              <a:avLst/>
              <a:gdLst/>
              <a:ahLst/>
              <a:cxnLst>
                <a:cxn ang="0">
                  <a:pos x="34" y="5"/>
                </a:cxn>
                <a:cxn ang="0">
                  <a:pos x="29" y="10"/>
                </a:cxn>
                <a:cxn ang="0">
                  <a:pos x="22" y="15"/>
                </a:cxn>
                <a:cxn ang="0">
                  <a:pos x="15" y="18"/>
                </a:cxn>
                <a:cxn ang="0">
                  <a:pos x="7" y="20"/>
                </a:cxn>
                <a:cxn ang="0">
                  <a:pos x="0" y="15"/>
                </a:cxn>
                <a:cxn ang="0">
                  <a:pos x="9" y="10"/>
                </a:cxn>
                <a:cxn ang="0">
                  <a:pos x="17" y="1"/>
                </a:cxn>
                <a:cxn ang="0">
                  <a:pos x="24" y="0"/>
                </a:cxn>
                <a:cxn ang="0">
                  <a:pos x="34" y="5"/>
                </a:cxn>
              </a:cxnLst>
              <a:rect l="0" t="0" r="r" b="b"/>
              <a:pathLst>
                <a:path w="34" h="20">
                  <a:moveTo>
                    <a:pt x="34" y="5"/>
                  </a:moveTo>
                  <a:lnTo>
                    <a:pt x="29" y="10"/>
                  </a:lnTo>
                  <a:lnTo>
                    <a:pt x="22" y="15"/>
                  </a:lnTo>
                  <a:lnTo>
                    <a:pt x="15" y="18"/>
                  </a:lnTo>
                  <a:lnTo>
                    <a:pt x="7" y="20"/>
                  </a:lnTo>
                  <a:lnTo>
                    <a:pt x="0" y="15"/>
                  </a:lnTo>
                  <a:lnTo>
                    <a:pt x="9" y="10"/>
                  </a:lnTo>
                  <a:lnTo>
                    <a:pt x="17" y="1"/>
                  </a:lnTo>
                  <a:lnTo>
                    <a:pt x="24" y="0"/>
                  </a:lnTo>
                  <a:lnTo>
                    <a:pt x="34" y="5"/>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27" name="Freeform 47"/>
            <p:cNvSpPr>
              <a:spLocks/>
            </p:cNvSpPr>
            <p:nvPr/>
          </p:nvSpPr>
          <p:spPr bwMode="auto">
            <a:xfrm>
              <a:off x="3855" y="1276"/>
              <a:ext cx="17" cy="14"/>
            </a:xfrm>
            <a:custGeom>
              <a:avLst/>
              <a:gdLst/>
              <a:ahLst/>
              <a:cxnLst>
                <a:cxn ang="0">
                  <a:pos x="0" y="13"/>
                </a:cxn>
                <a:cxn ang="0">
                  <a:pos x="0" y="6"/>
                </a:cxn>
                <a:cxn ang="0">
                  <a:pos x="6" y="5"/>
                </a:cxn>
                <a:cxn ang="0">
                  <a:pos x="11" y="5"/>
                </a:cxn>
                <a:cxn ang="0">
                  <a:pos x="16" y="0"/>
                </a:cxn>
                <a:cxn ang="0">
                  <a:pos x="0" y="13"/>
                </a:cxn>
              </a:cxnLst>
              <a:rect l="0" t="0" r="r" b="b"/>
              <a:pathLst>
                <a:path w="16" h="13">
                  <a:moveTo>
                    <a:pt x="0" y="13"/>
                  </a:moveTo>
                  <a:lnTo>
                    <a:pt x="0" y="6"/>
                  </a:lnTo>
                  <a:lnTo>
                    <a:pt x="6" y="5"/>
                  </a:lnTo>
                  <a:lnTo>
                    <a:pt x="11" y="5"/>
                  </a:lnTo>
                  <a:lnTo>
                    <a:pt x="16" y="0"/>
                  </a:lnTo>
                  <a:lnTo>
                    <a:pt x="0" y="13"/>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28" name="Freeform 48"/>
            <p:cNvSpPr>
              <a:spLocks/>
            </p:cNvSpPr>
            <p:nvPr/>
          </p:nvSpPr>
          <p:spPr bwMode="auto">
            <a:xfrm>
              <a:off x="4086" y="1288"/>
              <a:ext cx="31" cy="27"/>
            </a:xfrm>
            <a:custGeom>
              <a:avLst/>
              <a:gdLst/>
              <a:ahLst/>
              <a:cxnLst>
                <a:cxn ang="0">
                  <a:pos x="28" y="11"/>
                </a:cxn>
                <a:cxn ang="0">
                  <a:pos x="27" y="16"/>
                </a:cxn>
                <a:cxn ang="0">
                  <a:pos x="22" y="20"/>
                </a:cxn>
                <a:cxn ang="0">
                  <a:pos x="17" y="21"/>
                </a:cxn>
                <a:cxn ang="0">
                  <a:pos x="12" y="23"/>
                </a:cxn>
                <a:cxn ang="0">
                  <a:pos x="7" y="21"/>
                </a:cxn>
                <a:cxn ang="0">
                  <a:pos x="3" y="18"/>
                </a:cxn>
                <a:cxn ang="0">
                  <a:pos x="2" y="11"/>
                </a:cxn>
                <a:cxn ang="0">
                  <a:pos x="0" y="6"/>
                </a:cxn>
                <a:cxn ang="0">
                  <a:pos x="7" y="0"/>
                </a:cxn>
                <a:cxn ang="0">
                  <a:pos x="15" y="0"/>
                </a:cxn>
                <a:cxn ang="0">
                  <a:pos x="23" y="5"/>
                </a:cxn>
                <a:cxn ang="0">
                  <a:pos x="28" y="11"/>
                </a:cxn>
              </a:cxnLst>
              <a:rect l="0" t="0" r="r" b="b"/>
              <a:pathLst>
                <a:path w="28" h="23">
                  <a:moveTo>
                    <a:pt x="28" y="11"/>
                  </a:moveTo>
                  <a:lnTo>
                    <a:pt x="27" y="16"/>
                  </a:lnTo>
                  <a:lnTo>
                    <a:pt x="22" y="20"/>
                  </a:lnTo>
                  <a:lnTo>
                    <a:pt x="17" y="21"/>
                  </a:lnTo>
                  <a:lnTo>
                    <a:pt x="12" y="23"/>
                  </a:lnTo>
                  <a:lnTo>
                    <a:pt x="7" y="21"/>
                  </a:lnTo>
                  <a:lnTo>
                    <a:pt x="3" y="18"/>
                  </a:lnTo>
                  <a:lnTo>
                    <a:pt x="2" y="11"/>
                  </a:lnTo>
                  <a:lnTo>
                    <a:pt x="0" y="6"/>
                  </a:lnTo>
                  <a:lnTo>
                    <a:pt x="7" y="0"/>
                  </a:lnTo>
                  <a:lnTo>
                    <a:pt x="15" y="0"/>
                  </a:lnTo>
                  <a:lnTo>
                    <a:pt x="23" y="5"/>
                  </a:lnTo>
                  <a:lnTo>
                    <a:pt x="28" y="11"/>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29" name="Freeform 49"/>
            <p:cNvSpPr>
              <a:spLocks/>
            </p:cNvSpPr>
            <p:nvPr/>
          </p:nvSpPr>
          <p:spPr bwMode="auto">
            <a:xfrm>
              <a:off x="3857" y="1299"/>
              <a:ext cx="53" cy="34"/>
            </a:xfrm>
            <a:custGeom>
              <a:avLst/>
              <a:gdLst/>
              <a:ahLst/>
              <a:cxnLst>
                <a:cxn ang="0">
                  <a:pos x="50" y="0"/>
                </a:cxn>
                <a:cxn ang="0">
                  <a:pos x="45" y="5"/>
                </a:cxn>
                <a:cxn ang="0">
                  <a:pos x="39" y="8"/>
                </a:cxn>
                <a:cxn ang="0">
                  <a:pos x="34" y="13"/>
                </a:cxn>
                <a:cxn ang="0">
                  <a:pos x="25" y="15"/>
                </a:cxn>
                <a:cxn ang="0">
                  <a:pos x="19" y="18"/>
                </a:cxn>
                <a:cxn ang="0">
                  <a:pos x="12" y="21"/>
                </a:cxn>
                <a:cxn ang="0">
                  <a:pos x="5" y="25"/>
                </a:cxn>
                <a:cxn ang="0">
                  <a:pos x="0" y="30"/>
                </a:cxn>
                <a:cxn ang="0">
                  <a:pos x="5" y="25"/>
                </a:cxn>
                <a:cxn ang="0">
                  <a:pos x="12" y="20"/>
                </a:cxn>
                <a:cxn ang="0">
                  <a:pos x="17" y="16"/>
                </a:cxn>
                <a:cxn ang="0">
                  <a:pos x="24" y="11"/>
                </a:cxn>
                <a:cxn ang="0">
                  <a:pos x="30" y="8"/>
                </a:cxn>
                <a:cxn ang="0">
                  <a:pos x="37" y="5"/>
                </a:cxn>
                <a:cxn ang="0">
                  <a:pos x="44" y="1"/>
                </a:cxn>
                <a:cxn ang="0">
                  <a:pos x="50" y="0"/>
                </a:cxn>
              </a:cxnLst>
              <a:rect l="0" t="0" r="r" b="b"/>
              <a:pathLst>
                <a:path w="50" h="30">
                  <a:moveTo>
                    <a:pt x="50" y="0"/>
                  </a:moveTo>
                  <a:lnTo>
                    <a:pt x="45" y="5"/>
                  </a:lnTo>
                  <a:lnTo>
                    <a:pt x="39" y="8"/>
                  </a:lnTo>
                  <a:lnTo>
                    <a:pt x="34" y="13"/>
                  </a:lnTo>
                  <a:lnTo>
                    <a:pt x="25" y="15"/>
                  </a:lnTo>
                  <a:lnTo>
                    <a:pt x="19" y="18"/>
                  </a:lnTo>
                  <a:lnTo>
                    <a:pt x="12" y="21"/>
                  </a:lnTo>
                  <a:lnTo>
                    <a:pt x="5" y="25"/>
                  </a:lnTo>
                  <a:lnTo>
                    <a:pt x="0" y="30"/>
                  </a:lnTo>
                  <a:lnTo>
                    <a:pt x="5" y="25"/>
                  </a:lnTo>
                  <a:lnTo>
                    <a:pt x="12" y="20"/>
                  </a:lnTo>
                  <a:lnTo>
                    <a:pt x="17" y="16"/>
                  </a:lnTo>
                  <a:lnTo>
                    <a:pt x="24" y="11"/>
                  </a:lnTo>
                  <a:lnTo>
                    <a:pt x="30" y="8"/>
                  </a:lnTo>
                  <a:lnTo>
                    <a:pt x="37" y="5"/>
                  </a:lnTo>
                  <a:lnTo>
                    <a:pt x="44" y="1"/>
                  </a:lnTo>
                  <a:lnTo>
                    <a:pt x="50"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30" name="Freeform 50"/>
            <p:cNvSpPr>
              <a:spLocks/>
            </p:cNvSpPr>
            <p:nvPr/>
          </p:nvSpPr>
          <p:spPr bwMode="auto">
            <a:xfrm>
              <a:off x="4185" y="1292"/>
              <a:ext cx="47" cy="32"/>
            </a:xfrm>
            <a:custGeom>
              <a:avLst/>
              <a:gdLst/>
              <a:ahLst/>
              <a:cxnLst>
                <a:cxn ang="0">
                  <a:pos x="43" y="5"/>
                </a:cxn>
                <a:cxn ang="0">
                  <a:pos x="36" y="13"/>
                </a:cxn>
                <a:cxn ang="0">
                  <a:pos x="26" y="20"/>
                </a:cxn>
                <a:cxn ang="0">
                  <a:pos x="15" y="23"/>
                </a:cxn>
                <a:cxn ang="0">
                  <a:pos x="5" y="26"/>
                </a:cxn>
                <a:cxn ang="0">
                  <a:pos x="1" y="25"/>
                </a:cxn>
                <a:cxn ang="0">
                  <a:pos x="0" y="23"/>
                </a:cxn>
                <a:cxn ang="0">
                  <a:pos x="0" y="20"/>
                </a:cxn>
                <a:cxn ang="0">
                  <a:pos x="0" y="16"/>
                </a:cxn>
                <a:cxn ang="0">
                  <a:pos x="11" y="13"/>
                </a:cxn>
                <a:cxn ang="0">
                  <a:pos x="21" y="5"/>
                </a:cxn>
                <a:cxn ang="0">
                  <a:pos x="33" y="0"/>
                </a:cxn>
                <a:cxn ang="0">
                  <a:pos x="43" y="5"/>
                </a:cxn>
              </a:cxnLst>
              <a:rect l="0" t="0" r="r" b="b"/>
              <a:pathLst>
                <a:path w="43" h="26">
                  <a:moveTo>
                    <a:pt x="43" y="5"/>
                  </a:moveTo>
                  <a:lnTo>
                    <a:pt x="36" y="13"/>
                  </a:lnTo>
                  <a:lnTo>
                    <a:pt x="26" y="20"/>
                  </a:lnTo>
                  <a:lnTo>
                    <a:pt x="15" y="23"/>
                  </a:lnTo>
                  <a:lnTo>
                    <a:pt x="5" y="26"/>
                  </a:lnTo>
                  <a:lnTo>
                    <a:pt x="1" y="25"/>
                  </a:lnTo>
                  <a:lnTo>
                    <a:pt x="0" y="23"/>
                  </a:lnTo>
                  <a:lnTo>
                    <a:pt x="0" y="20"/>
                  </a:lnTo>
                  <a:lnTo>
                    <a:pt x="0" y="16"/>
                  </a:lnTo>
                  <a:lnTo>
                    <a:pt x="11" y="13"/>
                  </a:lnTo>
                  <a:lnTo>
                    <a:pt x="21" y="5"/>
                  </a:lnTo>
                  <a:lnTo>
                    <a:pt x="33" y="0"/>
                  </a:lnTo>
                  <a:lnTo>
                    <a:pt x="43" y="5"/>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31" name="Freeform 51"/>
            <p:cNvSpPr>
              <a:spLocks/>
            </p:cNvSpPr>
            <p:nvPr/>
          </p:nvSpPr>
          <p:spPr bwMode="auto">
            <a:xfrm>
              <a:off x="4018" y="1303"/>
              <a:ext cx="57" cy="46"/>
            </a:xfrm>
            <a:custGeom>
              <a:avLst/>
              <a:gdLst/>
              <a:ahLst/>
              <a:cxnLst>
                <a:cxn ang="0">
                  <a:pos x="53" y="6"/>
                </a:cxn>
                <a:cxn ang="0">
                  <a:pos x="51" y="18"/>
                </a:cxn>
                <a:cxn ang="0">
                  <a:pos x="45" y="25"/>
                </a:cxn>
                <a:cxn ang="0">
                  <a:pos x="36" y="30"/>
                </a:cxn>
                <a:cxn ang="0">
                  <a:pos x="28" y="37"/>
                </a:cxn>
                <a:cxn ang="0">
                  <a:pos x="20" y="35"/>
                </a:cxn>
                <a:cxn ang="0">
                  <a:pos x="13" y="38"/>
                </a:cxn>
                <a:cxn ang="0">
                  <a:pos x="6" y="40"/>
                </a:cxn>
                <a:cxn ang="0">
                  <a:pos x="0" y="35"/>
                </a:cxn>
                <a:cxn ang="0">
                  <a:pos x="0" y="25"/>
                </a:cxn>
                <a:cxn ang="0">
                  <a:pos x="5" y="16"/>
                </a:cxn>
                <a:cxn ang="0">
                  <a:pos x="13" y="11"/>
                </a:cxn>
                <a:cxn ang="0">
                  <a:pos x="20" y="5"/>
                </a:cxn>
                <a:cxn ang="0">
                  <a:pos x="28" y="6"/>
                </a:cxn>
                <a:cxn ang="0">
                  <a:pos x="36" y="3"/>
                </a:cxn>
                <a:cxn ang="0">
                  <a:pos x="45" y="0"/>
                </a:cxn>
                <a:cxn ang="0">
                  <a:pos x="53" y="6"/>
                </a:cxn>
              </a:cxnLst>
              <a:rect l="0" t="0" r="r" b="b"/>
              <a:pathLst>
                <a:path w="53" h="40">
                  <a:moveTo>
                    <a:pt x="53" y="6"/>
                  </a:moveTo>
                  <a:lnTo>
                    <a:pt x="51" y="18"/>
                  </a:lnTo>
                  <a:lnTo>
                    <a:pt x="45" y="25"/>
                  </a:lnTo>
                  <a:lnTo>
                    <a:pt x="36" y="30"/>
                  </a:lnTo>
                  <a:lnTo>
                    <a:pt x="28" y="37"/>
                  </a:lnTo>
                  <a:lnTo>
                    <a:pt x="20" y="35"/>
                  </a:lnTo>
                  <a:lnTo>
                    <a:pt x="13" y="38"/>
                  </a:lnTo>
                  <a:lnTo>
                    <a:pt x="6" y="40"/>
                  </a:lnTo>
                  <a:lnTo>
                    <a:pt x="0" y="35"/>
                  </a:lnTo>
                  <a:lnTo>
                    <a:pt x="0" y="25"/>
                  </a:lnTo>
                  <a:lnTo>
                    <a:pt x="5" y="16"/>
                  </a:lnTo>
                  <a:lnTo>
                    <a:pt x="13" y="11"/>
                  </a:lnTo>
                  <a:lnTo>
                    <a:pt x="20" y="5"/>
                  </a:lnTo>
                  <a:lnTo>
                    <a:pt x="28" y="6"/>
                  </a:lnTo>
                  <a:lnTo>
                    <a:pt x="36" y="3"/>
                  </a:lnTo>
                  <a:lnTo>
                    <a:pt x="45" y="0"/>
                  </a:lnTo>
                  <a:lnTo>
                    <a:pt x="53" y="6"/>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32" name="Freeform 52"/>
            <p:cNvSpPr>
              <a:spLocks/>
            </p:cNvSpPr>
            <p:nvPr/>
          </p:nvSpPr>
          <p:spPr bwMode="auto">
            <a:xfrm>
              <a:off x="4202" y="1331"/>
              <a:ext cx="59" cy="29"/>
            </a:xfrm>
            <a:custGeom>
              <a:avLst/>
              <a:gdLst/>
              <a:ahLst/>
              <a:cxnLst>
                <a:cxn ang="0">
                  <a:pos x="57" y="0"/>
                </a:cxn>
                <a:cxn ang="0">
                  <a:pos x="52" y="8"/>
                </a:cxn>
                <a:cxn ang="0">
                  <a:pos x="43" y="15"/>
                </a:cxn>
                <a:cxn ang="0">
                  <a:pos x="33" y="20"/>
                </a:cxn>
                <a:cxn ang="0">
                  <a:pos x="23" y="25"/>
                </a:cxn>
                <a:cxn ang="0">
                  <a:pos x="0" y="25"/>
                </a:cxn>
                <a:cxn ang="0">
                  <a:pos x="6" y="22"/>
                </a:cxn>
                <a:cxn ang="0">
                  <a:pos x="13" y="17"/>
                </a:cxn>
                <a:cxn ang="0">
                  <a:pos x="20" y="14"/>
                </a:cxn>
                <a:cxn ang="0">
                  <a:pos x="26" y="8"/>
                </a:cxn>
                <a:cxn ang="0">
                  <a:pos x="35" y="5"/>
                </a:cxn>
                <a:cxn ang="0">
                  <a:pos x="42" y="2"/>
                </a:cxn>
                <a:cxn ang="0">
                  <a:pos x="50" y="0"/>
                </a:cxn>
                <a:cxn ang="0">
                  <a:pos x="57" y="0"/>
                </a:cxn>
                <a:cxn ang="0">
                  <a:pos x="57" y="0"/>
                </a:cxn>
              </a:cxnLst>
              <a:rect l="0" t="0" r="r" b="b"/>
              <a:pathLst>
                <a:path w="57" h="25">
                  <a:moveTo>
                    <a:pt x="57" y="0"/>
                  </a:moveTo>
                  <a:lnTo>
                    <a:pt x="52" y="8"/>
                  </a:lnTo>
                  <a:lnTo>
                    <a:pt x="43" y="15"/>
                  </a:lnTo>
                  <a:lnTo>
                    <a:pt x="33" y="20"/>
                  </a:lnTo>
                  <a:lnTo>
                    <a:pt x="23" y="25"/>
                  </a:lnTo>
                  <a:lnTo>
                    <a:pt x="0" y="25"/>
                  </a:lnTo>
                  <a:lnTo>
                    <a:pt x="6" y="22"/>
                  </a:lnTo>
                  <a:lnTo>
                    <a:pt x="13" y="17"/>
                  </a:lnTo>
                  <a:lnTo>
                    <a:pt x="20" y="14"/>
                  </a:lnTo>
                  <a:lnTo>
                    <a:pt x="26" y="8"/>
                  </a:lnTo>
                  <a:lnTo>
                    <a:pt x="35" y="5"/>
                  </a:lnTo>
                  <a:lnTo>
                    <a:pt x="42" y="2"/>
                  </a:lnTo>
                  <a:lnTo>
                    <a:pt x="50" y="0"/>
                  </a:lnTo>
                  <a:lnTo>
                    <a:pt x="57" y="0"/>
                  </a:lnTo>
                  <a:lnTo>
                    <a:pt x="57"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33" name="Freeform 53"/>
            <p:cNvSpPr>
              <a:spLocks/>
            </p:cNvSpPr>
            <p:nvPr/>
          </p:nvSpPr>
          <p:spPr bwMode="auto">
            <a:xfrm>
              <a:off x="3863" y="1344"/>
              <a:ext cx="47" cy="28"/>
            </a:xfrm>
            <a:custGeom>
              <a:avLst/>
              <a:gdLst/>
              <a:ahLst/>
              <a:cxnLst>
                <a:cxn ang="0">
                  <a:pos x="43" y="0"/>
                </a:cxn>
                <a:cxn ang="0">
                  <a:pos x="35" y="10"/>
                </a:cxn>
                <a:cxn ang="0">
                  <a:pos x="25" y="15"/>
                </a:cxn>
                <a:cxn ang="0">
                  <a:pos x="15" y="20"/>
                </a:cxn>
                <a:cxn ang="0">
                  <a:pos x="5" y="25"/>
                </a:cxn>
                <a:cxn ang="0">
                  <a:pos x="0" y="22"/>
                </a:cxn>
                <a:cxn ang="0">
                  <a:pos x="10" y="15"/>
                </a:cxn>
                <a:cxn ang="0">
                  <a:pos x="22" y="8"/>
                </a:cxn>
                <a:cxn ang="0">
                  <a:pos x="32" y="2"/>
                </a:cxn>
                <a:cxn ang="0">
                  <a:pos x="43" y="0"/>
                </a:cxn>
              </a:cxnLst>
              <a:rect l="0" t="0" r="r" b="b"/>
              <a:pathLst>
                <a:path w="43" h="25">
                  <a:moveTo>
                    <a:pt x="43" y="0"/>
                  </a:moveTo>
                  <a:lnTo>
                    <a:pt x="35" y="10"/>
                  </a:lnTo>
                  <a:lnTo>
                    <a:pt x="25" y="15"/>
                  </a:lnTo>
                  <a:lnTo>
                    <a:pt x="15" y="20"/>
                  </a:lnTo>
                  <a:lnTo>
                    <a:pt x="5" y="25"/>
                  </a:lnTo>
                  <a:lnTo>
                    <a:pt x="0" y="22"/>
                  </a:lnTo>
                  <a:lnTo>
                    <a:pt x="10" y="15"/>
                  </a:lnTo>
                  <a:lnTo>
                    <a:pt x="22" y="8"/>
                  </a:lnTo>
                  <a:lnTo>
                    <a:pt x="32" y="2"/>
                  </a:lnTo>
                  <a:lnTo>
                    <a:pt x="43"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34" name="Freeform 54"/>
            <p:cNvSpPr>
              <a:spLocks/>
            </p:cNvSpPr>
            <p:nvPr/>
          </p:nvSpPr>
          <p:spPr bwMode="auto">
            <a:xfrm>
              <a:off x="4096" y="1338"/>
              <a:ext cx="60" cy="61"/>
            </a:xfrm>
            <a:custGeom>
              <a:avLst/>
              <a:gdLst/>
              <a:ahLst/>
              <a:cxnLst>
                <a:cxn ang="0">
                  <a:pos x="57" y="25"/>
                </a:cxn>
                <a:cxn ang="0">
                  <a:pos x="50" y="30"/>
                </a:cxn>
                <a:cxn ang="0">
                  <a:pos x="44" y="37"/>
                </a:cxn>
                <a:cxn ang="0">
                  <a:pos x="37" y="42"/>
                </a:cxn>
                <a:cxn ang="0">
                  <a:pos x="30" y="47"/>
                </a:cxn>
                <a:cxn ang="0">
                  <a:pos x="24" y="52"/>
                </a:cxn>
                <a:cxn ang="0">
                  <a:pos x="15" y="53"/>
                </a:cxn>
                <a:cxn ang="0">
                  <a:pos x="9" y="53"/>
                </a:cxn>
                <a:cxn ang="0">
                  <a:pos x="0" y="50"/>
                </a:cxn>
                <a:cxn ang="0">
                  <a:pos x="0" y="43"/>
                </a:cxn>
                <a:cxn ang="0">
                  <a:pos x="5" y="38"/>
                </a:cxn>
                <a:cxn ang="0">
                  <a:pos x="10" y="32"/>
                </a:cxn>
                <a:cxn ang="0">
                  <a:pos x="15" y="27"/>
                </a:cxn>
                <a:cxn ang="0">
                  <a:pos x="12" y="20"/>
                </a:cxn>
                <a:cxn ang="0">
                  <a:pos x="7" y="13"/>
                </a:cxn>
                <a:cxn ang="0">
                  <a:pos x="2" y="7"/>
                </a:cxn>
                <a:cxn ang="0">
                  <a:pos x="4" y="0"/>
                </a:cxn>
                <a:cxn ang="0">
                  <a:pos x="10" y="1"/>
                </a:cxn>
                <a:cxn ang="0">
                  <a:pos x="19" y="3"/>
                </a:cxn>
                <a:cxn ang="0">
                  <a:pos x="25" y="7"/>
                </a:cxn>
                <a:cxn ang="0">
                  <a:pos x="32" y="8"/>
                </a:cxn>
                <a:cxn ang="0">
                  <a:pos x="39" y="12"/>
                </a:cxn>
                <a:cxn ang="0">
                  <a:pos x="44" y="15"/>
                </a:cxn>
                <a:cxn ang="0">
                  <a:pos x="50" y="20"/>
                </a:cxn>
                <a:cxn ang="0">
                  <a:pos x="57" y="25"/>
                </a:cxn>
              </a:cxnLst>
              <a:rect l="0" t="0" r="r" b="b"/>
              <a:pathLst>
                <a:path w="57" h="53">
                  <a:moveTo>
                    <a:pt x="57" y="25"/>
                  </a:moveTo>
                  <a:lnTo>
                    <a:pt x="50" y="30"/>
                  </a:lnTo>
                  <a:lnTo>
                    <a:pt x="44" y="37"/>
                  </a:lnTo>
                  <a:lnTo>
                    <a:pt x="37" y="42"/>
                  </a:lnTo>
                  <a:lnTo>
                    <a:pt x="30" y="47"/>
                  </a:lnTo>
                  <a:lnTo>
                    <a:pt x="24" y="52"/>
                  </a:lnTo>
                  <a:lnTo>
                    <a:pt x="15" y="53"/>
                  </a:lnTo>
                  <a:lnTo>
                    <a:pt x="9" y="53"/>
                  </a:lnTo>
                  <a:lnTo>
                    <a:pt x="0" y="50"/>
                  </a:lnTo>
                  <a:lnTo>
                    <a:pt x="0" y="43"/>
                  </a:lnTo>
                  <a:lnTo>
                    <a:pt x="5" y="38"/>
                  </a:lnTo>
                  <a:lnTo>
                    <a:pt x="10" y="32"/>
                  </a:lnTo>
                  <a:lnTo>
                    <a:pt x="15" y="27"/>
                  </a:lnTo>
                  <a:lnTo>
                    <a:pt x="12" y="20"/>
                  </a:lnTo>
                  <a:lnTo>
                    <a:pt x="7" y="13"/>
                  </a:lnTo>
                  <a:lnTo>
                    <a:pt x="2" y="7"/>
                  </a:lnTo>
                  <a:lnTo>
                    <a:pt x="4" y="0"/>
                  </a:lnTo>
                  <a:lnTo>
                    <a:pt x="10" y="1"/>
                  </a:lnTo>
                  <a:lnTo>
                    <a:pt x="19" y="3"/>
                  </a:lnTo>
                  <a:lnTo>
                    <a:pt x="25" y="7"/>
                  </a:lnTo>
                  <a:lnTo>
                    <a:pt x="32" y="8"/>
                  </a:lnTo>
                  <a:lnTo>
                    <a:pt x="39" y="12"/>
                  </a:lnTo>
                  <a:lnTo>
                    <a:pt x="44" y="15"/>
                  </a:lnTo>
                  <a:lnTo>
                    <a:pt x="50" y="20"/>
                  </a:lnTo>
                  <a:lnTo>
                    <a:pt x="57" y="25"/>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35" name="Freeform 55"/>
            <p:cNvSpPr>
              <a:spLocks/>
            </p:cNvSpPr>
            <p:nvPr/>
          </p:nvSpPr>
          <p:spPr bwMode="auto">
            <a:xfrm>
              <a:off x="4264" y="1363"/>
              <a:ext cx="29" cy="13"/>
            </a:xfrm>
            <a:custGeom>
              <a:avLst/>
              <a:gdLst/>
              <a:ahLst/>
              <a:cxnLst>
                <a:cxn ang="0">
                  <a:pos x="29" y="11"/>
                </a:cxn>
                <a:cxn ang="0">
                  <a:pos x="20" y="10"/>
                </a:cxn>
                <a:cxn ang="0">
                  <a:pos x="12" y="10"/>
                </a:cxn>
                <a:cxn ang="0">
                  <a:pos x="4" y="8"/>
                </a:cxn>
                <a:cxn ang="0">
                  <a:pos x="0" y="3"/>
                </a:cxn>
                <a:cxn ang="0">
                  <a:pos x="9" y="3"/>
                </a:cxn>
                <a:cxn ang="0">
                  <a:pos x="17" y="0"/>
                </a:cxn>
                <a:cxn ang="0">
                  <a:pos x="24" y="1"/>
                </a:cxn>
                <a:cxn ang="0">
                  <a:pos x="29" y="11"/>
                </a:cxn>
              </a:cxnLst>
              <a:rect l="0" t="0" r="r" b="b"/>
              <a:pathLst>
                <a:path w="29" h="11">
                  <a:moveTo>
                    <a:pt x="29" y="11"/>
                  </a:moveTo>
                  <a:lnTo>
                    <a:pt x="20" y="10"/>
                  </a:lnTo>
                  <a:lnTo>
                    <a:pt x="12" y="10"/>
                  </a:lnTo>
                  <a:lnTo>
                    <a:pt x="4" y="8"/>
                  </a:lnTo>
                  <a:lnTo>
                    <a:pt x="0" y="3"/>
                  </a:lnTo>
                  <a:lnTo>
                    <a:pt x="9" y="3"/>
                  </a:lnTo>
                  <a:lnTo>
                    <a:pt x="17" y="0"/>
                  </a:lnTo>
                  <a:lnTo>
                    <a:pt x="24" y="1"/>
                  </a:lnTo>
                  <a:lnTo>
                    <a:pt x="29" y="11"/>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36" name="Freeform 56"/>
            <p:cNvSpPr>
              <a:spLocks/>
            </p:cNvSpPr>
            <p:nvPr/>
          </p:nvSpPr>
          <p:spPr bwMode="auto">
            <a:xfrm>
              <a:off x="3882" y="1381"/>
              <a:ext cx="41" cy="34"/>
            </a:xfrm>
            <a:custGeom>
              <a:avLst/>
              <a:gdLst/>
              <a:ahLst/>
              <a:cxnLst>
                <a:cxn ang="0">
                  <a:pos x="4" y="30"/>
                </a:cxn>
                <a:cxn ang="0">
                  <a:pos x="0" y="26"/>
                </a:cxn>
                <a:cxn ang="0">
                  <a:pos x="5" y="16"/>
                </a:cxn>
                <a:cxn ang="0">
                  <a:pos x="15" y="10"/>
                </a:cxn>
                <a:cxn ang="0">
                  <a:pos x="27" y="5"/>
                </a:cxn>
                <a:cxn ang="0">
                  <a:pos x="37" y="0"/>
                </a:cxn>
                <a:cxn ang="0">
                  <a:pos x="39" y="11"/>
                </a:cxn>
                <a:cxn ang="0">
                  <a:pos x="29" y="16"/>
                </a:cxn>
                <a:cxn ang="0">
                  <a:pos x="15" y="21"/>
                </a:cxn>
                <a:cxn ang="0">
                  <a:pos x="4" y="30"/>
                </a:cxn>
              </a:cxnLst>
              <a:rect l="0" t="0" r="r" b="b"/>
              <a:pathLst>
                <a:path w="39" h="30">
                  <a:moveTo>
                    <a:pt x="4" y="30"/>
                  </a:moveTo>
                  <a:lnTo>
                    <a:pt x="0" y="26"/>
                  </a:lnTo>
                  <a:lnTo>
                    <a:pt x="5" y="16"/>
                  </a:lnTo>
                  <a:lnTo>
                    <a:pt x="15" y="10"/>
                  </a:lnTo>
                  <a:lnTo>
                    <a:pt x="27" y="5"/>
                  </a:lnTo>
                  <a:lnTo>
                    <a:pt x="37" y="0"/>
                  </a:lnTo>
                  <a:lnTo>
                    <a:pt x="39" y="11"/>
                  </a:lnTo>
                  <a:lnTo>
                    <a:pt x="29" y="16"/>
                  </a:lnTo>
                  <a:lnTo>
                    <a:pt x="15" y="21"/>
                  </a:lnTo>
                  <a:lnTo>
                    <a:pt x="4" y="3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37" name="Freeform 57"/>
            <p:cNvSpPr>
              <a:spLocks/>
            </p:cNvSpPr>
            <p:nvPr/>
          </p:nvSpPr>
          <p:spPr bwMode="auto">
            <a:xfrm>
              <a:off x="3910" y="1420"/>
              <a:ext cx="57" cy="32"/>
            </a:xfrm>
            <a:custGeom>
              <a:avLst/>
              <a:gdLst/>
              <a:ahLst/>
              <a:cxnLst>
                <a:cxn ang="0">
                  <a:pos x="54" y="9"/>
                </a:cxn>
                <a:cxn ang="0">
                  <a:pos x="42" y="12"/>
                </a:cxn>
                <a:cxn ang="0">
                  <a:pos x="31" y="15"/>
                </a:cxn>
                <a:cxn ang="0">
                  <a:pos x="19" y="20"/>
                </a:cxn>
                <a:cxn ang="0">
                  <a:pos x="11" y="29"/>
                </a:cxn>
                <a:cxn ang="0">
                  <a:pos x="7" y="29"/>
                </a:cxn>
                <a:cxn ang="0">
                  <a:pos x="6" y="27"/>
                </a:cxn>
                <a:cxn ang="0">
                  <a:pos x="2" y="25"/>
                </a:cxn>
                <a:cxn ang="0">
                  <a:pos x="0" y="24"/>
                </a:cxn>
                <a:cxn ang="0">
                  <a:pos x="9" y="15"/>
                </a:cxn>
                <a:cxn ang="0">
                  <a:pos x="21" y="10"/>
                </a:cxn>
                <a:cxn ang="0">
                  <a:pos x="32" y="5"/>
                </a:cxn>
                <a:cxn ang="0">
                  <a:pos x="44" y="0"/>
                </a:cxn>
                <a:cxn ang="0">
                  <a:pos x="47" y="0"/>
                </a:cxn>
                <a:cxn ang="0">
                  <a:pos x="51" y="2"/>
                </a:cxn>
                <a:cxn ang="0">
                  <a:pos x="54" y="4"/>
                </a:cxn>
                <a:cxn ang="0">
                  <a:pos x="54" y="9"/>
                </a:cxn>
              </a:cxnLst>
              <a:rect l="0" t="0" r="r" b="b"/>
              <a:pathLst>
                <a:path w="54" h="29">
                  <a:moveTo>
                    <a:pt x="54" y="9"/>
                  </a:moveTo>
                  <a:lnTo>
                    <a:pt x="42" y="12"/>
                  </a:lnTo>
                  <a:lnTo>
                    <a:pt x="31" y="15"/>
                  </a:lnTo>
                  <a:lnTo>
                    <a:pt x="19" y="20"/>
                  </a:lnTo>
                  <a:lnTo>
                    <a:pt x="11" y="29"/>
                  </a:lnTo>
                  <a:lnTo>
                    <a:pt x="7" y="29"/>
                  </a:lnTo>
                  <a:lnTo>
                    <a:pt x="6" y="27"/>
                  </a:lnTo>
                  <a:lnTo>
                    <a:pt x="2" y="25"/>
                  </a:lnTo>
                  <a:lnTo>
                    <a:pt x="0" y="24"/>
                  </a:lnTo>
                  <a:lnTo>
                    <a:pt x="9" y="15"/>
                  </a:lnTo>
                  <a:lnTo>
                    <a:pt x="21" y="10"/>
                  </a:lnTo>
                  <a:lnTo>
                    <a:pt x="32" y="5"/>
                  </a:lnTo>
                  <a:lnTo>
                    <a:pt x="44" y="0"/>
                  </a:lnTo>
                  <a:lnTo>
                    <a:pt x="47" y="0"/>
                  </a:lnTo>
                  <a:lnTo>
                    <a:pt x="51" y="2"/>
                  </a:lnTo>
                  <a:lnTo>
                    <a:pt x="54" y="4"/>
                  </a:lnTo>
                  <a:lnTo>
                    <a:pt x="54" y="9"/>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38" name="Freeform 58"/>
            <p:cNvSpPr>
              <a:spLocks/>
            </p:cNvSpPr>
            <p:nvPr/>
          </p:nvSpPr>
          <p:spPr bwMode="auto">
            <a:xfrm>
              <a:off x="4092" y="1415"/>
              <a:ext cx="97" cy="34"/>
            </a:xfrm>
            <a:custGeom>
              <a:avLst/>
              <a:gdLst/>
              <a:ahLst/>
              <a:cxnLst>
                <a:cxn ang="0">
                  <a:pos x="92" y="13"/>
                </a:cxn>
                <a:cxn ang="0">
                  <a:pos x="80" y="13"/>
                </a:cxn>
                <a:cxn ang="0">
                  <a:pos x="69" y="15"/>
                </a:cxn>
                <a:cxn ang="0">
                  <a:pos x="57" y="18"/>
                </a:cxn>
                <a:cxn ang="0">
                  <a:pos x="45" y="22"/>
                </a:cxn>
                <a:cxn ang="0">
                  <a:pos x="33" y="25"/>
                </a:cxn>
                <a:cxn ang="0">
                  <a:pos x="22" y="28"/>
                </a:cxn>
                <a:cxn ang="0">
                  <a:pos x="12" y="30"/>
                </a:cxn>
                <a:cxn ang="0">
                  <a:pos x="0" y="28"/>
                </a:cxn>
                <a:cxn ang="0">
                  <a:pos x="8" y="20"/>
                </a:cxn>
                <a:cxn ang="0">
                  <a:pos x="20" y="15"/>
                </a:cxn>
                <a:cxn ang="0">
                  <a:pos x="33" y="13"/>
                </a:cxn>
                <a:cxn ang="0">
                  <a:pos x="47" y="8"/>
                </a:cxn>
                <a:cxn ang="0">
                  <a:pos x="60" y="5"/>
                </a:cxn>
                <a:cxn ang="0">
                  <a:pos x="75" y="0"/>
                </a:cxn>
                <a:cxn ang="0">
                  <a:pos x="85" y="1"/>
                </a:cxn>
                <a:cxn ang="0">
                  <a:pos x="92" y="13"/>
                </a:cxn>
              </a:cxnLst>
              <a:rect l="0" t="0" r="r" b="b"/>
              <a:pathLst>
                <a:path w="92" h="30">
                  <a:moveTo>
                    <a:pt x="92" y="13"/>
                  </a:moveTo>
                  <a:lnTo>
                    <a:pt x="80" y="13"/>
                  </a:lnTo>
                  <a:lnTo>
                    <a:pt x="69" y="15"/>
                  </a:lnTo>
                  <a:lnTo>
                    <a:pt x="57" y="18"/>
                  </a:lnTo>
                  <a:lnTo>
                    <a:pt x="45" y="22"/>
                  </a:lnTo>
                  <a:lnTo>
                    <a:pt x="33" y="25"/>
                  </a:lnTo>
                  <a:lnTo>
                    <a:pt x="22" y="28"/>
                  </a:lnTo>
                  <a:lnTo>
                    <a:pt x="12" y="30"/>
                  </a:lnTo>
                  <a:lnTo>
                    <a:pt x="0" y="28"/>
                  </a:lnTo>
                  <a:lnTo>
                    <a:pt x="8" y="20"/>
                  </a:lnTo>
                  <a:lnTo>
                    <a:pt x="20" y="15"/>
                  </a:lnTo>
                  <a:lnTo>
                    <a:pt x="33" y="13"/>
                  </a:lnTo>
                  <a:lnTo>
                    <a:pt x="47" y="8"/>
                  </a:lnTo>
                  <a:lnTo>
                    <a:pt x="60" y="5"/>
                  </a:lnTo>
                  <a:lnTo>
                    <a:pt x="75" y="0"/>
                  </a:lnTo>
                  <a:lnTo>
                    <a:pt x="85" y="1"/>
                  </a:lnTo>
                  <a:lnTo>
                    <a:pt x="92" y="13"/>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39" name="Freeform 59"/>
            <p:cNvSpPr>
              <a:spLocks/>
            </p:cNvSpPr>
            <p:nvPr/>
          </p:nvSpPr>
          <p:spPr bwMode="auto">
            <a:xfrm>
              <a:off x="3476" y="1461"/>
              <a:ext cx="324" cy="335"/>
            </a:xfrm>
            <a:custGeom>
              <a:avLst/>
              <a:gdLst/>
              <a:ahLst/>
              <a:cxnLst>
                <a:cxn ang="0">
                  <a:pos x="166" y="62"/>
                </a:cxn>
                <a:cxn ang="0">
                  <a:pos x="153" y="57"/>
                </a:cxn>
                <a:cxn ang="0">
                  <a:pos x="138" y="52"/>
                </a:cxn>
                <a:cxn ang="0">
                  <a:pos x="123" y="55"/>
                </a:cxn>
                <a:cxn ang="0">
                  <a:pos x="108" y="59"/>
                </a:cxn>
                <a:cxn ang="0">
                  <a:pos x="92" y="64"/>
                </a:cxn>
                <a:cxn ang="0">
                  <a:pos x="91" y="77"/>
                </a:cxn>
                <a:cxn ang="0">
                  <a:pos x="114" y="97"/>
                </a:cxn>
                <a:cxn ang="0">
                  <a:pos x="153" y="101"/>
                </a:cxn>
                <a:cxn ang="0">
                  <a:pos x="205" y="101"/>
                </a:cxn>
                <a:cxn ang="0">
                  <a:pos x="251" y="112"/>
                </a:cxn>
                <a:cxn ang="0">
                  <a:pos x="290" y="142"/>
                </a:cxn>
                <a:cxn ang="0">
                  <a:pos x="305" y="184"/>
                </a:cxn>
                <a:cxn ang="0">
                  <a:pos x="295" y="221"/>
                </a:cxn>
                <a:cxn ang="0">
                  <a:pos x="285" y="246"/>
                </a:cxn>
                <a:cxn ang="0">
                  <a:pos x="302" y="265"/>
                </a:cxn>
                <a:cxn ang="0">
                  <a:pos x="288" y="278"/>
                </a:cxn>
                <a:cxn ang="0">
                  <a:pos x="267" y="265"/>
                </a:cxn>
                <a:cxn ang="0">
                  <a:pos x="246" y="260"/>
                </a:cxn>
                <a:cxn ang="0">
                  <a:pos x="228" y="261"/>
                </a:cxn>
                <a:cxn ang="0">
                  <a:pos x="211" y="263"/>
                </a:cxn>
                <a:cxn ang="0">
                  <a:pos x="193" y="261"/>
                </a:cxn>
                <a:cxn ang="0">
                  <a:pos x="183" y="270"/>
                </a:cxn>
                <a:cxn ang="0">
                  <a:pos x="183" y="288"/>
                </a:cxn>
                <a:cxn ang="0">
                  <a:pos x="164" y="290"/>
                </a:cxn>
                <a:cxn ang="0">
                  <a:pos x="149" y="275"/>
                </a:cxn>
                <a:cxn ang="0">
                  <a:pos x="128" y="261"/>
                </a:cxn>
                <a:cxn ang="0">
                  <a:pos x="109" y="240"/>
                </a:cxn>
                <a:cxn ang="0">
                  <a:pos x="111" y="218"/>
                </a:cxn>
                <a:cxn ang="0">
                  <a:pos x="139" y="223"/>
                </a:cxn>
                <a:cxn ang="0">
                  <a:pos x="168" y="229"/>
                </a:cxn>
                <a:cxn ang="0">
                  <a:pos x="195" y="233"/>
                </a:cxn>
                <a:cxn ang="0">
                  <a:pos x="221" y="223"/>
                </a:cxn>
                <a:cxn ang="0">
                  <a:pos x="195" y="199"/>
                </a:cxn>
                <a:cxn ang="0">
                  <a:pos x="164" y="183"/>
                </a:cxn>
                <a:cxn ang="0">
                  <a:pos x="131" y="176"/>
                </a:cxn>
                <a:cxn ang="0">
                  <a:pos x="92" y="184"/>
                </a:cxn>
                <a:cxn ang="0">
                  <a:pos x="62" y="174"/>
                </a:cxn>
                <a:cxn ang="0">
                  <a:pos x="32" y="162"/>
                </a:cxn>
                <a:cxn ang="0">
                  <a:pos x="10" y="144"/>
                </a:cxn>
                <a:cxn ang="0">
                  <a:pos x="0" y="112"/>
                </a:cxn>
                <a:cxn ang="0">
                  <a:pos x="5" y="97"/>
                </a:cxn>
                <a:cxn ang="0">
                  <a:pos x="9" y="82"/>
                </a:cxn>
                <a:cxn ang="0">
                  <a:pos x="24" y="55"/>
                </a:cxn>
                <a:cxn ang="0">
                  <a:pos x="7" y="40"/>
                </a:cxn>
                <a:cxn ang="0">
                  <a:pos x="20" y="23"/>
                </a:cxn>
                <a:cxn ang="0">
                  <a:pos x="36" y="30"/>
                </a:cxn>
                <a:cxn ang="0">
                  <a:pos x="47" y="39"/>
                </a:cxn>
                <a:cxn ang="0">
                  <a:pos x="64" y="44"/>
                </a:cxn>
                <a:cxn ang="0">
                  <a:pos x="82" y="39"/>
                </a:cxn>
                <a:cxn ang="0">
                  <a:pos x="101" y="34"/>
                </a:cxn>
                <a:cxn ang="0">
                  <a:pos x="113" y="23"/>
                </a:cxn>
                <a:cxn ang="0">
                  <a:pos x="104" y="8"/>
                </a:cxn>
                <a:cxn ang="0">
                  <a:pos x="119" y="7"/>
                </a:cxn>
                <a:cxn ang="0">
                  <a:pos x="139" y="18"/>
                </a:cxn>
                <a:cxn ang="0">
                  <a:pos x="156" y="32"/>
                </a:cxn>
                <a:cxn ang="0">
                  <a:pos x="169" y="47"/>
                </a:cxn>
              </a:cxnLst>
              <a:rect l="0" t="0" r="r" b="b"/>
              <a:pathLst>
                <a:path w="307" h="293">
                  <a:moveTo>
                    <a:pt x="174" y="57"/>
                  </a:moveTo>
                  <a:lnTo>
                    <a:pt x="166" y="62"/>
                  </a:lnTo>
                  <a:lnTo>
                    <a:pt x="159" y="62"/>
                  </a:lnTo>
                  <a:lnTo>
                    <a:pt x="153" y="57"/>
                  </a:lnTo>
                  <a:lnTo>
                    <a:pt x="146" y="52"/>
                  </a:lnTo>
                  <a:lnTo>
                    <a:pt x="138" y="52"/>
                  </a:lnTo>
                  <a:lnTo>
                    <a:pt x="129" y="54"/>
                  </a:lnTo>
                  <a:lnTo>
                    <a:pt x="123" y="55"/>
                  </a:lnTo>
                  <a:lnTo>
                    <a:pt x="114" y="57"/>
                  </a:lnTo>
                  <a:lnTo>
                    <a:pt x="108" y="59"/>
                  </a:lnTo>
                  <a:lnTo>
                    <a:pt x="99" y="60"/>
                  </a:lnTo>
                  <a:lnTo>
                    <a:pt x="92" y="64"/>
                  </a:lnTo>
                  <a:lnTo>
                    <a:pt x="86" y="65"/>
                  </a:lnTo>
                  <a:lnTo>
                    <a:pt x="91" y="77"/>
                  </a:lnTo>
                  <a:lnTo>
                    <a:pt x="103" y="87"/>
                  </a:lnTo>
                  <a:lnTo>
                    <a:pt x="114" y="97"/>
                  </a:lnTo>
                  <a:lnTo>
                    <a:pt x="126" y="104"/>
                  </a:lnTo>
                  <a:lnTo>
                    <a:pt x="153" y="101"/>
                  </a:lnTo>
                  <a:lnTo>
                    <a:pt x="178" y="99"/>
                  </a:lnTo>
                  <a:lnTo>
                    <a:pt x="205" y="101"/>
                  </a:lnTo>
                  <a:lnTo>
                    <a:pt x="228" y="104"/>
                  </a:lnTo>
                  <a:lnTo>
                    <a:pt x="251" y="112"/>
                  </a:lnTo>
                  <a:lnTo>
                    <a:pt x="272" y="126"/>
                  </a:lnTo>
                  <a:lnTo>
                    <a:pt x="290" y="142"/>
                  </a:lnTo>
                  <a:lnTo>
                    <a:pt x="307" y="164"/>
                  </a:lnTo>
                  <a:lnTo>
                    <a:pt x="305" y="184"/>
                  </a:lnTo>
                  <a:lnTo>
                    <a:pt x="302" y="204"/>
                  </a:lnTo>
                  <a:lnTo>
                    <a:pt x="295" y="221"/>
                  </a:lnTo>
                  <a:lnTo>
                    <a:pt x="280" y="235"/>
                  </a:lnTo>
                  <a:lnTo>
                    <a:pt x="285" y="246"/>
                  </a:lnTo>
                  <a:lnTo>
                    <a:pt x="295" y="255"/>
                  </a:lnTo>
                  <a:lnTo>
                    <a:pt x="302" y="265"/>
                  </a:lnTo>
                  <a:lnTo>
                    <a:pt x="302" y="278"/>
                  </a:lnTo>
                  <a:lnTo>
                    <a:pt x="288" y="278"/>
                  </a:lnTo>
                  <a:lnTo>
                    <a:pt x="277" y="271"/>
                  </a:lnTo>
                  <a:lnTo>
                    <a:pt x="267" y="265"/>
                  </a:lnTo>
                  <a:lnTo>
                    <a:pt x="256" y="256"/>
                  </a:lnTo>
                  <a:lnTo>
                    <a:pt x="246" y="260"/>
                  </a:lnTo>
                  <a:lnTo>
                    <a:pt x="238" y="261"/>
                  </a:lnTo>
                  <a:lnTo>
                    <a:pt x="228" y="261"/>
                  </a:lnTo>
                  <a:lnTo>
                    <a:pt x="220" y="263"/>
                  </a:lnTo>
                  <a:lnTo>
                    <a:pt x="211" y="263"/>
                  </a:lnTo>
                  <a:lnTo>
                    <a:pt x="201" y="263"/>
                  </a:lnTo>
                  <a:lnTo>
                    <a:pt x="193" y="261"/>
                  </a:lnTo>
                  <a:lnTo>
                    <a:pt x="183" y="261"/>
                  </a:lnTo>
                  <a:lnTo>
                    <a:pt x="183" y="270"/>
                  </a:lnTo>
                  <a:lnTo>
                    <a:pt x="185" y="280"/>
                  </a:lnTo>
                  <a:lnTo>
                    <a:pt x="183" y="288"/>
                  </a:lnTo>
                  <a:lnTo>
                    <a:pt x="176" y="293"/>
                  </a:lnTo>
                  <a:lnTo>
                    <a:pt x="164" y="290"/>
                  </a:lnTo>
                  <a:lnTo>
                    <a:pt x="156" y="283"/>
                  </a:lnTo>
                  <a:lnTo>
                    <a:pt x="149" y="275"/>
                  </a:lnTo>
                  <a:lnTo>
                    <a:pt x="139" y="270"/>
                  </a:lnTo>
                  <a:lnTo>
                    <a:pt x="128" y="261"/>
                  </a:lnTo>
                  <a:lnTo>
                    <a:pt x="118" y="251"/>
                  </a:lnTo>
                  <a:lnTo>
                    <a:pt x="109" y="240"/>
                  </a:lnTo>
                  <a:lnTo>
                    <a:pt x="103" y="228"/>
                  </a:lnTo>
                  <a:lnTo>
                    <a:pt x="111" y="218"/>
                  </a:lnTo>
                  <a:lnTo>
                    <a:pt x="126" y="219"/>
                  </a:lnTo>
                  <a:lnTo>
                    <a:pt x="139" y="223"/>
                  </a:lnTo>
                  <a:lnTo>
                    <a:pt x="153" y="226"/>
                  </a:lnTo>
                  <a:lnTo>
                    <a:pt x="168" y="229"/>
                  </a:lnTo>
                  <a:lnTo>
                    <a:pt x="181" y="233"/>
                  </a:lnTo>
                  <a:lnTo>
                    <a:pt x="195" y="233"/>
                  </a:lnTo>
                  <a:lnTo>
                    <a:pt x="208" y="229"/>
                  </a:lnTo>
                  <a:lnTo>
                    <a:pt x="221" y="223"/>
                  </a:lnTo>
                  <a:lnTo>
                    <a:pt x="210" y="211"/>
                  </a:lnTo>
                  <a:lnTo>
                    <a:pt x="195" y="199"/>
                  </a:lnTo>
                  <a:lnTo>
                    <a:pt x="181" y="191"/>
                  </a:lnTo>
                  <a:lnTo>
                    <a:pt x="164" y="183"/>
                  </a:lnTo>
                  <a:lnTo>
                    <a:pt x="148" y="178"/>
                  </a:lnTo>
                  <a:lnTo>
                    <a:pt x="131" y="176"/>
                  </a:lnTo>
                  <a:lnTo>
                    <a:pt x="113" y="178"/>
                  </a:lnTo>
                  <a:lnTo>
                    <a:pt x="92" y="184"/>
                  </a:lnTo>
                  <a:lnTo>
                    <a:pt x="77" y="179"/>
                  </a:lnTo>
                  <a:lnTo>
                    <a:pt x="62" y="174"/>
                  </a:lnTo>
                  <a:lnTo>
                    <a:pt x="47" y="169"/>
                  </a:lnTo>
                  <a:lnTo>
                    <a:pt x="32" y="162"/>
                  </a:lnTo>
                  <a:lnTo>
                    <a:pt x="20" y="154"/>
                  </a:lnTo>
                  <a:lnTo>
                    <a:pt x="10" y="144"/>
                  </a:lnTo>
                  <a:lnTo>
                    <a:pt x="4" y="131"/>
                  </a:lnTo>
                  <a:lnTo>
                    <a:pt x="0" y="112"/>
                  </a:lnTo>
                  <a:lnTo>
                    <a:pt x="4" y="106"/>
                  </a:lnTo>
                  <a:lnTo>
                    <a:pt x="5" y="97"/>
                  </a:lnTo>
                  <a:lnTo>
                    <a:pt x="5" y="89"/>
                  </a:lnTo>
                  <a:lnTo>
                    <a:pt x="9" y="82"/>
                  </a:lnTo>
                  <a:lnTo>
                    <a:pt x="31" y="62"/>
                  </a:lnTo>
                  <a:lnTo>
                    <a:pt x="24" y="55"/>
                  </a:lnTo>
                  <a:lnTo>
                    <a:pt x="14" y="49"/>
                  </a:lnTo>
                  <a:lnTo>
                    <a:pt x="7" y="40"/>
                  </a:lnTo>
                  <a:lnTo>
                    <a:pt x="12" y="28"/>
                  </a:lnTo>
                  <a:lnTo>
                    <a:pt x="20" y="23"/>
                  </a:lnTo>
                  <a:lnTo>
                    <a:pt x="27" y="25"/>
                  </a:lnTo>
                  <a:lnTo>
                    <a:pt x="36" y="30"/>
                  </a:lnTo>
                  <a:lnTo>
                    <a:pt x="42" y="32"/>
                  </a:lnTo>
                  <a:lnTo>
                    <a:pt x="47" y="39"/>
                  </a:lnTo>
                  <a:lnTo>
                    <a:pt x="56" y="42"/>
                  </a:lnTo>
                  <a:lnTo>
                    <a:pt x="64" y="44"/>
                  </a:lnTo>
                  <a:lnTo>
                    <a:pt x="72" y="42"/>
                  </a:lnTo>
                  <a:lnTo>
                    <a:pt x="82" y="39"/>
                  </a:lnTo>
                  <a:lnTo>
                    <a:pt x="91" y="35"/>
                  </a:lnTo>
                  <a:lnTo>
                    <a:pt x="101" y="34"/>
                  </a:lnTo>
                  <a:lnTo>
                    <a:pt x="109" y="32"/>
                  </a:lnTo>
                  <a:lnTo>
                    <a:pt x="113" y="23"/>
                  </a:lnTo>
                  <a:lnTo>
                    <a:pt x="108" y="15"/>
                  </a:lnTo>
                  <a:lnTo>
                    <a:pt x="104" y="8"/>
                  </a:lnTo>
                  <a:lnTo>
                    <a:pt x="111" y="0"/>
                  </a:lnTo>
                  <a:lnTo>
                    <a:pt x="119" y="7"/>
                  </a:lnTo>
                  <a:lnTo>
                    <a:pt x="129" y="12"/>
                  </a:lnTo>
                  <a:lnTo>
                    <a:pt x="139" y="18"/>
                  </a:lnTo>
                  <a:lnTo>
                    <a:pt x="148" y="25"/>
                  </a:lnTo>
                  <a:lnTo>
                    <a:pt x="156" y="32"/>
                  </a:lnTo>
                  <a:lnTo>
                    <a:pt x="164" y="39"/>
                  </a:lnTo>
                  <a:lnTo>
                    <a:pt x="169" y="47"/>
                  </a:lnTo>
                  <a:lnTo>
                    <a:pt x="174" y="57"/>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40" name="Freeform 60"/>
            <p:cNvSpPr>
              <a:spLocks/>
            </p:cNvSpPr>
            <p:nvPr/>
          </p:nvSpPr>
          <p:spPr bwMode="auto">
            <a:xfrm>
              <a:off x="4448" y="1431"/>
              <a:ext cx="99" cy="64"/>
            </a:xfrm>
            <a:custGeom>
              <a:avLst/>
              <a:gdLst/>
              <a:ahLst/>
              <a:cxnLst>
                <a:cxn ang="0">
                  <a:pos x="76" y="20"/>
                </a:cxn>
                <a:cxn ang="0">
                  <a:pos x="94" y="20"/>
                </a:cxn>
                <a:cxn ang="0">
                  <a:pos x="86" y="27"/>
                </a:cxn>
                <a:cxn ang="0">
                  <a:pos x="76" y="32"/>
                </a:cxn>
                <a:cxn ang="0">
                  <a:pos x="66" y="37"/>
                </a:cxn>
                <a:cxn ang="0">
                  <a:pos x="56" y="40"/>
                </a:cxn>
                <a:cxn ang="0">
                  <a:pos x="46" y="44"/>
                </a:cxn>
                <a:cxn ang="0">
                  <a:pos x="34" y="49"/>
                </a:cxn>
                <a:cxn ang="0">
                  <a:pos x="22" y="52"/>
                </a:cxn>
                <a:cxn ang="0">
                  <a:pos x="12" y="57"/>
                </a:cxn>
                <a:cxn ang="0">
                  <a:pos x="12" y="42"/>
                </a:cxn>
                <a:cxn ang="0">
                  <a:pos x="12" y="27"/>
                </a:cxn>
                <a:cxn ang="0">
                  <a:pos x="9" y="12"/>
                </a:cxn>
                <a:cxn ang="0">
                  <a:pos x="0" y="0"/>
                </a:cxn>
                <a:cxn ang="0">
                  <a:pos x="10" y="2"/>
                </a:cxn>
                <a:cxn ang="0">
                  <a:pos x="20" y="2"/>
                </a:cxn>
                <a:cxn ang="0">
                  <a:pos x="30" y="2"/>
                </a:cxn>
                <a:cxn ang="0">
                  <a:pos x="41" y="2"/>
                </a:cxn>
                <a:cxn ang="0">
                  <a:pos x="51" y="4"/>
                </a:cxn>
                <a:cxn ang="0">
                  <a:pos x="61" y="7"/>
                </a:cxn>
                <a:cxn ang="0">
                  <a:pos x="69" y="12"/>
                </a:cxn>
                <a:cxn ang="0">
                  <a:pos x="76" y="20"/>
                </a:cxn>
              </a:cxnLst>
              <a:rect l="0" t="0" r="r" b="b"/>
              <a:pathLst>
                <a:path w="94" h="57">
                  <a:moveTo>
                    <a:pt x="76" y="20"/>
                  </a:moveTo>
                  <a:lnTo>
                    <a:pt x="94" y="20"/>
                  </a:lnTo>
                  <a:lnTo>
                    <a:pt x="86" y="27"/>
                  </a:lnTo>
                  <a:lnTo>
                    <a:pt x="76" y="32"/>
                  </a:lnTo>
                  <a:lnTo>
                    <a:pt x="66" y="37"/>
                  </a:lnTo>
                  <a:lnTo>
                    <a:pt x="56" y="40"/>
                  </a:lnTo>
                  <a:lnTo>
                    <a:pt x="46" y="44"/>
                  </a:lnTo>
                  <a:lnTo>
                    <a:pt x="34" y="49"/>
                  </a:lnTo>
                  <a:lnTo>
                    <a:pt x="22" y="52"/>
                  </a:lnTo>
                  <a:lnTo>
                    <a:pt x="12" y="57"/>
                  </a:lnTo>
                  <a:lnTo>
                    <a:pt x="12" y="42"/>
                  </a:lnTo>
                  <a:lnTo>
                    <a:pt x="12" y="27"/>
                  </a:lnTo>
                  <a:lnTo>
                    <a:pt x="9" y="12"/>
                  </a:lnTo>
                  <a:lnTo>
                    <a:pt x="0" y="0"/>
                  </a:lnTo>
                  <a:lnTo>
                    <a:pt x="10" y="2"/>
                  </a:lnTo>
                  <a:lnTo>
                    <a:pt x="20" y="2"/>
                  </a:lnTo>
                  <a:lnTo>
                    <a:pt x="30" y="2"/>
                  </a:lnTo>
                  <a:lnTo>
                    <a:pt x="41" y="2"/>
                  </a:lnTo>
                  <a:lnTo>
                    <a:pt x="51" y="4"/>
                  </a:lnTo>
                  <a:lnTo>
                    <a:pt x="61" y="7"/>
                  </a:lnTo>
                  <a:lnTo>
                    <a:pt x="69" y="12"/>
                  </a:lnTo>
                  <a:lnTo>
                    <a:pt x="76" y="2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41" name="Freeform 61"/>
            <p:cNvSpPr>
              <a:spLocks/>
            </p:cNvSpPr>
            <p:nvPr/>
          </p:nvSpPr>
          <p:spPr bwMode="auto">
            <a:xfrm>
              <a:off x="3944" y="1454"/>
              <a:ext cx="48" cy="34"/>
            </a:xfrm>
            <a:custGeom>
              <a:avLst/>
              <a:gdLst/>
              <a:ahLst/>
              <a:cxnLst>
                <a:cxn ang="0">
                  <a:pos x="45" y="0"/>
                </a:cxn>
                <a:cxn ang="0">
                  <a:pos x="40" y="12"/>
                </a:cxn>
                <a:cxn ang="0">
                  <a:pos x="28" y="19"/>
                </a:cxn>
                <a:cxn ang="0">
                  <a:pos x="15" y="24"/>
                </a:cxn>
                <a:cxn ang="0">
                  <a:pos x="2" y="30"/>
                </a:cxn>
                <a:cxn ang="0">
                  <a:pos x="0" y="27"/>
                </a:cxn>
                <a:cxn ang="0">
                  <a:pos x="0" y="25"/>
                </a:cxn>
                <a:cxn ang="0">
                  <a:pos x="2" y="22"/>
                </a:cxn>
                <a:cxn ang="0">
                  <a:pos x="2" y="20"/>
                </a:cxn>
                <a:cxn ang="0">
                  <a:pos x="12" y="15"/>
                </a:cxn>
                <a:cxn ang="0">
                  <a:pos x="22" y="9"/>
                </a:cxn>
                <a:cxn ang="0">
                  <a:pos x="32" y="2"/>
                </a:cxn>
                <a:cxn ang="0">
                  <a:pos x="45" y="0"/>
                </a:cxn>
              </a:cxnLst>
              <a:rect l="0" t="0" r="r" b="b"/>
              <a:pathLst>
                <a:path w="45" h="30">
                  <a:moveTo>
                    <a:pt x="45" y="0"/>
                  </a:moveTo>
                  <a:lnTo>
                    <a:pt x="40" y="12"/>
                  </a:lnTo>
                  <a:lnTo>
                    <a:pt x="28" y="19"/>
                  </a:lnTo>
                  <a:lnTo>
                    <a:pt x="15" y="24"/>
                  </a:lnTo>
                  <a:lnTo>
                    <a:pt x="2" y="30"/>
                  </a:lnTo>
                  <a:lnTo>
                    <a:pt x="0" y="27"/>
                  </a:lnTo>
                  <a:lnTo>
                    <a:pt x="0" y="25"/>
                  </a:lnTo>
                  <a:lnTo>
                    <a:pt x="2" y="22"/>
                  </a:lnTo>
                  <a:lnTo>
                    <a:pt x="2" y="20"/>
                  </a:lnTo>
                  <a:lnTo>
                    <a:pt x="12" y="15"/>
                  </a:lnTo>
                  <a:lnTo>
                    <a:pt x="22" y="9"/>
                  </a:lnTo>
                  <a:lnTo>
                    <a:pt x="32" y="2"/>
                  </a:lnTo>
                  <a:lnTo>
                    <a:pt x="45"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42" name="Freeform 62"/>
            <p:cNvSpPr>
              <a:spLocks/>
            </p:cNvSpPr>
            <p:nvPr/>
          </p:nvSpPr>
          <p:spPr bwMode="auto">
            <a:xfrm>
              <a:off x="5087" y="1413"/>
              <a:ext cx="17" cy="16"/>
            </a:xfrm>
            <a:custGeom>
              <a:avLst/>
              <a:gdLst/>
              <a:ahLst/>
              <a:cxnLst>
                <a:cxn ang="0">
                  <a:pos x="13" y="3"/>
                </a:cxn>
                <a:cxn ang="0">
                  <a:pos x="15" y="14"/>
                </a:cxn>
                <a:cxn ang="0">
                  <a:pos x="0" y="9"/>
                </a:cxn>
                <a:cxn ang="0">
                  <a:pos x="0" y="3"/>
                </a:cxn>
                <a:cxn ang="0">
                  <a:pos x="5" y="0"/>
                </a:cxn>
                <a:cxn ang="0">
                  <a:pos x="10" y="0"/>
                </a:cxn>
                <a:cxn ang="0">
                  <a:pos x="13" y="3"/>
                </a:cxn>
              </a:cxnLst>
              <a:rect l="0" t="0" r="r" b="b"/>
              <a:pathLst>
                <a:path w="15" h="14">
                  <a:moveTo>
                    <a:pt x="13" y="3"/>
                  </a:moveTo>
                  <a:lnTo>
                    <a:pt x="15" y="14"/>
                  </a:lnTo>
                  <a:lnTo>
                    <a:pt x="0" y="9"/>
                  </a:lnTo>
                  <a:lnTo>
                    <a:pt x="0" y="3"/>
                  </a:lnTo>
                  <a:lnTo>
                    <a:pt x="5" y="0"/>
                  </a:lnTo>
                  <a:lnTo>
                    <a:pt x="10" y="0"/>
                  </a:lnTo>
                  <a:lnTo>
                    <a:pt x="13" y="3"/>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43" name="Freeform 63"/>
            <p:cNvSpPr>
              <a:spLocks/>
            </p:cNvSpPr>
            <p:nvPr/>
          </p:nvSpPr>
          <p:spPr bwMode="auto">
            <a:xfrm>
              <a:off x="3984" y="1479"/>
              <a:ext cx="47" cy="36"/>
            </a:xfrm>
            <a:custGeom>
              <a:avLst/>
              <a:gdLst/>
              <a:ahLst/>
              <a:cxnLst>
                <a:cxn ang="0">
                  <a:pos x="43" y="0"/>
                </a:cxn>
                <a:cxn ang="0">
                  <a:pos x="42" y="17"/>
                </a:cxn>
                <a:cxn ang="0">
                  <a:pos x="30" y="24"/>
                </a:cxn>
                <a:cxn ang="0">
                  <a:pos x="13" y="27"/>
                </a:cxn>
                <a:cxn ang="0">
                  <a:pos x="1" y="34"/>
                </a:cxn>
                <a:cxn ang="0">
                  <a:pos x="0" y="30"/>
                </a:cxn>
                <a:cxn ang="0">
                  <a:pos x="6" y="19"/>
                </a:cxn>
                <a:cxn ang="0">
                  <a:pos x="18" y="13"/>
                </a:cxn>
                <a:cxn ang="0">
                  <a:pos x="32" y="8"/>
                </a:cxn>
                <a:cxn ang="0">
                  <a:pos x="43" y="0"/>
                </a:cxn>
              </a:cxnLst>
              <a:rect l="0" t="0" r="r" b="b"/>
              <a:pathLst>
                <a:path w="43" h="34">
                  <a:moveTo>
                    <a:pt x="43" y="0"/>
                  </a:moveTo>
                  <a:lnTo>
                    <a:pt x="42" y="17"/>
                  </a:lnTo>
                  <a:lnTo>
                    <a:pt x="30" y="24"/>
                  </a:lnTo>
                  <a:lnTo>
                    <a:pt x="13" y="27"/>
                  </a:lnTo>
                  <a:lnTo>
                    <a:pt x="1" y="34"/>
                  </a:lnTo>
                  <a:lnTo>
                    <a:pt x="0" y="30"/>
                  </a:lnTo>
                  <a:lnTo>
                    <a:pt x="6" y="19"/>
                  </a:lnTo>
                  <a:lnTo>
                    <a:pt x="18" y="13"/>
                  </a:lnTo>
                  <a:lnTo>
                    <a:pt x="32" y="8"/>
                  </a:lnTo>
                  <a:lnTo>
                    <a:pt x="43"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44" name="Freeform 64"/>
            <p:cNvSpPr>
              <a:spLocks/>
            </p:cNvSpPr>
            <p:nvPr/>
          </p:nvSpPr>
          <p:spPr bwMode="auto">
            <a:xfrm>
              <a:off x="4139" y="1468"/>
              <a:ext cx="294" cy="193"/>
            </a:xfrm>
            <a:custGeom>
              <a:avLst/>
              <a:gdLst/>
              <a:ahLst/>
              <a:cxnLst>
                <a:cxn ang="0">
                  <a:pos x="280" y="0"/>
                </a:cxn>
                <a:cxn ang="0">
                  <a:pos x="280" y="8"/>
                </a:cxn>
                <a:cxn ang="0">
                  <a:pos x="280" y="16"/>
                </a:cxn>
                <a:cxn ang="0">
                  <a:pos x="278" y="23"/>
                </a:cxn>
                <a:cxn ang="0">
                  <a:pos x="278" y="33"/>
                </a:cxn>
                <a:cxn ang="0">
                  <a:pos x="258" y="38"/>
                </a:cxn>
                <a:cxn ang="0">
                  <a:pos x="238" y="42"/>
                </a:cxn>
                <a:cxn ang="0">
                  <a:pos x="220" y="45"/>
                </a:cxn>
                <a:cxn ang="0">
                  <a:pos x="203" y="48"/>
                </a:cxn>
                <a:cxn ang="0">
                  <a:pos x="185" y="53"/>
                </a:cxn>
                <a:cxn ang="0">
                  <a:pos x="168" y="58"/>
                </a:cxn>
                <a:cxn ang="0">
                  <a:pos x="149" y="65"/>
                </a:cxn>
                <a:cxn ang="0">
                  <a:pos x="133" y="75"/>
                </a:cxn>
                <a:cxn ang="0">
                  <a:pos x="113" y="80"/>
                </a:cxn>
                <a:cxn ang="0">
                  <a:pos x="96" y="88"/>
                </a:cxn>
                <a:cxn ang="0">
                  <a:pos x="79" y="99"/>
                </a:cxn>
                <a:cxn ang="0">
                  <a:pos x="62" y="110"/>
                </a:cxn>
                <a:cxn ang="0">
                  <a:pos x="47" y="124"/>
                </a:cxn>
                <a:cxn ang="0">
                  <a:pos x="34" y="137"/>
                </a:cxn>
                <a:cxn ang="0">
                  <a:pos x="21" y="152"/>
                </a:cxn>
                <a:cxn ang="0">
                  <a:pos x="9" y="169"/>
                </a:cxn>
                <a:cxn ang="0">
                  <a:pos x="0" y="155"/>
                </a:cxn>
                <a:cxn ang="0">
                  <a:pos x="4" y="142"/>
                </a:cxn>
                <a:cxn ang="0">
                  <a:pos x="12" y="129"/>
                </a:cxn>
                <a:cxn ang="0">
                  <a:pos x="22" y="117"/>
                </a:cxn>
                <a:cxn ang="0">
                  <a:pos x="44" y="99"/>
                </a:cxn>
                <a:cxn ang="0">
                  <a:pos x="66" y="80"/>
                </a:cxn>
                <a:cxn ang="0">
                  <a:pos x="89" y="63"/>
                </a:cxn>
                <a:cxn ang="0">
                  <a:pos x="113" y="50"/>
                </a:cxn>
                <a:cxn ang="0">
                  <a:pos x="138" y="37"/>
                </a:cxn>
                <a:cxn ang="0">
                  <a:pos x="164" y="28"/>
                </a:cxn>
                <a:cxn ang="0">
                  <a:pos x="193" y="21"/>
                </a:cxn>
                <a:cxn ang="0">
                  <a:pos x="223" y="18"/>
                </a:cxn>
                <a:cxn ang="0">
                  <a:pos x="230" y="13"/>
                </a:cxn>
                <a:cxn ang="0">
                  <a:pos x="236" y="10"/>
                </a:cxn>
                <a:cxn ang="0">
                  <a:pos x="243" y="8"/>
                </a:cxn>
                <a:cxn ang="0">
                  <a:pos x="250" y="6"/>
                </a:cxn>
                <a:cxn ang="0">
                  <a:pos x="258" y="5"/>
                </a:cxn>
                <a:cxn ang="0">
                  <a:pos x="265" y="5"/>
                </a:cxn>
                <a:cxn ang="0">
                  <a:pos x="273" y="3"/>
                </a:cxn>
                <a:cxn ang="0">
                  <a:pos x="280" y="0"/>
                </a:cxn>
              </a:cxnLst>
              <a:rect l="0" t="0" r="r" b="b"/>
              <a:pathLst>
                <a:path w="280" h="169">
                  <a:moveTo>
                    <a:pt x="280" y="0"/>
                  </a:moveTo>
                  <a:lnTo>
                    <a:pt x="280" y="8"/>
                  </a:lnTo>
                  <a:lnTo>
                    <a:pt x="280" y="16"/>
                  </a:lnTo>
                  <a:lnTo>
                    <a:pt x="278" y="23"/>
                  </a:lnTo>
                  <a:lnTo>
                    <a:pt x="278" y="33"/>
                  </a:lnTo>
                  <a:lnTo>
                    <a:pt x="258" y="38"/>
                  </a:lnTo>
                  <a:lnTo>
                    <a:pt x="238" y="42"/>
                  </a:lnTo>
                  <a:lnTo>
                    <a:pt x="220" y="45"/>
                  </a:lnTo>
                  <a:lnTo>
                    <a:pt x="203" y="48"/>
                  </a:lnTo>
                  <a:lnTo>
                    <a:pt x="185" y="53"/>
                  </a:lnTo>
                  <a:lnTo>
                    <a:pt x="168" y="58"/>
                  </a:lnTo>
                  <a:lnTo>
                    <a:pt x="149" y="65"/>
                  </a:lnTo>
                  <a:lnTo>
                    <a:pt x="133" y="75"/>
                  </a:lnTo>
                  <a:lnTo>
                    <a:pt x="113" y="80"/>
                  </a:lnTo>
                  <a:lnTo>
                    <a:pt x="96" y="88"/>
                  </a:lnTo>
                  <a:lnTo>
                    <a:pt x="79" y="99"/>
                  </a:lnTo>
                  <a:lnTo>
                    <a:pt x="62" y="110"/>
                  </a:lnTo>
                  <a:lnTo>
                    <a:pt x="47" y="124"/>
                  </a:lnTo>
                  <a:lnTo>
                    <a:pt x="34" y="137"/>
                  </a:lnTo>
                  <a:lnTo>
                    <a:pt x="21" y="152"/>
                  </a:lnTo>
                  <a:lnTo>
                    <a:pt x="9" y="169"/>
                  </a:lnTo>
                  <a:lnTo>
                    <a:pt x="0" y="155"/>
                  </a:lnTo>
                  <a:lnTo>
                    <a:pt x="4" y="142"/>
                  </a:lnTo>
                  <a:lnTo>
                    <a:pt x="12" y="129"/>
                  </a:lnTo>
                  <a:lnTo>
                    <a:pt x="22" y="117"/>
                  </a:lnTo>
                  <a:lnTo>
                    <a:pt x="44" y="99"/>
                  </a:lnTo>
                  <a:lnTo>
                    <a:pt x="66" y="80"/>
                  </a:lnTo>
                  <a:lnTo>
                    <a:pt x="89" y="63"/>
                  </a:lnTo>
                  <a:lnTo>
                    <a:pt x="113" y="50"/>
                  </a:lnTo>
                  <a:lnTo>
                    <a:pt x="138" y="37"/>
                  </a:lnTo>
                  <a:lnTo>
                    <a:pt x="164" y="28"/>
                  </a:lnTo>
                  <a:lnTo>
                    <a:pt x="193" y="21"/>
                  </a:lnTo>
                  <a:lnTo>
                    <a:pt x="223" y="18"/>
                  </a:lnTo>
                  <a:lnTo>
                    <a:pt x="230" y="13"/>
                  </a:lnTo>
                  <a:lnTo>
                    <a:pt x="236" y="10"/>
                  </a:lnTo>
                  <a:lnTo>
                    <a:pt x="243" y="8"/>
                  </a:lnTo>
                  <a:lnTo>
                    <a:pt x="250" y="6"/>
                  </a:lnTo>
                  <a:lnTo>
                    <a:pt x="258" y="5"/>
                  </a:lnTo>
                  <a:lnTo>
                    <a:pt x="265" y="5"/>
                  </a:lnTo>
                  <a:lnTo>
                    <a:pt x="273" y="3"/>
                  </a:lnTo>
                  <a:lnTo>
                    <a:pt x="280"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45" name="Freeform 65"/>
            <p:cNvSpPr>
              <a:spLocks/>
            </p:cNvSpPr>
            <p:nvPr/>
          </p:nvSpPr>
          <p:spPr bwMode="auto">
            <a:xfrm>
              <a:off x="4170" y="1524"/>
              <a:ext cx="5" cy="12"/>
            </a:xfrm>
            <a:custGeom>
              <a:avLst/>
              <a:gdLst/>
              <a:ahLst/>
              <a:cxnLst>
                <a:cxn ang="0">
                  <a:pos x="5" y="7"/>
                </a:cxn>
                <a:cxn ang="0">
                  <a:pos x="5" y="8"/>
                </a:cxn>
                <a:cxn ang="0">
                  <a:pos x="3" y="8"/>
                </a:cxn>
                <a:cxn ang="0">
                  <a:pos x="1" y="8"/>
                </a:cxn>
                <a:cxn ang="0">
                  <a:pos x="0" y="8"/>
                </a:cxn>
                <a:cxn ang="0">
                  <a:pos x="0" y="0"/>
                </a:cxn>
                <a:cxn ang="0">
                  <a:pos x="1" y="2"/>
                </a:cxn>
                <a:cxn ang="0">
                  <a:pos x="3" y="3"/>
                </a:cxn>
                <a:cxn ang="0">
                  <a:pos x="5" y="5"/>
                </a:cxn>
                <a:cxn ang="0">
                  <a:pos x="5" y="7"/>
                </a:cxn>
              </a:cxnLst>
              <a:rect l="0" t="0" r="r" b="b"/>
              <a:pathLst>
                <a:path w="5" h="8">
                  <a:moveTo>
                    <a:pt x="5" y="7"/>
                  </a:moveTo>
                  <a:lnTo>
                    <a:pt x="5" y="8"/>
                  </a:lnTo>
                  <a:lnTo>
                    <a:pt x="3" y="8"/>
                  </a:lnTo>
                  <a:lnTo>
                    <a:pt x="1" y="8"/>
                  </a:lnTo>
                  <a:lnTo>
                    <a:pt x="0" y="8"/>
                  </a:lnTo>
                  <a:lnTo>
                    <a:pt x="0" y="0"/>
                  </a:lnTo>
                  <a:lnTo>
                    <a:pt x="1" y="2"/>
                  </a:lnTo>
                  <a:lnTo>
                    <a:pt x="3" y="3"/>
                  </a:lnTo>
                  <a:lnTo>
                    <a:pt x="5" y="5"/>
                  </a:lnTo>
                  <a:lnTo>
                    <a:pt x="5" y="7"/>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46" name="Freeform 66"/>
            <p:cNvSpPr>
              <a:spLocks/>
            </p:cNvSpPr>
            <p:nvPr/>
          </p:nvSpPr>
          <p:spPr bwMode="auto">
            <a:xfrm>
              <a:off x="3518" y="1556"/>
              <a:ext cx="49" cy="39"/>
            </a:xfrm>
            <a:custGeom>
              <a:avLst/>
              <a:gdLst/>
              <a:ahLst/>
              <a:cxnLst>
                <a:cxn ang="0">
                  <a:pos x="46" y="28"/>
                </a:cxn>
                <a:cxn ang="0">
                  <a:pos x="36" y="30"/>
                </a:cxn>
                <a:cxn ang="0">
                  <a:pos x="28" y="32"/>
                </a:cxn>
                <a:cxn ang="0">
                  <a:pos x="18" y="33"/>
                </a:cxn>
                <a:cxn ang="0">
                  <a:pos x="10" y="30"/>
                </a:cxn>
                <a:cxn ang="0">
                  <a:pos x="3" y="23"/>
                </a:cxn>
                <a:cxn ang="0">
                  <a:pos x="0" y="15"/>
                </a:cxn>
                <a:cxn ang="0">
                  <a:pos x="1" y="6"/>
                </a:cxn>
                <a:cxn ang="0">
                  <a:pos x="8" y="0"/>
                </a:cxn>
                <a:cxn ang="0">
                  <a:pos x="18" y="5"/>
                </a:cxn>
                <a:cxn ang="0">
                  <a:pos x="28" y="11"/>
                </a:cxn>
                <a:cxn ang="0">
                  <a:pos x="38" y="20"/>
                </a:cxn>
                <a:cxn ang="0">
                  <a:pos x="46" y="28"/>
                </a:cxn>
              </a:cxnLst>
              <a:rect l="0" t="0" r="r" b="b"/>
              <a:pathLst>
                <a:path w="46" h="33">
                  <a:moveTo>
                    <a:pt x="46" y="28"/>
                  </a:moveTo>
                  <a:lnTo>
                    <a:pt x="36" y="30"/>
                  </a:lnTo>
                  <a:lnTo>
                    <a:pt x="28" y="32"/>
                  </a:lnTo>
                  <a:lnTo>
                    <a:pt x="18" y="33"/>
                  </a:lnTo>
                  <a:lnTo>
                    <a:pt x="10" y="30"/>
                  </a:lnTo>
                  <a:lnTo>
                    <a:pt x="3" y="23"/>
                  </a:lnTo>
                  <a:lnTo>
                    <a:pt x="0" y="15"/>
                  </a:lnTo>
                  <a:lnTo>
                    <a:pt x="1" y="6"/>
                  </a:lnTo>
                  <a:lnTo>
                    <a:pt x="8" y="0"/>
                  </a:lnTo>
                  <a:lnTo>
                    <a:pt x="18" y="5"/>
                  </a:lnTo>
                  <a:lnTo>
                    <a:pt x="28" y="11"/>
                  </a:lnTo>
                  <a:lnTo>
                    <a:pt x="38" y="20"/>
                  </a:lnTo>
                  <a:lnTo>
                    <a:pt x="46" y="28"/>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47" name="Freeform 67"/>
            <p:cNvSpPr>
              <a:spLocks/>
            </p:cNvSpPr>
            <p:nvPr/>
          </p:nvSpPr>
          <p:spPr bwMode="auto">
            <a:xfrm>
              <a:off x="3145" y="1581"/>
              <a:ext cx="151" cy="135"/>
            </a:xfrm>
            <a:custGeom>
              <a:avLst/>
              <a:gdLst/>
              <a:ahLst/>
              <a:cxnLst>
                <a:cxn ang="0">
                  <a:pos x="142" y="63"/>
                </a:cxn>
                <a:cxn ang="0">
                  <a:pos x="137" y="78"/>
                </a:cxn>
                <a:cxn ang="0">
                  <a:pos x="129" y="92"/>
                </a:cxn>
                <a:cxn ang="0">
                  <a:pos x="119" y="103"/>
                </a:cxn>
                <a:cxn ang="0">
                  <a:pos x="106" y="112"/>
                </a:cxn>
                <a:cxn ang="0">
                  <a:pos x="82" y="118"/>
                </a:cxn>
                <a:cxn ang="0">
                  <a:pos x="74" y="108"/>
                </a:cxn>
                <a:cxn ang="0">
                  <a:pos x="64" y="98"/>
                </a:cxn>
                <a:cxn ang="0">
                  <a:pos x="52" y="88"/>
                </a:cxn>
                <a:cxn ang="0">
                  <a:pos x="40" y="78"/>
                </a:cxn>
                <a:cxn ang="0">
                  <a:pos x="29" y="67"/>
                </a:cxn>
                <a:cxn ang="0">
                  <a:pos x="18" y="56"/>
                </a:cxn>
                <a:cxn ang="0">
                  <a:pos x="8" y="45"/>
                </a:cxn>
                <a:cxn ang="0">
                  <a:pos x="0" y="33"/>
                </a:cxn>
                <a:cxn ang="0">
                  <a:pos x="82" y="0"/>
                </a:cxn>
                <a:cxn ang="0">
                  <a:pos x="94" y="3"/>
                </a:cxn>
                <a:cxn ang="0">
                  <a:pos x="104" y="8"/>
                </a:cxn>
                <a:cxn ang="0">
                  <a:pos x="112" y="16"/>
                </a:cxn>
                <a:cxn ang="0">
                  <a:pos x="121" y="23"/>
                </a:cxn>
                <a:cxn ang="0">
                  <a:pos x="129" y="33"/>
                </a:cxn>
                <a:cxn ang="0">
                  <a:pos x="134" y="43"/>
                </a:cxn>
                <a:cxn ang="0">
                  <a:pos x="139" y="53"/>
                </a:cxn>
                <a:cxn ang="0">
                  <a:pos x="142" y="63"/>
                </a:cxn>
              </a:cxnLst>
              <a:rect l="0" t="0" r="r" b="b"/>
              <a:pathLst>
                <a:path w="142" h="118">
                  <a:moveTo>
                    <a:pt x="142" y="63"/>
                  </a:moveTo>
                  <a:lnTo>
                    <a:pt x="137" y="78"/>
                  </a:lnTo>
                  <a:lnTo>
                    <a:pt x="129" y="92"/>
                  </a:lnTo>
                  <a:lnTo>
                    <a:pt x="119" y="103"/>
                  </a:lnTo>
                  <a:lnTo>
                    <a:pt x="106" y="112"/>
                  </a:lnTo>
                  <a:lnTo>
                    <a:pt x="82" y="118"/>
                  </a:lnTo>
                  <a:lnTo>
                    <a:pt x="74" y="108"/>
                  </a:lnTo>
                  <a:lnTo>
                    <a:pt x="64" y="98"/>
                  </a:lnTo>
                  <a:lnTo>
                    <a:pt x="52" y="88"/>
                  </a:lnTo>
                  <a:lnTo>
                    <a:pt x="40" y="78"/>
                  </a:lnTo>
                  <a:lnTo>
                    <a:pt x="29" y="67"/>
                  </a:lnTo>
                  <a:lnTo>
                    <a:pt x="18" y="56"/>
                  </a:lnTo>
                  <a:lnTo>
                    <a:pt x="8" y="45"/>
                  </a:lnTo>
                  <a:lnTo>
                    <a:pt x="0" y="33"/>
                  </a:lnTo>
                  <a:lnTo>
                    <a:pt x="82" y="0"/>
                  </a:lnTo>
                  <a:lnTo>
                    <a:pt x="94" y="3"/>
                  </a:lnTo>
                  <a:lnTo>
                    <a:pt x="104" y="8"/>
                  </a:lnTo>
                  <a:lnTo>
                    <a:pt x="112" y="16"/>
                  </a:lnTo>
                  <a:lnTo>
                    <a:pt x="121" y="23"/>
                  </a:lnTo>
                  <a:lnTo>
                    <a:pt x="129" y="33"/>
                  </a:lnTo>
                  <a:lnTo>
                    <a:pt x="134" y="43"/>
                  </a:lnTo>
                  <a:lnTo>
                    <a:pt x="139" y="53"/>
                  </a:lnTo>
                  <a:lnTo>
                    <a:pt x="142" y="63"/>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48" name="Freeform 68"/>
            <p:cNvSpPr>
              <a:spLocks/>
            </p:cNvSpPr>
            <p:nvPr/>
          </p:nvSpPr>
          <p:spPr bwMode="auto">
            <a:xfrm>
              <a:off x="3192" y="1620"/>
              <a:ext cx="51" cy="55"/>
            </a:xfrm>
            <a:custGeom>
              <a:avLst/>
              <a:gdLst/>
              <a:ahLst/>
              <a:cxnLst>
                <a:cxn ang="0">
                  <a:pos x="48" y="30"/>
                </a:cxn>
                <a:cxn ang="0">
                  <a:pos x="48" y="35"/>
                </a:cxn>
                <a:cxn ang="0">
                  <a:pos x="48" y="40"/>
                </a:cxn>
                <a:cxn ang="0">
                  <a:pos x="46" y="45"/>
                </a:cxn>
                <a:cxn ang="0">
                  <a:pos x="41" y="47"/>
                </a:cxn>
                <a:cxn ang="0">
                  <a:pos x="30" y="47"/>
                </a:cxn>
                <a:cxn ang="0">
                  <a:pos x="20" y="38"/>
                </a:cxn>
                <a:cxn ang="0">
                  <a:pos x="10" y="25"/>
                </a:cxn>
                <a:cxn ang="0">
                  <a:pos x="0" y="15"/>
                </a:cxn>
                <a:cxn ang="0">
                  <a:pos x="0" y="10"/>
                </a:cxn>
                <a:cxn ang="0">
                  <a:pos x="0" y="5"/>
                </a:cxn>
                <a:cxn ang="0">
                  <a:pos x="0" y="1"/>
                </a:cxn>
                <a:cxn ang="0">
                  <a:pos x="3" y="0"/>
                </a:cxn>
                <a:cxn ang="0">
                  <a:pos x="18" y="1"/>
                </a:cxn>
                <a:cxn ang="0">
                  <a:pos x="30" y="8"/>
                </a:cxn>
                <a:cxn ang="0">
                  <a:pos x="40" y="18"/>
                </a:cxn>
                <a:cxn ang="0">
                  <a:pos x="48" y="30"/>
                </a:cxn>
              </a:cxnLst>
              <a:rect l="0" t="0" r="r" b="b"/>
              <a:pathLst>
                <a:path w="48" h="47">
                  <a:moveTo>
                    <a:pt x="48" y="30"/>
                  </a:moveTo>
                  <a:lnTo>
                    <a:pt x="48" y="35"/>
                  </a:lnTo>
                  <a:lnTo>
                    <a:pt x="48" y="40"/>
                  </a:lnTo>
                  <a:lnTo>
                    <a:pt x="46" y="45"/>
                  </a:lnTo>
                  <a:lnTo>
                    <a:pt x="41" y="47"/>
                  </a:lnTo>
                  <a:lnTo>
                    <a:pt x="30" y="47"/>
                  </a:lnTo>
                  <a:lnTo>
                    <a:pt x="20" y="38"/>
                  </a:lnTo>
                  <a:lnTo>
                    <a:pt x="10" y="25"/>
                  </a:lnTo>
                  <a:lnTo>
                    <a:pt x="0" y="15"/>
                  </a:lnTo>
                  <a:lnTo>
                    <a:pt x="0" y="10"/>
                  </a:lnTo>
                  <a:lnTo>
                    <a:pt x="0" y="5"/>
                  </a:lnTo>
                  <a:lnTo>
                    <a:pt x="0" y="1"/>
                  </a:lnTo>
                  <a:lnTo>
                    <a:pt x="3" y="0"/>
                  </a:lnTo>
                  <a:lnTo>
                    <a:pt x="18" y="1"/>
                  </a:lnTo>
                  <a:lnTo>
                    <a:pt x="30" y="8"/>
                  </a:lnTo>
                  <a:lnTo>
                    <a:pt x="40" y="18"/>
                  </a:lnTo>
                  <a:lnTo>
                    <a:pt x="48" y="30"/>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49" name="Freeform 69"/>
            <p:cNvSpPr>
              <a:spLocks/>
            </p:cNvSpPr>
            <p:nvPr/>
          </p:nvSpPr>
          <p:spPr bwMode="auto">
            <a:xfrm>
              <a:off x="2807" y="1643"/>
              <a:ext cx="84" cy="57"/>
            </a:xfrm>
            <a:custGeom>
              <a:avLst/>
              <a:gdLst/>
              <a:ahLst/>
              <a:cxnLst>
                <a:cxn ang="0">
                  <a:pos x="81" y="48"/>
                </a:cxn>
                <a:cxn ang="0">
                  <a:pos x="69" y="47"/>
                </a:cxn>
                <a:cxn ang="0">
                  <a:pos x="59" y="42"/>
                </a:cxn>
                <a:cxn ang="0">
                  <a:pos x="49" y="37"/>
                </a:cxn>
                <a:cxn ang="0">
                  <a:pos x="39" y="32"/>
                </a:cxn>
                <a:cxn ang="0">
                  <a:pos x="27" y="27"/>
                </a:cxn>
                <a:cxn ang="0">
                  <a:pos x="14" y="18"/>
                </a:cxn>
                <a:cxn ang="0">
                  <a:pos x="4" y="10"/>
                </a:cxn>
                <a:cxn ang="0">
                  <a:pos x="0" y="0"/>
                </a:cxn>
                <a:cxn ang="0">
                  <a:pos x="12" y="3"/>
                </a:cxn>
                <a:cxn ang="0">
                  <a:pos x="22" y="7"/>
                </a:cxn>
                <a:cxn ang="0">
                  <a:pos x="34" y="12"/>
                </a:cxn>
                <a:cxn ang="0">
                  <a:pos x="44" y="17"/>
                </a:cxn>
                <a:cxn ang="0">
                  <a:pos x="54" y="23"/>
                </a:cxn>
                <a:cxn ang="0">
                  <a:pos x="64" y="32"/>
                </a:cxn>
                <a:cxn ang="0">
                  <a:pos x="72" y="40"/>
                </a:cxn>
                <a:cxn ang="0">
                  <a:pos x="81" y="48"/>
                </a:cxn>
              </a:cxnLst>
              <a:rect l="0" t="0" r="r" b="b"/>
              <a:pathLst>
                <a:path w="81" h="48">
                  <a:moveTo>
                    <a:pt x="81" y="48"/>
                  </a:moveTo>
                  <a:lnTo>
                    <a:pt x="69" y="47"/>
                  </a:lnTo>
                  <a:lnTo>
                    <a:pt x="59" y="42"/>
                  </a:lnTo>
                  <a:lnTo>
                    <a:pt x="49" y="37"/>
                  </a:lnTo>
                  <a:lnTo>
                    <a:pt x="39" y="32"/>
                  </a:lnTo>
                  <a:lnTo>
                    <a:pt x="27" y="27"/>
                  </a:lnTo>
                  <a:lnTo>
                    <a:pt x="14" y="18"/>
                  </a:lnTo>
                  <a:lnTo>
                    <a:pt x="4" y="10"/>
                  </a:lnTo>
                  <a:lnTo>
                    <a:pt x="0" y="0"/>
                  </a:lnTo>
                  <a:lnTo>
                    <a:pt x="12" y="3"/>
                  </a:lnTo>
                  <a:lnTo>
                    <a:pt x="22" y="7"/>
                  </a:lnTo>
                  <a:lnTo>
                    <a:pt x="34" y="12"/>
                  </a:lnTo>
                  <a:lnTo>
                    <a:pt x="44" y="17"/>
                  </a:lnTo>
                  <a:lnTo>
                    <a:pt x="54" y="23"/>
                  </a:lnTo>
                  <a:lnTo>
                    <a:pt x="64" y="32"/>
                  </a:lnTo>
                  <a:lnTo>
                    <a:pt x="72" y="40"/>
                  </a:lnTo>
                  <a:lnTo>
                    <a:pt x="81" y="48"/>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50" name="Freeform 70"/>
            <p:cNvSpPr>
              <a:spLocks/>
            </p:cNvSpPr>
            <p:nvPr/>
          </p:nvSpPr>
          <p:spPr bwMode="auto">
            <a:xfrm>
              <a:off x="2703" y="1657"/>
              <a:ext cx="180" cy="109"/>
            </a:xfrm>
            <a:custGeom>
              <a:avLst/>
              <a:gdLst/>
              <a:ahLst/>
              <a:cxnLst>
                <a:cxn ang="0">
                  <a:pos x="170" y="95"/>
                </a:cxn>
                <a:cxn ang="0">
                  <a:pos x="149" y="88"/>
                </a:cxn>
                <a:cxn ang="0">
                  <a:pos x="128" y="80"/>
                </a:cxn>
                <a:cxn ang="0">
                  <a:pos x="107" y="70"/>
                </a:cxn>
                <a:cxn ang="0">
                  <a:pos x="85" y="60"/>
                </a:cxn>
                <a:cxn ang="0">
                  <a:pos x="63" y="50"/>
                </a:cxn>
                <a:cxn ang="0">
                  <a:pos x="43" y="40"/>
                </a:cxn>
                <a:cxn ang="0">
                  <a:pos x="21" y="28"/>
                </a:cxn>
                <a:cxn ang="0">
                  <a:pos x="1" y="16"/>
                </a:cxn>
                <a:cxn ang="0">
                  <a:pos x="0" y="10"/>
                </a:cxn>
                <a:cxn ang="0">
                  <a:pos x="3" y="6"/>
                </a:cxn>
                <a:cxn ang="0">
                  <a:pos x="8" y="3"/>
                </a:cxn>
                <a:cxn ang="0">
                  <a:pos x="13" y="0"/>
                </a:cxn>
                <a:cxn ang="0">
                  <a:pos x="35" y="10"/>
                </a:cxn>
                <a:cxn ang="0">
                  <a:pos x="55" y="21"/>
                </a:cxn>
                <a:cxn ang="0">
                  <a:pos x="75" y="33"/>
                </a:cxn>
                <a:cxn ang="0">
                  <a:pos x="95" y="45"/>
                </a:cxn>
                <a:cxn ang="0">
                  <a:pos x="115" y="56"/>
                </a:cxn>
                <a:cxn ang="0">
                  <a:pos x="134" y="68"/>
                </a:cxn>
                <a:cxn ang="0">
                  <a:pos x="152" y="82"/>
                </a:cxn>
                <a:cxn ang="0">
                  <a:pos x="170" y="95"/>
                </a:cxn>
              </a:cxnLst>
              <a:rect l="0" t="0" r="r" b="b"/>
              <a:pathLst>
                <a:path w="170" h="95">
                  <a:moveTo>
                    <a:pt x="170" y="95"/>
                  </a:moveTo>
                  <a:lnTo>
                    <a:pt x="149" y="88"/>
                  </a:lnTo>
                  <a:lnTo>
                    <a:pt x="128" y="80"/>
                  </a:lnTo>
                  <a:lnTo>
                    <a:pt x="107" y="70"/>
                  </a:lnTo>
                  <a:lnTo>
                    <a:pt x="85" y="60"/>
                  </a:lnTo>
                  <a:lnTo>
                    <a:pt x="63" y="50"/>
                  </a:lnTo>
                  <a:lnTo>
                    <a:pt x="43" y="40"/>
                  </a:lnTo>
                  <a:lnTo>
                    <a:pt x="21" y="28"/>
                  </a:lnTo>
                  <a:lnTo>
                    <a:pt x="1" y="16"/>
                  </a:lnTo>
                  <a:lnTo>
                    <a:pt x="0" y="10"/>
                  </a:lnTo>
                  <a:lnTo>
                    <a:pt x="3" y="6"/>
                  </a:lnTo>
                  <a:lnTo>
                    <a:pt x="8" y="3"/>
                  </a:lnTo>
                  <a:lnTo>
                    <a:pt x="13" y="0"/>
                  </a:lnTo>
                  <a:lnTo>
                    <a:pt x="35" y="10"/>
                  </a:lnTo>
                  <a:lnTo>
                    <a:pt x="55" y="21"/>
                  </a:lnTo>
                  <a:lnTo>
                    <a:pt x="75" y="33"/>
                  </a:lnTo>
                  <a:lnTo>
                    <a:pt x="95" y="45"/>
                  </a:lnTo>
                  <a:lnTo>
                    <a:pt x="115" y="56"/>
                  </a:lnTo>
                  <a:lnTo>
                    <a:pt x="134" y="68"/>
                  </a:lnTo>
                  <a:lnTo>
                    <a:pt x="152" y="82"/>
                  </a:lnTo>
                  <a:lnTo>
                    <a:pt x="170" y="95"/>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51" name="Freeform 71"/>
            <p:cNvSpPr>
              <a:spLocks/>
            </p:cNvSpPr>
            <p:nvPr/>
          </p:nvSpPr>
          <p:spPr bwMode="auto">
            <a:xfrm>
              <a:off x="2976" y="1666"/>
              <a:ext cx="565" cy="512"/>
            </a:xfrm>
            <a:custGeom>
              <a:avLst/>
              <a:gdLst/>
              <a:ahLst/>
              <a:cxnLst>
                <a:cxn ang="0">
                  <a:pos x="57" y="42"/>
                </a:cxn>
                <a:cxn ang="0">
                  <a:pos x="72" y="64"/>
                </a:cxn>
                <a:cxn ang="0">
                  <a:pos x="89" y="86"/>
                </a:cxn>
                <a:cxn ang="0">
                  <a:pos x="107" y="107"/>
                </a:cxn>
                <a:cxn ang="0">
                  <a:pos x="126" y="128"/>
                </a:cxn>
                <a:cxn ang="0">
                  <a:pos x="146" y="146"/>
                </a:cxn>
                <a:cxn ang="0">
                  <a:pos x="166" y="166"/>
                </a:cxn>
                <a:cxn ang="0">
                  <a:pos x="188" y="183"/>
                </a:cxn>
                <a:cxn ang="0">
                  <a:pos x="210" y="201"/>
                </a:cxn>
                <a:cxn ang="0">
                  <a:pos x="231" y="218"/>
                </a:cxn>
                <a:cxn ang="0">
                  <a:pos x="253" y="235"/>
                </a:cxn>
                <a:cxn ang="0">
                  <a:pos x="277" y="250"/>
                </a:cxn>
                <a:cxn ang="0">
                  <a:pos x="298" y="265"/>
                </a:cxn>
                <a:cxn ang="0">
                  <a:pos x="322" y="280"/>
                </a:cxn>
                <a:cxn ang="0">
                  <a:pos x="345" y="295"/>
                </a:cxn>
                <a:cxn ang="0">
                  <a:pos x="367" y="310"/>
                </a:cxn>
                <a:cxn ang="0">
                  <a:pos x="390" y="323"/>
                </a:cxn>
                <a:cxn ang="0">
                  <a:pos x="409" y="337"/>
                </a:cxn>
                <a:cxn ang="0">
                  <a:pos x="427" y="350"/>
                </a:cxn>
                <a:cxn ang="0">
                  <a:pos x="444" y="362"/>
                </a:cxn>
                <a:cxn ang="0">
                  <a:pos x="462" y="375"/>
                </a:cxn>
                <a:cxn ang="0">
                  <a:pos x="479" y="389"/>
                </a:cxn>
                <a:cxn ang="0">
                  <a:pos x="498" y="402"/>
                </a:cxn>
                <a:cxn ang="0">
                  <a:pos x="514" y="417"/>
                </a:cxn>
                <a:cxn ang="0">
                  <a:pos x="533" y="431"/>
                </a:cxn>
                <a:cxn ang="0">
                  <a:pos x="534" y="439"/>
                </a:cxn>
                <a:cxn ang="0">
                  <a:pos x="531" y="444"/>
                </a:cxn>
                <a:cxn ang="0">
                  <a:pos x="524" y="449"/>
                </a:cxn>
                <a:cxn ang="0">
                  <a:pos x="519" y="451"/>
                </a:cxn>
                <a:cxn ang="0">
                  <a:pos x="444" y="406"/>
                </a:cxn>
                <a:cxn ang="0">
                  <a:pos x="442" y="397"/>
                </a:cxn>
                <a:cxn ang="0">
                  <a:pos x="424" y="385"/>
                </a:cxn>
                <a:cxn ang="0">
                  <a:pos x="405" y="374"/>
                </a:cxn>
                <a:cxn ang="0">
                  <a:pos x="387" y="362"/>
                </a:cxn>
                <a:cxn ang="0">
                  <a:pos x="369" y="350"/>
                </a:cxn>
                <a:cxn ang="0">
                  <a:pos x="350" y="337"/>
                </a:cxn>
                <a:cxn ang="0">
                  <a:pos x="332" y="325"/>
                </a:cxn>
                <a:cxn ang="0">
                  <a:pos x="313" y="313"/>
                </a:cxn>
                <a:cxn ang="0">
                  <a:pos x="295" y="302"/>
                </a:cxn>
                <a:cxn ang="0">
                  <a:pos x="277" y="290"/>
                </a:cxn>
                <a:cxn ang="0">
                  <a:pos x="260" y="277"/>
                </a:cxn>
                <a:cxn ang="0">
                  <a:pos x="241" y="265"/>
                </a:cxn>
                <a:cxn ang="0">
                  <a:pos x="225" y="251"/>
                </a:cxn>
                <a:cxn ang="0">
                  <a:pos x="206" y="240"/>
                </a:cxn>
                <a:cxn ang="0">
                  <a:pos x="190" y="226"/>
                </a:cxn>
                <a:cxn ang="0">
                  <a:pos x="171" y="213"/>
                </a:cxn>
                <a:cxn ang="0">
                  <a:pos x="154" y="200"/>
                </a:cxn>
                <a:cxn ang="0">
                  <a:pos x="134" y="179"/>
                </a:cxn>
                <a:cxn ang="0">
                  <a:pos x="114" y="158"/>
                </a:cxn>
                <a:cxn ang="0">
                  <a:pos x="94" y="136"/>
                </a:cxn>
                <a:cxn ang="0">
                  <a:pos x="74" y="116"/>
                </a:cxn>
                <a:cxn ang="0">
                  <a:pos x="54" y="94"/>
                </a:cxn>
                <a:cxn ang="0">
                  <a:pos x="36" y="72"/>
                </a:cxn>
                <a:cxn ang="0">
                  <a:pos x="17" y="50"/>
                </a:cxn>
                <a:cxn ang="0">
                  <a:pos x="2" y="29"/>
                </a:cxn>
                <a:cxn ang="0">
                  <a:pos x="0" y="22"/>
                </a:cxn>
                <a:cxn ang="0">
                  <a:pos x="2" y="14"/>
                </a:cxn>
                <a:cxn ang="0">
                  <a:pos x="5" y="7"/>
                </a:cxn>
                <a:cxn ang="0">
                  <a:pos x="9" y="0"/>
                </a:cxn>
                <a:cxn ang="0">
                  <a:pos x="22" y="7"/>
                </a:cxn>
                <a:cxn ang="0">
                  <a:pos x="34" y="19"/>
                </a:cxn>
                <a:cxn ang="0">
                  <a:pos x="46" y="30"/>
                </a:cxn>
                <a:cxn ang="0">
                  <a:pos x="57" y="42"/>
                </a:cxn>
              </a:cxnLst>
              <a:rect l="0" t="0" r="r" b="b"/>
              <a:pathLst>
                <a:path w="534" h="451">
                  <a:moveTo>
                    <a:pt x="57" y="42"/>
                  </a:moveTo>
                  <a:lnTo>
                    <a:pt x="72" y="64"/>
                  </a:lnTo>
                  <a:lnTo>
                    <a:pt x="89" y="86"/>
                  </a:lnTo>
                  <a:lnTo>
                    <a:pt x="107" y="107"/>
                  </a:lnTo>
                  <a:lnTo>
                    <a:pt x="126" y="128"/>
                  </a:lnTo>
                  <a:lnTo>
                    <a:pt x="146" y="146"/>
                  </a:lnTo>
                  <a:lnTo>
                    <a:pt x="166" y="166"/>
                  </a:lnTo>
                  <a:lnTo>
                    <a:pt x="188" y="183"/>
                  </a:lnTo>
                  <a:lnTo>
                    <a:pt x="210" y="201"/>
                  </a:lnTo>
                  <a:lnTo>
                    <a:pt x="231" y="218"/>
                  </a:lnTo>
                  <a:lnTo>
                    <a:pt x="253" y="235"/>
                  </a:lnTo>
                  <a:lnTo>
                    <a:pt x="277" y="250"/>
                  </a:lnTo>
                  <a:lnTo>
                    <a:pt x="298" y="265"/>
                  </a:lnTo>
                  <a:lnTo>
                    <a:pt x="322" y="280"/>
                  </a:lnTo>
                  <a:lnTo>
                    <a:pt x="345" y="295"/>
                  </a:lnTo>
                  <a:lnTo>
                    <a:pt x="367" y="310"/>
                  </a:lnTo>
                  <a:lnTo>
                    <a:pt x="390" y="323"/>
                  </a:lnTo>
                  <a:lnTo>
                    <a:pt x="409" y="337"/>
                  </a:lnTo>
                  <a:lnTo>
                    <a:pt x="427" y="350"/>
                  </a:lnTo>
                  <a:lnTo>
                    <a:pt x="444" y="362"/>
                  </a:lnTo>
                  <a:lnTo>
                    <a:pt x="462" y="375"/>
                  </a:lnTo>
                  <a:lnTo>
                    <a:pt x="479" y="389"/>
                  </a:lnTo>
                  <a:lnTo>
                    <a:pt x="498" y="402"/>
                  </a:lnTo>
                  <a:lnTo>
                    <a:pt x="514" y="417"/>
                  </a:lnTo>
                  <a:lnTo>
                    <a:pt x="533" y="431"/>
                  </a:lnTo>
                  <a:lnTo>
                    <a:pt x="534" y="439"/>
                  </a:lnTo>
                  <a:lnTo>
                    <a:pt x="531" y="444"/>
                  </a:lnTo>
                  <a:lnTo>
                    <a:pt x="524" y="449"/>
                  </a:lnTo>
                  <a:lnTo>
                    <a:pt x="519" y="451"/>
                  </a:lnTo>
                  <a:lnTo>
                    <a:pt x="444" y="406"/>
                  </a:lnTo>
                  <a:lnTo>
                    <a:pt x="442" y="397"/>
                  </a:lnTo>
                  <a:lnTo>
                    <a:pt x="424" y="385"/>
                  </a:lnTo>
                  <a:lnTo>
                    <a:pt x="405" y="374"/>
                  </a:lnTo>
                  <a:lnTo>
                    <a:pt x="387" y="362"/>
                  </a:lnTo>
                  <a:lnTo>
                    <a:pt x="369" y="350"/>
                  </a:lnTo>
                  <a:lnTo>
                    <a:pt x="350" y="337"/>
                  </a:lnTo>
                  <a:lnTo>
                    <a:pt x="332" y="325"/>
                  </a:lnTo>
                  <a:lnTo>
                    <a:pt x="313" y="313"/>
                  </a:lnTo>
                  <a:lnTo>
                    <a:pt x="295" y="302"/>
                  </a:lnTo>
                  <a:lnTo>
                    <a:pt x="277" y="290"/>
                  </a:lnTo>
                  <a:lnTo>
                    <a:pt x="260" y="277"/>
                  </a:lnTo>
                  <a:lnTo>
                    <a:pt x="241" y="265"/>
                  </a:lnTo>
                  <a:lnTo>
                    <a:pt x="225" y="251"/>
                  </a:lnTo>
                  <a:lnTo>
                    <a:pt x="206" y="240"/>
                  </a:lnTo>
                  <a:lnTo>
                    <a:pt x="190" y="226"/>
                  </a:lnTo>
                  <a:lnTo>
                    <a:pt x="171" y="213"/>
                  </a:lnTo>
                  <a:lnTo>
                    <a:pt x="154" y="200"/>
                  </a:lnTo>
                  <a:lnTo>
                    <a:pt x="134" y="179"/>
                  </a:lnTo>
                  <a:lnTo>
                    <a:pt x="114" y="158"/>
                  </a:lnTo>
                  <a:lnTo>
                    <a:pt x="94" y="136"/>
                  </a:lnTo>
                  <a:lnTo>
                    <a:pt x="74" y="116"/>
                  </a:lnTo>
                  <a:lnTo>
                    <a:pt x="54" y="94"/>
                  </a:lnTo>
                  <a:lnTo>
                    <a:pt x="36" y="72"/>
                  </a:lnTo>
                  <a:lnTo>
                    <a:pt x="17" y="50"/>
                  </a:lnTo>
                  <a:lnTo>
                    <a:pt x="2" y="29"/>
                  </a:lnTo>
                  <a:lnTo>
                    <a:pt x="0" y="22"/>
                  </a:lnTo>
                  <a:lnTo>
                    <a:pt x="2" y="14"/>
                  </a:lnTo>
                  <a:lnTo>
                    <a:pt x="5" y="7"/>
                  </a:lnTo>
                  <a:lnTo>
                    <a:pt x="9" y="0"/>
                  </a:lnTo>
                  <a:lnTo>
                    <a:pt x="22" y="7"/>
                  </a:lnTo>
                  <a:lnTo>
                    <a:pt x="34" y="19"/>
                  </a:lnTo>
                  <a:lnTo>
                    <a:pt x="46" y="30"/>
                  </a:lnTo>
                  <a:lnTo>
                    <a:pt x="57" y="42"/>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52" name="Freeform 72"/>
            <p:cNvSpPr>
              <a:spLocks/>
            </p:cNvSpPr>
            <p:nvPr/>
          </p:nvSpPr>
          <p:spPr bwMode="auto">
            <a:xfrm>
              <a:off x="2629" y="1691"/>
              <a:ext cx="216" cy="125"/>
            </a:xfrm>
            <a:custGeom>
              <a:avLst/>
              <a:gdLst/>
              <a:ahLst/>
              <a:cxnLst>
                <a:cxn ang="0">
                  <a:pos x="82" y="32"/>
                </a:cxn>
                <a:cxn ang="0">
                  <a:pos x="97" y="42"/>
                </a:cxn>
                <a:cxn ang="0">
                  <a:pos x="112" y="54"/>
                </a:cxn>
                <a:cxn ang="0">
                  <a:pos x="127" y="64"/>
                </a:cxn>
                <a:cxn ang="0">
                  <a:pos x="142" y="74"/>
                </a:cxn>
                <a:cxn ang="0">
                  <a:pos x="157" y="82"/>
                </a:cxn>
                <a:cxn ang="0">
                  <a:pos x="172" y="92"/>
                </a:cxn>
                <a:cxn ang="0">
                  <a:pos x="187" y="102"/>
                </a:cxn>
                <a:cxn ang="0">
                  <a:pos x="203" y="111"/>
                </a:cxn>
                <a:cxn ang="0">
                  <a:pos x="176" y="102"/>
                </a:cxn>
                <a:cxn ang="0">
                  <a:pos x="149" y="94"/>
                </a:cxn>
                <a:cxn ang="0">
                  <a:pos x="124" y="82"/>
                </a:cxn>
                <a:cxn ang="0">
                  <a:pos x="99" y="70"/>
                </a:cxn>
                <a:cxn ang="0">
                  <a:pos x="74" y="57"/>
                </a:cxn>
                <a:cxn ang="0">
                  <a:pos x="50" y="44"/>
                </a:cxn>
                <a:cxn ang="0">
                  <a:pos x="25" y="30"/>
                </a:cxn>
                <a:cxn ang="0">
                  <a:pos x="2" y="17"/>
                </a:cxn>
                <a:cxn ang="0">
                  <a:pos x="0" y="12"/>
                </a:cxn>
                <a:cxn ang="0">
                  <a:pos x="0" y="7"/>
                </a:cxn>
                <a:cxn ang="0">
                  <a:pos x="3" y="3"/>
                </a:cxn>
                <a:cxn ang="0">
                  <a:pos x="7" y="0"/>
                </a:cxn>
                <a:cxn ang="0">
                  <a:pos x="17" y="2"/>
                </a:cxn>
                <a:cxn ang="0">
                  <a:pos x="27" y="3"/>
                </a:cxn>
                <a:cxn ang="0">
                  <a:pos x="35" y="7"/>
                </a:cxn>
                <a:cxn ang="0">
                  <a:pos x="45" y="12"/>
                </a:cxn>
                <a:cxn ang="0">
                  <a:pos x="54" y="17"/>
                </a:cxn>
                <a:cxn ang="0">
                  <a:pos x="64" y="22"/>
                </a:cxn>
                <a:cxn ang="0">
                  <a:pos x="72" y="27"/>
                </a:cxn>
                <a:cxn ang="0">
                  <a:pos x="82" y="32"/>
                </a:cxn>
              </a:cxnLst>
              <a:rect l="0" t="0" r="r" b="b"/>
              <a:pathLst>
                <a:path w="203" h="111">
                  <a:moveTo>
                    <a:pt x="82" y="32"/>
                  </a:moveTo>
                  <a:lnTo>
                    <a:pt x="97" y="42"/>
                  </a:lnTo>
                  <a:lnTo>
                    <a:pt x="112" y="54"/>
                  </a:lnTo>
                  <a:lnTo>
                    <a:pt x="127" y="64"/>
                  </a:lnTo>
                  <a:lnTo>
                    <a:pt x="142" y="74"/>
                  </a:lnTo>
                  <a:lnTo>
                    <a:pt x="157" y="82"/>
                  </a:lnTo>
                  <a:lnTo>
                    <a:pt x="172" y="92"/>
                  </a:lnTo>
                  <a:lnTo>
                    <a:pt x="187" y="102"/>
                  </a:lnTo>
                  <a:lnTo>
                    <a:pt x="203" y="111"/>
                  </a:lnTo>
                  <a:lnTo>
                    <a:pt x="176" y="102"/>
                  </a:lnTo>
                  <a:lnTo>
                    <a:pt x="149" y="94"/>
                  </a:lnTo>
                  <a:lnTo>
                    <a:pt x="124" y="82"/>
                  </a:lnTo>
                  <a:lnTo>
                    <a:pt x="99" y="70"/>
                  </a:lnTo>
                  <a:lnTo>
                    <a:pt x="74" y="57"/>
                  </a:lnTo>
                  <a:lnTo>
                    <a:pt x="50" y="44"/>
                  </a:lnTo>
                  <a:lnTo>
                    <a:pt x="25" y="30"/>
                  </a:lnTo>
                  <a:lnTo>
                    <a:pt x="2" y="17"/>
                  </a:lnTo>
                  <a:lnTo>
                    <a:pt x="0" y="12"/>
                  </a:lnTo>
                  <a:lnTo>
                    <a:pt x="0" y="7"/>
                  </a:lnTo>
                  <a:lnTo>
                    <a:pt x="3" y="3"/>
                  </a:lnTo>
                  <a:lnTo>
                    <a:pt x="7" y="0"/>
                  </a:lnTo>
                  <a:lnTo>
                    <a:pt x="17" y="2"/>
                  </a:lnTo>
                  <a:lnTo>
                    <a:pt x="27" y="3"/>
                  </a:lnTo>
                  <a:lnTo>
                    <a:pt x="35" y="7"/>
                  </a:lnTo>
                  <a:lnTo>
                    <a:pt x="45" y="12"/>
                  </a:lnTo>
                  <a:lnTo>
                    <a:pt x="54" y="17"/>
                  </a:lnTo>
                  <a:lnTo>
                    <a:pt x="64" y="22"/>
                  </a:lnTo>
                  <a:lnTo>
                    <a:pt x="72" y="27"/>
                  </a:lnTo>
                  <a:lnTo>
                    <a:pt x="82" y="32"/>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53" name="Freeform 73"/>
            <p:cNvSpPr>
              <a:spLocks/>
            </p:cNvSpPr>
            <p:nvPr/>
          </p:nvSpPr>
          <p:spPr bwMode="auto">
            <a:xfrm>
              <a:off x="3707" y="1654"/>
              <a:ext cx="63" cy="48"/>
            </a:xfrm>
            <a:custGeom>
              <a:avLst/>
              <a:gdLst/>
              <a:ahLst/>
              <a:cxnLst>
                <a:cxn ang="0">
                  <a:pos x="58" y="15"/>
                </a:cxn>
                <a:cxn ang="0">
                  <a:pos x="55" y="23"/>
                </a:cxn>
                <a:cxn ang="0">
                  <a:pos x="53" y="30"/>
                </a:cxn>
                <a:cxn ang="0">
                  <a:pos x="48" y="37"/>
                </a:cxn>
                <a:cxn ang="0">
                  <a:pos x="42" y="42"/>
                </a:cxn>
                <a:cxn ang="0">
                  <a:pos x="28" y="35"/>
                </a:cxn>
                <a:cxn ang="0">
                  <a:pos x="16" y="27"/>
                </a:cxn>
                <a:cxn ang="0">
                  <a:pos x="5" y="15"/>
                </a:cxn>
                <a:cxn ang="0">
                  <a:pos x="0" y="0"/>
                </a:cxn>
                <a:cxn ang="0">
                  <a:pos x="8" y="0"/>
                </a:cxn>
                <a:cxn ang="0">
                  <a:pos x="16" y="0"/>
                </a:cxn>
                <a:cxn ang="0">
                  <a:pos x="25" y="0"/>
                </a:cxn>
                <a:cxn ang="0">
                  <a:pos x="31" y="0"/>
                </a:cxn>
                <a:cxn ang="0">
                  <a:pos x="40" y="2"/>
                </a:cxn>
                <a:cxn ang="0">
                  <a:pos x="47" y="5"/>
                </a:cxn>
                <a:cxn ang="0">
                  <a:pos x="53" y="10"/>
                </a:cxn>
                <a:cxn ang="0">
                  <a:pos x="58" y="15"/>
                </a:cxn>
              </a:cxnLst>
              <a:rect l="0" t="0" r="r" b="b"/>
              <a:pathLst>
                <a:path w="58" h="42">
                  <a:moveTo>
                    <a:pt x="58" y="15"/>
                  </a:moveTo>
                  <a:lnTo>
                    <a:pt x="55" y="23"/>
                  </a:lnTo>
                  <a:lnTo>
                    <a:pt x="53" y="30"/>
                  </a:lnTo>
                  <a:lnTo>
                    <a:pt x="48" y="37"/>
                  </a:lnTo>
                  <a:lnTo>
                    <a:pt x="42" y="42"/>
                  </a:lnTo>
                  <a:lnTo>
                    <a:pt x="28" y="35"/>
                  </a:lnTo>
                  <a:lnTo>
                    <a:pt x="16" y="27"/>
                  </a:lnTo>
                  <a:lnTo>
                    <a:pt x="5" y="15"/>
                  </a:lnTo>
                  <a:lnTo>
                    <a:pt x="0" y="0"/>
                  </a:lnTo>
                  <a:lnTo>
                    <a:pt x="8" y="0"/>
                  </a:lnTo>
                  <a:lnTo>
                    <a:pt x="16" y="0"/>
                  </a:lnTo>
                  <a:lnTo>
                    <a:pt x="25" y="0"/>
                  </a:lnTo>
                  <a:lnTo>
                    <a:pt x="31" y="0"/>
                  </a:lnTo>
                  <a:lnTo>
                    <a:pt x="40" y="2"/>
                  </a:lnTo>
                  <a:lnTo>
                    <a:pt x="47" y="5"/>
                  </a:lnTo>
                  <a:lnTo>
                    <a:pt x="53" y="10"/>
                  </a:lnTo>
                  <a:lnTo>
                    <a:pt x="58" y="15"/>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54" name="Freeform 74"/>
            <p:cNvSpPr>
              <a:spLocks/>
            </p:cNvSpPr>
            <p:nvPr/>
          </p:nvSpPr>
          <p:spPr bwMode="auto">
            <a:xfrm>
              <a:off x="4048" y="1654"/>
              <a:ext cx="82" cy="55"/>
            </a:xfrm>
            <a:custGeom>
              <a:avLst/>
              <a:gdLst/>
              <a:ahLst/>
              <a:cxnLst>
                <a:cxn ang="0">
                  <a:pos x="77" y="19"/>
                </a:cxn>
                <a:cxn ang="0">
                  <a:pos x="67" y="24"/>
                </a:cxn>
                <a:cxn ang="0">
                  <a:pos x="59" y="30"/>
                </a:cxn>
                <a:cxn ang="0">
                  <a:pos x="49" y="35"/>
                </a:cxn>
                <a:cxn ang="0">
                  <a:pos x="39" y="39"/>
                </a:cxn>
                <a:cxn ang="0">
                  <a:pos x="30" y="44"/>
                </a:cxn>
                <a:cxn ang="0">
                  <a:pos x="20" y="45"/>
                </a:cxn>
                <a:cxn ang="0">
                  <a:pos x="10" y="49"/>
                </a:cxn>
                <a:cxn ang="0">
                  <a:pos x="0" y="49"/>
                </a:cxn>
                <a:cxn ang="0">
                  <a:pos x="5" y="35"/>
                </a:cxn>
                <a:cxn ang="0">
                  <a:pos x="13" y="24"/>
                </a:cxn>
                <a:cxn ang="0">
                  <a:pos x="20" y="10"/>
                </a:cxn>
                <a:cxn ang="0">
                  <a:pos x="30" y="0"/>
                </a:cxn>
                <a:cxn ang="0">
                  <a:pos x="42" y="2"/>
                </a:cxn>
                <a:cxn ang="0">
                  <a:pos x="55" y="7"/>
                </a:cxn>
                <a:cxn ang="0">
                  <a:pos x="67" y="12"/>
                </a:cxn>
                <a:cxn ang="0">
                  <a:pos x="77" y="19"/>
                </a:cxn>
              </a:cxnLst>
              <a:rect l="0" t="0" r="r" b="b"/>
              <a:pathLst>
                <a:path w="77" h="49">
                  <a:moveTo>
                    <a:pt x="77" y="19"/>
                  </a:moveTo>
                  <a:lnTo>
                    <a:pt x="67" y="24"/>
                  </a:lnTo>
                  <a:lnTo>
                    <a:pt x="59" y="30"/>
                  </a:lnTo>
                  <a:lnTo>
                    <a:pt x="49" y="35"/>
                  </a:lnTo>
                  <a:lnTo>
                    <a:pt x="39" y="39"/>
                  </a:lnTo>
                  <a:lnTo>
                    <a:pt x="30" y="44"/>
                  </a:lnTo>
                  <a:lnTo>
                    <a:pt x="20" y="45"/>
                  </a:lnTo>
                  <a:lnTo>
                    <a:pt x="10" y="49"/>
                  </a:lnTo>
                  <a:lnTo>
                    <a:pt x="0" y="49"/>
                  </a:lnTo>
                  <a:lnTo>
                    <a:pt x="5" y="35"/>
                  </a:lnTo>
                  <a:lnTo>
                    <a:pt x="13" y="24"/>
                  </a:lnTo>
                  <a:lnTo>
                    <a:pt x="20" y="10"/>
                  </a:lnTo>
                  <a:lnTo>
                    <a:pt x="30" y="0"/>
                  </a:lnTo>
                  <a:lnTo>
                    <a:pt x="42" y="2"/>
                  </a:lnTo>
                  <a:lnTo>
                    <a:pt x="55" y="7"/>
                  </a:lnTo>
                  <a:lnTo>
                    <a:pt x="67" y="12"/>
                  </a:lnTo>
                  <a:lnTo>
                    <a:pt x="77" y="19"/>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55" name="Freeform 75"/>
            <p:cNvSpPr>
              <a:spLocks/>
            </p:cNvSpPr>
            <p:nvPr/>
          </p:nvSpPr>
          <p:spPr bwMode="auto">
            <a:xfrm>
              <a:off x="2552" y="1723"/>
              <a:ext cx="331" cy="200"/>
            </a:xfrm>
            <a:custGeom>
              <a:avLst/>
              <a:gdLst/>
              <a:ahLst/>
              <a:cxnLst>
                <a:cxn ang="0">
                  <a:pos x="157" y="78"/>
                </a:cxn>
                <a:cxn ang="0">
                  <a:pos x="166" y="84"/>
                </a:cxn>
                <a:cxn ang="0">
                  <a:pos x="176" y="89"/>
                </a:cxn>
                <a:cxn ang="0">
                  <a:pos x="186" y="96"/>
                </a:cxn>
                <a:cxn ang="0">
                  <a:pos x="196" y="101"/>
                </a:cxn>
                <a:cxn ang="0">
                  <a:pos x="209" y="111"/>
                </a:cxn>
                <a:cxn ang="0">
                  <a:pos x="223" y="119"/>
                </a:cxn>
                <a:cxn ang="0">
                  <a:pos x="238" y="128"/>
                </a:cxn>
                <a:cxn ang="0">
                  <a:pos x="251" y="136"/>
                </a:cxn>
                <a:cxn ang="0">
                  <a:pos x="264" y="145"/>
                </a:cxn>
                <a:cxn ang="0">
                  <a:pos x="278" y="153"/>
                </a:cxn>
                <a:cxn ang="0">
                  <a:pos x="291" y="161"/>
                </a:cxn>
                <a:cxn ang="0">
                  <a:pos x="303" y="170"/>
                </a:cxn>
                <a:cxn ang="0">
                  <a:pos x="306" y="170"/>
                </a:cxn>
                <a:cxn ang="0">
                  <a:pos x="308" y="170"/>
                </a:cxn>
                <a:cxn ang="0">
                  <a:pos x="310" y="173"/>
                </a:cxn>
                <a:cxn ang="0">
                  <a:pos x="311" y="175"/>
                </a:cxn>
                <a:cxn ang="0">
                  <a:pos x="311" y="176"/>
                </a:cxn>
                <a:cxn ang="0">
                  <a:pos x="301" y="175"/>
                </a:cxn>
                <a:cxn ang="0">
                  <a:pos x="291" y="170"/>
                </a:cxn>
                <a:cxn ang="0">
                  <a:pos x="280" y="163"/>
                </a:cxn>
                <a:cxn ang="0">
                  <a:pos x="269" y="160"/>
                </a:cxn>
                <a:cxn ang="0">
                  <a:pos x="266" y="156"/>
                </a:cxn>
                <a:cxn ang="0">
                  <a:pos x="261" y="153"/>
                </a:cxn>
                <a:cxn ang="0">
                  <a:pos x="256" y="151"/>
                </a:cxn>
                <a:cxn ang="0">
                  <a:pos x="251" y="151"/>
                </a:cxn>
                <a:cxn ang="0">
                  <a:pos x="221" y="131"/>
                </a:cxn>
                <a:cxn ang="0">
                  <a:pos x="191" y="114"/>
                </a:cxn>
                <a:cxn ang="0">
                  <a:pos x="159" y="98"/>
                </a:cxn>
                <a:cxn ang="0">
                  <a:pos x="127" y="83"/>
                </a:cxn>
                <a:cxn ang="0">
                  <a:pos x="95" y="67"/>
                </a:cxn>
                <a:cxn ang="0">
                  <a:pos x="64" y="51"/>
                </a:cxn>
                <a:cxn ang="0">
                  <a:pos x="32" y="34"/>
                </a:cxn>
                <a:cxn ang="0">
                  <a:pos x="2" y="16"/>
                </a:cxn>
                <a:cxn ang="0">
                  <a:pos x="0" y="12"/>
                </a:cxn>
                <a:cxn ang="0">
                  <a:pos x="0" y="7"/>
                </a:cxn>
                <a:cxn ang="0">
                  <a:pos x="2" y="4"/>
                </a:cxn>
                <a:cxn ang="0">
                  <a:pos x="3" y="0"/>
                </a:cxn>
                <a:cxn ang="0">
                  <a:pos x="23" y="7"/>
                </a:cxn>
                <a:cxn ang="0">
                  <a:pos x="44" y="16"/>
                </a:cxn>
                <a:cxn ang="0">
                  <a:pos x="62" y="24"/>
                </a:cxn>
                <a:cxn ang="0">
                  <a:pos x="82" y="36"/>
                </a:cxn>
                <a:cxn ang="0">
                  <a:pos x="100" y="46"/>
                </a:cxn>
                <a:cxn ang="0">
                  <a:pos x="119" y="57"/>
                </a:cxn>
                <a:cxn ang="0">
                  <a:pos x="139" y="67"/>
                </a:cxn>
                <a:cxn ang="0">
                  <a:pos x="157" y="78"/>
                </a:cxn>
              </a:cxnLst>
              <a:rect l="0" t="0" r="r" b="b"/>
              <a:pathLst>
                <a:path w="311" h="176">
                  <a:moveTo>
                    <a:pt x="157" y="78"/>
                  </a:moveTo>
                  <a:lnTo>
                    <a:pt x="166" y="84"/>
                  </a:lnTo>
                  <a:lnTo>
                    <a:pt x="176" y="89"/>
                  </a:lnTo>
                  <a:lnTo>
                    <a:pt x="186" y="96"/>
                  </a:lnTo>
                  <a:lnTo>
                    <a:pt x="196" y="101"/>
                  </a:lnTo>
                  <a:lnTo>
                    <a:pt x="209" y="111"/>
                  </a:lnTo>
                  <a:lnTo>
                    <a:pt x="223" y="119"/>
                  </a:lnTo>
                  <a:lnTo>
                    <a:pt x="238" y="128"/>
                  </a:lnTo>
                  <a:lnTo>
                    <a:pt x="251" y="136"/>
                  </a:lnTo>
                  <a:lnTo>
                    <a:pt x="264" y="145"/>
                  </a:lnTo>
                  <a:lnTo>
                    <a:pt x="278" y="153"/>
                  </a:lnTo>
                  <a:lnTo>
                    <a:pt x="291" y="161"/>
                  </a:lnTo>
                  <a:lnTo>
                    <a:pt x="303" y="170"/>
                  </a:lnTo>
                  <a:lnTo>
                    <a:pt x="306" y="170"/>
                  </a:lnTo>
                  <a:lnTo>
                    <a:pt x="308" y="170"/>
                  </a:lnTo>
                  <a:lnTo>
                    <a:pt x="310" y="173"/>
                  </a:lnTo>
                  <a:lnTo>
                    <a:pt x="311" y="175"/>
                  </a:lnTo>
                  <a:lnTo>
                    <a:pt x="311" y="176"/>
                  </a:lnTo>
                  <a:lnTo>
                    <a:pt x="301" y="175"/>
                  </a:lnTo>
                  <a:lnTo>
                    <a:pt x="291" y="170"/>
                  </a:lnTo>
                  <a:lnTo>
                    <a:pt x="280" y="163"/>
                  </a:lnTo>
                  <a:lnTo>
                    <a:pt x="269" y="160"/>
                  </a:lnTo>
                  <a:lnTo>
                    <a:pt x="266" y="156"/>
                  </a:lnTo>
                  <a:lnTo>
                    <a:pt x="261" y="153"/>
                  </a:lnTo>
                  <a:lnTo>
                    <a:pt x="256" y="151"/>
                  </a:lnTo>
                  <a:lnTo>
                    <a:pt x="251" y="151"/>
                  </a:lnTo>
                  <a:lnTo>
                    <a:pt x="221" y="131"/>
                  </a:lnTo>
                  <a:lnTo>
                    <a:pt x="191" y="114"/>
                  </a:lnTo>
                  <a:lnTo>
                    <a:pt x="159" y="98"/>
                  </a:lnTo>
                  <a:lnTo>
                    <a:pt x="127" y="83"/>
                  </a:lnTo>
                  <a:lnTo>
                    <a:pt x="95" y="67"/>
                  </a:lnTo>
                  <a:lnTo>
                    <a:pt x="64" y="51"/>
                  </a:lnTo>
                  <a:lnTo>
                    <a:pt x="32" y="34"/>
                  </a:lnTo>
                  <a:lnTo>
                    <a:pt x="2" y="16"/>
                  </a:lnTo>
                  <a:lnTo>
                    <a:pt x="0" y="12"/>
                  </a:lnTo>
                  <a:lnTo>
                    <a:pt x="0" y="7"/>
                  </a:lnTo>
                  <a:lnTo>
                    <a:pt x="2" y="4"/>
                  </a:lnTo>
                  <a:lnTo>
                    <a:pt x="3" y="0"/>
                  </a:lnTo>
                  <a:lnTo>
                    <a:pt x="23" y="7"/>
                  </a:lnTo>
                  <a:lnTo>
                    <a:pt x="44" y="16"/>
                  </a:lnTo>
                  <a:lnTo>
                    <a:pt x="62" y="24"/>
                  </a:lnTo>
                  <a:lnTo>
                    <a:pt x="82" y="36"/>
                  </a:lnTo>
                  <a:lnTo>
                    <a:pt x="100" y="46"/>
                  </a:lnTo>
                  <a:lnTo>
                    <a:pt x="119" y="57"/>
                  </a:lnTo>
                  <a:lnTo>
                    <a:pt x="139" y="67"/>
                  </a:lnTo>
                  <a:lnTo>
                    <a:pt x="157" y="78"/>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56" name="Freeform 76"/>
            <p:cNvSpPr>
              <a:spLocks/>
            </p:cNvSpPr>
            <p:nvPr/>
          </p:nvSpPr>
          <p:spPr bwMode="auto">
            <a:xfrm>
              <a:off x="4806" y="1632"/>
              <a:ext cx="563" cy="419"/>
            </a:xfrm>
            <a:custGeom>
              <a:avLst/>
              <a:gdLst/>
              <a:ahLst/>
              <a:cxnLst>
                <a:cxn ang="0">
                  <a:pos x="514" y="109"/>
                </a:cxn>
                <a:cxn ang="0">
                  <a:pos x="524" y="131"/>
                </a:cxn>
                <a:cxn ang="0">
                  <a:pos x="533" y="156"/>
                </a:cxn>
                <a:cxn ang="0">
                  <a:pos x="533" y="183"/>
                </a:cxn>
                <a:cxn ang="0">
                  <a:pos x="526" y="204"/>
                </a:cxn>
                <a:cxn ang="0">
                  <a:pos x="523" y="231"/>
                </a:cxn>
                <a:cxn ang="0">
                  <a:pos x="514" y="255"/>
                </a:cxn>
                <a:cxn ang="0">
                  <a:pos x="499" y="275"/>
                </a:cxn>
                <a:cxn ang="0">
                  <a:pos x="481" y="293"/>
                </a:cxn>
                <a:cxn ang="0">
                  <a:pos x="459" y="308"/>
                </a:cxn>
                <a:cxn ang="0">
                  <a:pos x="436" y="322"/>
                </a:cxn>
                <a:cxn ang="0">
                  <a:pos x="414" y="333"/>
                </a:cxn>
                <a:cxn ang="0">
                  <a:pos x="392" y="345"/>
                </a:cxn>
                <a:cxn ang="0">
                  <a:pos x="372" y="352"/>
                </a:cxn>
                <a:cxn ang="0">
                  <a:pos x="350" y="359"/>
                </a:cxn>
                <a:cxn ang="0">
                  <a:pos x="329" y="364"/>
                </a:cxn>
                <a:cxn ang="0">
                  <a:pos x="307" y="367"/>
                </a:cxn>
                <a:cxn ang="0">
                  <a:pos x="283" y="369"/>
                </a:cxn>
                <a:cxn ang="0">
                  <a:pos x="262" y="369"/>
                </a:cxn>
                <a:cxn ang="0">
                  <a:pos x="240" y="369"/>
                </a:cxn>
                <a:cxn ang="0">
                  <a:pos x="216" y="365"/>
                </a:cxn>
                <a:cxn ang="0">
                  <a:pos x="195" y="364"/>
                </a:cxn>
                <a:cxn ang="0">
                  <a:pos x="173" y="359"/>
                </a:cxn>
                <a:cxn ang="0">
                  <a:pos x="151" y="352"/>
                </a:cxn>
                <a:cxn ang="0">
                  <a:pos x="131" y="345"/>
                </a:cxn>
                <a:cxn ang="0">
                  <a:pos x="111" y="337"/>
                </a:cxn>
                <a:cxn ang="0">
                  <a:pos x="91" y="325"/>
                </a:cxn>
                <a:cxn ang="0">
                  <a:pos x="72" y="315"/>
                </a:cxn>
                <a:cxn ang="0">
                  <a:pos x="56" y="302"/>
                </a:cxn>
                <a:cxn ang="0">
                  <a:pos x="41" y="288"/>
                </a:cxn>
                <a:cxn ang="0">
                  <a:pos x="29" y="271"/>
                </a:cxn>
                <a:cxn ang="0">
                  <a:pos x="17" y="251"/>
                </a:cxn>
                <a:cxn ang="0">
                  <a:pos x="9" y="231"/>
                </a:cxn>
                <a:cxn ang="0">
                  <a:pos x="4" y="211"/>
                </a:cxn>
                <a:cxn ang="0">
                  <a:pos x="0" y="191"/>
                </a:cxn>
                <a:cxn ang="0">
                  <a:pos x="2" y="171"/>
                </a:cxn>
                <a:cxn ang="0">
                  <a:pos x="5" y="152"/>
                </a:cxn>
                <a:cxn ang="0">
                  <a:pos x="19" y="119"/>
                </a:cxn>
                <a:cxn ang="0">
                  <a:pos x="39" y="91"/>
                </a:cxn>
                <a:cxn ang="0">
                  <a:pos x="62" y="67"/>
                </a:cxn>
                <a:cxn ang="0">
                  <a:pos x="91" y="49"/>
                </a:cxn>
                <a:cxn ang="0">
                  <a:pos x="121" y="34"/>
                </a:cxn>
                <a:cxn ang="0">
                  <a:pos x="153" y="20"/>
                </a:cxn>
                <a:cxn ang="0">
                  <a:pos x="186" y="10"/>
                </a:cxn>
                <a:cxn ang="0">
                  <a:pos x="220" y="2"/>
                </a:cxn>
                <a:cxn ang="0">
                  <a:pos x="241" y="0"/>
                </a:cxn>
                <a:cxn ang="0">
                  <a:pos x="262" y="0"/>
                </a:cxn>
                <a:cxn ang="0">
                  <a:pos x="283" y="0"/>
                </a:cxn>
                <a:cxn ang="0">
                  <a:pos x="303" y="2"/>
                </a:cxn>
                <a:cxn ang="0">
                  <a:pos x="325" y="5"/>
                </a:cxn>
                <a:cxn ang="0">
                  <a:pos x="345" y="8"/>
                </a:cxn>
                <a:cxn ang="0">
                  <a:pos x="365" y="12"/>
                </a:cxn>
                <a:cxn ang="0">
                  <a:pos x="385" y="17"/>
                </a:cxn>
                <a:cxn ang="0">
                  <a:pos x="404" y="25"/>
                </a:cxn>
                <a:cxn ang="0">
                  <a:pos x="422" y="32"/>
                </a:cxn>
                <a:cxn ang="0">
                  <a:pos x="439" y="42"/>
                </a:cxn>
                <a:cxn ang="0">
                  <a:pos x="456" y="52"/>
                </a:cxn>
                <a:cxn ang="0">
                  <a:pos x="472" y="64"/>
                </a:cxn>
                <a:cxn ang="0">
                  <a:pos x="488" y="77"/>
                </a:cxn>
                <a:cxn ang="0">
                  <a:pos x="501" y="92"/>
                </a:cxn>
                <a:cxn ang="0">
                  <a:pos x="514" y="109"/>
                </a:cxn>
              </a:cxnLst>
              <a:rect l="0" t="0" r="r" b="b"/>
              <a:pathLst>
                <a:path w="533" h="369">
                  <a:moveTo>
                    <a:pt x="514" y="109"/>
                  </a:moveTo>
                  <a:lnTo>
                    <a:pt x="524" y="131"/>
                  </a:lnTo>
                  <a:lnTo>
                    <a:pt x="533" y="156"/>
                  </a:lnTo>
                  <a:lnTo>
                    <a:pt x="533" y="183"/>
                  </a:lnTo>
                  <a:lnTo>
                    <a:pt x="526" y="204"/>
                  </a:lnTo>
                  <a:lnTo>
                    <a:pt x="523" y="231"/>
                  </a:lnTo>
                  <a:lnTo>
                    <a:pt x="514" y="255"/>
                  </a:lnTo>
                  <a:lnTo>
                    <a:pt x="499" y="275"/>
                  </a:lnTo>
                  <a:lnTo>
                    <a:pt x="481" y="293"/>
                  </a:lnTo>
                  <a:lnTo>
                    <a:pt x="459" y="308"/>
                  </a:lnTo>
                  <a:lnTo>
                    <a:pt x="436" y="322"/>
                  </a:lnTo>
                  <a:lnTo>
                    <a:pt x="414" y="333"/>
                  </a:lnTo>
                  <a:lnTo>
                    <a:pt x="392" y="345"/>
                  </a:lnTo>
                  <a:lnTo>
                    <a:pt x="372" y="352"/>
                  </a:lnTo>
                  <a:lnTo>
                    <a:pt x="350" y="359"/>
                  </a:lnTo>
                  <a:lnTo>
                    <a:pt x="329" y="364"/>
                  </a:lnTo>
                  <a:lnTo>
                    <a:pt x="307" y="367"/>
                  </a:lnTo>
                  <a:lnTo>
                    <a:pt x="283" y="369"/>
                  </a:lnTo>
                  <a:lnTo>
                    <a:pt x="262" y="369"/>
                  </a:lnTo>
                  <a:lnTo>
                    <a:pt x="240" y="369"/>
                  </a:lnTo>
                  <a:lnTo>
                    <a:pt x="216" y="365"/>
                  </a:lnTo>
                  <a:lnTo>
                    <a:pt x="195" y="364"/>
                  </a:lnTo>
                  <a:lnTo>
                    <a:pt x="173" y="359"/>
                  </a:lnTo>
                  <a:lnTo>
                    <a:pt x="151" y="352"/>
                  </a:lnTo>
                  <a:lnTo>
                    <a:pt x="131" y="345"/>
                  </a:lnTo>
                  <a:lnTo>
                    <a:pt x="111" y="337"/>
                  </a:lnTo>
                  <a:lnTo>
                    <a:pt x="91" y="325"/>
                  </a:lnTo>
                  <a:lnTo>
                    <a:pt x="72" y="315"/>
                  </a:lnTo>
                  <a:lnTo>
                    <a:pt x="56" y="302"/>
                  </a:lnTo>
                  <a:lnTo>
                    <a:pt x="41" y="288"/>
                  </a:lnTo>
                  <a:lnTo>
                    <a:pt x="29" y="271"/>
                  </a:lnTo>
                  <a:lnTo>
                    <a:pt x="17" y="251"/>
                  </a:lnTo>
                  <a:lnTo>
                    <a:pt x="9" y="231"/>
                  </a:lnTo>
                  <a:lnTo>
                    <a:pt x="4" y="211"/>
                  </a:lnTo>
                  <a:lnTo>
                    <a:pt x="0" y="191"/>
                  </a:lnTo>
                  <a:lnTo>
                    <a:pt x="2" y="171"/>
                  </a:lnTo>
                  <a:lnTo>
                    <a:pt x="5" y="152"/>
                  </a:lnTo>
                  <a:lnTo>
                    <a:pt x="19" y="119"/>
                  </a:lnTo>
                  <a:lnTo>
                    <a:pt x="39" y="91"/>
                  </a:lnTo>
                  <a:lnTo>
                    <a:pt x="62" y="67"/>
                  </a:lnTo>
                  <a:lnTo>
                    <a:pt x="91" y="49"/>
                  </a:lnTo>
                  <a:lnTo>
                    <a:pt x="121" y="34"/>
                  </a:lnTo>
                  <a:lnTo>
                    <a:pt x="153" y="20"/>
                  </a:lnTo>
                  <a:lnTo>
                    <a:pt x="186" y="10"/>
                  </a:lnTo>
                  <a:lnTo>
                    <a:pt x="220" y="2"/>
                  </a:lnTo>
                  <a:lnTo>
                    <a:pt x="241" y="0"/>
                  </a:lnTo>
                  <a:lnTo>
                    <a:pt x="262" y="0"/>
                  </a:lnTo>
                  <a:lnTo>
                    <a:pt x="283" y="0"/>
                  </a:lnTo>
                  <a:lnTo>
                    <a:pt x="303" y="2"/>
                  </a:lnTo>
                  <a:lnTo>
                    <a:pt x="325" y="5"/>
                  </a:lnTo>
                  <a:lnTo>
                    <a:pt x="345" y="8"/>
                  </a:lnTo>
                  <a:lnTo>
                    <a:pt x="365" y="12"/>
                  </a:lnTo>
                  <a:lnTo>
                    <a:pt x="385" y="17"/>
                  </a:lnTo>
                  <a:lnTo>
                    <a:pt x="404" y="25"/>
                  </a:lnTo>
                  <a:lnTo>
                    <a:pt x="422" y="32"/>
                  </a:lnTo>
                  <a:lnTo>
                    <a:pt x="439" y="42"/>
                  </a:lnTo>
                  <a:lnTo>
                    <a:pt x="456" y="52"/>
                  </a:lnTo>
                  <a:lnTo>
                    <a:pt x="472" y="64"/>
                  </a:lnTo>
                  <a:lnTo>
                    <a:pt x="488" y="77"/>
                  </a:lnTo>
                  <a:lnTo>
                    <a:pt x="501" y="92"/>
                  </a:lnTo>
                  <a:lnTo>
                    <a:pt x="514" y="109"/>
                  </a:lnTo>
                  <a:close/>
                </a:path>
              </a:pathLst>
            </a:custGeom>
            <a:solidFill>
              <a:srgbClr val="B2B2B2"/>
            </a:solidFill>
            <a:ln w="9525">
              <a:noFill/>
              <a:round/>
              <a:headEnd/>
              <a:tailEnd/>
            </a:ln>
          </p:spPr>
          <p:txBody>
            <a:bodyPr/>
            <a:lstStyle/>
            <a:p>
              <a:pPr algn="l">
                <a:buClr>
                  <a:srgbClr val="006600"/>
                </a:buClr>
              </a:pPr>
              <a:endParaRPr lang="en-US" dirty="0">
                <a:solidFill>
                  <a:srgbClr val="FFFFFF"/>
                </a:solidFill>
              </a:endParaRPr>
            </a:p>
          </p:txBody>
        </p:sp>
        <p:sp>
          <p:nvSpPr>
            <p:cNvPr id="57" name="Freeform 77"/>
            <p:cNvSpPr>
              <a:spLocks/>
            </p:cNvSpPr>
            <p:nvPr/>
          </p:nvSpPr>
          <p:spPr bwMode="auto">
            <a:xfrm>
              <a:off x="4895" y="1650"/>
              <a:ext cx="27" cy="16"/>
            </a:xfrm>
            <a:custGeom>
              <a:avLst/>
              <a:gdLst/>
              <a:ahLst/>
              <a:cxnLst>
                <a:cxn ang="0">
                  <a:pos x="25" y="0"/>
                </a:cxn>
                <a:cxn ang="0">
                  <a:pos x="22" y="5"/>
                </a:cxn>
                <a:cxn ang="0">
                  <a:pos x="15" y="10"/>
                </a:cxn>
                <a:cxn ang="0">
                  <a:pos x="9" y="12"/>
                </a:cxn>
                <a:cxn ang="0">
                  <a:pos x="0" y="15"/>
                </a:cxn>
                <a:cxn ang="0">
                  <a:pos x="5" y="10"/>
                </a:cxn>
                <a:cxn ang="0">
                  <a:pos x="10" y="5"/>
                </a:cxn>
                <a:cxn ang="0">
                  <a:pos x="19" y="2"/>
                </a:cxn>
                <a:cxn ang="0">
                  <a:pos x="25" y="0"/>
                </a:cxn>
              </a:cxnLst>
              <a:rect l="0" t="0" r="r" b="b"/>
              <a:pathLst>
                <a:path w="25" h="15">
                  <a:moveTo>
                    <a:pt x="25" y="0"/>
                  </a:moveTo>
                  <a:lnTo>
                    <a:pt x="22" y="5"/>
                  </a:lnTo>
                  <a:lnTo>
                    <a:pt x="15" y="10"/>
                  </a:lnTo>
                  <a:lnTo>
                    <a:pt x="9" y="12"/>
                  </a:lnTo>
                  <a:lnTo>
                    <a:pt x="0" y="15"/>
                  </a:lnTo>
                  <a:lnTo>
                    <a:pt x="5" y="10"/>
                  </a:lnTo>
                  <a:lnTo>
                    <a:pt x="10" y="5"/>
                  </a:lnTo>
                  <a:lnTo>
                    <a:pt x="19" y="2"/>
                  </a:lnTo>
                  <a:lnTo>
                    <a:pt x="25"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58" name="Freeform 78"/>
            <p:cNvSpPr>
              <a:spLocks/>
            </p:cNvSpPr>
            <p:nvPr/>
          </p:nvSpPr>
          <p:spPr bwMode="auto">
            <a:xfrm>
              <a:off x="2491" y="1755"/>
              <a:ext cx="398" cy="259"/>
            </a:xfrm>
            <a:custGeom>
              <a:avLst/>
              <a:gdLst/>
              <a:ahLst/>
              <a:cxnLst>
                <a:cxn ang="0">
                  <a:pos x="195" y="107"/>
                </a:cxn>
                <a:cxn ang="0">
                  <a:pos x="216" y="124"/>
                </a:cxn>
                <a:cxn ang="0">
                  <a:pos x="240" y="139"/>
                </a:cxn>
                <a:cxn ang="0">
                  <a:pos x="263" y="152"/>
                </a:cxn>
                <a:cxn ang="0">
                  <a:pos x="287" y="167"/>
                </a:cxn>
                <a:cxn ang="0">
                  <a:pos x="310" y="181"/>
                </a:cxn>
                <a:cxn ang="0">
                  <a:pos x="332" y="196"/>
                </a:cxn>
                <a:cxn ang="0">
                  <a:pos x="354" y="209"/>
                </a:cxn>
                <a:cxn ang="0">
                  <a:pos x="375" y="223"/>
                </a:cxn>
                <a:cxn ang="0">
                  <a:pos x="374" y="226"/>
                </a:cxn>
                <a:cxn ang="0">
                  <a:pos x="370" y="228"/>
                </a:cxn>
                <a:cxn ang="0">
                  <a:pos x="365" y="228"/>
                </a:cxn>
                <a:cxn ang="0">
                  <a:pos x="360" y="226"/>
                </a:cxn>
                <a:cxn ang="0">
                  <a:pos x="339" y="213"/>
                </a:cxn>
                <a:cxn ang="0">
                  <a:pos x="317" y="199"/>
                </a:cxn>
                <a:cxn ang="0">
                  <a:pos x="297" y="186"/>
                </a:cxn>
                <a:cxn ang="0">
                  <a:pos x="275" y="174"/>
                </a:cxn>
                <a:cxn ang="0">
                  <a:pos x="253" y="161"/>
                </a:cxn>
                <a:cxn ang="0">
                  <a:pos x="231" y="149"/>
                </a:cxn>
                <a:cxn ang="0">
                  <a:pos x="210" y="136"/>
                </a:cxn>
                <a:cxn ang="0">
                  <a:pos x="188" y="124"/>
                </a:cxn>
                <a:cxn ang="0">
                  <a:pos x="166" y="110"/>
                </a:cxn>
                <a:cxn ang="0">
                  <a:pos x="144" y="99"/>
                </a:cxn>
                <a:cxn ang="0">
                  <a:pos x="123" y="87"/>
                </a:cxn>
                <a:cxn ang="0">
                  <a:pos x="99" y="75"/>
                </a:cxn>
                <a:cxn ang="0">
                  <a:pos x="77" y="64"/>
                </a:cxn>
                <a:cxn ang="0">
                  <a:pos x="56" y="52"/>
                </a:cxn>
                <a:cxn ang="0">
                  <a:pos x="32" y="40"/>
                </a:cxn>
                <a:cxn ang="0">
                  <a:pos x="10" y="28"/>
                </a:cxn>
                <a:cxn ang="0">
                  <a:pos x="7" y="23"/>
                </a:cxn>
                <a:cxn ang="0">
                  <a:pos x="4" y="18"/>
                </a:cxn>
                <a:cxn ang="0">
                  <a:pos x="0" y="13"/>
                </a:cxn>
                <a:cxn ang="0">
                  <a:pos x="0" y="8"/>
                </a:cxn>
                <a:cxn ang="0">
                  <a:pos x="7" y="0"/>
                </a:cxn>
                <a:cxn ang="0">
                  <a:pos x="15" y="2"/>
                </a:cxn>
                <a:cxn ang="0">
                  <a:pos x="24" y="5"/>
                </a:cxn>
                <a:cxn ang="0">
                  <a:pos x="32" y="8"/>
                </a:cxn>
                <a:cxn ang="0">
                  <a:pos x="54" y="18"/>
                </a:cxn>
                <a:cxn ang="0">
                  <a:pos x="74" y="30"/>
                </a:cxn>
                <a:cxn ang="0">
                  <a:pos x="94" y="43"/>
                </a:cxn>
                <a:cxn ang="0">
                  <a:pos x="114" y="55"/>
                </a:cxn>
                <a:cxn ang="0">
                  <a:pos x="134" y="69"/>
                </a:cxn>
                <a:cxn ang="0">
                  <a:pos x="154" y="82"/>
                </a:cxn>
                <a:cxn ang="0">
                  <a:pos x="174" y="95"/>
                </a:cxn>
                <a:cxn ang="0">
                  <a:pos x="195" y="107"/>
                </a:cxn>
              </a:cxnLst>
              <a:rect l="0" t="0" r="r" b="b"/>
              <a:pathLst>
                <a:path w="375" h="228">
                  <a:moveTo>
                    <a:pt x="195" y="107"/>
                  </a:moveTo>
                  <a:lnTo>
                    <a:pt x="216" y="124"/>
                  </a:lnTo>
                  <a:lnTo>
                    <a:pt x="240" y="139"/>
                  </a:lnTo>
                  <a:lnTo>
                    <a:pt x="263" y="152"/>
                  </a:lnTo>
                  <a:lnTo>
                    <a:pt x="287" y="167"/>
                  </a:lnTo>
                  <a:lnTo>
                    <a:pt x="310" y="181"/>
                  </a:lnTo>
                  <a:lnTo>
                    <a:pt x="332" y="196"/>
                  </a:lnTo>
                  <a:lnTo>
                    <a:pt x="354" y="209"/>
                  </a:lnTo>
                  <a:lnTo>
                    <a:pt x="375" y="223"/>
                  </a:lnTo>
                  <a:lnTo>
                    <a:pt x="374" y="226"/>
                  </a:lnTo>
                  <a:lnTo>
                    <a:pt x="370" y="228"/>
                  </a:lnTo>
                  <a:lnTo>
                    <a:pt x="365" y="228"/>
                  </a:lnTo>
                  <a:lnTo>
                    <a:pt x="360" y="226"/>
                  </a:lnTo>
                  <a:lnTo>
                    <a:pt x="339" y="213"/>
                  </a:lnTo>
                  <a:lnTo>
                    <a:pt x="317" y="199"/>
                  </a:lnTo>
                  <a:lnTo>
                    <a:pt x="297" y="186"/>
                  </a:lnTo>
                  <a:lnTo>
                    <a:pt x="275" y="174"/>
                  </a:lnTo>
                  <a:lnTo>
                    <a:pt x="253" y="161"/>
                  </a:lnTo>
                  <a:lnTo>
                    <a:pt x="231" y="149"/>
                  </a:lnTo>
                  <a:lnTo>
                    <a:pt x="210" y="136"/>
                  </a:lnTo>
                  <a:lnTo>
                    <a:pt x="188" y="124"/>
                  </a:lnTo>
                  <a:lnTo>
                    <a:pt x="166" y="110"/>
                  </a:lnTo>
                  <a:lnTo>
                    <a:pt x="144" y="99"/>
                  </a:lnTo>
                  <a:lnTo>
                    <a:pt x="123" y="87"/>
                  </a:lnTo>
                  <a:lnTo>
                    <a:pt x="99" y="75"/>
                  </a:lnTo>
                  <a:lnTo>
                    <a:pt x="77" y="64"/>
                  </a:lnTo>
                  <a:lnTo>
                    <a:pt x="56" y="52"/>
                  </a:lnTo>
                  <a:lnTo>
                    <a:pt x="32" y="40"/>
                  </a:lnTo>
                  <a:lnTo>
                    <a:pt x="10" y="28"/>
                  </a:lnTo>
                  <a:lnTo>
                    <a:pt x="7" y="23"/>
                  </a:lnTo>
                  <a:lnTo>
                    <a:pt x="4" y="18"/>
                  </a:lnTo>
                  <a:lnTo>
                    <a:pt x="0" y="13"/>
                  </a:lnTo>
                  <a:lnTo>
                    <a:pt x="0" y="8"/>
                  </a:lnTo>
                  <a:lnTo>
                    <a:pt x="7" y="0"/>
                  </a:lnTo>
                  <a:lnTo>
                    <a:pt x="15" y="2"/>
                  </a:lnTo>
                  <a:lnTo>
                    <a:pt x="24" y="5"/>
                  </a:lnTo>
                  <a:lnTo>
                    <a:pt x="32" y="8"/>
                  </a:lnTo>
                  <a:lnTo>
                    <a:pt x="54" y="18"/>
                  </a:lnTo>
                  <a:lnTo>
                    <a:pt x="74" y="30"/>
                  </a:lnTo>
                  <a:lnTo>
                    <a:pt x="94" y="43"/>
                  </a:lnTo>
                  <a:lnTo>
                    <a:pt x="114" y="55"/>
                  </a:lnTo>
                  <a:lnTo>
                    <a:pt x="134" y="69"/>
                  </a:lnTo>
                  <a:lnTo>
                    <a:pt x="154" y="82"/>
                  </a:lnTo>
                  <a:lnTo>
                    <a:pt x="174" y="95"/>
                  </a:lnTo>
                  <a:lnTo>
                    <a:pt x="195" y="107"/>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59" name="Freeform 79"/>
            <p:cNvSpPr>
              <a:spLocks/>
            </p:cNvSpPr>
            <p:nvPr/>
          </p:nvSpPr>
          <p:spPr bwMode="auto">
            <a:xfrm>
              <a:off x="4897" y="1663"/>
              <a:ext cx="449" cy="262"/>
            </a:xfrm>
            <a:custGeom>
              <a:avLst/>
              <a:gdLst/>
              <a:ahLst/>
              <a:cxnLst>
                <a:cxn ang="0">
                  <a:pos x="402" y="78"/>
                </a:cxn>
                <a:cxn ang="0">
                  <a:pos x="415" y="107"/>
                </a:cxn>
                <a:cxn ang="0">
                  <a:pos x="423" y="139"/>
                </a:cxn>
                <a:cxn ang="0">
                  <a:pos x="423" y="172"/>
                </a:cxn>
                <a:cxn ang="0">
                  <a:pos x="410" y="202"/>
                </a:cxn>
                <a:cxn ang="0">
                  <a:pos x="381" y="231"/>
                </a:cxn>
                <a:cxn ang="0">
                  <a:pos x="393" y="212"/>
                </a:cxn>
                <a:cxn ang="0">
                  <a:pos x="400" y="190"/>
                </a:cxn>
                <a:cxn ang="0">
                  <a:pos x="403" y="165"/>
                </a:cxn>
                <a:cxn ang="0">
                  <a:pos x="403" y="142"/>
                </a:cxn>
                <a:cxn ang="0">
                  <a:pos x="400" y="135"/>
                </a:cxn>
                <a:cxn ang="0">
                  <a:pos x="398" y="127"/>
                </a:cxn>
                <a:cxn ang="0">
                  <a:pos x="398" y="118"/>
                </a:cxn>
                <a:cxn ang="0">
                  <a:pos x="398" y="113"/>
                </a:cxn>
                <a:cxn ang="0">
                  <a:pos x="383" y="88"/>
                </a:cxn>
                <a:cxn ang="0">
                  <a:pos x="366" y="67"/>
                </a:cxn>
                <a:cxn ang="0">
                  <a:pos x="343" y="50"/>
                </a:cxn>
                <a:cxn ang="0">
                  <a:pos x="320" y="36"/>
                </a:cxn>
                <a:cxn ang="0">
                  <a:pos x="293" y="26"/>
                </a:cxn>
                <a:cxn ang="0">
                  <a:pos x="264" y="18"/>
                </a:cxn>
                <a:cxn ang="0">
                  <a:pos x="236" y="13"/>
                </a:cxn>
                <a:cxn ang="0">
                  <a:pos x="207" y="10"/>
                </a:cxn>
                <a:cxn ang="0">
                  <a:pos x="177" y="10"/>
                </a:cxn>
                <a:cxn ang="0">
                  <a:pos x="149" y="11"/>
                </a:cxn>
                <a:cxn ang="0">
                  <a:pos x="122" y="16"/>
                </a:cxn>
                <a:cxn ang="0">
                  <a:pos x="97" y="23"/>
                </a:cxn>
                <a:cxn ang="0">
                  <a:pos x="70" y="33"/>
                </a:cxn>
                <a:cxn ang="0">
                  <a:pos x="47" y="43"/>
                </a:cxn>
                <a:cxn ang="0">
                  <a:pos x="23" y="55"/>
                </a:cxn>
                <a:cxn ang="0">
                  <a:pos x="0" y="67"/>
                </a:cxn>
                <a:cxn ang="0">
                  <a:pos x="13" y="53"/>
                </a:cxn>
                <a:cxn ang="0">
                  <a:pos x="30" y="43"/>
                </a:cxn>
                <a:cxn ang="0">
                  <a:pos x="47" y="33"/>
                </a:cxn>
                <a:cxn ang="0">
                  <a:pos x="67" y="25"/>
                </a:cxn>
                <a:cxn ang="0">
                  <a:pos x="87" y="18"/>
                </a:cxn>
                <a:cxn ang="0">
                  <a:pos x="107" y="11"/>
                </a:cxn>
                <a:cxn ang="0">
                  <a:pos x="127" y="6"/>
                </a:cxn>
                <a:cxn ang="0">
                  <a:pos x="147" y="1"/>
                </a:cxn>
                <a:cxn ang="0">
                  <a:pos x="182" y="0"/>
                </a:cxn>
                <a:cxn ang="0">
                  <a:pos x="217" y="1"/>
                </a:cxn>
                <a:cxn ang="0">
                  <a:pos x="253" y="3"/>
                </a:cxn>
                <a:cxn ang="0">
                  <a:pos x="288" y="10"/>
                </a:cxn>
                <a:cxn ang="0">
                  <a:pos x="321" y="18"/>
                </a:cxn>
                <a:cxn ang="0">
                  <a:pos x="351" y="33"/>
                </a:cxn>
                <a:cxn ang="0">
                  <a:pos x="378" y="51"/>
                </a:cxn>
                <a:cxn ang="0">
                  <a:pos x="402" y="78"/>
                </a:cxn>
              </a:cxnLst>
              <a:rect l="0" t="0" r="r" b="b"/>
              <a:pathLst>
                <a:path w="423" h="231">
                  <a:moveTo>
                    <a:pt x="402" y="78"/>
                  </a:moveTo>
                  <a:lnTo>
                    <a:pt x="415" y="107"/>
                  </a:lnTo>
                  <a:lnTo>
                    <a:pt x="423" y="139"/>
                  </a:lnTo>
                  <a:lnTo>
                    <a:pt x="423" y="172"/>
                  </a:lnTo>
                  <a:lnTo>
                    <a:pt x="410" y="202"/>
                  </a:lnTo>
                  <a:lnTo>
                    <a:pt x="381" y="231"/>
                  </a:lnTo>
                  <a:lnTo>
                    <a:pt x="393" y="212"/>
                  </a:lnTo>
                  <a:lnTo>
                    <a:pt x="400" y="190"/>
                  </a:lnTo>
                  <a:lnTo>
                    <a:pt x="403" y="165"/>
                  </a:lnTo>
                  <a:lnTo>
                    <a:pt x="403" y="142"/>
                  </a:lnTo>
                  <a:lnTo>
                    <a:pt x="400" y="135"/>
                  </a:lnTo>
                  <a:lnTo>
                    <a:pt x="398" y="127"/>
                  </a:lnTo>
                  <a:lnTo>
                    <a:pt x="398" y="118"/>
                  </a:lnTo>
                  <a:lnTo>
                    <a:pt x="398" y="113"/>
                  </a:lnTo>
                  <a:lnTo>
                    <a:pt x="383" y="88"/>
                  </a:lnTo>
                  <a:lnTo>
                    <a:pt x="366" y="67"/>
                  </a:lnTo>
                  <a:lnTo>
                    <a:pt x="343" y="50"/>
                  </a:lnTo>
                  <a:lnTo>
                    <a:pt x="320" y="36"/>
                  </a:lnTo>
                  <a:lnTo>
                    <a:pt x="293" y="26"/>
                  </a:lnTo>
                  <a:lnTo>
                    <a:pt x="264" y="18"/>
                  </a:lnTo>
                  <a:lnTo>
                    <a:pt x="236" y="13"/>
                  </a:lnTo>
                  <a:lnTo>
                    <a:pt x="207" y="10"/>
                  </a:lnTo>
                  <a:lnTo>
                    <a:pt x="177" y="10"/>
                  </a:lnTo>
                  <a:lnTo>
                    <a:pt x="149" y="11"/>
                  </a:lnTo>
                  <a:lnTo>
                    <a:pt x="122" y="16"/>
                  </a:lnTo>
                  <a:lnTo>
                    <a:pt x="97" y="23"/>
                  </a:lnTo>
                  <a:lnTo>
                    <a:pt x="70" y="33"/>
                  </a:lnTo>
                  <a:lnTo>
                    <a:pt x="47" y="43"/>
                  </a:lnTo>
                  <a:lnTo>
                    <a:pt x="23" y="55"/>
                  </a:lnTo>
                  <a:lnTo>
                    <a:pt x="0" y="67"/>
                  </a:lnTo>
                  <a:lnTo>
                    <a:pt x="13" y="53"/>
                  </a:lnTo>
                  <a:lnTo>
                    <a:pt x="30" y="43"/>
                  </a:lnTo>
                  <a:lnTo>
                    <a:pt x="47" y="33"/>
                  </a:lnTo>
                  <a:lnTo>
                    <a:pt x="67" y="25"/>
                  </a:lnTo>
                  <a:lnTo>
                    <a:pt x="87" y="18"/>
                  </a:lnTo>
                  <a:lnTo>
                    <a:pt x="107" y="11"/>
                  </a:lnTo>
                  <a:lnTo>
                    <a:pt x="127" y="6"/>
                  </a:lnTo>
                  <a:lnTo>
                    <a:pt x="147" y="1"/>
                  </a:lnTo>
                  <a:lnTo>
                    <a:pt x="182" y="0"/>
                  </a:lnTo>
                  <a:lnTo>
                    <a:pt x="217" y="1"/>
                  </a:lnTo>
                  <a:lnTo>
                    <a:pt x="253" y="3"/>
                  </a:lnTo>
                  <a:lnTo>
                    <a:pt x="288" y="10"/>
                  </a:lnTo>
                  <a:lnTo>
                    <a:pt x="321" y="18"/>
                  </a:lnTo>
                  <a:lnTo>
                    <a:pt x="351" y="33"/>
                  </a:lnTo>
                  <a:lnTo>
                    <a:pt x="378" y="51"/>
                  </a:lnTo>
                  <a:lnTo>
                    <a:pt x="402" y="78"/>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60" name="Freeform 80"/>
            <p:cNvSpPr>
              <a:spLocks/>
            </p:cNvSpPr>
            <p:nvPr/>
          </p:nvSpPr>
          <p:spPr bwMode="auto">
            <a:xfrm>
              <a:off x="2978" y="1752"/>
              <a:ext cx="551" cy="497"/>
            </a:xfrm>
            <a:custGeom>
              <a:avLst/>
              <a:gdLst/>
              <a:ahLst/>
              <a:cxnLst>
                <a:cxn ang="0">
                  <a:pos x="22" y="4"/>
                </a:cxn>
                <a:cxn ang="0">
                  <a:pos x="44" y="27"/>
                </a:cxn>
                <a:cxn ang="0">
                  <a:pos x="65" y="51"/>
                </a:cxn>
                <a:cxn ang="0">
                  <a:pos x="89" y="74"/>
                </a:cxn>
                <a:cxn ang="0">
                  <a:pos x="111" y="96"/>
                </a:cxn>
                <a:cxn ang="0">
                  <a:pos x="132" y="118"/>
                </a:cxn>
                <a:cxn ang="0">
                  <a:pos x="156" y="138"/>
                </a:cxn>
                <a:cxn ang="0">
                  <a:pos x="179" y="158"/>
                </a:cxn>
                <a:cxn ang="0">
                  <a:pos x="203" y="176"/>
                </a:cxn>
                <a:cxn ang="0">
                  <a:pos x="228" y="198"/>
                </a:cxn>
                <a:cxn ang="0">
                  <a:pos x="254" y="220"/>
                </a:cxn>
                <a:cxn ang="0">
                  <a:pos x="283" y="238"/>
                </a:cxn>
                <a:cxn ang="0">
                  <a:pos x="311" y="257"/>
                </a:cxn>
                <a:cxn ang="0">
                  <a:pos x="340" y="273"/>
                </a:cxn>
                <a:cxn ang="0">
                  <a:pos x="368" y="292"/>
                </a:cxn>
                <a:cxn ang="0">
                  <a:pos x="397" y="312"/>
                </a:cxn>
                <a:cxn ang="0">
                  <a:pos x="424" y="332"/>
                </a:cxn>
                <a:cxn ang="0">
                  <a:pos x="435" y="342"/>
                </a:cxn>
                <a:cxn ang="0">
                  <a:pos x="449" y="352"/>
                </a:cxn>
                <a:cxn ang="0">
                  <a:pos x="462" y="360"/>
                </a:cxn>
                <a:cxn ang="0">
                  <a:pos x="475" y="369"/>
                </a:cxn>
                <a:cxn ang="0">
                  <a:pos x="489" y="379"/>
                </a:cxn>
                <a:cxn ang="0">
                  <a:pos x="501" y="389"/>
                </a:cxn>
                <a:cxn ang="0">
                  <a:pos x="512" y="402"/>
                </a:cxn>
                <a:cxn ang="0">
                  <a:pos x="521" y="416"/>
                </a:cxn>
                <a:cxn ang="0">
                  <a:pos x="519" y="422"/>
                </a:cxn>
                <a:cxn ang="0">
                  <a:pos x="517" y="429"/>
                </a:cxn>
                <a:cxn ang="0">
                  <a:pos x="512" y="436"/>
                </a:cxn>
                <a:cxn ang="0">
                  <a:pos x="502" y="434"/>
                </a:cxn>
                <a:cxn ang="0">
                  <a:pos x="490" y="419"/>
                </a:cxn>
                <a:cxn ang="0">
                  <a:pos x="475" y="409"/>
                </a:cxn>
                <a:cxn ang="0">
                  <a:pos x="460" y="401"/>
                </a:cxn>
                <a:cxn ang="0">
                  <a:pos x="445" y="392"/>
                </a:cxn>
                <a:cxn ang="0">
                  <a:pos x="430" y="386"/>
                </a:cxn>
                <a:cxn ang="0">
                  <a:pos x="415" y="379"/>
                </a:cxn>
                <a:cxn ang="0">
                  <a:pos x="402" y="369"/>
                </a:cxn>
                <a:cxn ang="0">
                  <a:pos x="390" y="357"/>
                </a:cxn>
                <a:cxn ang="0">
                  <a:pos x="380" y="349"/>
                </a:cxn>
                <a:cxn ang="0">
                  <a:pos x="370" y="340"/>
                </a:cxn>
                <a:cxn ang="0">
                  <a:pos x="360" y="334"/>
                </a:cxn>
                <a:cxn ang="0">
                  <a:pos x="350" y="327"/>
                </a:cxn>
                <a:cxn ang="0">
                  <a:pos x="340" y="320"/>
                </a:cxn>
                <a:cxn ang="0">
                  <a:pos x="330" y="312"/>
                </a:cxn>
                <a:cxn ang="0">
                  <a:pos x="321" y="303"/>
                </a:cxn>
                <a:cxn ang="0">
                  <a:pos x="313" y="293"/>
                </a:cxn>
                <a:cxn ang="0">
                  <a:pos x="286" y="278"/>
                </a:cxn>
                <a:cxn ang="0">
                  <a:pos x="261" y="263"/>
                </a:cxn>
                <a:cxn ang="0">
                  <a:pos x="236" y="248"/>
                </a:cxn>
                <a:cxn ang="0">
                  <a:pos x="211" y="231"/>
                </a:cxn>
                <a:cxn ang="0">
                  <a:pos x="188" y="215"/>
                </a:cxn>
                <a:cxn ang="0">
                  <a:pos x="166" y="195"/>
                </a:cxn>
                <a:cxn ang="0">
                  <a:pos x="146" y="176"/>
                </a:cxn>
                <a:cxn ang="0">
                  <a:pos x="126" y="154"/>
                </a:cxn>
                <a:cxn ang="0">
                  <a:pos x="109" y="139"/>
                </a:cxn>
                <a:cxn ang="0">
                  <a:pos x="90" y="124"/>
                </a:cxn>
                <a:cxn ang="0">
                  <a:pos x="74" y="107"/>
                </a:cxn>
                <a:cxn ang="0">
                  <a:pos x="57" y="92"/>
                </a:cxn>
                <a:cxn ang="0">
                  <a:pos x="42" y="76"/>
                </a:cxn>
                <a:cxn ang="0">
                  <a:pos x="27" y="59"/>
                </a:cxn>
                <a:cxn ang="0">
                  <a:pos x="13" y="40"/>
                </a:cxn>
                <a:cxn ang="0">
                  <a:pos x="0" y="20"/>
                </a:cxn>
                <a:cxn ang="0">
                  <a:pos x="10" y="0"/>
                </a:cxn>
                <a:cxn ang="0">
                  <a:pos x="22" y="4"/>
                </a:cxn>
              </a:cxnLst>
              <a:rect l="0" t="0" r="r" b="b"/>
              <a:pathLst>
                <a:path w="521" h="436">
                  <a:moveTo>
                    <a:pt x="22" y="4"/>
                  </a:moveTo>
                  <a:lnTo>
                    <a:pt x="44" y="27"/>
                  </a:lnTo>
                  <a:lnTo>
                    <a:pt x="65" y="51"/>
                  </a:lnTo>
                  <a:lnTo>
                    <a:pt x="89" y="74"/>
                  </a:lnTo>
                  <a:lnTo>
                    <a:pt x="111" y="96"/>
                  </a:lnTo>
                  <a:lnTo>
                    <a:pt x="132" y="118"/>
                  </a:lnTo>
                  <a:lnTo>
                    <a:pt x="156" y="138"/>
                  </a:lnTo>
                  <a:lnTo>
                    <a:pt x="179" y="158"/>
                  </a:lnTo>
                  <a:lnTo>
                    <a:pt x="203" y="176"/>
                  </a:lnTo>
                  <a:lnTo>
                    <a:pt x="228" y="198"/>
                  </a:lnTo>
                  <a:lnTo>
                    <a:pt x="254" y="220"/>
                  </a:lnTo>
                  <a:lnTo>
                    <a:pt x="283" y="238"/>
                  </a:lnTo>
                  <a:lnTo>
                    <a:pt x="311" y="257"/>
                  </a:lnTo>
                  <a:lnTo>
                    <a:pt x="340" y="273"/>
                  </a:lnTo>
                  <a:lnTo>
                    <a:pt x="368" y="292"/>
                  </a:lnTo>
                  <a:lnTo>
                    <a:pt x="397" y="312"/>
                  </a:lnTo>
                  <a:lnTo>
                    <a:pt x="424" y="332"/>
                  </a:lnTo>
                  <a:lnTo>
                    <a:pt x="435" y="342"/>
                  </a:lnTo>
                  <a:lnTo>
                    <a:pt x="449" y="352"/>
                  </a:lnTo>
                  <a:lnTo>
                    <a:pt x="462" y="360"/>
                  </a:lnTo>
                  <a:lnTo>
                    <a:pt x="475" y="369"/>
                  </a:lnTo>
                  <a:lnTo>
                    <a:pt x="489" y="379"/>
                  </a:lnTo>
                  <a:lnTo>
                    <a:pt x="501" y="389"/>
                  </a:lnTo>
                  <a:lnTo>
                    <a:pt x="512" y="402"/>
                  </a:lnTo>
                  <a:lnTo>
                    <a:pt x="521" y="416"/>
                  </a:lnTo>
                  <a:lnTo>
                    <a:pt x="519" y="422"/>
                  </a:lnTo>
                  <a:lnTo>
                    <a:pt x="517" y="429"/>
                  </a:lnTo>
                  <a:lnTo>
                    <a:pt x="512" y="436"/>
                  </a:lnTo>
                  <a:lnTo>
                    <a:pt x="502" y="434"/>
                  </a:lnTo>
                  <a:lnTo>
                    <a:pt x="490" y="419"/>
                  </a:lnTo>
                  <a:lnTo>
                    <a:pt x="475" y="409"/>
                  </a:lnTo>
                  <a:lnTo>
                    <a:pt x="460" y="401"/>
                  </a:lnTo>
                  <a:lnTo>
                    <a:pt x="445" y="392"/>
                  </a:lnTo>
                  <a:lnTo>
                    <a:pt x="430" y="386"/>
                  </a:lnTo>
                  <a:lnTo>
                    <a:pt x="415" y="379"/>
                  </a:lnTo>
                  <a:lnTo>
                    <a:pt x="402" y="369"/>
                  </a:lnTo>
                  <a:lnTo>
                    <a:pt x="390" y="357"/>
                  </a:lnTo>
                  <a:lnTo>
                    <a:pt x="380" y="349"/>
                  </a:lnTo>
                  <a:lnTo>
                    <a:pt x="370" y="340"/>
                  </a:lnTo>
                  <a:lnTo>
                    <a:pt x="360" y="334"/>
                  </a:lnTo>
                  <a:lnTo>
                    <a:pt x="350" y="327"/>
                  </a:lnTo>
                  <a:lnTo>
                    <a:pt x="340" y="320"/>
                  </a:lnTo>
                  <a:lnTo>
                    <a:pt x="330" y="312"/>
                  </a:lnTo>
                  <a:lnTo>
                    <a:pt x="321" y="303"/>
                  </a:lnTo>
                  <a:lnTo>
                    <a:pt x="313" y="293"/>
                  </a:lnTo>
                  <a:lnTo>
                    <a:pt x="286" y="278"/>
                  </a:lnTo>
                  <a:lnTo>
                    <a:pt x="261" y="263"/>
                  </a:lnTo>
                  <a:lnTo>
                    <a:pt x="236" y="248"/>
                  </a:lnTo>
                  <a:lnTo>
                    <a:pt x="211" y="231"/>
                  </a:lnTo>
                  <a:lnTo>
                    <a:pt x="188" y="215"/>
                  </a:lnTo>
                  <a:lnTo>
                    <a:pt x="166" y="195"/>
                  </a:lnTo>
                  <a:lnTo>
                    <a:pt x="146" y="176"/>
                  </a:lnTo>
                  <a:lnTo>
                    <a:pt x="126" y="154"/>
                  </a:lnTo>
                  <a:lnTo>
                    <a:pt x="109" y="139"/>
                  </a:lnTo>
                  <a:lnTo>
                    <a:pt x="90" y="124"/>
                  </a:lnTo>
                  <a:lnTo>
                    <a:pt x="74" y="107"/>
                  </a:lnTo>
                  <a:lnTo>
                    <a:pt x="57" y="92"/>
                  </a:lnTo>
                  <a:lnTo>
                    <a:pt x="42" y="76"/>
                  </a:lnTo>
                  <a:lnTo>
                    <a:pt x="27" y="59"/>
                  </a:lnTo>
                  <a:lnTo>
                    <a:pt x="13" y="40"/>
                  </a:lnTo>
                  <a:lnTo>
                    <a:pt x="0" y="20"/>
                  </a:lnTo>
                  <a:lnTo>
                    <a:pt x="10" y="0"/>
                  </a:lnTo>
                  <a:lnTo>
                    <a:pt x="22" y="4"/>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61" name="Freeform 81"/>
            <p:cNvSpPr>
              <a:spLocks/>
            </p:cNvSpPr>
            <p:nvPr/>
          </p:nvSpPr>
          <p:spPr bwMode="auto">
            <a:xfrm>
              <a:off x="4960" y="1716"/>
              <a:ext cx="235" cy="255"/>
            </a:xfrm>
            <a:custGeom>
              <a:avLst/>
              <a:gdLst/>
              <a:ahLst/>
              <a:cxnLst>
                <a:cxn ang="0">
                  <a:pos x="209" y="79"/>
                </a:cxn>
                <a:cxn ang="0">
                  <a:pos x="199" y="91"/>
                </a:cxn>
                <a:cxn ang="0">
                  <a:pos x="209" y="106"/>
                </a:cxn>
                <a:cxn ang="0">
                  <a:pos x="204" y="128"/>
                </a:cxn>
                <a:cxn ang="0">
                  <a:pos x="196" y="148"/>
                </a:cxn>
                <a:cxn ang="0">
                  <a:pos x="201" y="161"/>
                </a:cxn>
                <a:cxn ang="0">
                  <a:pos x="218" y="166"/>
                </a:cxn>
                <a:cxn ang="0">
                  <a:pos x="223" y="176"/>
                </a:cxn>
                <a:cxn ang="0">
                  <a:pos x="199" y="188"/>
                </a:cxn>
                <a:cxn ang="0">
                  <a:pos x="152" y="201"/>
                </a:cxn>
                <a:cxn ang="0">
                  <a:pos x="104" y="215"/>
                </a:cxn>
                <a:cxn ang="0">
                  <a:pos x="54" y="222"/>
                </a:cxn>
                <a:cxn ang="0">
                  <a:pos x="20" y="220"/>
                </a:cxn>
                <a:cxn ang="0">
                  <a:pos x="8" y="213"/>
                </a:cxn>
                <a:cxn ang="0">
                  <a:pos x="3" y="196"/>
                </a:cxn>
                <a:cxn ang="0">
                  <a:pos x="17" y="186"/>
                </a:cxn>
                <a:cxn ang="0">
                  <a:pos x="34" y="183"/>
                </a:cxn>
                <a:cxn ang="0">
                  <a:pos x="45" y="171"/>
                </a:cxn>
                <a:cxn ang="0">
                  <a:pos x="40" y="156"/>
                </a:cxn>
                <a:cxn ang="0">
                  <a:pos x="20" y="136"/>
                </a:cxn>
                <a:cxn ang="0">
                  <a:pos x="8" y="113"/>
                </a:cxn>
                <a:cxn ang="0">
                  <a:pos x="2" y="84"/>
                </a:cxn>
                <a:cxn ang="0">
                  <a:pos x="2" y="56"/>
                </a:cxn>
                <a:cxn ang="0">
                  <a:pos x="12" y="34"/>
                </a:cxn>
                <a:cxn ang="0">
                  <a:pos x="24" y="17"/>
                </a:cxn>
                <a:cxn ang="0">
                  <a:pos x="47" y="9"/>
                </a:cxn>
                <a:cxn ang="0">
                  <a:pos x="72" y="2"/>
                </a:cxn>
                <a:cxn ang="0">
                  <a:pos x="99" y="0"/>
                </a:cxn>
                <a:cxn ang="0">
                  <a:pos x="127" y="9"/>
                </a:cxn>
                <a:cxn ang="0">
                  <a:pos x="154" y="22"/>
                </a:cxn>
                <a:cxn ang="0">
                  <a:pos x="179" y="39"/>
                </a:cxn>
                <a:cxn ang="0">
                  <a:pos x="201" y="59"/>
                </a:cxn>
              </a:cxnLst>
              <a:rect l="0" t="0" r="r" b="b"/>
              <a:pathLst>
                <a:path w="223" h="223">
                  <a:moveTo>
                    <a:pt x="211" y="71"/>
                  </a:moveTo>
                  <a:lnTo>
                    <a:pt x="209" y="79"/>
                  </a:lnTo>
                  <a:lnTo>
                    <a:pt x="204" y="86"/>
                  </a:lnTo>
                  <a:lnTo>
                    <a:pt x="199" y="91"/>
                  </a:lnTo>
                  <a:lnTo>
                    <a:pt x="204" y="96"/>
                  </a:lnTo>
                  <a:lnTo>
                    <a:pt x="209" y="106"/>
                  </a:lnTo>
                  <a:lnTo>
                    <a:pt x="208" y="116"/>
                  </a:lnTo>
                  <a:lnTo>
                    <a:pt x="204" y="128"/>
                  </a:lnTo>
                  <a:lnTo>
                    <a:pt x="199" y="139"/>
                  </a:lnTo>
                  <a:lnTo>
                    <a:pt x="196" y="148"/>
                  </a:lnTo>
                  <a:lnTo>
                    <a:pt x="196" y="156"/>
                  </a:lnTo>
                  <a:lnTo>
                    <a:pt x="201" y="161"/>
                  </a:lnTo>
                  <a:lnTo>
                    <a:pt x="214" y="163"/>
                  </a:lnTo>
                  <a:lnTo>
                    <a:pt x="218" y="166"/>
                  </a:lnTo>
                  <a:lnTo>
                    <a:pt x="221" y="171"/>
                  </a:lnTo>
                  <a:lnTo>
                    <a:pt x="223" y="176"/>
                  </a:lnTo>
                  <a:lnTo>
                    <a:pt x="223" y="181"/>
                  </a:lnTo>
                  <a:lnTo>
                    <a:pt x="199" y="188"/>
                  </a:lnTo>
                  <a:lnTo>
                    <a:pt x="176" y="195"/>
                  </a:lnTo>
                  <a:lnTo>
                    <a:pt x="152" y="201"/>
                  </a:lnTo>
                  <a:lnTo>
                    <a:pt x="127" y="208"/>
                  </a:lnTo>
                  <a:lnTo>
                    <a:pt x="104" y="215"/>
                  </a:lnTo>
                  <a:lnTo>
                    <a:pt x="79" y="218"/>
                  </a:lnTo>
                  <a:lnTo>
                    <a:pt x="54" y="222"/>
                  </a:lnTo>
                  <a:lnTo>
                    <a:pt x="27" y="223"/>
                  </a:lnTo>
                  <a:lnTo>
                    <a:pt x="20" y="220"/>
                  </a:lnTo>
                  <a:lnTo>
                    <a:pt x="13" y="217"/>
                  </a:lnTo>
                  <a:lnTo>
                    <a:pt x="8" y="213"/>
                  </a:lnTo>
                  <a:lnTo>
                    <a:pt x="5" y="206"/>
                  </a:lnTo>
                  <a:lnTo>
                    <a:pt x="3" y="196"/>
                  </a:lnTo>
                  <a:lnTo>
                    <a:pt x="8" y="191"/>
                  </a:lnTo>
                  <a:lnTo>
                    <a:pt x="17" y="186"/>
                  </a:lnTo>
                  <a:lnTo>
                    <a:pt x="24" y="183"/>
                  </a:lnTo>
                  <a:lnTo>
                    <a:pt x="34" y="183"/>
                  </a:lnTo>
                  <a:lnTo>
                    <a:pt x="40" y="178"/>
                  </a:lnTo>
                  <a:lnTo>
                    <a:pt x="45" y="171"/>
                  </a:lnTo>
                  <a:lnTo>
                    <a:pt x="52" y="165"/>
                  </a:lnTo>
                  <a:lnTo>
                    <a:pt x="40" y="156"/>
                  </a:lnTo>
                  <a:lnTo>
                    <a:pt x="29" y="146"/>
                  </a:lnTo>
                  <a:lnTo>
                    <a:pt x="20" y="136"/>
                  </a:lnTo>
                  <a:lnTo>
                    <a:pt x="13" y="124"/>
                  </a:lnTo>
                  <a:lnTo>
                    <a:pt x="8" y="113"/>
                  </a:lnTo>
                  <a:lnTo>
                    <a:pt x="3" y="99"/>
                  </a:lnTo>
                  <a:lnTo>
                    <a:pt x="2" y="84"/>
                  </a:lnTo>
                  <a:lnTo>
                    <a:pt x="0" y="67"/>
                  </a:lnTo>
                  <a:lnTo>
                    <a:pt x="2" y="56"/>
                  </a:lnTo>
                  <a:lnTo>
                    <a:pt x="7" y="46"/>
                  </a:lnTo>
                  <a:lnTo>
                    <a:pt x="12" y="34"/>
                  </a:lnTo>
                  <a:lnTo>
                    <a:pt x="12" y="22"/>
                  </a:lnTo>
                  <a:lnTo>
                    <a:pt x="24" y="17"/>
                  </a:lnTo>
                  <a:lnTo>
                    <a:pt x="35" y="12"/>
                  </a:lnTo>
                  <a:lnTo>
                    <a:pt x="47" y="9"/>
                  </a:lnTo>
                  <a:lnTo>
                    <a:pt x="59" y="4"/>
                  </a:lnTo>
                  <a:lnTo>
                    <a:pt x="72" y="2"/>
                  </a:lnTo>
                  <a:lnTo>
                    <a:pt x="84" y="0"/>
                  </a:lnTo>
                  <a:lnTo>
                    <a:pt x="99" y="0"/>
                  </a:lnTo>
                  <a:lnTo>
                    <a:pt x="112" y="2"/>
                  </a:lnTo>
                  <a:lnTo>
                    <a:pt x="127" y="9"/>
                  </a:lnTo>
                  <a:lnTo>
                    <a:pt x="141" y="16"/>
                  </a:lnTo>
                  <a:lnTo>
                    <a:pt x="154" y="22"/>
                  </a:lnTo>
                  <a:lnTo>
                    <a:pt x="167" y="31"/>
                  </a:lnTo>
                  <a:lnTo>
                    <a:pt x="179" y="39"/>
                  </a:lnTo>
                  <a:lnTo>
                    <a:pt x="191" y="49"/>
                  </a:lnTo>
                  <a:lnTo>
                    <a:pt x="201" y="59"/>
                  </a:lnTo>
                  <a:lnTo>
                    <a:pt x="211" y="71"/>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62" name="Freeform 82"/>
            <p:cNvSpPr>
              <a:spLocks/>
            </p:cNvSpPr>
            <p:nvPr/>
          </p:nvSpPr>
          <p:spPr bwMode="auto">
            <a:xfrm>
              <a:off x="2485" y="1818"/>
              <a:ext cx="387" cy="251"/>
            </a:xfrm>
            <a:custGeom>
              <a:avLst/>
              <a:gdLst/>
              <a:ahLst/>
              <a:cxnLst>
                <a:cxn ang="0">
                  <a:pos x="67" y="30"/>
                </a:cxn>
                <a:cxn ang="0">
                  <a:pos x="85" y="42"/>
                </a:cxn>
                <a:cxn ang="0">
                  <a:pos x="103" y="53"/>
                </a:cxn>
                <a:cxn ang="0">
                  <a:pos x="122" y="64"/>
                </a:cxn>
                <a:cxn ang="0">
                  <a:pos x="142" y="75"/>
                </a:cxn>
                <a:cxn ang="0">
                  <a:pos x="160" y="87"/>
                </a:cxn>
                <a:cxn ang="0">
                  <a:pos x="180" y="99"/>
                </a:cxn>
                <a:cxn ang="0">
                  <a:pos x="199" y="110"/>
                </a:cxn>
                <a:cxn ang="0">
                  <a:pos x="219" y="122"/>
                </a:cxn>
                <a:cxn ang="0">
                  <a:pos x="237" y="134"/>
                </a:cxn>
                <a:cxn ang="0">
                  <a:pos x="256" y="147"/>
                </a:cxn>
                <a:cxn ang="0">
                  <a:pos x="276" y="159"/>
                </a:cxn>
                <a:cxn ang="0">
                  <a:pos x="294" y="171"/>
                </a:cxn>
                <a:cxn ang="0">
                  <a:pos x="313" y="182"/>
                </a:cxn>
                <a:cxn ang="0">
                  <a:pos x="331" y="194"/>
                </a:cxn>
                <a:cxn ang="0">
                  <a:pos x="350" y="208"/>
                </a:cxn>
                <a:cxn ang="0">
                  <a:pos x="366" y="219"/>
                </a:cxn>
                <a:cxn ang="0">
                  <a:pos x="355" y="219"/>
                </a:cxn>
                <a:cxn ang="0">
                  <a:pos x="345" y="214"/>
                </a:cxn>
                <a:cxn ang="0">
                  <a:pos x="333" y="208"/>
                </a:cxn>
                <a:cxn ang="0">
                  <a:pos x="321" y="203"/>
                </a:cxn>
                <a:cxn ang="0">
                  <a:pos x="298" y="189"/>
                </a:cxn>
                <a:cxn ang="0">
                  <a:pos x="274" y="176"/>
                </a:cxn>
                <a:cxn ang="0">
                  <a:pos x="251" y="161"/>
                </a:cxn>
                <a:cxn ang="0">
                  <a:pos x="226" y="147"/>
                </a:cxn>
                <a:cxn ang="0">
                  <a:pos x="201" y="134"/>
                </a:cxn>
                <a:cxn ang="0">
                  <a:pos x="175" y="122"/>
                </a:cxn>
                <a:cxn ang="0">
                  <a:pos x="150" y="110"/>
                </a:cxn>
                <a:cxn ang="0">
                  <a:pos x="125" y="100"/>
                </a:cxn>
                <a:cxn ang="0">
                  <a:pos x="110" y="94"/>
                </a:cxn>
                <a:cxn ang="0">
                  <a:pos x="95" y="85"/>
                </a:cxn>
                <a:cxn ang="0">
                  <a:pos x="80" y="77"/>
                </a:cxn>
                <a:cxn ang="0">
                  <a:pos x="65" y="67"/>
                </a:cxn>
                <a:cxn ang="0">
                  <a:pos x="52" y="59"/>
                </a:cxn>
                <a:cxn ang="0">
                  <a:pos x="37" y="48"/>
                </a:cxn>
                <a:cxn ang="0">
                  <a:pos x="23" y="38"/>
                </a:cxn>
                <a:cxn ang="0">
                  <a:pos x="10" y="28"/>
                </a:cxn>
                <a:cxn ang="0">
                  <a:pos x="5" y="22"/>
                </a:cxn>
                <a:cxn ang="0">
                  <a:pos x="0" y="13"/>
                </a:cxn>
                <a:cxn ang="0">
                  <a:pos x="0" y="7"/>
                </a:cxn>
                <a:cxn ang="0">
                  <a:pos x="8" y="0"/>
                </a:cxn>
                <a:cxn ang="0">
                  <a:pos x="16" y="2"/>
                </a:cxn>
                <a:cxn ang="0">
                  <a:pos x="23" y="5"/>
                </a:cxn>
                <a:cxn ang="0">
                  <a:pos x="32" y="10"/>
                </a:cxn>
                <a:cxn ang="0">
                  <a:pos x="38" y="15"/>
                </a:cxn>
                <a:cxn ang="0">
                  <a:pos x="45" y="20"/>
                </a:cxn>
                <a:cxn ang="0">
                  <a:pos x="52" y="23"/>
                </a:cxn>
                <a:cxn ang="0">
                  <a:pos x="60" y="27"/>
                </a:cxn>
                <a:cxn ang="0">
                  <a:pos x="67" y="30"/>
                </a:cxn>
              </a:cxnLst>
              <a:rect l="0" t="0" r="r" b="b"/>
              <a:pathLst>
                <a:path w="366" h="219">
                  <a:moveTo>
                    <a:pt x="67" y="30"/>
                  </a:moveTo>
                  <a:lnTo>
                    <a:pt x="85" y="42"/>
                  </a:lnTo>
                  <a:lnTo>
                    <a:pt x="103" y="53"/>
                  </a:lnTo>
                  <a:lnTo>
                    <a:pt x="122" y="64"/>
                  </a:lnTo>
                  <a:lnTo>
                    <a:pt x="142" y="75"/>
                  </a:lnTo>
                  <a:lnTo>
                    <a:pt x="160" y="87"/>
                  </a:lnTo>
                  <a:lnTo>
                    <a:pt x="180" y="99"/>
                  </a:lnTo>
                  <a:lnTo>
                    <a:pt x="199" y="110"/>
                  </a:lnTo>
                  <a:lnTo>
                    <a:pt x="219" y="122"/>
                  </a:lnTo>
                  <a:lnTo>
                    <a:pt x="237" y="134"/>
                  </a:lnTo>
                  <a:lnTo>
                    <a:pt x="256" y="147"/>
                  </a:lnTo>
                  <a:lnTo>
                    <a:pt x="276" y="159"/>
                  </a:lnTo>
                  <a:lnTo>
                    <a:pt x="294" y="171"/>
                  </a:lnTo>
                  <a:lnTo>
                    <a:pt x="313" y="182"/>
                  </a:lnTo>
                  <a:lnTo>
                    <a:pt x="331" y="194"/>
                  </a:lnTo>
                  <a:lnTo>
                    <a:pt x="350" y="208"/>
                  </a:lnTo>
                  <a:lnTo>
                    <a:pt x="366" y="219"/>
                  </a:lnTo>
                  <a:lnTo>
                    <a:pt x="355" y="219"/>
                  </a:lnTo>
                  <a:lnTo>
                    <a:pt x="345" y="214"/>
                  </a:lnTo>
                  <a:lnTo>
                    <a:pt x="333" y="208"/>
                  </a:lnTo>
                  <a:lnTo>
                    <a:pt x="321" y="203"/>
                  </a:lnTo>
                  <a:lnTo>
                    <a:pt x="298" y="189"/>
                  </a:lnTo>
                  <a:lnTo>
                    <a:pt x="274" y="176"/>
                  </a:lnTo>
                  <a:lnTo>
                    <a:pt x="251" y="161"/>
                  </a:lnTo>
                  <a:lnTo>
                    <a:pt x="226" y="147"/>
                  </a:lnTo>
                  <a:lnTo>
                    <a:pt x="201" y="134"/>
                  </a:lnTo>
                  <a:lnTo>
                    <a:pt x="175" y="122"/>
                  </a:lnTo>
                  <a:lnTo>
                    <a:pt x="150" y="110"/>
                  </a:lnTo>
                  <a:lnTo>
                    <a:pt x="125" y="100"/>
                  </a:lnTo>
                  <a:lnTo>
                    <a:pt x="110" y="94"/>
                  </a:lnTo>
                  <a:lnTo>
                    <a:pt x="95" y="85"/>
                  </a:lnTo>
                  <a:lnTo>
                    <a:pt x="80" y="77"/>
                  </a:lnTo>
                  <a:lnTo>
                    <a:pt x="65" y="67"/>
                  </a:lnTo>
                  <a:lnTo>
                    <a:pt x="52" y="59"/>
                  </a:lnTo>
                  <a:lnTo>
                    <a:pt x="37" y="48"/>
                  </a:lnTo>
                  <a:lnTo>
                    <a:pt x="23" y="38"/>
                  </a:lnTo>
                  <a:lnTo>
                    <a:pt x="10" y="28"/>
                  </a:lnTo>
                  <a:lnTo>
                    <a:pt x="5" y="22"/>
                  </a:lnTo>
                  <a:lnTo>
                    <a:pt x="0" y="13"/>
                  </a:lnTo>
                  <a:lnTo>
                    <a:pt x="0" y="7"/>
                  </a:lnTo>
                  <a:lnTo>
                    <a:pt x="8" y="0"/>
                  </a:lnTo>
                  <a:lnTo>
                    <a:pt x="16" y="2"/>
                  </a:lnTo>
                  <a:lnTo>
                    <a:pt x="23" y="5"/>
                  </a:lnTo>
                  <a:lnTo>
                    <a:pt x="32" y="10"/>
                  </a:lnTo>
                  <a:lnTo>
                    <a:pt x="38" y="15"/>
                  </a:lnTo>
                  <a:lnTo>
                    <a:pt x="45" y="20"/>
                  </a:lnTo>
                  <a:lnTo>
                    <a:pt x="52" y="23"/>
                  </a:lnTo>
                  <a:lnTo>
                    <a:pt x="60" y="27"/>
                  </a:lnTo>
                  <a:lnTo>
                    <a:pt x="67" y="30"/>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63" name="Freeform 83"/>
            <p:cNvSpPr>
              <a:spLocks/>
            </p:cNvSpPr>
            <p:nvPr/>
          </p:nvSpPr>
          <p:spPr bwMode="auto">
            <a:xfrm>
              <a:off x="2953" y="1823"/>
              <a:ext cx="567" cy="483"/>
            </a:xfrm>
            <a:custGeom>
              <a:avLst/>
              <a:gdLst/>
              <a:ahLst/>
              <a:cxnLst>
                <a:cxn ang="0">
                  <a:pos x="78" y="45"/>
                </a:cxn>
                <a:cxn ang="0">
                  <a:pos x="122" y="91"/>
                </a:cxn>
                <a:cxn ang="0">
                  <a:pos x="170" y="134"/>
                </a:cxn>
                <a:cxn ang="0">
                  <a:pos x="221" y="176"/>
                </a:cxn>
                <a:cxn ang="0">
                  <a:pos x="272" y="215"/>
                </a:cxn>
                <a:cxn ang="0">
                  <a:pos x="324" y="253"/>
                </a:cxn>
                <a:cxn ang="0">
                  <a:pos x="378" y="290"/>
                </a:cxn>
                <a:cxn ang="0">
                  <a:pos x="431" y="327"/>
                </a:cxn>
                <a:cxn ang="0">
                  <a:pos x="467" y="347"/>
                </a:cxn>
                <a:cxn ang="0">
                  <a:pos x="480" y="355"/>
                </a:cxn>
                <a:cxn ang="0">
                  <a:pos x="493" y="365"/>
                </a:cxn>
                <a:cxn ang="0">
                  <a:pos x="508" y="374"/>
                </a:cxn>
                <a:cxn ang="0">
                  <a:pos x="525" y="384"/>
                </a:cxn>
                <a:cxn ang="0">
                  <a:pos x="537" y="404"/>
                </a:cxn>
                <a:cxn ang="0">
                  <a:pos x="529" y="422"/>
                </a:cxn>
                <a:cxn ang="0">
                  <a:pos x="510" y="422"/>
                </a:cxn>
                <a:cxn ang="0">
                  <a:pos x="493" y="412"/>
                </a:cxn>
                <a:cxn ang="0">
                  <a:pos x="475" y="399"/>
                </a:cxn>
                <a:cxn ang="0">
                  <a:pos x="443" y="382"/>
                </a:cxn>
                <a:cxn ang="0">
                  <a:pos x="400" y="355"/>
                </a:cxn>
                <a:cxn ang="0">
                  <a:pos x="358" y="325"/>
                </a:cxn>
                <a:cxn ang="0">
                  <a:pos x="318" y="293"/>
                </a:cxn>
                <a:cxn ang="0">
                  <a:pos x="277" y="260"/>
                </a:cxn>
                <a:cxn ang="0">
                  <a:pos x="237" y="226"/>
                </a:cxn>
                <a:cxn ang="0">
                  <a:pos x="197" y="196"/>
                </a:cxn>
                <a:cxn ang="0">
                  <a:pos x="154" y="168"/>
                </a:cxn>
                <a:cxn ang="0">
                  <a:pos x="125" y="144"/>
                </a:cxn>
                <a:cxn ang="0">
                  <a:pos x="107" y="128"/>
                </a:cxn>
                <a:cxn ang="0">
                  <a:pos x="83" y="111"/>
                </a:cxn>
                <a:cxn ang="0">
                  <a:pos x="57" y="86"/>
                </a:cxn>
                <a:cxn ang="0">
                  <a:pos x="31" y="59"/>
                </a:cxn>
                <a:cxn ang="0">
                  <a:pos x="8" y="29"/>
                </a:cxn>
                <a:cxn ang="0">
                  <a:pos x="26" y="0"/>
                </a:cxn>
              </a:cxnLst>
              <a:rect l="0" t="0" r="r" b="b"/>
              <a:pathLst>
                <a:path w="537" h="424">
                  <a:moveTo>
                    <a:pt x="57" y="20"/>
                  </a:moveTo>
                  <a:lnTo>
                    <a:pt x="78" y="45"/>
                  </a:lnTo>
                  <a:lnTo>
                    <a:pt x="100" y="69"/>
                  </a:lnTo>
                  <a:lnTo>
                    <a:pt x="122" y="91"/>
                  </a:lnTo>
                  <a:lnTo>
                    <a:pt x="147" y="114"/>
                  </a:lnTo>
                  <a:lnTo>
                    <a:pt x="170" y="134"/>
                  </a:lnTo>
                  <a:lnTo>
                    <a:pt x="195" y="156"/>
                  </a:lnTo>
                  <a:lnTo>
                    <a:pt x="221" y="176"/>
                  </a:lnTo>
                  <a:lnTo>
                    <a:pt x="246" y="195"/>
                  </a:lnTo>
                  <a:lnTo>
                    <a:pt x="272" y="215"/>
                  </a:lnTo>
                  <a:lnTo>
                    <a:pt x="299" y="233"/>
                  </a:lnTo>
                  <a:lnTo>
                    <a:pt x="324" y="253"/>
                  </a:lnTo>
                  <a:lnTo>
                    <a:pt x="351" y="272"/>
                  </a:lnTo>
                  <a:lnTo>
                    <a:pt x="378" y="290"/>
                  </a:lnTo>
                  <a:lnTo>
                    <a:pt x="405" y="308"/>
                  </a:lnTo>
                  <a:lnTo>
                    <a:pt x="431" y="327"/>
                  </a:lnTo>
                  <a:lnTo>
                    <a:pt x="458" y="345"/>
                  </a:lnTo>
                  <a:lnTo>
                    <a:pt x="467" y="347"/>
                  </a:lnTo>
                  <a:lnTo>
                    <a:pt x="473" y="350"/>
                  </a:lnTo>
                  <a:lnTo>
                    <a:pt x="480" y="355"/>
                  </a:lnTo>
                  <a:lnTo>
                    <a:pt x="487" y="360"/>
                  </a:lnTo>
                  <a:lnTo>
                    <a:pt x="493" y="365"/>
                  </a:lnTo>
                  <a:lnTo>
                    <a:pt x="500" y="369"/>
                  </a:lnTo>
                  <a:lnTo>
                    <a:pt x="508" y="374"/>
                  </a:lnTo>
                  <a:lnTo>
                    <a:pt x="517" y="375"/>
                  </a:lnTo>
                  <a:lnTo>
                    <a:pt x="525" y="384"/>
                  </a:lnTo>
                  <a:lnTo>
                    <a:pt x="532" y="394"/>
                  </a:lnTo>
                  <a:lnTo>
                    <a:pt x="537" y="404"/>
                  </a:lnTo>
                  <a:lnTo>
                    <a:pt x="537" y="416"/>
                  </a:lnTo>
                  <a:lnTo>
                    <a:pt x="529" y="422"/>
                  </a:lnTo>
                  <a:lnTo>
                    <a:pt x="520" y="424"/>
                  </a:lnTo>
                  <a:lnTo>
                    <a:pt x="510" y="422"/>
                  </a:lnTo>
                  <a:lnTo>
                    <a:pt x="502" y="419"/>
                  </a:lnTo>
                  <a:lnTo>
                    <a:pt x="493" y="412"/>
                  </a:lnTo>
                  <a:lnTo>
                    <a:pt x="483" y="406"/>
                  </a:lnTo>
                  <a:lnTo>
                    <a:pt x="475" y="399"/>
                  </a:lnTo>
                  <a:lnTo>
                    <a:pt x="467" y="394"/>
                  </a:lnTo>
                  <a:lnTo>
                    <a:pt x="443" y="382"/>
                  </a:lnTo>
                  <a:lnTo>
                    <a:pt x="421" y="369"/>
                  </a:lnTo>
                  <a:lnTo>
                    <a:pt x="400" y="355"/>
                  </a:lnTo>
                  <a:lnTo>
                    <a:pt x="378" y="340"/>
                  </a:lnTo>
                  <a:lnTo>
                    <a:pt x="358" y="325"/>
                  </a:lnTo>
                  <a:lnTo>
                    <a:pt x="338" y="310"/>
                  </a:lnTo>
                  <a:lnTo>
                    <a:pt x="318" y="293"/>
                  </a:lnTo>
                  <a:lnTo>
                    <a:pt x="298" y="277"/>
                  </a:lnTo>
                  <a:lnTo>
                    <a:pt x="277" y="260"/>
                  </a:lnTo>
                  <a:lnTo>
                    <a:pt x="257" y="243"/>
                  </a:lnTo>
                  <a:lnTo>
                    <a:pt x="237" y="226"/>
                  </a:lnTo>
                  <a:lnTo>
                    <a:pt x="217" y="211"/>
                  </a:lnTo>
                  <a:lnTo>
                    <a:pt x="197" y="196"/>
                  </a:lnTo>
                  <a:lnTo>
                    <a:pt x="175" y="181"/>
                  </a:lnTo>
                  <a:lnTo>
                    <a:pt x="154" y="168"/>
                  </a:lnTo>
                  <a:lnTo>
                    <a:pt x="132" y="154"/>
                  </a:lnTo>
                  <a:lnTo>
                    <a:pt x="125" y="144"/>
                  </a:lnTo>
                  <a:lnTo>
                    <a:pt x="117" y="136"/>
                  </a:lnTo>
                  <a:lnTo>
                    <a:pt x="107" y="128"/>
                  </a:lnTo>
                  <a:lnTo>
                    <a:pt x="97" y="123"/>
                  </a:lnTo>
                  <a:lnTo>
                    <a:pt x="83" y="111"/>
                  </a:lnTo>
                  <a:lnTo>
                    <a:pt x="70" y="97"/>
                  </a:lnTo>
                  <a:lnTo>
                    <a:pt x="57" y="86"/>
                  </a:lnTo>
                  <a:lnTo>
                    <a:pt x="43" y="72"/>
                  </a:lnTo>
                  <a:lnTo>
                    <a:pt x="31" y="59"/>
                  </a:lnTo>
                  <a:lnTo>
                    <a:pt x="20" y="44"/>
                  </a:lnTo>
                  <a:lnTo>
                    <a:pt x="8" y="29"/>
                  </a:lnTo>
                  <a:lnTo>
                    <a:pt x="0" y="14"/>
                  </a:lnTo>
                  <a:lnTo>
                    <a:pt x="26" y="0"/>
                  </a:lnTo>
                  <a:lnTo>
                    <a:pt x="57" y="20"/>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64" name="Freeform 84"/>
            <p:cNvSpPr>
              <a:spLocks/>
            </p:cNvSpPr>
            <p:nvPr/>
          </p:nvSpPr>
          <p:spPr bwMode="auto">
            <a:xfrm>
              <a:off x="4986" y="1748"/>
              <a:ext cx="175" cy="193"/>
            </a:xfrm>
            <a:custGeom>
              <a:avLst/>
              <a:gdLst/>
              <a:ahLst/>
              <a:cxnLst>
                <a:cxn ang="0">
                  <a:pos x="113" y="18"/>
                </a:cxn>
                <a:cxn ang="0">
                  <a:pos x="105" y="28"/>
                </a:cxn>
                <a:cxn ang="0">
                  <a:pos x="93" y="35"/>
                </a:cxn>
                <a:cxn ang="0">
                  <a:pos x="87" y="45"/>
                </a:cxn>
                <a:cxn ang="0">
                  <a:pos x="92" y="57"/>
                </a:cxn>
                <a:cxn ang="0">
                  <a:pos x="105" y="54"/>
                </a:cxn>
                <a:cxn ang="0">
                  <a:pos x="118" y="52"/>
                </a:cxn>
                <a:cxn ang="0">
                  <a:pos x="130" y="50"/>
                </a:cxn>
                <a:cxn ang="0">
                  <a:pos x="140" y="43"/>
                </a:cxn>
                <a:cxn ang="0">
                  <a:pos x="155" y="47"/>
                </a:cxn>
                <a:cxn ang="0">
                  <a:pos x="150" y="50"/>
                </a:cxn>
                <a:cxn ang="0">
                  <a:pos x="147" y="55"/>
                </a:cxn>
                <a:cxn ang="0">
                  <a:pos x="147" y="62"/>
                </a:cxn>
                <a:cxn ang="0">
                  <a:pos x="147" y="69"/>
                </a:cxn>
                <a:cxn ang="0">
                  <a:pos x="155" y="79"/>
                </a:cxn>
                <a:cxn ang="0">
                  <a:pos x="148" y="89"/>
                </a:cxn>
                <a:cxn ang="0">
                  <a:pos x="138" y="100"/>
                </a:cxn>
                <a:cxn ang="0">
                  <a:pos x="133" y="112"/>
                </a:cxn>
                <a:cxn ang="0">
                  <a:pos x="145" y="122"/>
                </a:cxn>
                <a:cxn ang="0">
                  <a:pos x="152" y="126"/>
                </a:cxn>
                <a:cxn ang="0">
                  <a:pos x="159" y="129"/>
                </a:cxn>
                <a:cxn ang="0">
                  <a:pos x="164" y="132"/>
                </a:cxn>
                <a:cxn ang="0">
                  <a:pos x="167" y="139"/>
                </a:cxn>
                <a:cxn ang="0">
                  <a:pos x="154" y="144"/>
                </a:cxn>
                <a:cxn ang="0">
                  <a:pos x="140" y="149"/>
                </a:cxn>
                <a:cxn ang="0">
                  <a:pos x="125" y="152"/>
                </a:cxn>
                <a:cxn ang="0">
                  <a:pos x="112" y="156"/>
                </a:cxn>
                <a:cxn ang="0">
                  <a:pos x="95" y="159"/>
                </a:cxn>
                <a:cxn ang="0">
                  <a:pos x="80" y="162"/>
                </a:cxn>
                <a:cxn ang="0">
                  <a:pos x="65" y="166"/>
                </a:cxn>
                <a:cxn ang="0">
                  <a:pos x="50" y="169"/>
                </a:cxn>
                <a:cxn ang="0">
                  <a:pos x="46" y="157"/>
                </a:cxn>
                <a:cxn ang="0">
                  <a:pos x="51" y="147"/>
                </a:cxn>
                <a:cxn ang="0">
                  <a:pos x="58" y="137"/>
                </a:cxn>
                <a:cxn ang="0">
                  <a:pos x="58" y="126"/>
                </a:cxn>
                <a:cxn ang="0">
                  <a:pos x="46" y="117"/>
                </a:cxn>
                <a:cxn ang="0">
                  <a:pos x="38" y="107"/>
                </a:cxn>
                <a:cxn ang="0">
                  <a:pos x="28" y="99"/>
                </a:cxn>
                <a:cxn ang="0">
                  <a:pos x="15" y="94"/>
                </a:cxn>
                <a:cxn ang="0">
                  <a:pos x="6" y="77"/>
                </a:cxn>
                <a:cxn ang="0">
                  <a:pos x="1" y="60"/>
                </a:cxn>
                <a:cxn ang="0">
                  <a:pos x="0" y="42"/>
                </a:cxn>
                <a:cxn ang="0">
                  <a:pos x="6" y="25"/>
                </a:cxn>
                <a:cxn ang="0">
                  <a:pos x="11" y="18"/>
                </a:cxn>
                <a:cxn ang="0">
                  <a:pos x="16" y="12"/>
                </a:cxn>
                <a:cxn ang="0">
                  <a:pos x="23" y="7"/>
                </a:cxn>
                <a:cxn ang="0">
                  <a:pos x="30" y="3"/>
                </a:cxn>
                <a:cxn ang="0">
                  <a:pos x="36" y="2"/>
                </a:cxn>
                <a:cxn ang="0">
                  <a:pos x="45" y="0"/>
                </a:cxn>
                <a:cxn ang="0">
                  <a:pos x="55" y="0"/>
                </a:cxn>
                <a:cxn ang="0">
                  <a:pos x="63" y="0"/>
                </a:cxn>
                <a:cxn ang="0">
                  <a:pos x="70" y="0"/>
                </a:cxn>
                <a:cxn ang="0">
                  <a:pos x="77" y="2"/>
                </a:cxn>
                <a:cxn ang="0">
                  <a:pos x="83" y="5"/>
                </a:cxn>
                <a:cxn ang="0">
                  <a:pos x="88" y="8"/>
                </a:cxn>
                <a:cxn ang="0">
                  <a:pos x="95" y="12"/>
                </a:cxn>
                <a:cxn ang="0">
                  <a:pos x="102" y="13"/>
                </a:cxn>
                <a:cxn ang="0">
                  <a:pos x="107" y="17"/>
                </a:cxn>
                <a:cxn ang="0">
                  <a:pos x="113" y="18"/>
                </a:cxn>
              </a:cxnLst>
              <a:rect l="0" t="0" r="r" b="b"/>
              <a:pathLst>
                <a:path w="167" h="169">
                  <a:moveTo>
                    <a:pt x="113" y="18"/>
                  </a:moveTo>
                  <a:lnTo>
                    <a:pt x="105" y="28"/>
                  </a:lnTo>
                  <a:lnTo>
                    <a:pt x="93" y="35"/>
                  </a:lnTo>
                  <a:lnTo>
                    <a:pt x="87" y="45"/>
                  </a:lnTo>
                  <a:lnTo>
                    <a:pt x="92" y="57"/>
                  </a:lnTo>
                  <a:lnTo>
                    <a:pt x="105" y="54"/>
                  </a:lnTo>
                  <a:lnTo>
                    <a:pt x="118" y="52"/>
                  </a:lnTo>
                  <a:lnTo>
                    <a:pt x="130" y="50"/>
                  </a:lnTo>
                  <a:lnTo>
                    <a:pt x="140" y="43"/>
                  </a:lnTo>
                  <a:lnTo>
                    <a:pt x="155" y="47"/>
                  </a:lnTo>
                  <a:lnTo>
                    <a:pt x="150" y="50"/>
                  </a:lnTo>
                  <a:lnTo>
                    <a:pt x="147" y="55"/>
                  </a:lnTo>
                  <a:lnTo>
                    <a:pt x="147" y="62"/>
                  </a:lnTo>
                  <a:lnTo>
                    <a:pt x="147" y="69"/>
                  </a:lnTo>
                  <a:lnTo>
                    <a:pt x="155" y="79"/>
                  </a:lnTo>
                  <a:lnTo>
                    <a:pt x="148" y="89"/>
                  </a:lnTo>
                  <a:lnTo>
                    <a:pt x="138" y="100"/>
                  </a:lnTo>
                  <a:lnTo>
                    <a:pt x="133" y="112"/>
                  </a:lnTo>
                  <a:lnTo>
                    <a:pt x="145" y="122"/>
                  </a:lnTo>
                  <a:lnTo>
                    <a:pt x="152" y="126"/>
                  </a:lnTo>
                  <a:lnTo>
                    <a:pt x="159" y="129"/>
                  </a:lnTo>
                  <a:lnTo>
                    <a:pt x="164" y="132"/>
                  </a:lnTo>
                  <a:lnTo>
                    <a:pt x="167" y="139"/>
                  </a:lnTo>
                  <a:lnTo>
                    <a:pt x="154" y="144"/>
                  </a:lnTo>
                  <a:lnTo>
                    <a:pt x="140" y="149"/>
                  </a:lnTo>
                  <a:lnTo>
                    <a:pt x="125" y="152"/>
                  </a:lnTo>
                  <a:lnTo>
                    <a:pt x="112" y="156"/>
                  </a:lnTo>
                  <a:lnTo>
                    <a:pt x="95" y="159"/>
                  </a:lnTo>
                  <a:lnTo>
                    <a:pt x="80" y="162"/>
                  </a:lnTo>
                  <a:lnTo>
                    <a:pt x="65" y="166"/>
                  </a:lnTo>
                  <a:lnTo>
                    <a:pt x="50" y="169"/>
                  </a:lnTo>
                  <a:lnTo>
                    <a:pt x="46" y="157"/>
                  </a:lnTo>
                  <a:lnTo>
                    <a:pt x="51" y="147"/>
                  </a:lnTo>
                  <a:lnTo>
                    <a:pt x="58" y="137"/>
                  </a:lnTo>
                  <a:lnTo>
                    <a:pt x="58" y="126"/>
                  </a:lnTo>
                  <a:lnTo>
                    <a:pt x="46" y="117"/>
                  </a:lnTo>
                  <a:lnTo>
                    <a:pt x="38" y="107"/>
                  </a:lnTo>
                  <a:lnTo>
                    <a:pt x="28" y="99"/>
                  </a:lnTo>
                  <a:lnTo>
                    <a:pt x="15" y="94"/>
                  </a:lnTo>
                  <a:lnTo>
                    <a:pt x="6" y="77"/>
                  </a:lnTo>
                  <a:lnTo>
                    <a:pt x="1" y="60"/>
                  </a:lnTo>
                  <a:lnTo>
                    <a:pt x="0" y="42"/>
                  </a:lnTo>
                  <a:lnTo>
                    <a:pt x="6" y="25"/>
                  </a:lnTo>
                  <a:lnTo>
                    <a:pt x="11" y="18"/>
                  </a:lnTo>
                  <a:lnTo>
                    <a:pt x="16" y="12"/>
                  </a:lnTo>
                  <a:lnTo>
                    <a:pt x="23" y="7"/>
                  </a:lnTo>
                  <a:lnTo>
                    <a:pt x="30" y="3"/>
                  </a:lnTo>
                  <a:lnTo>
                    <a:pt x="36" y="2"/>
                  </a:lnTo>
                  <a:lnTo>
                    <a:pt x="45" y="0"/>
                  </a:lnTo>
                  <a:lnTo>
                    <a:pt x="55" y="0"/>
                  </a:lnTo>
                  <a:lnTo>
                    <a:pt x="63" y="0"/>
                  </a:lnTo>
                  <a:lnTo>
                    <a:pt x="70" y="0"/>
                  </a:lnTo>
                  <a:lnTo>
                    <a:pt x="77" y="2"/>
                  </a:lnTo>
                  <a:lnTo>
                    <a:pt x="83" y="5"/>
                  </a:lnTo>
                  <a:lnTo>
                    <a:pt x="88" y="8"/>
                  </a:lnTo>
                  <a:lnTo>
                    <a:pt x="95" y="12"/>
                  </a:lnTo>
                  <a:lnTo>
                    <a:pt x="102" y="13"/>
                  </a:lnTo>
                  <a:lnTo>
                    <a:pt x="107" y="17"/>
                  </a:lnTo>
                  <a:lnTo>
                    <a:pt x="113" y="18"/>
                  </a:lnTo>
                  <a:close/>
                </a:path>
              </a:pathLst>
            </a:custGeom>
            <a:solidFill>
              <a:srgbClr val="B2B2B2"/>
            </a:solidFill>
            <a:ln w="9525">
              <a:noFill/>
              <a:round/>
              <a:headEnd/>
              <a:tailEnd/>
            </a:ln>
          </p:spPr>
          <p:txBody>
            <a:bodyPr/>
            <a:lstStyle/>
            <a:p>
              <a:pPr algn="l">
                <a:buClr>
                  <a:srgbClr val="006600"/>
                </a:buClr>
              </a:pPr>
              <a:endParaRPr lang="en-US" dirty="0">
                <a:solidFill>
                  <a:srgbClr val="FFFFFF"/>
                </a:solidFill>
              </a:endParaRPr>
            </a:p>
          </p:txBody>
        </p:sp>
        <p:sp>
          <p:nvSpPr>
            <p:cNvPr id="65" name="Freeform 85"/>
            <p:cNvSpPr>
              <a:spLocks/>
            </p:cNvSpPr>
            <p:nvPr/>
          </p:nvSpPr>
          <p:spPr bwMode="auto">
            <a:xfrm>
              <a:off x="3548" y="1768"/>
              <a:ext cx="1230" cy="643"/>
            </a:xfrm>
            <a:custGeom>
              <a:avLst/>
              <a:gdLst/>
              <a:ahLst/>
              <a:cxnLst>
                <a:cxn ang="0">
                  <a:pos x="1152" y="15"/>
                </a:cxn>
                <a:cxn ang="0">
                  <a:pos x="1135" y="35"/>
                </a:cxn>
                <a:cxn ang="0">
                  <a:pos x="1110" y="43"/>
                </a:cxn>
                <a:cxn ang="0">
                  <a:pos x="1083" y="52"/>
                </a:cxn>
                <a:cxn ang="0">
                  <a:pos x="1039" y="73"/>
                </a:cxn>
                <a:cxn ang="0">
                  <a:pos x="986" y="102"/>
                </a:cxn>
                <a:cxn ang="0">
                  <a:pos x="932" y="129"/>
                </a:cxn>
                <a:cxn ang="0">
                  <a:pos x="877" y="154"/>
                </a:cxn>
                <a:cxn ang="0">
                  <a:pos x="822" y="181"/>
                </a:cxn>
                <a:cxn ang="0">
                  <a:pos x="780" y="194"/>
                </a:cxn>
                <a:cxn ang="0">
                  <a:pos x="767" y="186"/>
                </a:cxn>
                <a:cxn ang="0">
                  <a:pos x="675" y="229"/>
                </a:cxn>
                <a:cxn ang="0">
                  <a:pos x="584" y="271"/>
                </a:cxn>
                <a:cxn ang="0">
                  <a:pos x="497" y="308"/>
                </a:cxn>
                <a:cxn ang="0">
                  <a:pos x="425" y="343"/>
                </a:cxn>
                <a:cxn ang="0">
                  <a:pos x="353" y="380"/>
                </a:cxn>
                <a:cxn ang="0">
                  <a:pos x="313" y="402"/>
                </a:cxn>
                <a:cxn ang="0">
                  <a:pos x="288" y="415"/>
                </a:cxn>
                <a:cxn ang="0">
                  <a:pos x="263" y="427"/>
                </a:cxn>
                <a:cxn ang="0">
                  <a:pos x="244" y="439"/>
                </a:cxn>
                <a:cxn ang="0">
                  <a:pos x="224" y="449"/>
                </a:cxn>
                <a:cxn ang="0">
                  <a:pos x="186" y="470"/>
                </a:cxn>
                <a:cxn ang="0">
                  <a:pos x="110" y="511"/>
                </a:cxn>
                <a:cxn ang="0">
                  <a:pos x="37" y="551"/>
                </a:cxn>
                <a:cxn ang="0">
                  <a:pos x="5" y="562"/>
                </a:cxn>
                <a:cxn ang="0">
                  <a:pos x="5" y="547"/>
                </a:cxn>
                <a:cxn ang="0">
                  <a:pos x="34" y="541"/>
                </a:cxn>
                <a:cxn ang="0">
                  <a:pos x="65" y="522"/>
                </a:cxn>
                <a:cxn ang="0">
                  <a:pos x="99" y="507"/>
                </a:cxn>
                <a:cxn ang="0">
                  <a:pos x="129" y="492"/>
                </a:cxn>
                <a:cxn ang="0">
                  <a:pos x="159" y="475"/>
                </a:cxn>
                <a:cxn ang="0">
                  <a:pos x="206" y="449"/>
                </a:cxn>
                <a:cxn ang="0">
                  <a:pos x="254" y="425"/>
                </a:cxn>
                <a:cxn ang="0">
                  <a:pos x="310" y="392"/>
                </a:cxn>
                <a:cxn ang="0">
                  <a:pos x="387" y="348"/>
                </a:cxn>
                <a:cxn ang="0">
                  <a:pos x="465" y="311"/>
                </a:cxn>
                <a:cxn ang="0">
                  <a:pos x="546" y="274"/>
                </a:cxn>
                <a:cxn ang="0">
                  <a:pos x="624" y="238"/>
                </a:cxn>
                <a:cxn ang="0">
                  <a:pos x="703" y="199"/>
                </a:cxn>
                <a:cxn ang="0">
                  <a:pos x="762" y="169"/>
                </a:cxn>
                <a:cxn ang="0">
                  <a:pos x="825" y="140"/>
                </a:cxn>
                <a:cxn ang="0">
                  <a:pos x="887" y="115"/>
                </a:cxn>
                <a:cxn ang="0">
                  <a:pos x="951" y="90"/>
                </a:cxn>
                <a:cxn ang="0">
                  <a:pos x="1013" y="65"/>
                </a:cxn>
                <a:cxn ang="0">
                  <a:pos x="1060" y="43"/>
                </a:cxn>
                <a:cxn ang="0">
                  <a:pos x="1101" y="25"/>
                </a:cxn>
                <a:cxn ang="0">
                  <a:pos x="1142" y="5"/>
                </a:cxn>
                <a:cxn ang="0">
                  <a:pos x="1157" y="0"/>
                </a:cxn>
              </a:cxnLst>
              <a:rect l="0" t="0" r="r" b="b"/>
              <a:pathLst>
                <a:path w="1162" h="564">
                  <a:moveTo>
                    <a:pt x="1162" y="3"/>
                  </a:moveTo>
                  <a:lnTo>
                    <a:pt x="1155" y="8"/>
                  </a:lnTo>
                  <a:lnTo>
                    <a:pt x="1152" y="15"/>
                  </a:lnTo>
                  <a:lnTo>
                    <a:pt x="1148" y="25"/>
                  </a:lnTo>
                  <a:lnTo>
                    <a:pt x="1143" y="31"/>
                  </a:lnTo>
                  <a:lnTo>
                    <a:pt x="1135" y="35"/>
                  </a:lnTo>
                  <a:lnTo>
                    <a:pt x="1127" y="37"/>
                  </a:lnTo>
                  <a:lnTo>
                    <a:pt x="1118" y="40"/>
                  </a:lnTo>
                  <a:lnTo>
                    <a:pt x="1110" y="43"/>
                  </a:lnTo>
                  <a:lnTo>
                    <a:pt x="1100" y="47"/>
                  </a:lnTo>
                  <a:lnTo>
                    <a:pt x="1091" y="50"/>
                  </a:lnTo>
                  <a:lnTo>
                    <a:pt x="1083" y="52"/>
                  </a:lnTo>
                  <a:lnTo>
                    <a:pt x="1075" y="53"/>
                  </a:lnTo>
                  <a:lnTo>
                    <a:pt x="1058" y="63"/>
                  </a:lnTo>
                  <a:lnTo>
                    <a:pt x="1039" y="73"/>
                  </a:lnTo>
                  <a:lnTo>
                    <a:pt x="1023" y="83"/>
                  </a:lnTo>
                  <a:lnTo>
                    <a:pt x="1004" y="92"/>
                  </a:lnTo>
                  <a:lnTo>
                    <a:pt x="986" y="102"/>
                  </a:lnTo>
                  <a:lnTo>
                    <a:pt x="968" y="110"/>
                  </a:lnTo>
                  <a:lnTo>
                    <a:pt x="951" y="120"/>
                  </a:lnTo>
                  <a:lnTo>
                    <a:pt x="932" y="129"/>
                  </a:lnTo>
                  <a:lnTo>
                    <a:pt x="914" y="137"/>
                  </a:lnTo>
                  <a:lnTo>
                    <a:pt x="896" y="145"/>
                  </a:lnTo>
                  <a:lnTo>
                    <a:pt x="877" y="154"/>
                  </a:lnTo>
                  <a:lnTo>
                    <a:pt x="859" y="162"/>
                  </a:lnTo>
                  <a:lnTo>
                    <a:pt x="840" y="171"/>
                  </a:lnTo>
                  <a:lnTo>
                    <a:pt x="822" y="181"/>
                  </a:lnTo>
                  <a:lnTo>
                    <a:pt x="803" y="189"/>
                  </a:lnTo>
                  <a:lnTo>
                    <a:pt x="785" y="197"/>
                  </a:lnTo>
                  <a:lnTo>
                    <a:pt x="780" y="194"/>
                  </a:lnTo>
                  <a:lnTo>
                    <a:pt x="775" y="192"/>
                  </a:lnTo>
                  <a:lnTo>
                    <a:pt x="770" y="191"/>
                  </a:lnTo>
                  <a:lnTo>
                    <a:pt x="767" y="186"/>
                  </a:lnTo>
                  <a:lnTo>
                    <a:pt x="737" y="199"/>
                  </a:lnTo>
                  <a:lnTo>
                    <a:pt x="706" y="214"/>
                  </a:lnTo>
                  <a:lnTo>
                    <a:pt x="675" y="229"/>
                  </a:lnTo>
                  <a:lnTo>
                    <a:pt x="644" y="243"/>
                  </a:lnTo>
                  <a:lnTo>
                    <a:pt x="614" y="258"/>
                  </a:lnTo>
                  <a:lnTo>
                    <a:pt x="584" y="271"/>
                  </a:lnTo>
                  <a:lnTo>
                    <a:pt x="554" y="284"/>
                  </a:lnTo>
                  <a:lnTo>
                    <a:pt x="522" y="296"/>
                  </a:lnTo>
                  <a:lnTo>
                    <a:pt x="497" y="308"/>
                  </a:lnTo>
                  <a:lnTo>
                    <a:pt x="474" y="320"/>
                  </a:lnTo>
                  <a:lnTo>
                    <a:pt x="449" y="331"/>
                  </a:lnTo>
                  <a:lnTo>
                    <a:pt x="425" y="343"/>
                  </a:lnTo>
                  <a:lnTo>
                    <a:pt x="400" y="355"/>
                  </a:lnTo>
                  <a:lnTo>
                    <a:pt x="377" y="368"/>
                  </a:lnTo>
                  <a:lnTo>
                    <a:pt x="353" y="380"/>
                  </a:lnTo>
                  <a:lnTo>
                    <a:pt x="330" y="393"/>
                  </a:lnTo>
                  <a:lnTo>
                    <a:pt x="321" y="397"/>
                  </a:lnTo>
                  <a:lnTo>
                    <a:pt x="313" y="402"/>
                  </a:lnTo>
                  <a:lnTo>
                    <a:pt x="305" y="405"/>
                  </a:lnTo>
                  <a:lnTo>
                    <a:pt x="296" y="410"/>
                  </a:lnTo>
                  <a:lnTo>
                    <a:pt x="288" y="415"/>
                  </a:lnTo>
                  <a:lnTo>
                    <a:pt x="280" y="418"/>
                  </a:lnTo>
                  <a:lnTo>
                    <a:pt x="271" y="423"/>
                  </a:lnTo>
                  <a:lnTo>
                    <a:pt x="263" y="427"/>
                  </a:lnTo>
                  <a:lnTo>
                    <a:pt x="258" y="432"/>
                  </a:lnTo>
                  <a:lnTo>
                    <a:pt x="251" y="435"/>
                  </a:lnTo>
                  <a:lnTo>
                    <a:pt x="244" y="439"/>
                  </a:lnTo>
                  <a:lnTo>
                    <a:pt x="238" y="442"/>
                  </a:lnTo>
                  <a:lnTo>
                    <a:pt x="231" y="445"/>
                  </a:lnTo>
                  <a:lnTo>
                    <a:pt x="224" y="449"/>
                  </a:lnTo>
                  <a:lnTo>
                    <a:pt x="218" y="452"/>
                  </a:lnTo>
                  <a:lnTo>
                    <a:pt x="211" y="457"/>
                  </a:lnTo>
                  <a:lnTo>
                    <a:pt x="186" y="470"/>
                  </a:lnTo>
                  <a:lnTo>
                    <a:pt x="161" y="484"/>
                  </a:lnTo>
                  <a:lnTo>
                    <a:pt x="136" y="497"/>
                  </a:lnTo>
                  <a:lnTo>
                    <a:pt x="110" y="511"/>
                  </a:lnTo>
                  <a:lnTo>
                    <a:pt x="85" y="522"/>
                  </a:lnTo>
                  <a:lnTo>
                    <a:pt x="60" y="536"/>
                  </a:lnTo>
                  <a:lnTo>
                    <a:pt x="37" y="551"/>
                  </a:lnTo>
                  <a:lnTo>
                    <a:pt x="12" y="564"/>
                  </a:lnTo>
                  <a:lnTo>
                    <a:pt x="8" y="564"/>
                  </a:lnTo>
                  <a:lnTo>
                    <a:pt x="5" y="562"/>
                  </a:lnTo>
                  <a:lnTo>
                    <a:pt x="3" y="559"/>
                  </a:lnTo>
                  <a:lnTo>
                    <a:pt x="0" y="556"/>
                  </a:lnTo>
                  <a:lnTo>
                    <a:pt x="5" y="547"/>
                  </a:lnTo>
                  <a:lnTo>
                    <a:pt x="15" y="544"/>
                  </a:lnTo>
                  <a:lnTo>
                    <a:pt x="25" y="544"/>
                  </a:lnTo>
                  <a:lnTo>
                    <a:pt x="34" y="541"/>
                  </a:lnTo>
                  <a:lnTo>
                    <a:pt x="44" y="534"/>
                  </a:lnTo>
                  <a:lnTo>
                    <a:pt x="55" y="529"/>
                  </a:lnTo>
                  <a:lnTo>
                    <a:pt x="65" y="522"/>
                  </a:lnTo>
                  <a:lnTo>
                    <a:pt x="77" y="517"/>
                  </a:lnTo>
                  <a:lnTo>
                    <a:pt x="87" y="512"/>
                  </a:lnTo>
                  <a:lnTo>
                    <a:pt x="99" y="507"/>
                  </a:lnTo>
                  <a:lnTo>
                    <a:pt x="107" y="500"/>
                  </a:lnTo>
                  <a:lnTo>
                    <a:pt x="117" y="494"/>
                  </a:lnTo>
                  <a:lnTo>
                    <a:pt x="129" y="492"/>
                  </a:lnTo>
                  <a:lnTo>
                    <a:pt x="139" y="485"/>
                  </a:lnTo>
                  <a:lnTo>
                    <a:pt x="147" y="479"/>
                  </a:lnTo>
                  <a:lnTo>
                    <a:pt x="159" y="475"/>
                  </a:lnTo>
                  <a:lnTo>
                    <a:pt x="174" y="465"/>
                  </a:lnTo>
                  <a:lnTo>
                    <a:pt x="189" y="457"/>
                  </a:lnTo>
                  <a:lnTo>
                    <a:pt x="206" y="449"/>
                  </a:lnTo>
                  <a:lnTo>
                    <a:pt x="223" y="440"/>
                  </a:lnTo>
                  <a:lnTo>
                    <a:pt x="238" y="433"/>
                  </a:lnTo>
                  <a:lnTo>
                    <a:pt x="254" y="425"/>
                  </a:lnTo>
                  <a:lnTo>
                    <a:pt x="270" y="417"/>
                  </a:lnTo>
                  <a:lnTo>
                    <a:pt x="285" y="407"/>
                  </a:lnTo>
                  <a:lnTo>
                    <a:pt x="310" y="392"/>
                  </a:lnTo>
                  <a:lnTo>
                    <a:pt x="335" y="377"/>
                  </a:lnTo>
                  <a:lnTo>
                    <a:pt x="360" y="361"/>
                  </a:lnTo>
                  <a:lnTo>
                    <a:pt x="387" y="348"/>
                  </a:lnTo>
                  <a:lnTo>
                    <a:pt x="412" y="336"/>
                  </a:lnTo>
                  <a:lnTo>
                    <a:pt x="439" y="323"/>
                  </a:lnTo>
                  <a:lnTo>
                    <a:pt x="465" y="311"/>
                  </a:lnTo>
                  <a:lnTo>
                    <a:pt x="492" y="298"/>
                  </a:lnTo>
                  <a:lnTo>
                    <a:pt x="519" y="286"/>
                  </a:lnTo>
                  <a:lnTo>
                    <a:pt x="546" y="274"/>
                  </a:lnTo>
                  <a:lnTo>
                    <a:pt x="572" y="263"/>
                  </a:lnTo>
                  <a:lnTo>
                    <a:pt x="598" y="251"/>
                  </a:lnTo>
                  <a:lnTo>
                    <a:pt x="624" y="238"/>
                  </a:lnTo>
                  <a:lnTo>
                    <a:pt x="651" y="226"/>
                  </a:lnTo>
                  <a:lnTo>
                    <a:pt x="678" y="212"/>
                  </a:lnTo>
                  <a:lnTo>
                    <a:pt x="703" y="199"/>
                  </a:lnTo>
                  <a:lnTo>
                    <a:pt x="723" y="189"/>
                  </a:lnTo>
                  <a:lnTo>
                    <a:pt x="742" y="177"/>
                  </a:lnTo>
                  <a:lnTo>
                    <a:pt x="762" y="169"/>
                  </a:lnTo>
                  <a:lnTo>
                    <a:pt x="783" y="159"/>
                  </a:lnTo>
                  <a:lnTo>
                    <a:pt x="803" y="150"/>
                  </a:lnTo>
                  <a:lnTo>
                    <a:pt x="825" y="140"/>
                  </a:lnTo>
                  <a:lnTo>
                    <a:pt x="845" y="132"/>
                  </a:lnTo>
                  <a:lnTo>
                    <a:pt x="867" y="124"/>
                  </a:lnTo>
                  <a:lnTo>
                    <a:pt x="887" y="115"/>
                  </a:lnTo>
                  <a:lnTo>
                    <a:pt x="909" y="107"/>
                  </a:lnTo>
                  <a:lnTo>
                    <a:pt x="931" y="98"/>
                  </a:lnTo>
                  <a:lnTo>
                    <a:pt x="951" y="90"/>
                  </a:lnTo>
                  <a:lnTo>
                    <a:pt x="973" y="82"/>
                  </a:lnTo>
                  <a:lnTo>
                    <a:pt x="993" y="73"/>
                  </a:lnTo>
                  <a:lnTo>
                    <a:pt x="1013" y="65"/>
                  </a:lnTo>
                  <a:lnTo>
                    <a:pt x="1033" y="55"/>
                  </a:lnTo>
                  <a:lnTo>
                    <a:pt x="1046" y="50"/>
                  </a:lnTo>
                  <a:lnTo>
                    <a:pt x="1060" y="43"/>
                  </a:lnTo>
                  <a:lnTo>
                    <a:pt x="1073" y="37"/>
                  </a:lnTo>
                  <a:lnTo>
                    <a:pt x="1088" y="30"/>
                  </a:lnTo>
                  <a:lnTo>
                    <a:pt x="1101" y="25"/>
                  </a:lnTo>
                  <a:lnTo>
                    <a:pt x="1115" y="18"/>
                  </a:lnTo>
                  <a:lnTo>
                    <a:pt x="1128" y="11"/>
                  </a:lnTo>
                  <a:lnTo>
                    <a:pt x="1142" y="5"/>
                  </a:lnTo>
                  <a:lnTo>
                    <a:pt x="1147" y="6"/>
                  </a:lnTo>
                  <a:lnTo>
                    <a:pt x="1152" y="3"/>
                  </a:lnTo>
                  <a:lnTo>
                    <a:pt x="1157" y="0"/>
                  </a:lnTo>
                  <a:lnTo>
                    <a:pt x="1162" y="3"/>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66" name="Freeform 86"/>
            <p:cNvSpPr>
              <a:spLocks/>
            </p:cNvSpPr>
            <p:nvPr/>
          </p:nvSpPr>
          <p:spPr bwMode="auto">
            <a:xfrm>
              <a:off x="5216" y="1766"/>
              <a:ext cx="45" cy="27"/>
            </a:xfrm>
            <a:custGeom>
              <a:avLst/>
              <a:gdLst/>
              <a:ahLst/>
              <a:cxnLst>
                <a:cxn ang="0">
                  <a:pos x="44" y="5"/>
                </a:cxn>
                <a:cxn ang="0">
                  <a:pos x="44" y="12"/>
                </a:cxn>
                <a:cxn ang="0">
                  <a:pos x="39" y="17"/>
                </a:cxn>
                <a:cxn ang="0">
                  <a:pos x="34" y="20"/>
                </a:cxn>
                <a:cxn ang="0">
                  <a:pos x="27" y="22"/>
                </a:cxn>
                <a:cxn ang="0">
                  <a:pos x="20" y="22"/>
                </a:cxn>
                <a:cxn ang="0">
                  <a:pos x="12" y="23"/>
                </a:cxn>
                <a:cxn ang="0">
                  <a:pos x="5" y="22"/>
                </a:cxn>
                <a:cxn ang="0">
                  <a:pos x="0" y="18"/>
                </a:cxn>
                <a:cxn ang="0">
                  <a:pos x="3" y="8"/>
                </a:cxn>
                <a:cxn ang="0">
                  <a:pos x="12" y="5"/>
                </a:cxn>
                <a:cxn ang="0">
                  <a:pos x="22" y="3"/>
                </a:cxn>
                <a:cxn ang="0">
                  <a:pos x="32" y="0"/>
                </a:cxn>
                <a:cxn ang="0">
                  <a:pos x="35" y="2"/>
                </a:cxn>
                <a:cxn ang="0">
                  <a:pos x="39" y="2"/>
                </a:cxn>
                <a:cxn ang="0">
                  <a:pos x="40" y="3"/>
                </a:cxn>
                <a:cxn ang="0">
                  <a:pos x="44" y="5"/>
                </a:cxn>
              </a:cxnLst>
              <a:rect l="0" t="0" r="r" b="b"/>
              <a:pathLst>
                <a:path w="44" h="23">
                  <a:moveTo>
                    <a:pt x="44" y="5"/>
                  </a:moveTo>
                  <a:lnTo>
                    <a:pt x="44" y="12"/>
                  </a:lnTo>
                  <a:lnTo>
                    <a:pt x="39" y="17"/>
                  </a:lnTo>
                  <a:lnTo>
                    <a:pt x="34" y="20"/>
                  </a:lnTo>
                  <a:lnTo>
                    <a:pt x="27" y="22"/>
                  </a:lnTo>
                  <a:lnTo>
                    <a:pt x="20" y="22"/>
                  </a:lnTo>
                  <a:lnTo>
                    <a:pt x="12" y="23"/>
                  </a:lnTo>
                  <a:lnTo>
                    <a:pt x="5" y="22"/>
                  </a:lnTo>
                  <a:lnTo>
                    <a:pt x="0" y="18"/>
                  </a:lnTo>
                  <a:lnTo>
                    <a:pt x="3" y="8"/>
                  </a:lnTo>
                  <a:lnTo>
                    <a:pt x="12" y="5"/>
                  </a:lnTo>
                  <a:lnTo>
                    <a:pt x="22" y="3"/>
                  </a:lnTo>
                  <a:lnTo>
                    <a:pt x="32" y="0"/>
                  </a:lnTo>
                  <a:lnTo>
                    <a:pt x="35" y="2"/>
                  </a:lnTo>
                  <a:lnTo>
                    <a:pt x="39" y="2"/>
                  </a:lnTo>
                  <a:lnTo>
                    <a:pt x="40" y="3"/>
                  </a:lnTo>
                  <a:lnTo>
                    <a:pt x="44" y="5"/>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67" name="Freeform 87"/>
            <p:cNvSpPr>
              <a:spLocks/>
            </p:cNvSpPr>
            <p:nvPr/>
          </p:nvSpPr>
          <p:spPr bwMode="auto">
            <a:xfrm>
              <a:off x="3455" y="1869"/>
              <a:ext cx="173" cy="109"/>
            </a:xfrm>
            <a:custGeom>
              <a:avLst/>
              <a:gdLst/>
              <a:ahLst/>
              <a:cxnLst>
                <a:cxn ang="0">
                  <a:pos x="164" y="71"/>
                </a:cxn>
                <a:cxn ang="0">
                  <a:pos x="153" y="76"/>
                </a:cxn>
                <a:cxn ang="0">
                  <a:pos x="141" y="83"/>
                </a:cxn>
                <a:cxn ang="0">
                  <a:pos x="128" y="89"/>
                </a:cxn>
                <a:cxn ang="0">
                  <a:pos x="114" y="94"/>
                </a:cxn>
                <a:cxn ang="0">
                  <a:pos x="102" y="96"/>
                </a:cxn>
                <a:cxn ang="0">
                  <a:pos x="89" y="94"/>
                </a:cxn>
                <a:cxn ang="0">
                  <a:pos x="76" y="89"/>
                </a:cxn>
                <a:cxn ang="0">
                  <a:pos x="64" y="77"/>
                </a:cxn>
                <a:cxn ang="0">
                  <a:pos x="56" y="72"/>
                </a:cxn>
                <a:cxn ang="0">
                  <a:pos x="49" y="67"/>
                </a:cxn>
                <a:cxn ang="0">
                  <a:pos x="40" y="61"/>
                </a:cxn>
                <a:cxn ang="0">
                  <a:pos x="32" y="54"/>
                </a:cxn>
                <a:cxn ang="0">
                  <a:pos x="24" y="49"/>
                </a:cxn>
                <a:cxn ang="0">
                  <a:pos x="15" y="42"/>
                </a:cxn>
                <a:cxn ang="0">
                  <a:pos x="9" y="36"/>
                </a:cxn>
                <a:cxn ang="0">
                  <a:pos x="0" y="31"/>
                </a:cxn>
                <a:cxn ang="0">
                  <a:pos x="7" y="21"/>
                </a:cxn>
                <a:cxn ang="0">
                  <a:pos x="17" y="14"/>
                </a:cxn>
                <a:cxn ang="0">
                  <a:pos x="27" y="7"/>
                </a:cxn>
                <a:cxn ang="0">
                  <a:pos x="37" y="2"/>
                </a:cxn>
                <a:cxn ang="0">
                  <a:pos x="57" y="0"/>
                </a:cxn>
                <a:cxn ang="0">
                  <a:pos x="77" y="4"/>
                </a:cxn>
                <a:cxn ang="0">
                  <a:pos x="94" y="12"/>
                </a:cxn>
                <a:cxn ang="0">
                  <a:pos x="109" y="24"/>
                </a:cxn>
                <a:cxn ang="0">
                  <a:pos x="124" y="36"/>
                </a:cxn>
                <a:cxn ang="0">
                  <a:pos x="138" y="49"/>
                </a:cxn>
                <a:cxn ang="0">
                  <a:pos x="151" y="61"/>
                </a:cxn>
                <a:cxn ang="0">
                  <a:pos x="164" y="71"/>
                </a:cxn>
              </a:cxnLst>
              <a:rect l="0" t="0" r="r" b="b"/>
              <a:pathLst>
                <a:path w="164" h="96">
                  <a:moveTo>
                    <a:pt x="164" y="71"/>
                  </a:moveTo>
                  <a:lnTo>
                    <a:pt x="153" y="76"/>
                  </a:lnTo>
                  <a:lnTo>
                    <a:pt x="141" y="83"/>
                  </a:lnTo>
                  <a:lnTo>
                    <a:pt x="128" y="89"/>
                  </a:lnTo>
                  <a:lnTo>
                    <a:pt x="114" y="94"/>
                  </a:lnTo>
                  <a:lnTo>
                    <a:pt x="102" y="96"/>
                  </a:lnTo>
                  <a:lnTo>
                    <a:pt x="89" y="94"/>
                  </a:lnTo>
                  <a:lnTo>
                    <a:pt x="76" y="89"/>
                  </a:lnTo>
                  <a:lnTo>
                    <a:pt x="64" y="77"/>
                  </a:lnTo>
                  <a:lnTo>
                    <a:pt x="56" y="72"/>
                  </a:lnTo>
                  <a:lnTo>
                    <a:pt x="49" y="67"/>
                  </a:lnTo>
                  <a:lnTo>
                    <a:pt x="40" y="61"/>
                  </a:lnTo>
                  <a:lnTo>
                    <a:pt x="32" y="54"/>
                  </a:lnTo>
                  <a:lnTo>
                    <a:pt x="24" y="49"/>
                  </a:lnTo>
                  <a:lnTo>
                    <a:pt x="15" y="42"/>
                  </a:lnTo>
                  <a:lnTo>
                    <a:pt x="9" y="36"/>
                  </a:lnTo>
                  <a:lnTo>
                    <a:pt x="0" y="31"/>
                  </a:lnTo>
                  <a:lnTo>
                    <a:pt x="7" y="21"/>
                  </a:lnTo>
                  <a:lnTo>
                    <a:pt x="17" y="14"/>
                  </a:lnTo>
                  <a:lnTo>
                    <a:pt x="27" y="7"/>
                  </a:lnTo>
                  <a:lnTo>
                    <a:pt x="37" y="2"/>
                  </a:lnTo>
                  <a:lnTo>
                    <a:pt x="57" y="0"/>
                  </a:lnTo>
                  <a:lnTo>
                    <a:pt x="77" y="4"/>
                  </a:lnTo>
                  <a:lnTo>
                    <a:pt x="94" y="12"/>
                  </a:lnTo>
                  <a:lnTo>
                    <a:pt x="109" y="24"/>
                  </a:lnTo>
                  <a:lnTo>
                    <a:pt x="124" y="36"/>
                  </a:lnTo>
                  <a:lnTo>
                    <a:pt x="138" y="49"/>
                  </a:lnTo>
                  <a:lnTo>
                    <a:pt x="151" y="61"/>
                  </a:lnTo>
                  <a:lnTo>
                    <a:pt x="164" y="71"/>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68" name="Freeform 88"/>
            <p:cNvSpPr>
              <a:spLocks/>
            </p:cNvSpPr>
            <p:nvPr/>
          </p:nvSpPr>
          <p:spPr bwMode="auto">
            <a:xfrm>
              <a:off x="5223" y="1805"/>
              <a:ext cx="29" cy="16"/>
            </a:xfrm>
            <a:custGeom>
              <a:avLst/>
              <a:gdLst/>
              <a:ahLst/>
              <a:cxnLst>
                <a:cxn ang="0">
                  <a:pos x="28" y="0"/>
                </a:cxn>
                <a:cxn ang="0">
                  <a:pos x="27" y="7"/>
                </a:cxn>
                <a:cxn ang="0">
                  <a:pos x="22" y="11"/>
                </a:cxn>
                <a:cxn ang="0">
                  <a:pos x="15" y="14"/>
                </a:cxn>
                <a:cxn ang="0">
                  <a:pos x="7" y="16"/>
                </a:cxn>
                <a:cxn ang="0">
                  <a:pos x="5" y="16"/>
                </a:cxn>
                <a:cxn ang="0">
                  <a:pos x="3" y="16"/>
                </a:cxn>
                <a:cxn ang="0">
                  <a:pos x="1" y="16"/>
                </a:cxn>
                <a:cxn ang="0">
                  <a:pos x="0" y="14"/>
                </a:cxn>
                <a:cxn ang="0">
                  <a:pos x="5" y="7"/>
                </a:cxn>
                <a:cxn ang="0">
                  <a:pos x="12" y="4"/>
                </a:cxn>
                <a:cxn ang="0">
                  <a:pos x="18" y="0"/>
                </a:cxn>
                <a:cxn ang="0">
                  <a:pos x="28" y="0"/>
                </a:cxn>
              </a:cxnLst>
              <a:rect l="0" t="0" r="r" b="b"/>
              <a:pathLst>
                <a:path w="28" h="16">
                  <a:moveTo>
                    <a:pt x="28" y="0"/>
                  </a:moveTo>
                  <a:lnTo>
                    <a:pt x="27" y="7"/>
                  </a:lnTo>
                  <a:lnTo>
                    <a:pt x="22" y="11"/>
                  </a:lnTo>
                  <a:lnTo>
                    <a:pt x="15" y="14"/>
                  </a:lnTo>
                  <a:lnTo>
                    <a:pt x="7" y="16"/>
                  </a:lnTo>
                  <a:lnTo>
                    <a:pt x="5" y="16"/>
                  </a:lnTo>
                  <a:lnTo>
                    <a:pt x="3" y="16"/>
                  </a:lnTo>
                  <a:lnTo>
                    <a:pt x="1" y="16"/>
                  </a:lnTo>
                  <a:lnTo>
                    <a:pt x="0" y="14"/>
                  </a:lnTo>
                  <a:lnTo>
                    <a:pt x="5" y="7"/>
                  </a:lnTo>
                  <a:lnTo>
                    <a:pt x="12" y="4"/>
                  </a:lnTo>
                  <a:lnTo>
                    <a:pt x="18" y="0"/>
                  </a:lnTo>
                  <a:lnTo>
                    <a:pt x="28" y="0"/>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69" name="Freeform 89"/>
            <p:cNvSpPr>
              <a:spLocks/>
            </p:cNvSpPr>
            <p:nvPr/>
          </p:nvSpPr>
          <p:spPr bwMode="auto">
            <a:xfrm>
              <a:off x="2516" y="1923"/>
              <a:ext cx="403" cy="253"/>
            </a:xfrm>
            <a:custGeom>
              <a:avLst/>
              <a:gdLst/>
              <a:ahLst/>
              <a:cxnLst>
                <a:cxn ang="0">
                  <a:pos x="40" y="9"/>
                </a:cxn>
                <a:cxn ang="0">
                  <a:pos x="60" y="22"/>
                </a:cxn>
                <a:cxn ang="0">
                  <a:pos x="82" y="34"/>
                </a:cxn>
                <a:cxn ang="0">
                  <a:pos x="104" y="47"/>
                </a:cxn>
                <a:cxn ang="0">
                  <a:pos x="125" y="61"/>
                </a:cxn>
                <a:cxn ang="0">
                  <a:pos x="147" y="72"/>
                </a:cxn>
                <a:cxn ang="0">
                  <a:pos x="169" y="86"/>
                </a:cxn>
                <a:cxn ang="0">
                  <a:pos x="191" y="97"/>
                </a:cxn>
                <a:cxn ang="0">
                  <a:pos x="212" y="109"/>
                </a:cxn>
                <a:cxn ang="0">
                  <a:pos x="234" y="123"/>
                </a:cxn>
                <a:cxn ang="0">
                  <a:pos x="256" y="136"/>
                </a:cxn>
                <a:cxn ang="0">
                  <a:pos x="278" y="148"/>
                </a:cxn>
                <a:cxn ang="0">
                  <a:pos x="298" y="161"/>
                </a:cxn>
                <a:cxn ang="0">
                  <a:pos x="320" y="175"/>
                </a:cxn>
                <a:cxn ang="0">
                  <a:pos x="340" y="188"/>
                </a:cxn>
                <a:cxn ang="0">
                  <a:pos x="360" y="201"/>
                </a:cxn>
                <a:cxn ang="0">
                  <a:pos x="380" y="216"/>
                </a:cxn>
                <a:cxn ang="0">
                  <a:pos x="380" y="223"/>
                </a:cxn>
                <a:cxn ang="0">
                  <a:pos x="371" y="220"/>
                </a:cxn>
                <a:cxn ang="0">
                  <a:pos x="363" y="216"/>
                </a:cxn>
                <a:cxn ang="0">
                  <a:pos x="355" y="211"/>
                </a:cxn>
                <a:cxn ang="0">
                  <a:pos x="346" y="206"/>
                </a:cxn>
                <a:cxn ang="0">
                  <a:pos x="338" y="200"/>
                </a:cxn>
                <a:cxn ang="0">
                  <a:pos x="328" y="195"/>
                </a:cxn>
                <a:cxn ang="0">
                  <a:pos x="321" y="190"/>
                </a:cxn>
                <a:cxn ang="0">
                  <a:pos x="313" y="185"/>
                </a:cxn>
                <a:cxn ang="0">
                  <a:pos x="289" y="171"/>
                </a:cxn>
                <a:cxn ang="0">
                  <a:pos x="264" y="158"/>
                </a:cxn>
                <a:cxn ang="0">
                  <a:pos x="241" y="144"/>
                </a:cxn>
                <a:cxn ang="0">
                  <a:pos x="216" y="133"/>
                </a:cxn>
                <a:cxn ang="0">
                  <a:pos x="191" y="121"/>
                </a:cxn>
                <a:cxn ang="0">
                  <a:pos x="166" y="109"/>
                </a:cxn>
                <a:cxn ang="0">
                  <a:pos x="140" y="96"/>
                </a:cxn>
                <a:cxn ang="0">
                  <a:pos x="117" y="82"/>
                </a:cxn>
                <a:cxn ang="0">
                  <a:pos x="100" y="77"/>
                </a:cxn>
                <a:cxn ang="0">
                  <a:pos x="84" y="69"/>
                </a:cxn>
                <a:cxn ang="0">
                  <a:pos x="67" y="61"/>
                </a:cxn>
                <a:cxn ang="0">
                  <a:pos x="52" y="52"/>
                </a:cxn>
                <a:cxn ang="0">
                  <a:pos x="37" y="41"/>
                </a:cxn>
                <a:cxn ang="0">
                  <a:pos x="23" y="29"/>
                </a:cxn>
                <a:cxn ang="0">
                  <a:pos x="10" y="15"/>
                </a:cxn>
                <a:cxn ang="0">
                  <a:pos x="0" y="2"/>
                </a:cxn>
                <a:cxn ang="0">
                  <a:pos x="10" y="0"/>
                </a:cxn>
                <a:cxn ang="0">
                  <a:pos x="20" y="2"/>
                </a:cxn>
                <a:cxn ang="0">
                  <a:pos x="30" y="5"/>
                </a:cxn>
                <a:cxn ang="0">
                  <a:pos x="40" y="9"/>
                </a:cxn>
              </a:cxnLst>
              <a:rect l="0" t="0" r="r" b="b"/>
              <a:pathLst>
                <a:path w="380" h="223">
                  <a:moveTo>
                    <a:pt x="40" y="9"/>
                  </a:moveTo>
                  <a:lnTo>
                    <a:pt x="60" y="22"/>
                  </a:lnTo>
                  <a:lnTo>
                    <a:pt x="82" y="34"/>
                  </a:lnTo>
                  <a:lnTo>
                    <a:pt x="104" y="47"/>
                  </a:lnTo>
                  <a:lnTo>
                    <a:pt x="125" y="61"/>
                  </a:lnTo>
                  <a:lnTo>
                    <a:pt x="147" y="72"/>
                  </a:lnTo>
                  <a:lnTo>
                    <a:pt x="169" y="86"/>
                  </a:lnTo>
                  <a:lnTo>
                    <a:pt x="191" y="97"/>
                  </a:lnTo>
                  <a:lnTo>
                    <a:pt x="212" y="109"/>
                  </a:lnTo>
                  <a:lnTo>
                    <a:pt x="234" y="123"/>
                  </a:lnTo>
                  <a:lnTo>
                    <a:pt x="256" y="136"/>
                  </a:lnTo>
                  <a:lnTo>
                    <a:pt x="278" y="148"/>
                  </a:lnTo>
                  <a:lnTo>
                    <a:pt x="298" y="161"/>
                  </a:lnTo>
                  <a:lnTo>
                    <a:pt x="320" y="175"/>
                  </a:lnTo>
                  <a:lnTo>
                    <a:pt x="340" y="188"/>
                  </a:lnTo>
                  <a:lnTo>
                    <a:pt x="360" y="201"/>
                  </a:lnTo>
                  <a:lnTo>
                    <a:pt x="380" y="216"/>
                  </a:lnTo>
                  <a:lnTo>
                    <a:pt x="380" y="223"/>
                  </a:lnTo>
                  <a:lnTo>
                    <a:pt x="371" y="220"/>
                  </a:lnTo>
                  <a:lnTo>
                    <a:pt x="363" y="216"/>
                  </a:lnTo>
                  <a:lnTo>
                    <a:pt x="355" y="211"/>
                  </a:lnTo>
                  <a:lnTo>
                    <a:pt x="346" y="206"/>
                  </a:lnTo>
                  <a:lnTo>
                    <a:pt x="338" y="200"/>
                  </a:lnTo>
                  <a:lnTo>
                    <a:pt x="328" y="195"/>
                  </a:lnTo>
                  <a:lnTo>
                    <a:pt x="321" y="190"/>
                  </a:lnTo>
                  <a:lnTo>
                    <a:pt x="313" y="185"/>
                  </a:lnTo>
                  <a:lnTo>
                    <a:pt x="289" y="171"/>
                  </a:lnTo>
                  <a:lnTo>
                    <a:pt x="264" y="158"/>
                  </a:lnTo>
                  <a:lnTo>
                    <a:pt x="241" y="144"/>
                  </a:lnTo>
                  <a:lnTo>
                    <a:pt x="216" y="133"/>
                  </a:lnTo>
                  <a:lnTo>
                    <a:pt x="191" y="121"/>
                  </a:lnTo>
                  <a:lnTo>
                    <a:pt x="166" y="109"/>
                  </a:lnTo>
                  <a:lnTo>
                    <a:pt x="140" y="96"/>
                  </a:lnTo>
                  <a:lnTo>
                    <a:pt x="117" y="82"/>
                  </a:lnTo>
                  <a:lnTo>
                    <a:pt x="100" y="77"/>
                  </a:lnTo>
                  <a:lnTo>
                    <a:pt x="84" y="69"/>
                  </a:lnTo>
                  <a:lnTo>
                    <a:pt x="67" y="61"/>
                  </a:lnTo>
                  <a:lnTo>
                    <a:pt x="52" y="52"/>
                  </a:lnTo>
                  <a:lnTo>
                    <a:pt x="37" y="41"/>
                  </a:lnTo>
                  <a:lnTo>
                    <a:pt x="23" y="29"/>
                  </a:lnTo>
                  <a:lnTo>
                    <a:pt x="10" y="15"/>
                  </a:lnTo>
                  <a:lnTo>
                    <a:pt x="0" y="2"/>
                  </a:lnTo>
                  <a:lnTo>
                    <a:pt x="10" y="0"/>
                  </a:lnTo>
                  <a:lnTo>
                    <a:pt x="20" y="2"/>
                  </a:lnTo>
                  <a:lnTo>
                    <a:pt x="30" y="5"/>
                  </a:lnTo>
                  <a:lnTo>
                    <a:pt x="40" y="9"/>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70" name="Freeform 90"/>
            <p:cNvSpPr>
              <a:spLocks/>
            </p:cNvSpPr>
            <p:nvPr/>
          </p:nvSpPr>
          <p:spPr bwMode="auto">
            <a:xfrm>
              <a:off x="3488" y="1862"/>
              <a:ext cx="1227" cy="629"/>
            </a:xfrm>
            <a:custGeom>
              <a:avLst/>
              <a:gdLst/>
              <a:ahLst/>
              <a:cxnLst>
                <a:cxn ang="0">
                  <a:pos x="1140" y="20"/>
                </a:cxn>
                <a:cxn ang="0">
                  <a:pos x="1106" y="40"/>
                </a:cxn>
                <a:cxn ang="0">
                  <a:pos x="1069" y="54"/>
                </a:cxn>
                <a:cxn ang="0">
                  <a:pos x="1031" y="75"/>
                </a:cxn>
                <a:cxn ang="0">
                  <a:pos x="991" y="92"/>
                </a:cxn>
                <a:cxn ang="0">
                  <a:pos x="950" y="109"/>
                </a:cxn>
                <a:cxn ang="0">
                  <a:pos x="770" y="181"/>
                </a:cxn>
                <a:cxn ang="0">
                  <a:pos x="743" y="193"/>
                </a:cxn>
                <a:cxn ang="0">
                  <a:pos x="714" y="204"/>
                </a:cxn>
                <a:cxn ang="0">
                  <a:pos x="669" y="226"/>
                </a:cxn>
                <a:cxn ang="0">
                  <a:pos x="624" y="245"/>
                </a:cxn>
                <a:cxn ang="0">
                  <a:pos x="567" y="270"/>
                </a:cxn>
                <a:cxn ang="0">
                  <a:pos x="492" y="307"/>
                </a:cxn>
                <a:cxn ang="0">
                  <a:pos x="418" y="343"/>
                </a:cxn>
                <a:cxn ang="0">
                  <a:pos x="363" y="370"/>
                </a:cxn>
                <a:cxn ang="0">
                  <a:pos x="319" y="395"/>
                </a:cxn>
                <a:cxn ang="0">
                  <a:pos x="274" y="419"/>
                </a:cxn>
                <a:cxn ang="0">
                  <a:pos x="251" y="430"/>
                </a:cxn>
                <a:cxn ang="0">
                  <a:pos x="184" y="467"/>
                </a:cxn>
                <a:cxn ang="0">
                  <a:pos x="95" y="516"/>
                </a:cxn>
                <a:cxn ang="0">
                  <a:pos x="1" y="551"/>
                </a:cxn>
                <a:cxn ang="0">
                  <a:pos x="23" y="538"/>
                </a:cxn>
                <a:cxn ang="0">
                  <a:pos x="62" y="523"/>
                </a:cxn>
                <a:cxn ang="0">
                  <a:pos x="100" y="504"/>
                </a:cxn>
                <a:cxn ang="0">
                  <a:pos x="154" y="472"/>
                </a:cxn>
                <a:cxn ang="0">
                  <a:pos x="207" y="442"/>
                </a:cxn>
                <a:cxn ang="0">
                  <a:pos x="262" y="414"/>
                </a:cxn>
                <a:cxn ang="0">
                  <a:pos x="316" y="384"/>
                </a:cxn>
                <a:cxn ang="0">
                  <a:pos x="370" y="355"/>
                </a:cxn>
                <a:cxn ang="0">
                  <a:pos x="423" y="325"/>
                </a:cxn>
                <a:cxn ang="0">
                  <a:pos x="475" y="298"/>
                </a:cxn>
                <a:cxn ang="0">
                  <a:pos x="530" y="273"/>
                </a:cxn>
                <a:cxn ang="0">
                  <a:pos x="584" y="250"/>
                </a:cxn>
                <a:cxn ang="0">
                  <a:pos x="639" y="228"/>
                </a:cxn>
                <a:cxn ang="0">
                  <a:pos x="696" y="201"/>
                </a:cxn>
                <a:cxn ang="0">
                  <a:pos x="760" y="169"/>
                </a:cxn>
                <a:cxn ang="0">
                  <a:pos x="822" y="137"/>
                </a:cxn>
                <a:cxn ang="0">
                  <a:pos x="880" y="111"/>
                </a:cxn>
                <a:cxn ang="0">
                  <a:pos x="940" y="87"/>
                </a:cxn>
                <a:cxn ang="0">
                  <a:pos x="999" y="64"/>
                </a:cxn>
                <a:cxn ang="0">
                  <a:pos x="1044" y="49"/>
                </a:cxn>
                <a:cxn ang="0">
                  <a:pos x="1086" y="28"/>
                </a:cxn>
                <a:cxn ang="0">
                  <a:pos x="1124" y="8"/>
                </a:cxn>
                <a:cxn ang="0">
                  <a:pos x="1158" y="3"/>
                </a:cxn>
              </a:cxnLst>
              <a:rect l="0" t="0" r="r" b="b"/>
              <a:pathLst>
                <a:path w="1158" h="551">
                  <a:moveTo>
                    <a:pt x="1158" y="3"/>
                  </a:moveTo>
                  <a:lnTo>
                    <a:pt x="1150" y="12"/>
                  </a:lnTo>
                  <a:lnTo>
                    <a:pt x="1140" y="20"/>
                  </a:lnTo>
                  <a:lnTo>
                    <a:pt x="1130" y="27"/>
                  </a:lnTo>
                  <a:lnTo>
                    <a:pt x="1119" y="33"/>
                  </a:lnTo>
                  <a:lnTo>
                    <a:pt x="1106" y="40"/>
                  </a:lnTo>
                  <a:lnTo>
                    <a:pt x="1094" y="45"/>
                  </a:lnTo>
                  <a:lnTo>
                    <a:pt x="1083" y="50"/>
                  </a:lnTo>
                  <a:lnTo>
                    <a:pt x="1069" y="54"/>
                  </a:lnTo>
                  <a:lnTo>
                    <a:pt x="1058" y="62"/>
                  </a:lnTo>
                  <a:lnTo>
                    <a:pt x="1044" y="69"/>
                  </a:lnTo>
                  <a:lnTo>
                    <a:pt x="1031" y="75"/>
                  </a:lnTo>
                  <a:lnTo>
                    <a:pt x="1017" y="80"/>
                  </a:lnTo>
                  <a:lnTo>
                    <a:pt x="1004" y="87"/>
                  </a:lnTo>
                  <a:lnTo>
                    <a:pt x="991" y="92"/>
                  </a:lnTo>
                  <a:lnTo>
                    <a:pt x="977" y="99"/>
                  </a:lnTo>
                  <a:lnTo>
                    <a:pt x="964" y="107"/>
                  </a:lnTo>
                  <a:lnTo>
                    <a:pt x="950" y="109"/>
                  </a:lnTo>
                  <a:lnTo>
                    <a:pt x="791" y="184"/>
                  </a:lnTo>
                  <a:lnTo>
                    <a:pt x="781" y="181"/>
                  </a:lnTo>
                  <a:lnTo>
                    <a:pt x="770" y="181"/>
                  </a:lnTo>
                  <a:lnTo>
                    <a:pt x="761" y="183"/>
                  </a:lnTo>
                  <a:lnTo>
                    <a:pt x="751" y="188"/>
                  </a:lnTo>
                  <a:lnTo>
                    <a:pt x="743" y="193"/>
                  </a:lnTo>
                  <a:lnTo>
                    <a:pt x="733" y="198"/>
                  </a:lnTo>
                  <a:lnTo>
                    <a:pt x="724" y="201"/>
                  </a:lnTo>
                  <a:lnTo>
                    <a:pt x="714" y="204"/>
                  </a:lnTo>
                  <a:lnTo>
                    <a:pt x="699" y="213"/>
                  </a:lnTo>
                  <a:lnTo>
                    <a:pt x="684" y="219"/>
                  </a:lnTo>
                  <a:lnTo>
                    <a:pt x="669" y="226"/>
                  </a:lnTo>
                  <a:lnTo>
                    <a:pt x="654" y="231"/>
                  </a:lnTo>
                  <a:lnTo>
                    <a:pt x="639" y="238"/>
                  </a:lnTo>
                  <a:lnTo>
                    <a:pt x="624" y="245"/>
                  </a:lnTo>
                  <a:lnTo>
                    <a:pt x="609" y="251"/>
                  </a:lnTo>
                  <a:lnTo>
                    <a:pt x="594" y="260"/>
                  </a:lnTo>
                  <a:lnTo>
                    <a:pt x="567" y="270"/>
                  </a:lnTo>
                  <a:lnTo>
                    <a:pt x="542" y="281"/>
                  </a:lnTo>
                  <a:lnTo>
                    <a:pt x="517" y="293"/>
                  </a:lnTo>
                  <a:lnTo>
                    <a:pt x="492" y="307"/>
                  </a:lnTo>
                  <a:lnTo>
                    <a:pt x="467" y="318"/>
                  </a:lnTo>
                  <a:lnTo>
                    <a:pt x="443" y="332"/>
                  </a:lnTo>
                  <a:lnTo>
                    <a:pt x="418" y="343"/>
                  </a:lnTo>
                  <a:lnTo>
                    <a:pt x="393" y="355"/>
                  </a:lnTo>
                  <a:lnTo>
                    <a:pt x="378" y="363"/>
                  </a:lnTo>
                  <a:lnTo>
                    <a:pt x="363" y="370"/>
                  </a:lnTo>
                  <a:lnTo>
                    <a:pt x="349" y="379"/>
                  </a:lnTo>
                  <a:lnTo>
                    <a:pt x="334" y="387"/>
                  </a:lnTo>
                  <a:lnTo>
                    <a:pt x="319" y="395"/>
                  </a:lnTo>
                  <a:lnTo>
                    <a:pt x="304" y="404"/>
                  </a:lnTo>
                  <a:lnTo>
                    <a:pt x="289" y="412"/>
                  </a:lnTo>
                  <a:lnTo>
                    <a:pt x="274" y="419"/>
                  </a:lnTo>
                  <a:lnTo>
                    <a:pt x="266" y="422"/>
                  </a:lnTo>
                  <a:lnTo>
                    <a:pt x="259" y="425"/>
                  </a:lnTo>
                  <a:lnTo>
                    <a:pt x="251" y="430"/>
                  </a:lnTo>
                  <a:lnTo>
                    <a:pt x="242" y="434"/>
                  </a:lnTo>
                  <a:lnTo>
                    <a:pt x="214" y="451"/>
                  </a:lnTo>
                  <a:lnTo>
                    <a:pt x="184" y="467"/>
                  </a:lnTo>
                  <a:lnTo>
                    <a:pt x="155" y="484"/>
                  </a:lnTo>
                  <a:lnTo>
                    <a:pt x="125" y="501"/>
                  </a:lnTo>
                  <a:lnTo>
                    <a:pt x="95" y="516"/>
                  </a:lnTo>
                  <a:lnTo>
                    <a:pt x="65" y="531"/>
                  </a:lnTo>
                  <a:lnTo>
                    <a:pt x="33" y="543"/>
                  </a:lnTo>
                  <a:lnTo>
                    <a:pt x="1" y="551"/>
                  </a:lnTo>
                  <a:lnTo>
                    <a:pt x="0" y="549"/>
                  </a:lnTo>
                  <a:lnTo>
                    <a:pt x="11" y="543"/>
                  </a:lnTo>
                  <a:lnTo>
                    <a:pt x="23" y="538"/>
                  </a:lnTo>
                  <a:lnTo>
                    <a:pt x="35" y="533"/>
                  </a:lnTo>
                  <a:lnTo>
                    <a:pt x="48" y="528"/>
                  </a:lnTo>
                  <a:lnTo>
                    <a:pt x="62" y="523"/>
                  </a:lnTo>
                  <a:lnTo>
                    <a:pt x="75" y="516"/>
                  </a:lnTo>
                  <a:lnTo>
                    <a:pt x="88" y="511"/>
                  </a:lnTo>
                  <a:lnTo>
                    <a:pt x="100" y="504"/>
                  </a:lnTo>
                  <a:lnTo>
                    <a:pt x="118" y="494"/>
                  </a:lnTo>
                  <a:lnTo>
                    <a:pt x="135" y="482"/>
                  </a:lnTo>
                  <a:lnTo>
                    <a:pt x="154" y="472"/>
                  </a:lnTo>
                  <a:lnTo>
                    <a:pt x="172" y="462"/>
                  </a:lnTo>
                  <a:lnTo>
                    <a:pt x="189" y="452"/>
                  </a:lnTo>
                  <a:lnTo>
                    <a:pt x="207" y="442"/>
                  </a:lnTo>
                  <a:lnTo>
                    <a:pt x="226" y="432"/>
                  </a:lnTo>
                  <a:lnTo>
                    <a:pt x="244" y="422"/>
                  </a:lnTo>
                  <a:lnTo>
                    <a:pt x="262" y="414"/>
                  </a:lnTo>
                  <a:lnTo>
                    <a:pt x="281" y="404"/>
                  </a:lnTo>
                  <a:lnTo>
                    <a:pt x="299" y="394"/>
                  </a:lnTo>
                  <a:lnTo>
                    <a:pt x="316" y="384"/>
                  </a:lnTo>
                  <a:lnTo>
                    <a:pt x="334" y="375"/>
                  </a:lnTo>
                  <a:lnTo>
                    <a:pt x="353" y="365"/>
                  </a:lnTo>
                  <a:lnTo>
                    <a:pt x="370" y="355"/>
                  </a:lnTo>
                  <a:lnTo>
                    <a:pt x="388" y="345"/>
                  </a:lnTo>
                  <a:lnTo>
                    <a:pt x="405" y="335"/>
                  </a:lnTo>
                  <a:lnTo>
                    <a:pt x="423" y="325"/>
                  </a:lnTo>
                  <a:lnTo>
                    <a:pt x="440" y="317"/>
                  </a:lnTo>
                  <a:lnTo>
                    <a:pt x="458" y="307"/>
                  </a:lnTo>
                  <a:lnTo>
                    <a:pt x="475" y="298"/>
                  </a:lnTo>
                  <a:lnTo>
                    <a:pt x="493" y="290"/>
                  </a:lnTo>
                  <a:lnTo>
                    <a:pt x="512" y="281"/>
                  </a:lnTo>
                  <a:lnTo>
                    <a:pt x="530" y="273"/>
                  </a:lnTo>
                  <a:lnTo>
                    <a:pt x="547" y="266"/>
                  </a:lnTo>
                  <a:lnTo>
                    <a:pt x="565" y="258"/>
                  </a:lnTo>
                  <a:lnTo>
                    <a:pt x="584" y="250"/>
                  </a:lnTo>
                  <a:lnTo>
                    <a:pt x="602" y="243"/>
                  </a:lnTo>
                  <a:lnTo>
                    <a:pt x="621" y="234"/>
                  </a:lnTo>
                  <a:lnTo>
                    <a:pt x="639" y="228"/>
                  </a:lnTo>
                  <a:lnTo>
                    <a:pt x="657" y="219"/>
                  </a:lnTo>
                  <a:lnTo>
                    <a:pt x="676" y="211"/>
                  </a:lnTo>
                  <a:lnTo>
                    <a:pt x="696" y="201"/>
                  </a:lnTo>
                  <a:lnTo>
                    <a:pt x="718" y="189"/>
                  </a:lnTo>
                  <a:lnTo>
                    <a:pt x="738" y="179"/>
                  </a:lnTo>
                  <a:lnTo>
                    <a:pt x="760" y="169"/>
                  </a:lnTo>
                  <a:lnTo>
                    <a:pt x="780" y="159"/>
                  </a:lnTo>
                  <a:lnTo>
                    <a:pt x="800" y="149"/>
                  </a:lnTo>
                  <a:lnTo>
                    <a:pt x="822" y="137"/>
                  </a:lnTo>
                  <a:lnTo>
                    <a:pt x="842" y="127"/>
                  </a:lnTo>
                  <a:lnTo>
                    <a:pt x="862" y="119"/>
                  </a:lnTo>
                  <a:lnTo>
                    <a:pt x="880" y="111"/>
                  </a:lnTo>
                  <a:lnTo>
                    <a:pt x="900" y="102"/>
                  </a:lnTo>
                  <a:lnTo>
                    <a:pt x="920" y="95"/>
                  </a:lnTo>
                  <a:lnTo>
                    <a:pt x="940" y="87"/>
                  </a:lnTo>
                  <a:lnTo>
                    <a:pt x="960" y="79"/>
                  </a:lnTo>
                  <a:lnTo>
                    <a:pt x="979" y="72"/>
                  </a:lnTo>
                  <a:lnTo>
                    <a:pt x="999" y="64"/>
                  </a:lnTo>
                  <a:lnTo>
                    <a:pt x="1014" y="60"/>
                  </a:lnTo>
                  <a:lnTo>
                    <a:pt x="1029" y="55"/>
                  </a:lnTo>
                  <a:lnTo>
                    <a:pt x="1044" y="49"/>
                  </a:lnTo>
                  <a:lnTo>
                    <a:pt x="1058" y="42"/>
                  </a:lnTo>
                  <a:lnTo>
                    <a:pt x="1071" y="35"/>
                  </a:lnTo>
                  <a:lnTo>
                    <a:pt x="1086" y="28"/>
                  </a:lnTo>
                  <a:lnTo>
                    <a:pt x="1099" y="20"/>
                  </a:lnTo>
                  <a:lnTo>
                    <a:pt x="1114" y="13"/>
                  </a:lnTo>
                  <a:lnTo>
                    <a:pt x="1124" y="8"/>
                  </a:lnTo>
                  <a:lnTo>
                    <a:pt x="1136" y="3"/>
                  </a:lnTo>
                  <a:lnTo>
                    <a:pt x="1148" y="0"/>
                  </a:lnTo>
                  <a:lnTo>
                    <a:pt x="1158" y="3"/>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71" name="Freeform 91"/>
            <p:cNvSpPr>
              <a:spLocks/>
            </p:cNvSpPr>
            <p:nvPr/>
          </p:nvSpPr>
          <p:spPr bwMode="auto">
            <a:xfrm>
              <a:off x="3510" y="1900"/>
              <a:ext cx="48" cy="51"/>
            </a:xfrm>
            <a:custGeom>
              <a:avLst/>
              <a:gdLst/>
              <a:ahLst/>
              <a:cxnLst>
                <a:cxn ang="0">
                  <a:pos x="43" y="17"/>
                </a:cxn>
                <a:cxn ang="0">
                  <a:pos x="43" y="25"/>
                </a:cxn>
                <a:cxn ang="0">
                  <a:pos x="45" y="32"/>
                </a:cxn>
                <a:cxn ang="0">
                  <a:pos x="45" y="39"/>
                </a:cxn>
                <a:cxn ang="0">
                  <a:pos x="42" y="45"/>
                </a:cxn>
                <a:cxn ang="0">
                  <a:pos x="30" y="45"/>
                </a:cxn>
                <a:cxn ang="0">
                  <a:pos x="20" y="39"/>
                </a:cxn>
                <a:cxn ang="0">
                  <a:pos x="12" y="30"/>
                </a:cxn>
                <a:cxn ang="0">
                  <a:pos x="3" y="24"/>
                </a:cxn>
                <a:cxn ang="0">
                  <a:pos x="0" y="19"/>
                </a:cxn>
                <a:cxn ang="0">
                  <a:pos x="0" y="12"/>
                </a:cxn>
                <a:cxn ang="0">
                  <a:pos x="2" y="5"/>
                </a:cxn>
                <a:cxn ang="0">
                  <a:pos x="7" y="2"/>
                </a:cxn>
                <a:cxn ang="0">
                  <a:pos x="18" y="0"/>
                </a:cxn>
                <a:cxn ang="0">
                  <a:pos x="27" y="5"/>
                </a:cxn>
                <a:cxn ang="0">
                  <a:pos x="35" y="12"/>
                </a:cxn>
                <a:cxn ang="0">
                  <a:pos x="43" y="17"/>
                </a:cxn>
              </a:cxnLst>
              <a:rect l="0" t="0" r="r" b="b"/>
              <a:pathLst>
                <a:path w="45" h="45">
                  <a:moveTo>
                    <a:pt x="43" y="17"/>
                  </a:moveTo>
                  <a:lnTo>
                    <a:pt x="43" y="25"/>
                  </a:lnTo>
                  <a:lnTo>
                    <a:pt x="45" y="32"/>
                  </a:lnTo>
                  <a:lnTo>
                    <a:pt x="45" y="39"/>
                  </a:lnTo>
                  <a:lnTo>
                    <a:pt x="42" y="45"/>
                  </a:lnTo>
                  <a:lnTo>
                    <a:pt x="30" y="45"/>
                  </a:lnTo>
                  <a:lnTo>
                    <a:pt x="20" y="39"/>
                  </a:lnTo>
                  <a:lnTo>
                    <a:pt x="12" y="30"/>
                  </a:lnTo>
                  <a:lnTo>
                    <a:pt x="3" y="24"/>
                  </a:lnTo>
                  <a:lnTo>
                    <a:pt x="0" y="19"/>
                  </a:lnTo>
                  <a:lnTo>
                    <a:pt x="0" y="12"/>
                  </a:lnTo>
                  <a:lnTo>
                    <a:pt x="2" y="5"/>
                  </a:lnTo>
                  <a:lnTo>
                    <a:pt x="7" y="2"/>
                  </a:lnTo>
                  <a:lnTo>
                    <a:pt x="18" y="0"/>
                  </a:lnTo>
                  <a:lnTo>
                    <a:pt x="27" y="5"/>
                  </a:lnTo>
                  <a:lnTo>
                    <a:pt x="35" y="12"/>
                  </a:lnTo>
                  <a:lnTo>
                    <a:pt x="43" y="17"/>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72" name="Freeform 92"/>
            <p:cNvSpPr>
              <a:spLocks/>
            </p:cNvSpPr>
            <p:nvPr/>
          </p:nvSpPr>
          <p:spPr bwMode="auto">
            <a:xfrm>
              <a:off x="4890" y="1850"/>
              <a:ext cx="51" cy="64"/>
            </a:xfrm>
            <a:custGeom>
              <a:avLst/>
              <a:gdLst/>
              <a:ahLst/>
              <a:cxnLst>
                <a:cxn ang="0">
                  <a:pos x="47" y="5"/>
                </a:cxn>
                <a:cxn ang="0">
                  <a:pos x="43" y="13"/>
                </a:cxn>
                <a:cxn ang="0">
                  <a:pos x="35" y="16"/>
                </a:cxn>
                <a:cxn ang="0">
                  <a:pos x="28" y="20"/>
                </a:cxn>
                <a:cxn ang="0">
                  <a:pos x="23" y="28"/>
                </a:cxn>
                <a:cxn ang="0">
                  <a:pos x="28" y="30"/>
                </a:cxn>
                <a:cxn ang="0">
                  <a:pos x="33" y="30"/>
                </a:cxn>
                <a:cxn ang="0">
                  <a:pos x="38" y="30"/>
                </a:cxn>
                <a:cxn ang="0">
                  <a:pos x="43" y="32"/>
                </a:cxn>
                <a:cxn ang="0">
                  <a:pos x="43" y="43"/>
                </a:cxn>
                <a:cxn ang="0">
                  <a:pos x="37" y="48"/>
                </a:cxn>
                <a:cxn ang="0">
                  <a:pos x="27" y="53"/>
                </a:cxn>
                <a:cxn ang="0">
                  <a:pos x="17" y="57"/>
                </a:cxn>
                <a:cxn ang="0">
                  <a:pos x="10" y="57"/>
                </a:cxn>
                <a:cxn ang="0">
                  <a:pos x="6" y="48"/>
                </a:cxn>
                <a:cxn ang="0">
                  <a:pos x="10" y="40"/>
                </a:cxn>
                <a:cxn ang="0">
                  <a:pos x="17" y="33"/>
                </a:cxn>
                <a:cxn ang="0">
                  <a:pos x="20" y="26"/>
                </a:cxn>
                <a:cxn ang="0">
                  <a:pos x="15" y="26"/>
                </a:cxn>
                <a:cxn ang="0">
                  <a:pos x="8" y="26"/>
                </a:cxn>
                <a:cxn ang="0">
                  <a:pos x="3" y="26"/>
                </a:cxn>
                <a:cxn ang="0">
                  <a:pos x="0" y="21"/>
                </a:cxn>
                <a:cxn ang="0">
                  <a:pos x="1" y="15"/>
                </a:cxn>
                <a:cxn ang="0">
                  <a:pos x="5" y="10"/>
                </a:cxn>
                <a:cxn ang="0">
                  <a:pos x="12" y="6"/>
                </a:cxn>
                <a:cxn ang="0">
                  <a:pos x="17" y="3"/>
                </a:cxn>
                <a:cxn ang="0">
                  <a:pos x="25" y="3"/>
                </a:cxn>
                <a:cxn ang="0">
                  <a:pos x="32" y="1"/>
                </a:cxn>
                <a:cxn ang="0">
                  <a:pos x="40" y="0"/>
                </a:cxn>
                <a:cxn ang="0">
                  <a:pos x="47" y="5"/>
                </a:cxn>
              </a:cxnLst>
              <a:rect l="0" t="0" r="r" b="b"/>
              <a:pathLst>
                <a:path w="47" h="57">
                  <a:moveTo>
                    <a:pt x="47" y="5"/>
                  </a:moveTo>
                  <a:lnTo>
                    <a:pt x="43" y="13"/>
                  </a:lnTo>
                  <a:lnTo>
                    <a:pt x="35" y="16"/>
                  </a:lnTo>
                  <a:lnTo>
                    <a:pt x="28" y="20"/>
                  </a:lnTo>
                  <a:lnTo>
                    <a:pt x="23" y="28"/>
                  </a:lnTo>
                  <a:lnTo>
                    <a:pt x="28" y="30"/>
                  </a:lnTo>
                  <a:lnTo>
                    <a:pt x="33" y="30"/>
                  </a:lnTo>
                  <a:lnTo>
                    <a:pt x="38" y="30"/>
                  </a:lnTo>
                  <a:lnTo>
                    <a:pt x="43" y="32"/>
                  </a:lnTo>
                  <a:lnTo>
                    <a:pt x="43" y="43"/>
                  </a:lnTo>
                  <a:lnTo>
                    <a:pt x="37" y="48"/>
                  </a:lnTo>
                  <a:lnTo>
                    <a:pt x="27" y="53"/>
                  </a:lnTo>
                  <a:lnTo>
                    <a:pt x="17" y="57"/>
                  </a:lnTo>
                  <a:lnTo>
                    <a:pt x="10" y="57"/>
                  </a:lnTo>
                  <a:lnTo>
                    <a:pt x="6" y="48"/>
                  </a:lnTo>
                  <a:lnTo>
                    <a:pt x="10" y="40"/>
                  </a:lnTo>
                  <a:lnTo>
                    <a:pt x="17" y="33"/>
                  </a:lnTo>
                  <a:lnTo>
                    <a:pt x="20" y="26"/>
                  </a:lnTo>
                  <a:lnTo>
                    <a:pt x="15" y="26"/>
                  </a:lnTo>
                  <a:lnTo>
                    <a:pt x="8" y="26"/>
                  </a:lnTo>
                  <a:lnTo>
                    <a:pt x="3" y="26"/>
                  </a:lnTo>
                  <a:lnTo>
                    <a:pt x="0" y="21"/>
                  </a:lnTo>
                  <a:lnTo>
                    <a:pt x="1" y="15"/>
                  </a:lnTo>
                  <a:lnTo>
                    <a:pt x="5" y="10"/>
                  </a:lnTo>
                  <a:lnTo>
                    <a:pt x="12" y="6"/>
                  </a:lnTo>
                  <a:lnTo>
                    <a:pt x="17" y="3"/>
                  </a:lnTo>
                  <a:lnTo>
                    <a:pt x="25" y="3"/>
                  </a:lnTo>
                  <a:lnTo>
                    <a:pt x="32" y="1"/>
                  </a:lnTo>
                  <a:lnTo>
                    <a:pt x="40" y="0"/>
                  </a:lnTo>
                  <a:lnTo>
                    <a:pt x="47" y="5"/>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73" name="Freeform 93"/>
            <p:cNvSpPr>
              <a:spLocks/>
            </p:cNvSpPr>
            <p:nvPr/>
          </p:nvSpPr>
          <p:spPr bwMode="auto">
            <a:xfrm>
              <a:off x="2978" y="1925"/>
              <a:ext cx="540" cy="458"/>
            </a:xfrm>
            <a:custGeom>
              <a:avLst/>
              <a:gdLst/>
              <a:ahLst/>
              <a:cxnLst>
                <a:cxn ang="0">
                  <a:pos x="27" y="6"/>
                </a:cxn>
                <a:cxn ang="0">
                  <a:pos x="55" y="32"/>
                </a:cxn>
                <a:cxn ang="0">
                  <a:pos x="82" y="57"/>
                </a:cxn>
                <a:cxn ang="0">
                  <a:pos x="111" y="82"/>
                </a:cxn>
                <a:cxn ang="0">
                  <a:pos x="139" y="105"/>
                </a:cxn>
                <a:cxn ang="0">
                  <a:pos x="167" y="130"/>
                </a:cxn>
                <a:cxn ang="0">
                  <a:pos x="198" y="154"/>
                </a:cxn>
                <a:cxn ang="0">
                  <a:pos x="226" y="176"/>
                </a:cxn>
                <a:cxn ang="0">
                  <a:pos x="256" y="199"/>
                </a:cxn>
                <a:cxn ang="0">
                  <a:pos x="286" y="221"/>
                </a:cxn>
                <a:cxn ang="0">
                  <a:pos x="316" y="243"/>
                </a:cxn>
                <a:cxn ang="0">
                  <a:pos x="347" y="264"/>
                </a:cxn>
                <a:cxn ang="0">
                  <a:pos x="377" y="284"/>
                </a:cxn>
                <a:cxn ang="0">
                  <a:pos x="407" y="305"/>
                </a:cxn>
                <a:cxn ang="0">
                  <a:pos x="439" y="323"/>
                </a:cxn>
                <a:cxn ang="0">
                  <a:pos x="470" y="341"/>
                </a:cxn>
                <a:cxn ang="0">
                  <a:pos x="502" y="360"/>
                </a:cxn>
                <a:cxn ang="0">
                  <a:pos x="506" y="370"/>
                </a:cxn>
                <a:cxn ang="0">
                  <a:pos x="511" y="380"/>
                </a:cxn>
                <a:cxn ang="0">
                  <a:pos x="511" y="390"/>
                </a:cxn>
                <a:cxn ang="0">
                  <a:pos x="502" y="400"/>
                </a:cxn>
                <a:cxn ang="0">
                  <a:pos x="484" y="393"/>
                </a:cxn>
                <a:cxn ang="0">
                  <a:pos x="467" y="387"/>
                </a:cxn>
                <a:cxn ang="0">
                  <a:pos x="450" y="377"/>
                </a:cxn>
                <a:cxn ang="0">
                  <a:pos x="434" y="368"/>
                </a:cxn>
                <a:cxn ang="0">
                  <a:pos x="419" y="358"/>
                </a:cxn>
                <a:cxn ang="0">
                  <a:pos x="402" y="350"/>
                </a:cxn>
                <a:cxn ang="0">
                  <a:pos x="385" y="340"/>
                </a:cxn>
                <a:cxn ang="0">
                  <a:pos x="368" y="331"/>
                </a:cxn>
                <a:cxn ang="0">
                  <a:pos x="347" y="316"/>
                </a:cxn>
                <a:cxn ang="0">
                  <a:pos x="325" y="301"/>
                </a:cxn>
                <a:cxn ang="0">
                  <a:pos x="303" y="284"/>
                </a:cxn>
                <a:cxn ang="0">
                  <a:pos x="283" y="269"/>
                </a:cxn>
                <a:cxn ang="0">
                  <a:pos x="263" y="253"/>
                </a:cxn>
                <a:cxn ang="0">
                  <a:pos x="243" y="238"/>
                </a:cxn>
                <a:cxn ang="0">
                  <a:pos x="224" y="221"/>
                </a:cxn>
                <a:cxn ang="0">
                  <a:pos x="204" y="204"/>
                </a:cxn>
                <a:cxn ang="0">
                  <a:pos x="184" y="187"/>
                </a:cxn>
                <a:cxn ang="0">
                  <a:pos x="166" y="171"/>
                </a:cxn>
                <a:cxn ang="0">
                  <a:pos x="146" y="154"/>
                </a:cxn>
                <a:cxn ang="0">
                  <a:pos x="126" y="137"/>
                </a:cxn>
                <a:cxn ang="0">
                  <a:pos x="105" y="120"/>
                </a:cxn>
                <a:cxn ang="0">
                  <a:pos x="84" y="104"/>
                </a:cxn>
                <a:cxn ang="0">
                  <a:pos x="62" y="87"/>
                </a:cxn>
                <a:cxn ang="0">
                  <a:pos x="40" y="70"/>
                </a:cxn>
                <a:cxn ang="0">
                  <a:pos x="25" y="55"/>
                </a:cxn>
                <a:cxn ang="0">
                  <a:pos x="12" y="38"/>
                </a:cxn>
                <a:cxn ang="0">
                  <a:pos x="2" y="20"/>
                </a:cxn>
                <a:cxn ang="0">
                  <a:pos x="0" y="0"/>
                </a:cxn>
                <a:cxn ang="0">
                  <a:pos x="27" y="6"/>
                </a:cxn>
              </a:cxnLst>
              <a:rect l="0" t="0" r="r" b="b"/>
              <a:pathLst>
                <a:path w="511" h="400">
                  <a:moveTo>
                    <a:pt x="27" y="6"/>
                  </a:moveTo>
                  <a:lnTo>
                    <a:pt x="55" y="32"/>
                  </a:lnTo>
                  <a:lnTo>
                    <a:pt x="82" y="57"/>
                  </a:lnTo>
                  <a:lnTo>
                    <a:pt x="111" y="82"/>
                  </a:lnTo>
                  <a:lnTo>
                    <a:pt x="139" y="105"/>
                  </a:lnTo>
                  <a:lnTo>
                    <a:pt x="167" y="130"/>
                  </a:lnTo>
                  <a:lnTo>
                    <a:pt x="198" y="154"/>
                  </a:lnTo>
                  <a:lnTo>
                    <a:pt x="226" y="176"/>
                  </a:lnTo>
                  <a:lnTo>
                    <a:pt x="256" y="199"/>
                  </a:lnTo>
                  <a:lnTo>
                    <a:pt x="286" y="221"/>
                  </a:lnTo>
                  <a:lnTo>
                    <a:pt x="316" y="243"/>
                  </a:lnTo>
                  <a:lnTo>
                    <a:pt x="347" y="264"/>
                  </a:lnTo>
                  <a:lnTo>
                    <a:pt x="377" y="284"/>
                  </a:lnTo>
                  <a:lnTo>
                    <a:pt x="407" y="305"/>
                  </a:lnTo>
                  <a:lnTo>
                    <a:pt x="439" y="323"/>
                  </a:lnTo>
                  <a:lnTo>
                    <a:pt x="470" y="341"/>
                  </a:lnTo>
                  <a:lnTo>
                    <a:pt x="502" y="360"/>
                  </a:lnTo>
                  <a:lnTo>
                    <a:pt x="506" y="370"/>
                  </a:lnTo>
                  <a:lnTo>
                    <a:pt x="511" y="380"/>
                  </a:lnTo>
                  <a:lnTo>
                    <a:pt x="511" y="390"/>
                  </a:lnTo>
                  <a:lnTo>
                    <a:pt x="502" y="400"/>
                  </a:lnTo>
                  <a:lnTo>
                    <a:pt x="484" y="393"/>
                  </a:lnTo>
                  <a:lnTo>
                    <a:pt x="467" y="387"/>
                  </a:lnTo>
                  <a:lnTo>
                    <a:pt x="450" y="377"/>
                  </a:lnTo>
                  <a:lnTo>
                    <a:pt x="434" y="368"/>
                  </a:lnTo>
                  <a:lnTo>
                    <a:pt x="419" y="358"/>
                  </a:lnTo>
                  <a:lnTo>
                    <a:pt x="402" y="350"/>
                  </a:lnTo>
                  <a:lnTo>
                    <a:pt x="385" y="340"/>
                  </a:lnTo>
                  <a:lnTo>
                    <a:pt x="368" y="331"/>
                  </a:lnTo>
                  <a:lnTo>
                    <a:pt x="347" y="316"/>
                  </a:lnTo>
                  <a:lnTo>
                    <a:pt x="325" y="301"/>
                  </a:lnTo>
                  <a:lnTo>
                    <a:pt x="303" y="284"/>
                  </a:lnTo>
                  <a:lnTo>
                    <a:pt x="283" y="269"/>
                  </a:lnTo>
                  <a:lnTo>
                    <a:pt x="263" y="253"/>
                  </a:lnTo>
                  <a:lnTo>
                    <a:pt x="243" y="238"/>
                  </a:lnTo>
                  <a:lnTo>
                    <a:pt x="224" y="221"/>
                  </a:lnTo>
                  <a:lnTo>
                    <a:pt x="204" y="204"/>
                  </a:lnTo>
                  <a:lnTo>
                    <a:pt x="184" y="187"/>
                  </a:lnTo>
                  <a:lnTo>
                    <a:pt x="166" y="171"/>
                  </a:lnTo>
                  <a:lnTo>
                    <a:pt x="146" y="154"/>
                  </a:lnTo>
                  <a:lnTo>
                    <a:pt x="126" y="137"/>
                  </a:lnTo>
                  <a:lnTo>
                    <a:pt x="105" y="120"/>
                  </a:lnTo>
                  <a:lnTo>
                    <a:pt x="84" y="104"/>
                  </a:lnTo>
                  <a:lnTo>
                    <a:pt x="62" y="87"/>
                  </a:lnTo>
                  <a:lnTo>
                    <a:pt x="40" y="70"/>
                  </a:lnTo>
                  <a:lnTo>
                    <a:pt x="25" y="55"/>
                  </a:lnTo>
                  <a:lnTo>
                    <a:pt x="12" y="38"/>
                  </a:lnTo>
                  <a:lnTo>
                    <a:pt x="2" y="20"/>
                  </a:lnTo>
                  <a:lnTo>
                    <a:pt x="0" y="0"/>
                  </a:lnTo>
                  <a:lnTo>
                    <a:pt x="27" y="6"/>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74" name="Freeform 94"/>
            <p:cNvSpPr>
              <a:spLocks/>
            </p:cNvSpPr>
            <p:nvPr/>
          </p:nvSpPr>
          <p:spPr bwMode="auto">
            <a:xfrm>
              <a:off x="3520" y="1896"/>
              <a:ext cx="1250" cy="654"/>
            </a:xfrm>
            <a:custGeom>
              <a:avLst/>
              <a:gdLst/>
              <a:ahLst/>
              <a:cxnLst>
                <a:cxn ang="0">
                  <a:pos x="1178" y="10"/>
                </a:cxn>
                <a:cxn ang="0">
                  <a:pos x="1163" y="20"/>
                </a:cxn>
                <a:cxn ang="0">
                  <a:pos x="1136" y="32"/>
                </a:cxn>
                <a:cxn ang="0">
                  <a:pos x="1106" y="48"/>
                </a:cxn>
                <a:cxn ang="0">
                  <a:pos x="1076" y="65"/>
                </a:cxn>
                <a:cxn ang="0">
                  <a:pos x="822" y="191"/>
                </a:cxn>
                <a:cxn ang="0">
                  <a:pos x="802" y="196"/>
                </a:cxn>
                <a:cxn ang="0">
                  <a:pos x="782" y="203"/>
                </a:cxn>
                <a:cxn ang="0">
                  <a:pos x="741" y="213"/>
                </a:cxn>
                <a:cxn ang="0">
                  <a:pos x="663" y="251"/>
                </a:cxn>
                <a:cxn ang="0">
                  <a:pos x="584" y="286"/>
                </a:cxn>
                <a:cxn ang="0">
                  <a:pos x="504" y="321"/>
                </a:cxn>
                <a:cxn ang="0">
                  <a:pos x="425" y="360"/>
                </a:cxn>
                <a:cxn ang="0">
                  <a:pos x="350" y="402"/>
                </a:cxn>
                <a:cxn ang="0">
                  <a:pos x="259" y="449"/>
                </a:cxn>
                <a:cxn ang="0">
                  <a:pos x="171" y="499"/>
                </a:cxn>
                <a:cxn ang="0">
                  <a:pos x="105" y="531"/>
                </a:cxn>
                <a:cxn ang="0">
                  <a:pos x="85" y="539"/>
                </a:cxn>
                <a:cxn ang="0">
                  <a:pos x="57" y="556"/>
                </a:cxn>
                <a:cxn ang="0">
                  <a:pos x="27" y="568"/>
                </a:cxn>
                <a:cxn ang="0">
                  <a:pos x="0" y="569"/>
                </a:cxn>
                <a:cxn ang="0">
                  <a:pos x="69" y="538"/>
                </a:cxn>
                <a:cxn ang="0">
                  <a:pos x="137" y="502"/>
                </a:cxn>
                <a:cxn ang="0">
                  <a:pos x="204" y="466"/>
                </a:cxn>
                <a:cxn ang="0">
                  <a:pos x="271" y="429"/>
                </a:cxn>
                <a:cxn ang="0">
                  <a:pos x="338" y="394"/>
                </a:cxn>
                <a:cxn ang="0">
                  <a:pos x="403" y="355"/>
                </a:cxn>
                <a:cxn ang="0">
                  <a:pos x="469" y="323"/>
                </a:cxn>
                <a:cxn ang="0">
                  <a:pos x="537" y="293"/>
                </a:cxn>
                <a:cxn ang="0">
                  <a:pos x="606" y="265"/>
                </a:cxn>
                <a:cxn ang="0">
                  <a:pos x="673" y="233"/>
                </a:cxn>
                <a:cxn ang="0">
                  <a:pos x="721" y="204"/>
                </a:cxn>
                <a:cxn ang="0">
                  <a:pos x="743" y="196"/>
                </a:cxn>
                <a:cxn ang="0">
                  <a:pos x="763" y="184"/>
                </a:cxn>
                <a:cxn ang="0">
                  <a:pos x="807" y="164"/>
                </a:cxn>
                <a:cxn ang="0">
                  <a:pos x="862" y="139"/>
                </a:cxn>
                <a:cxn ang="0">
                  <a:pos x="917" y="109"/>
                </a:cxn>
                <a:cxn ang="0">
                  <a:pos x="974" y="89"/>
                </a:cxn>
                <a:cxn ang="0">
                  <a:pos x="1029" y="69"/>
                </a:cxn>
                <a:cxn ang="0">
                  <a:pos x="1080" y="43"/>
                </a:cxn>
                <a:cxn ang="0">
                  <a:pos x="1121" y="25"/>
                </a:cxn>
                <a:cxn ang="0">
                  <a:pos x="1163" y="7"/>
                </a:cxn>
              </a:cxnLst>
              <a:rect l="0" t="0" r="r" b="b"/>
              <a:pathLst>
                <a:path w="1180" h="574">
                  <a:moveTo>
                    <a:pt x="1180" y="3"/>
                  </a:moveTo>
                  <a:lnTo>
                    <a:pt x="1180" y="7"/>
                  </a:lnTo>
                  <a:lnTo>
                    <a:pt x="1178" y="10"/>
                  </a:lnTo>
                  <a:lnTo>
                    <a:pt x="1177" y="13"/>
                  </a:lnTo>
                  <a:lnTo>
                    <a:pt x="1173" y="17"/>
                  </a:lnTo>
                  <a:lnTo>
                    <a:pt x="1163" y="20"/>
                  </a:lnTo>
                  <a:lnTo>
                    <a:pt x="1155" y="23"/>
                  </a:lnTo>
                  <a:lnTo>
                    <a:pt x="1147" y="28"/>
                  </a:lnTo>
                  <a:lnTo>
                    <a:pt x="1136" y="32"/>
                  </a:lnTo>
                  <a:lnTo>
                    <a:pt x="1126" y="37"/>
                  </a:lnTo>
                  <a:lnTo>
                    <a:pt x="1116" y="43"/>
                  </a:lnTo>
                  <a:lnTo>
                    <a:pt x="1106" y="48"/>
                  </a:lnTo>
                  <a:lnTo>
                    <a:pt x="1095" y="53"/>
                  </a:lnTo>
                  <a:lnTo>
                    <a:pt x="1085" y="60"/>
                  </a:lnTo>
                  <a:lnTo>
                    <a:pt x="1076" y="65"/>
                  </a:lnTo>
                  <a:lnTo>
                    <a:pt x="1066" y="72"/>
                  </a:lnTo>
                  <a:lnTo>
                    <a:pt x="1058" y="79"/>
                  </a:lnTo>
                  <a:lnTo>
                    <a:pt x="822" y="191"/>
                  </a:lnTo>
                  <a:lnTo>
                    <a:pt x="815" y="191"/>
                  </a:lnTo>
                  <a:lnTo>
                    <a:pt x="808" y="193"/>
                  </a:lnTo>
                  <a:lnTo>
                    <a:pt x="802" y="196"/>
                  </a:lnTo>
                  <a:lnTo>
                    <a:pt x="795" y="199"/>
                  </a:lnTo>
                  <a:lnTo>
                    <a:pt x="788" y="201"/>
                  </a:lnTo>
                  <a:lnTo>
                    <a:pt x="782" y="203"/>
                  </a:lnTo>
                  <a:lnTo>
                    <a:pt x="773" y="201"/>
                  </a:lnTo>
                  <a:lnTo>
                    <a:pt x="767" y="198"/>
                  </a:lnTo>
                  <a:lnTo>
                    <a:pt x="741" y="213"/>
                  </a:lnTo>
                  <a:lnTo>
                    <a:pt x="716" y="226"/>
                  </a:lnTo>
                  <a:lnTo>
                    <a:pt x="690" y="239"/>
                  </a:lnTo>
                  <a:lnTo>
                    <a:pt x="663" y="251"/>
                  </a:lnTo>
                  <a:lnTo>
                    <a:pt x="638" y="263"/>
                  </a:lnTo>
                  <a:lnTo>
                    <a:pt x="611" y="275"/>
                  </a:lnTo>
                  <a:lnTo>
                    <a:pt x="584" y="286"/>
                  </a:lnTo>
                  <a:lnTo>
                    <a:pt x="557" y="298"/>
                  </a:lnTo>
                  <a:lnTo>
                    <a:pt x="531" y="310"/>
                  </a:lnTo>
                  <a:lnTo>
                    <a:pt x="504" y="321"/>
                  </a:lnTo>
                  <a:lnTo>
                    <a:pt x="477" y="333"/>
                  </a:lnTo>
                  <a:lnTo>
                    <a:pt x="452" y="347"/>
                  </a:lnTo>
                  <a:lnTo>
                    <a:pt x="425" y="360"/>
                  </a:lnTo>
                  <a:lnTo>
                    <a:pt x="400" y="373"/>
                  </a:lnTo>
                  <a:lnTo>
                    <a:pt x="375" y="387"/>
                  </a:lnTo>
                  <a:lnTo>
                    <a:pt x="350" y="402"/>
                  </a:lnTo>
                  <a:lnTo>
                    <a:pt x="320" y="415"/>
                  </a:lnTo>
                  <a:lnTo>
                    <a:pt x="289" y="432"/>
                  </a:lnTo>
                  <a:lnTo>
                    <a:pt x="259" y="449"/>
                  </a:lnTo>
                  <a:lnTo>
                    <a:pt x="231" y="466"/>
                  </a:lnTo>
                  <a:lnTo>
                    <a:pt x="201" y="482"/>
                  </a:lnTo>
                  <a:lnTo>
                    <a:pt x="171" y="499"/>
                  </a:lnTo>
                  <a:lnTo>
                    <a:pt x="141" y="512"/>
                  </a:lnTo>
                  <a:lnTo>
                    <a:pt x="109" y="524"/>
                  </a:lnTo>
                  <a:lnTo>
                    <a:pt x="105" y="531"/>
                  </a:lnTo>
                  <a:lnTo>
                    <a:pt x="99" y="534"/>
                  </a:lnTo>
                  <a:lnTo>
                    <a:pt x="92" y="538"/>
                  </a:lnTo>
                  <a:lnTo>
                    <a:pt x="85" y="539"/>
                  </a:lnTo>
                  <a:lnTo>
                    <a:pt x="75" y="546"/>
                  </a:lnTo>
                  <a:lnTo>
                    <a:pt x="67" y="551"/>
                  </a:lnTo>
                  <a:lnTo>
                    <a:pt x="57" y="556"/>
                  </a:lnTo>
                  <a:lnTo>
                    <a:pt x="47" y="561"/>
                  </a:lnTo>
                  <a:lnTo>
                    <a:pt x="37" y="564"/>
                  </a:lnTo>
                  <a:lnTo>
                    <a:pt x="27" y="568"/>
                  </a:lnTo>
                  <a:lnTo>
                    <a:pt x="15" y="571"/>
                  </a:lnTo>
                  <a:lnTo>
                    <a:pt x="5" y="574"/>
                  </a:lnTo>
                  <a:lnTo>
                    <a:pt x="0" y="569"/>
                  </a:lnTo>
                  <a:lnTo>
                    <a:pt x="23" y="559"/>
                  </a:lnTo>
                  <a:lnTo>
                    <a:pt x="47" y="549"/>
                  </a:lnTo>
                  <a:lnTo>
                    <a:pt x="69" y="538"/>
                  </a:lnTo>
                  <a:lnTo>
                    <a:pt x="92" y="528"/>
                  </a:lnTo>
                  <a:lnTo>
                    <a:pt x="114" y="516"/>
                  </a:lnTo>
                  <a:lnTo>
                    <a:pt x="137" y="502"/>
                  </a:lnTo>
                  <a:lnTo>
                    <a:pt x="159" y="491"/>
                  </a:lnTo>
                  <a:lnTo>
                    <a:pt x="181" y="477"/>
                  </a:lnTo>
                  <a:lnTo>
                    <a:pt x="204" y="466"/>
                  </a:lnTo>
                  <a:lnTo>
                    <a:pt x="226" y="452"/>
                  </a:lnTo>
                  <a:lnTo>
                    <a:pt x="248" y="440"/>
                  </a:lnTo>
                  <a:lnTo>
                    <a:pt x="271" y="429"/>
                  </a:lnTo>
                  <a:lnTo>
                    <a:pt x="293" y="415"/>
                  </a:lnTo>
                  <a:lnTo>
                    <a:pt x="316" y="404"/>
                  </a:lnTo>
                  <a:lnTo>
                    <a:pt x="338" y="394"/>
                  </a:lnTo>
                  <a:lnTo>
                    <a:pt x="361" y="382"/>
                  </a:lnTo>
                  <a:lnTo>
                    <a:pt x="382" y="368"/>
                  </a:lnTo>
                  <a:lnTo>
                    <a:pt x="403" y="355"/>
                  </a:lnTo>
                  <a:lnTo>
                    <a:pt x="425" y="343"/>
                  </a:lnTo>
                  <a:lnTo>
                    <a:pt x="447" y="333"/>
                  </a:lnTo>
                  <a:lnTo>
                    <a:pt x="469" y="323"/>
                  </a:lnTo>
                  <a:lnTo>
                    <a:pt x="492" y="313"/>
                  </a:lnTo>
                  <a:lnTo>
                    <a:pt x="514" y="303"/>
                  </a:lnTo>
                  <a:lnTo>
                    <a:pt x="537" y="293"/>
                  </a:lnTo>
                  <a:lnTo>
                    <a:pt x="561" y="285"/>
                  </a:lnTo>
                  <a:lnTo>
                    <a:pt x="582" y="275"/>
                  </a:lnTo>
                  <a:lnTo>
                    <a:pt x="606" y="265"/>
                  </a:lnTo>
                  <a:lnTo>
                    <a:pt x="628" y="254"/>
                  </a:lnTo>
                  <a:lnTo>
                    <a:pt x="651" y="244"/>
                  </a:lnTo>
                  <a:lnTo>
                    <a:pt x="673" y="233"/>
                  </a:lnTo>
                  <a:lnTo>
                    <a:pt x="693" y="219"/>
                  </a:lnTo>
                  <a:lnTo>
                    <a:pt x="715" y="206"/>
                  </a:lnTo>
                  <a:lnTo>
                    <a:pt x="721" y="204"/>
                  </a:lnTo>
                  <a:lnTo>
                    <a:pt x="728" y="203"/>
                  </a:lnTo>
                  <a:lnTo>
                    <a:pt x="735" y="199"/>
                  </a:lnTo>
                  <a:lnTo>
                    <a:pt x="743" y="196"/>
                  </a:lnTo>
                  <a:lnTo>
                    <a:pt x="750" y="193"/>
                  </a:lnTo>
                  <a:lnTo>
                    <a:pt x="756" y="187"/>
                  </a:lnTo>
                  <a:lnTo>
                    <a:pt x="763" y="184"/>
                  </a:lnTo>
                  <a:lnTo>
                    <a:pt x="770" y="181"/>
                  </a:lnTo>
                  <a:lnTo>
                    <a:pt x="788" y="172"/>
                  </a:lnTo>
                  <a:lnTo>
                    <a:pt x="807" y="164"/>
                  </a:lnTo>
                  <a:lnTo>
                    <a:pt x="825" y="156"/>
                  </a:lnTo>
                  <a:lnTo>
                    <a:pt x="844" y="147"/>
                  </a:lnTo>
                  <a:lnTo>
                    <a:pt x="862" y="139"/>
                  </a:lnTo>
                  <a:lnTo>
                    <a:pt x="882" y="129"/>
                  </a:lnTo>
                  <a:lnTo>
                    <a:pt x="899" y="119"/>
                  </a:lnTo>
                  <a:lnTo>
                    <a:pt x="917" y="109"/>
                  </a:lnTo>
                  <a:lnTo>
                    <a:pt x="936" y="102"/>
                  </a:lnTo>
                  <a:lnTo>
                    <a:pt x="956" y="95"/>
                  </a:lnTo>
                  <a:lnTo>
                    <a:pt x="974" y="89"/>
                  </a:lnTo>
                  <a:lnTo>
                    <a:pt x="993" y="82"/>
                  </a:lnTo>
                  <a:lnTo>
                    <a:pt x="1011" y="75"/>
                  </a:lnTo>
                  <a:lnTo>
                    <a:pt x="1029" y="69"/>
                  </a:lnTo>
                  <a:lnTo>
                    <a:pt x="1048" y="60"/>
                  </a:lnTo>
                  <a:lnTo>
                    <a:pt x="1066" y="50"/>
                  </a:lnTo>
                  <a:lnTo>
                    <a:pt x="1080" y="43"/>
                  </a:lnTo>
                  <a:lnTo>
                    <a:pt x="1095" y="38"/>
                  </a:lnTo>
                  <a:lnTo>
                    <a:pt x="1108" y="32"/>
                  </a:lnTo>
                  <a:lnTo>
                    <a:pt x="1121" y="25"/>
                  </a:lnTo>
                  <a:lnTo>
                    <a:pt x="1135" y="20"/>
                  </a:lnTo>
                  <a:lnTo>
                    <a:pt x="1150" y="13"/>
                  </a:lnTo>
                  <a:lnTo>
                    <a:pt x="1163" y="7"/>
                  </a:lnTo>
                  <a:lnTo>
                    <a:pt x="1177" y="0"/>
                  </a:lnTo>
                  <a:lnTo>
                    <a:pt x="1180" y="3"/>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75" name="Freeform 95"/>
            <p:cNvSpPr>
              <a:spLocks/>
            </p:cNvSpPr>
            <p:nvPr/>
          </p:nvSpPr>
          <p:spPr bwMode="auto">
            <a:xfrm>
              <a:off x="2965" y="1985"/>
              <a:ext cx="553" cy="487"/>
            </a:xfrm>
            <a:custGeom>
              <a:avLst/>
              <a:gdLst/>
              <a:ahLst/>
              <a:cxnLst>
                <a:cxn ang="0">
                  <a:pos x="74" y="57"/>
                </a:cxn>
                <a:cxn ang="0">
                  <a:pos x="99" y="77"/>
                </a:cxn>
                <a:cxn ang="0">
                  <a:pos x="124" y="97"/>
                </a:cxn>
                <a:cxn ang="0">
                  <a:pos x="149" y="117"/>
                </a:cxn>
                <a:cxn ang="0">
                  <a:pos x="173" y="137"/>
                </a:cxn>
                <a:cxn ang="0">
                  <a:pos x="198" y="157"/>
                </a:cxn>
                <a:cxn ang="0">
                  <a:pos x="225" y="175"/>
                </a:cxn>
                <a:cxn ang="0">
                  <a:pos x="250" y="196"/>
                </a:cxn>
                <a:cxn ang="0">
                  <a:pos x="275" y="214"/>
                </a:cxn>
                <a:cxn ang="0">
                  <a:pos x="302" y="234"/>
                </a:cxn>
                <a:cxn ang="0">
                  <a:pos x="327" y="253"/>
                </a:cxn>
                <a:cxn ang="0">
                  <a:pos x="354" y="271"/>
                </a:cxn>
                <a:cxn ang="0">
                  <a:pos x="380" y="289"/>
                </a:cxn>
                <a:cxn ang="0">
                  <a:pos x="409" y="306"/>
                </a:cxn>
                <a:cxn ang="0">
                  <a:pos x="436" y="323"/>
                </a:cxn>
                <a:cxn ang="0">
                  <a:pos x="464" y="340"/>
                </a:cxn>
                <a:cxn ang="0">
                  <a:pos x="492" y="356"/>
                </a:cxn>
                <a:cxn ang="0">
                  <a:pos x="497" y="356"/>
                </a:cxn>
                <a:cxn ang="0">
                  <a:pos x="504" y="358"/>
                </a:cxn>
                <a:cxn ang="0">
                  <a:pos x="511" y="363"/>
                </a:cxn>
                <a:cxn ang="0">
                  <a:pos x="516" y="370"/>
                </a:cxn>
                <a:cxn ang="0">
                  <a:pos x="523" y="383"/>
                </a:cxn>
                <a:cxn ang="0">
                  <a:pos x="516" y="395"/>
                </a:cxn>
                <a:cxn ang="0">
                  <a:pos x="508" y="407"/>
                </a:cxn>
                <a:cxn ang="0">
                  <a:pos x="509" y="420"/>
                </a:cxn>
                <a:cxn ang="0">
                  <a:pos x="504" y="423"/>
                </a:cxn>
                <a:cxn ang="0">
                  <a:pos x="499" y="425"/>
                </a:cxn>
                <a:cxn ang="0">
                  <a:pos x="492" y="427"/>
                </a:cxn>
                <a:cxn ang="0">
                  <a:pos x="487" y="425"/>
                </a:cxn>
                <a:cxn ang="0">
                  <a:pos x="464" y="405"/>
                </a:cxn>
                <a:cxn ang="0">
                  <a:pos x="439" y="385"/>
                </a:cxn>
                <a:cxn ang="0">
                  <a:pos x="415" y="365"/>
                </a:cxn>
                <a:cxn ang="0">
                  <a:pos x="390" y="345"/>
                </a:cxn>
                <a:cxn ang="0">
                  <a:pos x="365" y="326"/>
                </a:cxn>
                <a:cxn ang="0">
                  <a:pos x="338" y="308"/>
                </a:cxn>
                <a:cxn ang="0">
                  <a:pos x="310" y="291"/>
                </a:cxn>
                <a:cxn ang="0">
                  <a:pos x="282" y="274"/>
                </a:cxn>
                <a:cxn ang="0">
                  <a:pos x="265" y="259"/>
                </a:cxn>
                <a:cxn ang="0">
                  <a:pos x="248" y="244"/>
                </a:cxn>
                <a:cxn ang="0">
                  <a:pos x="231" y="229"/>
                </a:cxn>
                <a:cxn ang="0">
                  <a:pos x="215" y="214"/>
                </a:cxn>
                <a:cxn ang="0">
                  <a:pos x="196" y="199"/>
                </a:cxn>
                <a:cxn ang="0">
                  <a:pos x="179" y="186"/>
                </a:cxn>
                <a:cxn ang="0">
                  <a:pos x="163" y="170"/>
                </a:cxn>
                <a:cxn ang="0">
                  <a:pos x="146" y="157"/>
                </a:cxn>
                <a:cxn ang="0">
                  <a:pos x="129" y="142"/>
                </a:cxn>
                <a:cxn ang="0">
                  <a:pos x="112" y="129"/>
                </a:cxn>
                <a:cxn ang="0">
                  <a:pos x="96" y="115"/>
                </a:cxn>
                <a:cxn ang="0">
                  <a:pos x="79" y="100"/>
                </a:cxn>
                <a:cxn ang="0">
                  <a:pos x="61" y="87"/>
                </a:cxn>
                <a:cxn ang="0">
                  <a:pos x="44" y="72"/>
                </a:cxn>
                <a:cxn ang="0">
                  <a:pos x="27" y="58"/>
                </a:cxn>
                <a:cxn ang="0">
                  <a:pos x="10" y="43"/>
                </a:cxn>
                <a:cxn ang="0">
                  <a:pos x="9" y="47"/>
                </a:cxn>
                <a:cxn ang="0">
                  <a:pos x="5" y="36"/>
                </a:cxn>
                <a:cxn ang="0">
                  <a:pos x="2" y="26"/>
                </a:cxn>
                <a:cxn ang="0">
                  <a:pos x="0" y="18"/>
                </a:cxn>
                <a:cxn ang="0">
                  <a:pos x="5" y="8"/>
                </a:cxn>
                <a:cxn ang="0">
                  <a:pos x="9" y="5"/>
                </a:cxn>
                <a:cxn ang="0">
                  <a:pos x="12" y="1"/>
                </a:cxn>
                <a:cxn ang="0">
                  <a:pos x="15" y="0"/>
                </a:cxn>
                <a:cxn ang="0">
                  <a:pos x="20" y="0"/>
                </a:cxn>
                <a:cxn ang="0">
                  <a:pos x="74" y="57"/>
                </a:cxn>
              </a:cxnLst>
              <a:rect l="0" t="0" r="r" b="b"/>
              <a:pathLst>
                <a:path w="523" h="427">
                  <a:moveTo>
                    <a:pt x="74" y="57"/>
                  </a:moveTo>
                  <a:lnTo>
                    <a:pt x="99" y="77"/>
                  </a:lnTo>
                  <a:lnTo>
                    <a:pt x="124" y="97"/>
                  </a:lnTo>
                  <a:lnTo>
                    <a:pt x="149" y="117"/>
                  </a:lnTo>
                  <a:lnTo>
                    <a:pt x="173" y="137"/>
                  </a:lnTo>
                  <a:lnTo>
                    <a:pt x="198" y="157"/>
                  </a:lnTo>
                  <a:lnTo>
                    <a:pt x="225" y="175"/>
                  </a:lnTo>
                  <a:lnTo>
                    <a:pt x="250" y="196"/>
                  </a:lnTo>
                  <a:lnTo>
                    <a:pt x="275" y="214"/>
                  </a:lnTo>
                  <a:lnTo>
                    <a:pt x="302" y="234"/>
                  </a:lnTo>
                  <a:lnTo>
                    <a:pt x="327" y="253"/>
                  </a:lnTo>
                  <a:lnTo>
                    <a:pt x="354" y="271"/>
                  </a:lnTo>
                  <a:lnTo>
                    <a:pt x="380" y="289"/>
                  </a:lnTo>
                  <a:lnTo>
                    <a:pt x="409" y="306"/>
                  </a:lnTo>
                  <a:lnTo>
                    <a:pt x="436" y="323"/>
                  </a:lnTo>
                  <a:lnTo>
                    <a:pt x="464" y="340"/>
                  </a:lnTo>
                  <a:lnTo>
                    <a:pt x="492" y="356"/>
                  </a:lnTo>
                  <a:lnTo>
                    <a:pt x="497" y="356"/>
                  </a:lnTo>
                  <a:lnTo>
                    <a:pt x="504" y="358"/>
                  </a:lnTo>
                  <a:lnTo>
                    <a:pt x="511" y="363"/>
                  </a:lnTo>
                  <a:lnTo>
                    <a:pt x="516" y="370"/>
                  </a:lnTo>
                  <a:lnTo>
                    <a:pt x="523" y="383"/>
                  </a:lnTo>
                  <a:lnTo>
                    <a:pt x="516" y="395"/>
                  </a:lnTo>
                  <a:lnTo>
                    <a:pt x="508" y="407"/>
                  </a:lnTo>
                  <a:lnTo>
                    <a:pt x="509" y="420"/>
                  </a:lnTo>
                  <a:lnTo>
                    <a:pt x="504" y="423"/>
                  </a:lnTo>
                  <a:lnTo>
                    <a:pt x="499" y="425"/>
                  </a:lnTo>
                  <a:lnTo>
                    <a:pt x="492" y="427"/>
                  </a:lnTo>
                  <a:lnTo>
                    <a:pt x="487" y="425"/>
                  </a:lnTo>
                  <a:lnTo>
                    <a:pt x="464" y="405"/>
                  </a:lnTo>
                  <a:lnTo>
                    <a:pt x="439" y="385"/>
                  </a:lnTo>
                  <a:lnTo>
                    <a:pt x="415" y="365"/>
                  </a:lnTo>
                  <a:lnTo>
                    <a:pt x="390" y="345"/>
                  </a:lnTo>
                  <a:lnTo>
                    <a:pt x="365" y="326"/>
                  </a:lnTo>
                  <a:lnTo>
                    <a:pt x="338" y="308"/>
                  </a:lnTo>
                  <a:lnTo>
                    <a:pt x="310" y="291"/>
                  </a:lnTo>
                  <a:lnTo>
                    <a:pt x="282" y="274"/>
                  </a:lnTo>
                  <a:lnTo>
                    <a:pt x="265" y="259"/>
                  </a:lnTo>
                  <a:lnTo>
                    <a:pt x="248" y="244"/>
                  </a:lnTo>
                  <a:lnTo>
                    <a:pt x="231" y="229"/>
                  </a:lnTo>
                  <a:lnTo>
                    <a:pt x="215" y="214"/>
                  </a:lnTo>
                  <a:lnTo>
                    <a:pt x="196" y="199"/>
                  </a:lnTo>
                  <a:lnTo>
                    <a:pt x="179" y="186"/>
                  </a:lnTo>
                  <a:lnTo>
                    <a:pt x="163" y="170"/>
                  </a:lnTo>
                  <a:lnTo>
                    <a:pt x="146" y="157"/>
                  </a:lnTo>
                  <a:lnTo>
                    <a:pt x="129" y="142"/>
                  </a:lnTo>
                  <a:lnTo>
                    <a:pt x="112" y="129"/>
                  </a:lnTo>
                  <a:lnTo>
                    <a:pt x="96" y="115"/>
                  </a:lnTo>
                  <a:lnTo>
                    <a:pt x="79" y="100"/>
                  </a:lnTo>
                  <a:lnTo>
                    <a:pt x="61" y="87"/>
                  </a:lnTo>
                  <a:lnTo>
                    <a:pt x="44" y="72"/>
                  </a:lnTo>
                  <a:lnTo>
                    <a:pt x="27" y="58"/>
                  </a:lnTo>
                  <a:lnTo>
                    <a:pt x="10" y="43"/>
                  </a:lnTo>
                  <a:lnTo>
                    <a:pt x="9" y="47"/>
                  </a:lnTo>
                  <a:lnTo>
                    <a:pt x="5" y="36"/>
                  </a:lnTo>
                  <a:lnTo>
                    <a:pt x="2" y="26"/>
                  </a:lnTo>
                  <a:lnTo>
                    <a:pt x="0" y="18"/>
                  </a:lnTo>
                  <a:lnTo>
                    <a:pt x="5" y="8"/>
                  </a:lnTo>
                  <a:lnTo>
                    <a:pt x="9" y="5"/>
                  </a:lnTo>
                  <a:lnTo>
                    <a:pt x="12" y="1"/>
                  </a:lnTo>
                  <a:lnTo>
                    <a:pt x="15" y="0"/>
                  </a:lnTo>
                  <a:lnTo>
                    <a:pt x="20" y="0"/>
                  </a:lnTo>
                  <a:lnTo>
                    <a:pt x="74" y="57"/>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76" name="Freeform 96"/>
            <p:cNvSpPr>
              <a:spLocks/>
            </p:cNvSpPr>
            <p:nvPr/>
          </p:nvSpPr>
          <p:spPr bwMode="auto">
            <a:xfrm>
              <a:off x="2557" y="2010"/>
              <a:ext cx="379" cy="248"/>
            </a:xfrm>
            <a:custGeom>
              <a:avLst/>
              <a:gdLst/>
              <a:ahLst/>
              <a:cxnLst>
                <a:cxn ang="0">
                  <a:pos x="359" y="211"/>
                </a:cxn>
                <a:cxn ang="0">
                  <a:pos x="354" y="218"/>
                </a:cxn>
                <a:cxn ang="0">
                  <a:pos x="340" y="210"/>
                </a:cxn>
                <a:cxn ang="0">
                  <a:pos x="325" y="201"/>
                </a:cxn>
                <a:cxn ang="0">
                  <a:pos x="312" y="193"/>
                </a:cxn>
                <a:cxn ang="0">
                  <a:pos x="298" y="185"/>
                </a:cxn>
                <a:cxn ang="0">
                  <a:pos x="285" y="176"/>
                </a:cxn>
                <a:cxn ang="0">
                  <a:pos x="272" y="168"/>
                </a:cxn>
                <a:cxn ang="0">
                  <a:pos x="256" y="160"/>
                </a:cxn>
                <a:cxn ang="0">
                  <a:pos x="243" y="153"/>
                </a:cxn>
                <a:cxn ang="0">
                  <a:pos x="211" y="139"/>
                </a:cxn>
                <a:cxn ang="0">
                  <a:pos x="181" y="124"/>
                </a:cxn>
                <a:cxn ang="0">
                  <a:pos x="151" y="106"/>
                </a:cxn>
                <a:cxn ang="0">
                  <a:pos x="121" y="89"/>
                </a:cxn>
                <a:cxn ang="0">
                  <a:pos x="91" y="71"/>
                </a:cxn>
                <a:cxn ang="0">
                  <a:pos x="61" y="52"/>
                </a:cxn>
                <a:cxn ang="0">
                  <a:pos x="30" y="34"/>
                </a:cxn>
                <a:cxn ang="0">
                  <a:pos x="0" y="17"/>
                </a:cxn>
                <a:cxn ang="0">
                  <a:pos x="0" y="12"/>
                </a:cxn>
                <a:cxn ang="0">
                  <a:pos x="0" y="7"/>
                </a:cxn>
                <a:cxn ang="0">
                  <a:pos x="2" y="2"/>
                </a:cxn>
                <a:cxn ang="0">
                  <a:pos x="7" y="0"/>
                </a:cxn>
                <a:cxn ang="0">
                  <a:pos x="30" y="9"/>
                </a:cxn>
                <a:cxn ang="0">
                  <a:pos x="56" y="19"/>
                </a:cxn>
                <a:cxn ang="0">
                  <a:pos x="77" y="31"/>
                </a:cxn>
                <a:cxn ang="0">
                  <a:pos x="101" y="42"/>
                </a:cxn>
                <a:cxn ang="0">
                  <a:pos x="123" y="56"/>
                </a:cxn>
                <a:cxn ang="0">
                  <a:pos x="144" y="69"/>
                </a:cxn>
                <a:cxn ang="0">
                  <a:pos x="166" y="82"/>
                </a:cxn>
                <a:cxn ang="0">
                  <a:pos x="188" y="98"/>
                </a:cxn>
                <a:cxn ang="0">
                  <a:pos x="210" y="111"/>
                </a:cxn>
                <a:cxn ang="0">
                  <a:pos x="230" y="126"/>
                </a:cxn>
                <a:cxn ang="0">
                  <a:pos x="251" y="141"/>
                </a:cxn>
                <a:cxn ang="0">
                  <a:pos x="273" y="156"/>
                </a:cxn>
                <a:cxn ang="0">
                  <a:pos x="293" y="170"/>
                </a:cxn>
                <a:cxn ang="0">
                  <a:pos x="315" y="185"/>
                </a:cxn>
                <a:cxn ang="0">
                  <a:pos x="337" y="198"/>
                </a:cxn>
                <a:cxn ang="0">
                  <a:pos x="359" y="211"/>
                </a:cxn>
              </a:cxnLst>
              <a:rect l="0" t="0" r="r" b="b"/>
              <a:pathLst>
                <a:path w="359" h="218">
                  <a:moveTo>
                    <a:pt x="359" y="211"/>
                  </a:moveTo>
                  <a:lnTo>
                    <a:pt x="354" y="218"/>
                  </a:lnTo>
                  <a:lnTo>
                    <a:pt x="340" y="210"/>
                  </a:lnTo>
                  <a:lnTo>
                    <a:pt x="325" y="201"/>
                  </a:lnTo>
                  <a:lnTo>
                    <a:pt x="312" y="193"/>
                  </a:lnTo>
                  <a:lnTo>
                    <a:pt x="298" y="185"/>
                  </a:lnTo>
                  <a:lnTo>
                    <a:pt x="285" y="176"/>
                  </a:lnTo>
                  <a:lnTo>
                    <a:pt x="272" y="168"/>
                  </a:lnTo>
                  <a:lnTo>
                    <a:pt x="256" y="160"/>
                  </a:lnTo>
                  <a:lnTo>
                    <a:pt x="243" y="153"/>
                  </a:lnTo>
                  <a:lnTo>
                    <a:pt x="211" y="139"/>
                  </a:lnTo>
                  <a:lnTo>
                    <a:pt x="181" y="124"/>
                  </a:lnTo>
                  <a:lnTo>
                    <a:pt x="151" y="106"/>
                  </a:lnTo>
                  <a:lnTo>
                    <a:pt x="121" y="89"/>
                  </a:lnTo>
                  <a:lnTo>
                    <a:pt x="91" y="71"/>
                  </a:lnTo>
                  <a:lnTo>
                    <a:pt x="61" y="52"/>
                  </a:lnTo>
                  <a:lnTo>
                    <a:pt x="30" y="34"/>
                  </a:lnTo>
                  <a:lnTo>
                    <a:pt x="0" y="17"/>
                  </a:lnTo>
                  <a:lnTo>
                    <a:pt x="0" y="12"/>
                  </a:lnTo>
                  <a:lnTo>
                    <a:pt x="0" y="7"/>
                  </a:lnTo>
                  <a:lnTo>
                    <a:pt x="2" y="2"/>
                  </a:lnTo>
                  <a:lnTo>
                    <a:pt x="7" y="0"/>
                  </a:lnTo>
                  <a:lnTo>
                    <a:pt x="30" y="9"/>
                  </a:lnTo>
                  <a:lnTo>
                    <a:pt x="56" y="19"/>
                  </a:lnTo>
                  <a:lnTo>
                    <a:pt x="77" y="31"/>
                  </a:lnTo>
                  <a:lnTo>
                    <a:pt x="101" y="42"/>
                  </a:lnTo>
                  <a:lnTo>
                    <a:pt x="123" y="56"/>
                  </a:lnTo>
                  <a:lnTo>
                    <a:pt x="144" y="69"/>
                  </a:lnTo>
                  <a:lnTo>
                    <a:pt x="166" y="82"/>
                  </a:lnTo>
                  <a:lnTo>
                    <a:pt x="188" y="98"/>
                  </a:lnTo>
                  <a:lnTo>
                    <a:pt x="210" y="111"/>
                  </a:lnTo>
                  <a:lnTo>
                    <a:pt x="230" y="126"/>
                  </a:lnTo>
                  <a:lnTo>
                    <a:pt x="251" y="141"/>
                  </a:lnTo>
                  <a:lnTo>
                    <a:pt x="273" y="156"/>
                  </a:lnTo>
                  <a:lnTo>
                    <a:pt x="293" y="170"/>
                  </a:lnTo>
                  <a:lnTo>
                    <a:pt x="315" y="185"/>
                  </a:lnTo>
                  <a:lnTo>
                    <a:pt x="337" y="198"/>
                  </a:lnTo>
                  <a:lnTo>
                    <a:pt x="359" y="211"/>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77" name="Freeform 97"/>
            <p:cNvSpPr>
              <a:spLocks/>
            </p:cNvSpPr>
            <p:nvPr/>
          </p:nvSpPr>
          <p:spPr bwMode="auto">
            <a:xfrm>
              <a:off x="4861" y="1910"/>
              <a:ext cx="523" cy="234"/>
            </a:xfrm>
            <a:custGeom>
              <a:avLst/>
              <a:gdLst/>
              <a:ahLst/>
              <a:cxnLst>
                <a:cxn ang="0">
                  <a:pos x="451" y="122"/>
                </a:cxn>
                <a:cxn ang="0">
                  <a:pos x="434" y="135"/>
                </a:cxn>
                <a:cxn ang="0">
                  <a:pos x="415" y="149"/>
                </a:cxn>
                <a:cxn ang="0">
                  <a:pos x="395" y="159"/>
                </a:cxn>
                <a:cxn ang="0">
                  <a:pos x="377" y="170"/>
                </a:cxn>
                <a:cxn ang="0">
                  <a:pos x="355" y="179"/>
                </a:cxn>
                <a:cxn ang="0">
                  <a:pos x="335" y="187"/>
                </a:cxn>
                <a:cxn ang="0">
                  <a:pos x="313" y="194"/>
                </a:cxn>
                <a:cxn ang="0">
                  <a:pos x="292" y="199"/>
                </a:cxn>
                <a:cxn ang="0">
                  <a:pos x="268" y="202"/>
                </a:cxn>
                <a:cxn ang="0">
                  <a:pos x="246" y="206"/>
                </a:cxn>
                <a:cxn ang="0">
                  <a:pos x="223" y="206"/>
                </a:cxn>
                <a:cxn ang="0">
                  <a:pos x="200" y="206"/>
                </a:cxn>
                <a:cxn ang="0">
                  <a:pos x="178" y="204"/>
                </a:cxn>
                <a:cxn ang="0">
                  <a:pos x="154" y="201"/>
                </a:cxn>
                <a:cxn ang="0">
                  <a:pos x="133" y="196"/>
                </a:cxn>
                <a:cxn ang="0">
                  <a:pos x="111" y="189"/>
                </a:cxn>
                <a:cxn ang="0">
                  <a:pos x="96" y="184"/>
                </a:cxn>
                <a:cxn ang="0">
                  <a:pos x="79" y="177"/>
                </a:cxn>
                <a:cxn ang="0">
                  <a:pos x="64" y="169"/>
                </a:cxn>
                <a:cxn ang="0">
                  <a:pos x="51" y="160"/>
                </a:cxn>
                <a:cxn ang="0">
                  <a:pos x="35" y="150"/>
                </a:cxn>
                <a:cxn ang="0">
                  <a:pos x="24" y="139"/>
                </a:cxn>
                <a:cxn ang="0">
                  <a:pos x="10" y="127"/>
                </a:cxn>
                <a:cxn ang="0">
                  <a:pos x="0" y="115"/>
                </a:cxn>
                <a:cxn ang="0">
                  <a:pos x="22" y="130"/>
                </a:cxn>
                <a:cxn ang="0">
                  <a:pos x="44" y="142"/>
                </a:cxn>
                <a:cxn ang="0">
                  <a:pos x="67" y="154"/>
                </a:cxn>
                <a:cxn ang="0">
                  <a:pos x="92" y="162"/>
                </a:cxn>
                <a:cxn ang="0">
                  <a:pos x="118" y="169"/>
                </a:cxn>
                <a:cxn ang="0">
                  <a:pos x="143" y="174"/>
                </a:cxn>
                <a:cxn ang="0">
                  <a:pos x="168" y="177"/>
                </a:cxn>
                <a:cxn ang="0">
                  <a:pos x="195" y="179"/>
                </a:cxn>
                <a:cxn ang="0">
                  <a:pos x="221" y="179"/>
                </a:cxn>
                <a:cxn ang="0">
                  <a:pos x="246" y="177"/>
                </a:cxn>
                <a:cxn ang="0">
                  <a:pos x="273" y="174"/>
                </a:cxn>
                <a:cxn ang="0">
                  <a:pos x="298" y="167"/>
                </a:cxn>
                <a:cxn ang="0">
                  <a:pos x="323" y="160"/>
                </a:cxn>
                <a:cxn ang="0">
                  <a:pos x="349" y="152"/>
                </a:cxn>
                <a:cxn ang="0">
                  <a:pos x="374" y="142"/>
                </a:cxn>
                <a:cxn ang="0">
                  <a:pos x="397" y="130"/>
                </a:cxn>
                <a:cxn ang="0">
                  <a:pos x="414" y="120"/>
                </a:cxn>
                <a:cxn ang="0">
                  <a:pos x="431" y="108"/>
                </a:cxn>
                <a:cxn ang="0">
                  <a:pos x="446" y="93"/>
                </a:cxn>
                <a:cxn ang="0">
                  <a:pos x="457" y="77"/>
                </a:cxn>
                <a:cxn ang="0">
                  <a:pos x="469" y="58"/>
                </a:cxn>
                <a:cxn ang="0">
                  <a:pos x="477" y="38"/>
                </a:cxn>
                <a:cxn ang="0">
                  <a:pos x="486" y="20"/>
                </a:cxn>
                <a:cxn ang="0">
                  <a:pos x="491" y="0"/>
                </a:cxn>
                <a:cxn ang="0">
                  <a:pos x="494" y="16"/>
                </a:cxn>
                <a:cxn ang="0">
                  <a:pos x="494" y="33"/>
                </a:cxn>
                <a:cxn ang="0">
                  <a:pos x="491" y="50"/>
                </a:cxn>
                <a:cxn ang="0">
                  <a:pos x="487" y="65"/>
                </a:cxn>
                <a:cxn ang="0">
                  <a:pos x="481" y="80"/>
                </a:cxn>
                <a:cxn ang="0">
                  <a:pos x="472" y="95"/>
                </a:cxn>
                <a:cxn ang="0">
                  <a:pos x="462" y="108"/>
                </a:cxn>
                <a:cxn ang="0">
                  <a:pos x="451" y="122"/>
                </a:cxn>
              </a:cxnLst>
              <a:rect l="0" t="0" r="r" b="b"/>
              <a:pathLst>
                <a:path w="494" h="206">
                  <a:moveTo>
                    <a:pt x="451" y="122"/>
                  </a:moveTo>
                  <a:lnTo>
                    <a:pt x="434" y="135"/>
                  </a:lnTo>
                  <a:lnTo>
                    <a:pt x="415" y="149"/>
                  </a:lnTo>
                  <a:lnTo>
                    <a:pt x="395" y="159"/>
                  </a:lnTo>
                  <a:lnTo>
                    <a:pt x="377" y="170"/>
                  </a:lnTo>
                  <a:lnTo>
                    <a:pt x="355" y="179"/>
                  </a:lnTo>
                  <a:lnTo>
                    <a:pt x="335" y="187"/>
                  </a:lnTo>
                  <a:lnTo>
                    <a:pt x="313" y="194"/>
                  </a:lnTo>
                  <a:lnTo>
                    <a:pt x="292" y="199"/>
                  </a:lnTo>
                  <a:lnTo>
                    <a:pt x="268" y="202"/>
                  </a:lnTo>
                  <a:lnTo>
                    <a:pt x="246" y="206"/>
                  </a:lnTo>
                  <a:lnTo>
                    <a:pt x="223" y="206"/>
                  </a:lnTo>
                  <a:lnTo>
                    <a:pt x="200" y="206"/>
                  </a:lnTo>
                  <a:lnTo>
                    <a:pt x="178" y="204"/>
                  </a:lnTo>
                  <a:lnTo>
                    <a:pt x="154" y="201"/>
                  </a:lnTo>
                  <a:lnTo>
                    <a:pt x="133" y="196"/>
                  </a:lnTo>
                  <a:lnTo>
                    <a:pt x="111" y="189"/>
                  </a:lnTo>
                  <a:lnTo>
                    <a:pt x="96" y="184"/>
                  </a:lnTo>
                  <a:lnTo>
                    <a:pt x="79" y="177"/>
                  </a:lnTo>
                  <a:lnTo>
                    <a:pt x="64" y="169"/>
                  </a:lnTo>
                  <a:lnTo>
                    <a:pt x="51" y="160"/>
                  </a:lnTo>
                  <a:lnTo>
                    <a:pt x="35" y="150"/>
                  </a:lnTo>
                  <a:lnTo>
                    <a:pt x="24" y="139"/>
                  </a:lnTo>
                  <a:lnTo>
                    <a:pt x="10" y="127"/>
                  </a:lnTo>
                  <a:lnTo>
                    <a:pt x="0" y="115"/>
                  </a:lnTo>
                  <a:lnTo>
                    <a:pt x="22" y="130"/>
                  </a:lnTo>
                  <a:lnTo>
                    <a:pt x="44" y="142"/>
                  </a:lnTo>
                  <a:lnTo>
                    <a:pt x="67" y="154"/>
                  </a:lnTo>
                  <a:lnTo>
                    <a:pt x="92" y="162"/>
                  </a:lnTo>
                  <a:lnTo>
                    <a:pt x="118" y="169"/>
                  </a:lnTo>
                  <a:lnTo>
                    <a:pt x="143" y="174"/>
                  </a:lnTo>
                  <a:lnTo>
                    <a:pt x="168" y="177"/>
                  </a:lnTo>
                  <a:lnTo>
                    <a:pt x="195" y="179"/>
                  </a:lnTo>
                  <a:lnTo>
                    <a:pt x="221" y="179"/>
                  </a:lnTo>
                  <a:lnTo>
                    <a:pt x="246" y="177"/>
                  </a:lnTo>
                  <a:lnTo>
                    <a:pt x="273" y="174"/>
                  </a:lnTo>
                  <a:lnTo>
                    <a:pt x="298" y="167"/>
                  </a:lnTo>
                  <a:lnTo>
                    <a:pt x="323" y="160"/>
                  </a:lnTo>
                  <a:lnTo>
                    <a:pt x="349" y="152"/>
                  </a:lnTo>
                  <a:lnTo>
                    <a:pt x="374" y="142"/>
                  </a:lnTo>
                  <a:lnTo>
                    <a:pt x="397" y="130"/>
                  </a:lnTo>
                  <a:lnTo>
                    <a:pt x="414" y="120"/>
                  </a:lnTo>
                  <a:lnTo>
                    <a:pt x="431" y="108"/>
                  </a:lnTo>
                  <a:lnTo>
                    <a:pt x="446" y="93"/>
                  </a:lnTo>
                  <a:lnTo>
                    <a:pt x="457" y="77"/>
                  </a:lnTo>
                  <a:lnTo>
                    <a:pt x="469" y="58"/>
                  </a:lnTo>
                  <a:lnTo>
                    <a:pt x="477" y="38"/>
                  </a:lnTo>
                  <a:lnTo>
                    <a:pt x="486" y="20"/>
                  </a:lnTo>
                  <a:lnTo>
                    <a:pt x="491" y="0"/>
                  </a:lnTo>
                  <a:lnTo>
                    <a:pt x="494" y="16"/>
                  </a:lnTo>
                  <a:lnTo>
                    <a:pt x="494" y="33"/>
                  </a:lnTo>
                  <a:lnTo>
                    <a:pt x="491" y="50"/>
                  </a:lnTo>
                  <a:lnTo>
                    <a:pt x="487" y="65"/>
                  </a:lnTo>
                  <a:lnTo>
                    <a:pt x="481" y="80"/>
                  </a:lnTo>
                  <a:lnTo>
                    <a:pt x="472" y="95"/>
                  </a:lnTo>
                  <a:lnTo>
                    <a:pt x="462" y="108"/>
                  </a:lnTo>
                  <a:lnTo>
                    <a:pt x="451" y="122"/>
                  </a:lnTo>
                  <a:close/>
                </a:path>
              </a:pathLst>
            </a:custGeom>
            <a:solidFill>
              <a:srgbClr val="808080"/>
            </a:solidFill>
            <a:ln w="9525">
              <a:noFill/>
              <a:round/>
              <a:headEnd/>
              <a:tailEnd/>
            </a:ln>
          </p:spPr>
          <p:txBody>
            <a:bodyPr/>
            <a:lstStyle/>
            <a:p>
              <a:pPr algn="l">
                <a:buClr>
                  <a:srgbClr val="006600"/>
                </a:buClr>
              </a:pPr>
              <a:endParaRPr lang="en-US" dirty="0">
                <a:solidFill>
                  <a:srgbClr val="FFFFFF"/>
                </a:solidFill>
              </a:endParaRPr>
            </a:p>
          </p:txBody>
        </p:sp>
        <p:sp>
          <p:nvSpPr>
            <p:cNvPr id="78" name="Freeform 98"/>
            <p:cNvSpPr>
              <a:spLocks/>
            </p:cNvSpPr>
            <p:nvPr/>
          </p:nvSpPr>
          <p:spPr bwMode="auto">
            <a:xfrm>
              <a:off x="5240" y="1932"/>
              <a:ext cx="53" cy="50"/>
            </a:xfrm>
            <a:custGeom>
              <a:avLst/>
              <a:gdLst/>
              <a:ahLst/>
              <a:cxnLst>
                <a:cxn ang="0">
                  <a:pos x="0" y="43"/>
                </a:cxn>
                <a:cxn ang="0">
                  <a:pos x="3" y="37"/>
                </a:cxn>
                <a:cxn ang="0">
                  <a:pos x="8" y="30"/>
                </a:cxn>
                <a:cxn ang="0">
                  <a:pos x="13" y="25"/>
                </a:cxn>
                <a:cxn ang="0">
                  <a:pos x="20" y="18"/>
                </a:cxn>
                <a:cxn ang="0">
                  <a:pos x="28" y="13"/>
                </a:cxn>
                <a:cxn ang="0">
                  <a:pos x="36" y="8"/>
                </a:cxn>
                <a:cxn ang="0">
                  <a:pos x="43" y="3"/>
                </a:cxn>
                <a:cxn ang="0">
                  <a:pos x="50" y="0"/>
                </a:cxn>
                <a:cxn ang="0">
                  <a:pos x="0" y="43"/>
                </a:cxn>
              </a:cxnLst>
              <a:rect l="0" t="0" r="r" b="b"/>
              <a:pathLst>
                <a:path w="50" h="43">
                  <a:moveTo>
                    <a:pt x="0" y="43"/>
                  </a:moveTo>
                  <a:lnTo>
                    <a:pt x="3" y="37"/>
                  </a:lnTo>
                  <a:lnTo>
                    <a:pt x="8" y="30"/>
                  </a:lnTo>
                  <a:lnTo>
                    <a:pt x="13" y="25"/>
                  </a:lnTo>
                  <a:lnTo>
                    <a:pt x="20" y="18"/>
                  </a:lnTo>
                  <a:lnTo>
                    <a:pt x="28" y="13"/>
                  </a:lnTo>
                  <a:lnTo>
                    <a:pt x="36" y="8"/>
                  </a:lnTo>
                  <a:lnTo>
                    <a:pt x="43" y="3"/>
                  </a:lnTo>
                  <a:lnTo>
                    <a:pt x="50" y="0"/>
                  </a:lnTo>
                  <a:lnTo>
                    <a:pt x="0" y="43"/>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79" name="Freeform 99"/>
            <p:cNvSpPr>
              <a:spLocks/>
            </p:cNvSpPr>
            <p:nvPr/>
          </p:nvSpPr>
          <p:spPr bwMode="auto">
            <a:xfrm>
              <a:off x="5085" y="1939"/>
              <a:ext cx="138" cy="55"/>
            </a:xfrm>
            <a:custGeom>
              <a:avLst/>
              <a:gdLst/>
              <a:ahLst/>
              <a:cxnLst>
                <a:cxn ang="0">
                  <a:pos x="92" y="12"/>
                </a:cxn>
                <a:cxn ang="0">
                  <a:pos x="102" y="10"/>
                </a:cxn>
                <a:cxn ang="0">
                  <a:pos x="112" y="5"/>
                </a:cxn>
                <a:cxn ang="0">
                  <a:pos x="122" y="4"/>
                </a:cxn>
                <a:cxn ang="0">
                  <a:pos x="131" y="10"/>
                </a:cxn>
                <a:cxn ang="0">
                  <a:pos x="124" y="15"/>
                </a:cxn>
                <a:cxn ang="0">
                  <a:pos x="117" y="19"/>
                </a:cxn>
                <a:cxn ang="0">
                  <a:pos x="109" y="21"/>
                </a:cxn>
                <a:cxn ang="0">
                  <a:pos x="101" y="22"/>
                </a:cxn>
                <a:cxn ang="0">
                  <a:pos x="92" y="24"/>
                </a:cxn>
                <a:cxn ang="0">
                  <a:pos x="86" y="27"/>
                </a:cxn>
                <a:cxn ang="0">
                  <a:pos x="77" y="31"/>
                </a:cxn>
                <a:cxn ang="0">
                  <a:pos x="71" y="36"/>
                </a:cxn>
                <a:cxn ang="0">
                  <a:pos x="4" y="49"/>
                </a:cxn>
                <a:cxn ang="0">
                  <a:pos x="0" y="46"/>
                </a:cxn>
                <a:cxn ang="0">
                  <a:pos x="0" y="42"/>
                </a:cxn>
                <a:cxn ang="0">
                  <a:pos x="0" y="39"/>
                </a:cxn>
                <a:cxn ang="0">
                  <a:pos x="0" y="36"/>
                </a:cxn>
                <a:cxn ang="0">
                  <a:pos x="10" y="31"/>
                </a:cxn>
                <a:cxn ang="0">
                  <a:pos x="22" y="27"/>
                </a:cxn>
                <a:cxn ang="0">
                  <a:pos x="32" y="24"/>
                </a:cxn>
                <a:cxn ang="0">
                  <a:pos x="44" y="21"/>
                </a:cxn>
                <a:cxn ang="0">
                  <a:pos x="54" y="15"/>
                </a:cxn>
                <a:cxn ang="0">
                  <a:pos x="64" y="12"/>
                </a:cxn>
                <a:cxn ang="0">
                  <a:pos x="74" y="5"/>
                </a:cxn>
                <a:cxn ang="0">
                  <a:pos x="84" y="0"/>
                </a:cxn>
                <a:cxn ang="0">
                  <a:pos x="87" y="2"/>
                </a:cxn>
                <a:cxn ang="0">
                  <a:pos x="91" y="4"/>
                </a:cxn>
                <a:cxn ang="0">
                  <a:pos x="92" y="7"/>
                </a:cxn>
                <a:cxn ang="0">
                  <a:pos x="92" y="12"/>
                </a:cxn>
              </a:cxnLst>
              <a:rect l="0" t="0" r="r" b="b"/>
              <a:pathLst>
                <a:path w="131" h="49">
                  <a:moveTo>
                    <a:pt x="92" y="12"/>
                  </a:moveTo>
                  <a:lnTo>
                    <a:pt x="102" y="10"/>
                  </a:lnTo>
                  <a:lnTo>
                    <a:pt x="112" y="5"/>
                  </a:lnTo>
                  <a:lnTo>
                    <a:pt x="122" y="4"/>
                  </a:lnTo>
                  <a:lnTo>
                    <a:pt x="131" y="10"/>
                  </a:lnTo>
                  <a:lnTo>
                    <a:pt x="124" y="15"/>
                  </a:lnTo>
                  <a:lnTo>
                    <a:pt x="117" y="19"/>
                  </a:lnTo>
                  <a:lnTo>
                    <a:pt x="109" y="21"/>
                  </a:lnTo>
                  <a:lnTo>
                    <a:pt x="101" y="22"/>
                  </a:lnTo>
                  <a:lnTo>
                    <a:pt x="92" y="24"/>
                  </a:lnTo>
                  <a:lnTo>
                    <a:pt x="86" y="27"/>
                  </a:lnTo>
                  <a:lnTo>
                    <a:pt x="77" y="31"/>
                  </a:lnTo>
                  <a:lnTo>
                    <a:pt x="71" y="36"/>
                  </a:lnTo>
                  <a:lnTo>
                    <a:pt x="4" y="49"/>
                  </a:lnTo>
                  <a:lnTo>
                    <a:pt x="0" y="46"/>
                  </a:lnTo>
                  <a:lnTo>
                    <a:pt x="0" y="42"/>
                  </a:lnTo>
                  <a:lnTo>
                    <a:pt x="0" y="39"/>
                  </a:lnTo>
                  <a:lnTo>
                    <a:pt x="0" y="36"/>
                  </a:lnTo>
                  <a:lnTo>
                    <a:pt x="10" y="31"/>
                  </a:lnTo>
                  <a:lnTo>
                    <a:pt x="22" y="27"/>
                  </a:lnTo>
                  <a:lnTo>
                    <a:pt x="32" y="24"/>
                  </a:lnTo>
                  <a:lnTo>
                    <a:pt x="44" y="21"/>
                  </a:lnTo>
                  <a:lnTo>
                    <a:pt x="54" y="15"/>
                  </a:lnTo>
                  <a:lnTo>
                    <a:pt x="64" y="12"/>
                  </a:lnTo>
                  <a:lnTo>
                    <a:pt x="74" y="5"/>
                  </a:lnTo>
                  <a:lnTo>
                    <a:pt x="84" y="0"/>
                  </a:lnTo>
                  <a:lnTo>
                    <a:pt x="87" y="2"/>
                  </a:lnTo>
                  <a:lnTo>
                    <a:pt x="91" y="4"/>
                  </a:lnTo>
                  <a:lnTo>
                    <a:pt x="92" y="7"/>
                  </a:lnTo>
                  <a:lnTo>
                    <a:pt x="92" y="12"/>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80" name="Freeform 100"/>
            <p:cNvSpPr>
              <a:spLocks/>
            </p:cNvSpPr>
            <p:nvPr/>
          </p:nvSpPr>
          <p:spPr bwMode="auto">
            <a:xfrm>
              <a:off x="3520" y="1969"/>
              <a:ext cx="1228" cy="661"/>
            </a:xfrm>
            <a:custGeom>
              <a:avLst/>
              <a:gdLst/>
              <a:ahLst/>
              <a:cxnLst>
                <a:cxn ang="0">
                  <a:pos x="1140" y="21"/>
                </a:cxn>
                <a:cxn ang="0">
                  <a:pos x="1100" y="40"/>
                </a:cxn>
                <a:cxn ang="0">
                  <a:pos x="1061" y="60"/>
                </a:cxn>
                <a:cxn ang="0">
                  <a:pos x="1021" y="80"/>
                </a:cxn>
                <a:cxn ang="0">
                  <a:pos x="981" y="100"/>
                </a:cxn>
                <a:cxn ang="0">
                  <a:pos x="943" y="120"/>
                </a:cxn>
                <a:cxn ang="0">
                  <a:pos x="902" y="139"/>
                </a:cxn>
                <a:cxn ang="0">
                  <a:pos x="861" y="155"/>
                </a:cxn>
                <a:cxn ang="0">
                  <a:pos x="794" y="185"/>
                </a:cxn>
                <a:cxn ang="0">
                  <a:pos x="702" y="229"/>
                </a:cxn>
                <a:cxn ang="0">
                  <a:pos x="610" y="273"/>
                </a:cxn>
                <a:cxn ang="0">
                  <a:pos x="517" y="316"/>
                </a:cxn>
                <a:cxn ang="0">
                  <a:pos x="425" y="361"/>
                </a:cxn>
                <a:cxn ang="0">
                  <a:pos x="333" y="407"/>
                </a:cxn>
                <a:cxn ang="0">
                  <a:pos x="245" y="453"/>
                </a:cxn>
                <a:cxn ang="0">
                  <a:pos x="156" y="504"/>
                </a:cxn>
                <a:cxn ang="0">
                  <a:pos x="101" y="536"/>
                </a:cxn>
                <a:cxn ang="0">
                  <a:pos x="77" y="549"/>
                </a:cxn>
                <a:cxn ang="0">
                  <a:pos x="59" y="557"/>
                </a:cxn>
                <a:cxn ang="0">
                  <a:pos x="42" y="566"/>
                </a:cxn>
                <a:cxn ang="0">
                  <a:pos x="25" y="574"/>
                </a:cxn>
                <a:cxn ang="0">
                  <a:pos x="9" y="579"/>
                </a:cxn>
                <a:cxn ang="0">
                  <a:pos x="0" y="574"/>
                </a:cxn>
                <a:cxn ang="0">
                  <a:pos x="52" y="552"/>
                </a:cxn>
                <a:cxn ang="0">
                  <a:pos x="102" y="525"/>
                </a:cxn>
                <a:cxn ang="0">
                  <a:pos x="153" y="495"/>
                </a:cxn>
                <a:cxn ang="0">
                  <a:pos x="199" y="465"/>
                </a:cxn>
                <a:cxn ang="0">
                  <a:pos x="248" y="435"/>
                </a:cxn>
                <a:cxn ang="0">
                  <a:pos x="297" y="405"/>
                </a:cxn>
                <a:cxn ang="0">
                  <a:pos x="347" y="378"/>
                </a:cxn>
                <a:cxn ang="0">
                  <a:pos x="399" y="355"/>
                </a:cxn>
                <a:cxn ang="0">
                  <a:pos x="444" y="335"/>
                </a:cxn>
                <a:cxn ang="0">
                  <a:pos x="491" y="311"/>
                </a:cxn>
                <a:cxn ang="0">
                  <a:pos x="536" y="289"/>
                </a:cxn>
                <a:cxn ang="0">
                  <a:pos x="583" y="269"/>
                </a:cxn>
                <a:cxn ang="0">
                  <a:pos x="625" y="246"/>
                </a:cxn>
                <a:cxn ang="0">
                  <a:pos x="666" y="226"/>
                </a:cxn>
                <a:cxn ang="0">
                  <a:pos x="710" y="206"/>
                </a:cxn>
                <a:cxn ang="0">
                  <a:pos x="753" y="187"/>
                </a:cxn>
                <a:cxn ang="0">
                  <a:pos x="804" y="157"/>
                </a:cxn>
                <a:cxn ang="0">
                  <a:pos x="856" y="130"/>
                </a:cxn>
                <a:cxn ang="0">
                  <a:pos x="907" y="107"/>
                </a:cxn>
                <a:cxn ang="0">
                  <a:pos x="961" y="83"/>
                </a:cxn>
                <a:cxn ang="0">
                  <a:pos x="1008" y="58"/>
                </a:cxn>
                <a:cxn ang="0">
                  <a:pos x="1060" y="40"/>
                </a:cxn>
                <a:cxn ang="0">
                  <a:pos x="1110" y="23"/>
                </a:cxn>
                <a:cxn ang="0">
                  <a:pos x="1159" y="0"/>
                </a:cxn>
              </a:cxnLst>
              <a:rect l="0" t="0" r="r" b="b"/>
              <a:pathLst>
                <a:path w="1160" h="579">
                  <a:moveTo>
                    <a:pt x="1160" y="11"/>
                  </a:moveTo>
                  <a:lnTo>
                    <a:pt x="1140" y="21"/>
                  </a:lnTo>
                  <a:lnTo>
                    <a:pt x="1120" y="30"/>
                  </a:lnTo>
                  <a:lnTo>
                    <a:pt x="1100" y="40"/>
                  </a:lnTo>
                  <a:lnTo>
                    <a:pt x="1080" y="50"/>
                  </a:lnTo>
                  <a:lnTo>
                    <a:pt x="1061" y="60"/>
                  </a:lnTo>
                  <a:lnTo>
                    <a:pt x="1041" y="70"/>
                  </a:lnTo>
                  <a:lnTo>
                    <a:pt x="1021" y="80"/>
                  </a:lnTo>
                  <a:lnTo>
                    <a:pt x="1001" y="90"/>
                  </a:lnTo>
                  <a:lnTo>
                    <a:pt x="981" y="100"/>
                  </a:lnTo>
                  <a:lnTo>
                    <a:pt x="963" y="110"/>
                  </a:lnTo>
                  <a:lnTo>
                    <a:pt x="943" y="120"/>
                  </a:lnTo>
                  <a:lnTo>
                    <a:pt x="923" y="129"/>
                  </a:lnTo>
                  <a:lnTo>
                    <a:pt x="902" y="139"/>
                  </a:lnTo>
                  <a:lnTo>
                    <a:pt x="882" y="147"/>
                  </a:lnTo>
                  <a:lnTo>
                    <a:pt x="861" y="155"/>
                  </a:lnTo>
                  <a:lnTo>
                    <a:pt x="841" y="164"/>
                  </a:lnTo>
                  <a:lnTo>
                    <a:pt x="794" y="185"/>
                  </a:lnTo>
                  <a:lnTo>
                    <a:pt x="748" y="207"/>
                  </a:lnTo>
                  <a:lnTo>
                    <a:pt x="702" y="229"/>
                  </a:lnTo>
                  <a:lnTo>
                    <a:pt x="655" y="251"/>
                  </a:lnTo>
                  <a:lnTo>
                    <a:pt x="610" y="273"/>
                  </a:lnTo>
                  <a:lnTo>
                    <a:pt x="563" y="294"/>
                  </a:lnTo>
                  <a:lnTo>
                    <a:pt x="517" y="316"/>
                  </a:lnTo>
                  <a:lnTo>
                    <a:pt x="471" y="338"/>
                  </a:lnTo>
                  <a:lnTo>
                    <a:pt x="425" y="361"/>
                  </a:lnTo>
                  <a:lnTo>
                    <a:pt x="380" y="383"/>
                  </a:lnTo>
                  <a:lnTo>
                    <a:pt x="333" y="407"/>
                  </a:lnTo>
                  <a:lnTo>
                    <a:pt x="290" y="430"/>
                  </a:lnTo>
                  <a:lnTo>
                    <a:pt x="245" y="453"/>
                  </a:lnTo>
                  <a:lnTo>
                    <a:pt x="199" y="479"/>
                  </a:lnTo>
                  <a:lnTo>
                    <a:pt x="156" y="504"/>
                  </a:lnTo>
                  <a:lnTo>
                    <a:pt x="112" y="531"/>
                  </a:lnTo>
                  <a:lnTo>
                    <a:pt x="101" y="536"/>
                  </a:lnTo>
                  <a:lnTo>
                    <a:pt x="89" y="542"/>
                  </a:lnTo>
                  <a:lnTo>
                    <a:pt x="77" y="549"/>
                  </a:lnTo>
                  <a:lnTo>
                    <a:pt x="67" y="554"/>
                  </a:lnTo>
                  <a:lnTo>
                    <a:pt x="59" y="557"/>
                  </a:lnTo>
                  <a:lnTo>
                    <a:pt x="50" y="561"/>
                  </a:lnTo>
                  <a:lnTo>
                    <a:pt x="42" y="566"/>
                  </a:lnTo>
                  <a:lnTo>
                    <a:pt x="34" y="571"/>
                  </a:lnTo>
                  <a:lnTo>
                    <a:pt x="25" y="574"/>
                  </a:lnTo>
                  <a:lnTo>
                    <a:pt x="17" y="577"/>
                  </a:lnTo>
                  <a:lnTo>
                    <a:pt x="9" y="579"/>
                  </a:lnTo>
                  <a:lnTo>
                    <a:pt x="0" y="577"/>
                  </a:lnTo>
                  <a:lnTo>
                    <a:pt x="0" y="574"/>
                  </a:lnTo>
                  <a:lnTo>
                    <a:pt x="27" y="564"/>
                  </a:lnTo>
                  <a:lnTo>
                    <a:pt x="52" y="552"/>
                  </a:lnTo>
                  <a:lnTo>
                    <a:pt x="77" y="539"/>
                  </a:lnTo>
                  <a:lnTo>
                    <a:pt x="102" y="525"/>
                  </a:lnTo>
                  <a:lnTo>
                    <a:pt x="127" y="510"/>
                  </a:lnTo>
                  <a:lnTo>
                    <a:pt x="153" y="495"/>
                  </a:lnTo>
                  <a:lnTo>
                    <a:pt x="176" y="480"/>
                  </a:lnTo>
                  <a:lnTo>
                    <a:pt x="199" y="465"/>
                  </a:lnTo>
                  <a:lnTo>
                    <a:pt x="225" y="450"/>
                  </a:lnTo>
                  <a:lnTo>
                    <a:pt x="248" y="435"/>
                  </a:lnTo>
                  <a:lnTo>
                    <a:pt x="273" y="420"/>
                  </a:lnTo>
                  <a:lnTo>
                    <a:pt x="297" y="405"/>
                  </a:lnTo>
                  <a:lnTo>
                    <a:pt x="322" y="391"/>
                  </a:lnTo>
                  <a:lnTo>
                    <a:pt x="347" y="378"/>
                  </a:lnTo>
                  <a:lnTo>
                    <a:pt x="372" y="366"/>
                  </a:lnTo>
                  <a:lnTo>
                    <a:pt x="399" y="355"/>
                  </a:lnTo>
                  <a:lnTo>
                    <a:pt x="422" y="345"/>
                  </a:lnTo>
                  <a:lnTo>
                    <a:pt x="444" y="335"/>
                  </a:lnTo>
                  <a:lnTo>
                    <a:pt x="467" y="323"/>
                  </a:lnTo>
                  <a:lnTo>
                    <a:pt x="491" y="311"/>
                  </a:lnTo>
                  <a:lnTo>
                    <a:pt x="512" y="301"/>
                  </a:lnTo>
                  <a:lnTo>
                    <a:pt x="536" y="289"/>
                  </a:lnTo>
                  <a:lnTo>
                    <a:pt x="559" y="279"/>
                  </a:lnTo>
                  <a:lnTo>
                    <a:pt x="583" y="269"/>
                  </a:lnTo>
                  <a:lnTo>
                    <a:pt x="603" y="257"/>
                  </a:lnTo>
                  <a:lnTo>
                    <a:pt x="625" y="246"/>
                  </a:lnTo>
                  <a:lnTo>
                    <a:pt x="645" y="236"/>
                  </a:lnTo>
                  <a:lnTo>
                    <a:pt x="666" y="226"/>
                  </a:lnTo>
                  <a:lnTo>
                    <a:pt x="688" y="216"/>
                  </a:lnTo>
                  <a:lnTo>
                    <a:pt x="710" y="206"/>
                  </a:lnTo>
                  <a:lnTo>
                    <a:pt x="732" y="197"/>
                  </a:lnTo>
                  <a:lnTo>
                    <a:pt x="753" y="187"/>
                  </a:lnTo>
                  <a:lnTo>
                    <a:pt x="779" y="170"/>
                  </a:lnTo>
                  <a:lnTo>
                    <a:pt x="804" y="157"/>
                  </a:lnTo>
                  <a:lnTo>
                    <a:pt x="829" y="144"/>
                  </a:lnTo>
                  <a:lnTo>
                    <a:pt x="856" y="130"/>
                  </a:lnTo>
                  <a:lnTo>
                    <a:pt x="881" y="118"/>
                  </a:lnTo>
                  <a:lnTo>
                    <a:pt x="907" y="107"/>
                  </a:lnTo>
                  <a:lnTo>
                    <a:pt x="934" y="95"/>
                  </a:lnTo>
                  <a:lnTo>
                    <a:pt x="961" y="83"/>
                  </a:lnTo>
                  <a:lnTo>
                    <a:pt x="984" y="70"/>
                  </a:lnTo>
                  <a:lnTo>
                    <a:pt x="1008" y="58"/>
                  </a:lnTo>
                  <a:lnTo>
                    <a:pt x="1033" y="48"/>
                  </a:lnTo>
                  <a:lnTo>
                    <a:pt x="1060" y="40"/>
                  </a:lnTo>
                  <a:lnTo>
                    <a:pt x="1085" y="31"/>
                  </a:lnTo>
                  <a:lnTo>
                    <a:pt x="1110" y="23"/>
                  </a:lnTo>
                  <a:lnTo>
                    <a:pt x="1135" y="11"/>
                  </a:lnTo>
                  <a:lnTo>
                    <a:pt x="1159" y="0"/>
                  </a:lnTo>
                  <a:lnTo>
                    <a:pt x="1160" y="11"/>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81" name="Freeform 101"/>
            <p:cNvSpPr>
              <a:spLocks/>
            </p:cNvSpPr>
            <p:nvPr/>
          </p:nvSpPr>
          <p:spPr bwMode="auto">
            <a:xfrm>
              <a:off x="2961" y="2064"/>
              <a:ext cx="553" cy="484"/>
            </a:xfrm>
            <a:custGeom>
              <a:avLst/>
              <a:gdLst/>
              <a:ahLst/>
              <a:cxnLst>
                <a:cxn ang="0">
                  <a:pos x="115" y="82"/>
                </a:cxn>
                <a:cxn ang="0">
                  <a:pos x="151" y="111"/>
                </a:cxn>
                <a:cxn ang="0">
                  <a:pos x="186" y="141"/>
                </a:cxn>
                <a:cxn ang="0">
                  <a:pos x="223" y="166"/>
                </a:cxn>
                <a:cxn ang="0">
                  <a:pos x="246" y="183"/>
                </a:cxn>
                <a:cxn ang="0">
                  <a:pos x="256" y="194"/>
                </a:cxn>
                <a:cxn ang="0">
                  <a:pos x="269" y="206"/>
                </a:cxn>
                <a:cxn ang="0">
                  <a:pos x="285" y="216"/>
                </a:cxn>
                <a:cxn ang="0">
                  <a:pos x="318" y="243"/>
                </a:cxn>
                <a:cxn ang="0">
                  <a:pos x="375" y="285"/>
                </a:cxn>
                <a:cxn ang="0">
                  <a:pos x="434" y="327"/>
                </a:cxn>
                <a:cxn ang="0">
                  <a:pos x="492" y="372"/>
                </a:cxn>
                <a:cxn ang="0">
                  <a:pos x="522" y="405"/>
                </a:cxn>
                <a:cxn ang="0">
                  <a:pos x="514" y="419"/>
                </a:cxn>
                <a:cxn ang="0">
                  <a:pos x="495" y="424"/>
                </a:cxn>
                <a:cxn ang="0">
                  <a:pos x="480" y="415"/>
                </a:cxn>
                <a:cxn ang="0">
                  <a:pos x="469" y="400"/>
                </a:cxn>
                <a:cxn ang="0">
                  <a:pos x="455" y="390"/>
                </a:cxn>
                <a:cxn ang="0">
                  <a:pos x="422" y="370"/>
                </a:cxn>
                <a:cxn ang="0">
                  <a:pos x="375" y="335"/>
                </a:cxn>
                <a:cxn ang="0">
                  <a:pos x="328" y="298"/>
                </a:cxn>
                <a:cxn ang="0">
                  <a:pos x="281" y="260"/>
                </a:cxn>
                <a:cxn ang="0">
                  <a:pos x="234" y="223"/>
                </a:cxn>
                <a:cxn ang="0">
                  <a:pos x="187" y="184"/>
                </a:cxn>
                <a:cxn ang="0">
                  <a:pos x="141" y="147"/>
                </a:cxn>
                <a:cxn ang="0">
                  <a:pos x="95" y="109"/>
                </a:cxn>
                <a:cxn ang="0">
                  <a:pos x="62" y="87"/>
                </a:cxn>
                <a:cxn ang="0">
                  <a:pos x="45" y="75"/>
                </a:cxn>
                <a:cxn ang="0">
                  <a:pos x="30" y="59"/>
                </a:cxn>
                <a:cxn ang="0">
                  <a:pos x="13" y="45"/>
                </a:cxn>
                <a:cxn ang="0">
                  <a:pos x="2" y="30"/>
                </a:cxn>
                <a:cxn ang="0">
                  <a:pos x="2" y="8"/>
                </a:cxn>
                <a:cxn ang="0">
                  <a:pos x="22" y="5"/>
                </a:cxn>
                <a:cxn ang="0">
                  <a:pos x="47" y="18"/>
                </a:cxn>
                <a:cxn ang="0">
                  <a:pos x="72" y="35"/>
                </a:cxn>
                <a:cxn ang="0">
                  <a:pos x="90" y="57"/>
                </a:cxn>
              </a:cxnLst>
              <a:rect l="0" t="0" r="r" b="b"/>
              <a:pathLst>
                <a:path w="522" h="424">
                  <a:moveTo>
                    <a:pt x="99" y="69"/>
                  </a:moveTo>
                  <a:lnTo>
                    <a:pt x="115" y="82"/>
                  </a:lnTo>
                  <a:lnTo>
                    <a:pt x="132" y="95"/>
                  </a:lnTo>
                  <a:lnTo>
                    <a:pt x="151" y="111"/>
                  </a:lnTo>
                  <a:lnTo>
                    <a:pt x="167" y="126"/>
                  </a:lnTo>
                  <a:lnTo>
                    <a:pt x="186" y="141"/>
                  </a:lnTo>
                  <a:lnTo>
                    <a:pt x="203" y="154"/>
                  </a:lnTo>
                  <a:lnTo>
                    <a:pt x="223" y="166"/>
                  </a:lnTo>
                  <a:lnTo>
                    <a:pt x="241" y="176"/>
                  </a:lnTo>
                  <a:lnTo>
                    <a:pt x="246" y="183"/>
                  </a:lnTo>
                  <a:lnTo>
                    <a:pt x="251" y="189"/>
                  </a:lnTo>
                  <a:lnTo>
                    <a:pt x="256" y="194"/>
                  </a:lnTo>
                  <a:lnTo>
                    <a:pt x="263" y="201"/>
                  </a:lnTo>
                  <a:lnTo>
                    <a:pt x="269" y="206"/>
                  </a:lnTo>
                  <a:lnTo>
                    <a:pt x="278" y="211"/>
                  </a:lnTo>
                  <a:lnTo>
                    <a:pt x="285" y="216"/>
                  </a:lnTo>
                  <a:lnTo>
                    <a:pt x="291" y="221"/>
                  </a:lnTo>
                  <a:lnTo>
                    <a:pt x="318" y="243"/>
                  </a:lnTo>
                  <a:lnTo>
                    <a:pt x="345" y="265"/>
                  </a:lnTo>
                  <a:lnTo>
                    <a:pt x="375" y="285"/>
                  </a:lnTo>
                  <a:lnTo>
                    <a:pt x="405" y="306"/>
                  </a:lnTo>
                  <a:lnTo>
                    <a:pt x="434" y="327"/>
                  </a:lnTo>
                  <a:lnTo>
                    <a:pt x="464" y="348"/>
                  </a:lnTo>
                  <a:lnTo>
                    <a:pt x="492" y="372"/>
                  </a:lnTo>
                  <a:lnTo>
                    <a:pt x="519" y="397"/>
                  </a:lnTo>
                  <a:lnTo>
                    <a:pt x="522" y="405"/>
                  </a:lnTo>
                  <a:lnTo>
                    <a:pt x="521" y="412"/>
                  </a:lnTo>
                  <a:lnTo>
                    <a:pt x="514" y="419"/>
                  </a:lnTo>
                  <a:lnTo>
                    <a:pt x="507" y="422"/>
                  </a:lnTo>
                  <a:lnTo>
                    <a:pt x="495" y="424"/>
                  </a:lnTo>
                  <a:lnTo>
                    <a:pt x="487" y="420"/>
                  </a:lnTo>
                  <a:lnTo>
                    <a:pt x="480" y="415"/>
                  </a:lnTo>
                  <a:lnTo>
                    <a:pt x="475" y="407"/>
                  </a:lnTo>
                  <a:lnTo>
                    <a:pt x="469" y="400"/>
                  </a:lnTo>
                  <a:lnTo>
                    <a:pt x="464" y="394"/>
                  </a:lnTo>
                  <a:lnTo>
                    <a:pt x="455" y="390"/>
                  </a:lnTo>
                  <a:lnTo>
                    <a:pt x="445" y="389"/>
                  </a:lnTo>
                  <a:lnTo>
                    <a:pt x="422" y="370"/>
                  </a:lnTo>
                  <a:lnTo>
                    <a:pt x="398" y="353"/>
                  </a:lnTo>
                  <a:lnTo>
                    <a:pt x="375" y="335"/>
                  </a:lnTo>
                  <a:lnTo>
                    <a:pt x="351" y="317"/>
                  </a:lnTo>
                  <a:lnTo>
                    <a:pt x="328" y="298"/>
                  </a:lnTo>
                  <a:lnTo>
                    <a:pt x="305" y="280"/>
                  </a:lnTo>
                  <a:lnTo>
                    <a:pt x="281" y="260"/>
                  </a:lnTo>
                  <a:lnTo>
                    <a:pt x="258" y="241"/>
                  </a:lnTo>
                  <a:lnTo>
                    <a:pt x="234" y="223"/>
                  </a:lnTo>
                  <a:lnTo>
                    <a:pt x="211" y="203"/>
                  </a:lnTo>
                  <a:lnTo>
                    <a:pt x="187" y="184"/>
                  </a:lnTo>
                  <a:lnTo>
                    <a:pt x="164" y="166"/>
                  </a:lnTo>
                  <a:lnTo>
                    <a:pt x="141" y="147"/>
                  </a:lnTo>
                  <a:lnTo>
                    <a:pt x="119" y="127"/>
                  </a:lnTo>
                  <a:lnTo>
                    <a:pt x="95" y="109"/>
                  </a:lnTo>
                  <a:lnTo>
                    <a:pt x="72" y="90"/>
                  </a:lnTo>
                  <a:lnTo>
                    <a:pt x="62" y="87"/>
                  </a:lnTo>
                  <a:lnTo>
                    <a:pt x="54" y="82"/>
                  </a:lnTo>
                  <a:lnTo>
                    <a:pt x="45" y="75"/>
                  </a:lnTo>
                  <a:lnTo>
                    <a:pt x="37" y="67"/>
                  </a:lnTo>
                  <a:lnTo>
                    <a:pt x="30" y="59"/>
                  </a:lnTo>
                  <a:lnTo>
                    <a:pt x="22" y="52"/>
                  </a:lnTo>
                  <a:lnTo>
                    <a:pt x="13" y="45"/>
                  </a:lnTo>
                  <a:lnTo>
                    <a:pt x="5" y="40"/>
                  </a:lnTo>
                  <a:lnTo>
                    <a:pt x="2" y="30"/>
                  </a:lnTo>
                  <a:lnTo>
                    <a:pt x="0" y="18"/>
                  </a:lnTo>
                  <a:lnTo>
                    <a:pt x="2" y="8"/>
                  </a:lnTo>
                  <a:lnTo>
                    <a:pt x="8" y="0"/>
                  </a:lnTo>
                  <a:lnTo>
                    <a:pt x="22" y="5"/>
                  </a:lnTo>
                  <a:lnTo>
                    <a:pt x="35" y="12"/>
                  </a:lnTo>
                  <a:lnTo>
                    <a:pt x="47" y="18"/>
                  </a:lnTo>
                  <a:lnTo>
                    <a:pt x="60" y="27"/>
                  </a:lnTo>
                  <a:lnTo>
                    <a:pt x="72" y="35"/>
                  </a:lnTo>
                  <a:lnTo>
                    <a:pt x="82" y="45"/>
                  </a:lnTo>
                  <a:lnTo>
                    <a:pt x="90" y="57"/>
                  </a:lnTo>
                  <a:lnTo>
                    <a:pt x="99" y="69"/>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82" name="Freeform 102"/>
            <p:cNvSpPr>
              <a:spLocks/>
            </p:cNvSpPr>
            <p:nvPr/>
          </p:nvSpPr>
          <p:spPr bwMode="auto">
            <a:xfrm>
              <a:off x="2586" y="2092"/>
              <a:ext cx="695" cy="460"/>
            </a:xfrm>
            <a:custGeom>
              <a:avLst/>
              <a:gdLst/>
              <a:ahLst/>
              <a:cxnLst>
                <a:cxn ang="0">
                  <a:pos x="228" y="129"/>
                </a:cxn>
                <a:cxn ang="0">
                  <a:pos x="255" y="148"/>
                </a:cxn>
                <a:cxn ang="0">
                  <a:pos x="281" y="165"/>
                </a:cxn>
                <a:cxn ang="0">
                  <a:pos x="308" y="183"/>
                </a:cxn>
                <a:cxn ang="0">
                  <a:pos x="335" y="200"/>
                </a:cxn>
                <a:cxn ang="0">
                  <a:pos x="363" y="216"/>
                </a:cxn>
                <a:cxn ang="0">
                  <a:pos x="390" y="232"/>
                </a:cxn>
                <a:cxn ang="0">
                  <a:pos x="417" y="248"/>
                </a:cxn>
                <a:cxn ang="0">
                  <a:pos x="444" y="263"/>
                </a:cxn>
                <a:cxn ang="0">
                  <a:pos x="470" y="280"/>
                </a:cxn>
                <a:cxn ang="0">
                  <a:pos x="497" y="297"/>
                </a:cxn>
                <a:cxn ang="0">
                  <a:pos x="524" y="312"/>
                </a:cxn>
                <a:cxn ang="0">
                  <a:pos x="551" y="329"/>
                </a:cxn>
                <a:cxn ang="0">
                  <a:pos x="578" y="345"/>
                </a:cxn>
                <a:cxn ang="0">
                  <a:pos x="604" y="364"/>
                </a:cxn>
                <a:cxn ang="0">
                  <a:pos x="631" y="381"/>
                </a:cxn>
                <a:cxn ang="0">
                  <a:pos x="656" y="399"/>
                </a:cxn>
                <a:cxn ang="0">
                  <a:pos x="656" y="404"/>
                </a:cxn>
                <a:cxn ang="0">
                  <a:pos x="633" y="396"/>
                </a:cxn>
                <a:cxn ang="0">
                  <a:pos x="611" y="384"/>
                </a:cxn>
                <a:cxn ang="0">
                  <a:pos x="589" y="372"/>
                </a:cxn>
                <a:cxn ang="0">
                  <a:pos x="569" y="359"/>
                </a:cxn>
                <a:cxn ang="0">
                  <a:pos x="547" y="345"/>
                </a:cxn>
                <a:cxn ang="0">
                  <a:pos x="527" y="334"/>
                </a:cxn>
                <a:cxn ang="0">
                  <a:pos x="506" y="322"/>
                </a:cxn>
                <a:cxn ang="0">
                  <a:pos x="482" y="312"/>
                </a:cxn>
                <a:cxn ang="0">
                  <a:pos x="460" y="299"/>
                </a:cxn>
                <a:cxn ang="0">
                  <a:pos x="439" y="285"/>
                </a:cxn>
                <a:cxn ang="0">
                  <a:pos x="419" y="272"/>
                </a:cxn>
                <a:cxn ang="0">
                  <a:pos x="397" y="258"/>
                </a:cxn>
                <a:cxn ang="0">
                  <a:pos x="375" y="247"/>
                </a:cxn>
                <a:cxn ang="0">
                  <a:pos x="353" y="233"/>
                </a:cxn>
                <a:cxn ang="0">
                  <a:pos x="332" y="220"/>
                </a:cxn>
                <a:cxn ang="0">
                  <a:pos x="310" y="206"/>
                </a:cxn>
                <a:cxn ang="0">
                  <a:pos x="288" y="193"/>
                </a:cxn>
                <a:cxn ang="0">
                  <a:pos x="266" y="180"/>
                </a:cxn>
                <a:cxn ang="0">
                  <a:pos x="245" y="166"/>
                </a:cxn>
                <a:cxn ang="0">
                  <a:pos x="221" y="153"/>
                </a:cxn>
                <a:cxn ang="0">
                  <a:pos x="199" y="139"/>
                </a:cxn>
                <a:cxn ang="0">
                  <a:pos x="178" y="126"/>
                </a:cxn>
                <a:cxn ang="0">
                  <a:pos x="156" y="113"/>
                </a:cxn>
                <a:cxn ang="0">
                  <a:pos x="134" y="99"/>
                </a:cxn>
                <a:cxn ang="0">
                  <a:pos x="116" y="91"/>
                </a:cxn>
                <a:cxn ang="0">
                  <a:pos x="97" y="81"/>
                </a:cxn>
                <a:cxn ang="0">
                  <a:pos x="79" y="72"/>
                </a:cxn>
                <a:cxn ang="0">
                  <a:pos x="62" y="62"/>
                </a:cxn>
                <a:cxn ang="0">
                  <a:pos x="44" y="52"/>
                </a:cxn>
                <a:cxn ang="0">
                  <a:pos x="29" y="41"/>
                </a:cxn>
                <a:cxn ang="0">
                  <a:pos x="14" y="29"/>
                </a:cxn>
                <a:cxn ang="0">
                  <a:pos x="0" y="14"/>
                </a:cxn>
                <a:cxn ang="0">
                  <a:pos x="8" y="0"/>
                </a:cxn>
                <a:cxn ang="0">
                  <a:pos x="39" y="14"/>
                </a:cxn>
                <a:cxn ang="0">
                  <a:pos x="67" y="29"/>
                </a:cxn>
                <a:cxn ang="0">
                  <a:pos x="94" y="44"/>
                </a:cxn>
                <a:cxn ang="0">
                  <a:pos x="121" y="62"/>
                </a:cxn>
                <a:cxn ang="0">
                  <a:pos x="146" y="81"/>
                </a:cxn>
                <a:cxn ang="0">
                  <a:pos x="173" y="98"/>
                </a:cxn>
                <a:cxn ang="0">
                  <a:pos x="199" y="114"/>
                </a:cxn>
                <a:cxn ang="0">
                  <a:pos x="228" y="129"/>
                </a:cxn>
              </a:cxnLst>
              <a:rect l="0" t="0" r="r" b="b"/>
              <a:pathLst>
                <a:path w="656" h="404">
                  <a:moveTo>
                    <a:pt x="228" y="129"/>
                  </a:moveTo>
                  <a:lnTo>
                    <a:pt x="255" y="148"/>
                  </a:lnTo>
                  <a:lnTo>
                    <a:pt x="281" y="165"/>
                  </a:lnTo>
                  <a:lnTo>
                    <a:pt x="308" y="183"/>
                  </a:lnTo>
                  <a:lnTo>
                    <a:pt x="335" y="200"/>
                  </a:lnTo>
                  <a:lnTo>
                    <a:pt x="363" y="216"/>
                  </a:lnTo>
                  <a:lnTo>
                    <a:pt x="390" y="232"/>
                  </a:lnTo>
                  <a:lnTo>
                    <a:pt x="417" y="248"/>
                  </a:lnTo>
                  <a:lnTo>
                    <a:pt x="444" y="263"/>
                  </a:lnTo>
                  <a:lnTo>
                    <a:pt x="470" y="280"/>
                  </a:lnTo>
                  <a:lnTo>
                    <a:pt x="497" y="297"/>
                  </a:lnTo>
                  <a:lnTo>
                    <a:pt x="524" y="312"/>
                  </a:lnTo>
                  <a:lnTo>
                    <a:pt x="551" y="329"/>
                  </a:lnTo>
                  <a:lnTo>
                    <a:pt x="578" y="345"/>
                  </a:lnTo>
                  <a:lnTo>
                    <a:pt x="604" y="364"/>
                  </a:lnTo>
                  <a:lnTo>
                    <a:pt x="631" y="381"/>
                  </a:lnTo>
                  <a:lnTo>
                    <a:pt x="656" y="399"/>
                  </a:lnTo>
                  <a:lnTo>
                    <a:pt x="656" y="404"/>
                  </a:lnTo>
                  <a:lnTo>
                    <a:pt x="633" y="396"/>
                  </a:lnTo>
                  <a:lnTo>
                    <a:pt x="611" y="384"/>
                  </a:lnTo>
                  <a:lnTo>
                    <a:pt x="589" y="372"/>
                  </a:lnTo>
                  <a:lnTo>
                    <a:pt x="569" y="359"/>
                  </a:lnTo>
                  <a:lnTo>
                    <a:pt x="547" y="345"/>
                  </a:lnTo>
                  <a:lnTo>
                    <a:pt x="527" y="334"/>
                  </a:lnTo>
                  <a:lnTo>
                    <a:pt x="506" y="322"/>
                  </a:lnTo>
                  <a:lnTo>
                    <a:pt x="482" y="312"/>
                  </a:lnTo>
                  <a:lnTo>
                    <a:pt x="460" y="299"/>
                  </a:lnTo>
                  <a:lnTo>
                    <a:pt x="439" y="285"/>
                  </a:lnTo>
                  <a:lnTo>
                    <a:pt x="419" y="272"/>
                  </a:lnTo>
                  <a:lnTo>
                    <a:pt x="397" y="258"/>
                  </a:lnTo>
                  <a:lnTo>
                    <a:pt x="375" y="247"/>
                  </a:lnTo>
                  <a:lnTo>
                    <a:pt x="353" y="233"/>
                  </a:lnTo>
                  <a:lnTo>
                    <a:pt x="332" y="220"/>
                  </a:lnTo>
                  <a:lnTo>
                    <a:pt x="310" y="206"/>
                  </a:lnTo>
                  <a:lnTo>
                    <a:pt x="288" y="193"/>
                  </a:lnTo>
                  <a:lnTo>
                    <a:pt x="266" y="180"/>
                  </a:lnTo>
                  <a:lnTo>
                    <a:pt x="245" y="166"/>
                  </a:lnTo>
                  <a:lnTo>
                    <a:pt x="221" y="153"/>
                  </a:lnTo>
                  <a:lnTo>
                    <a:pt x="199" y="139"/>
                  </a:lnTo>
                  <a:lnTo>
                    <a:pt x="178" y="126"/>
                  </a:lnTo>
                  <a:lnTo>
                    <a:pt x="156" y="113"/>
                  </a:lnTo>
                  <a:lnTo>
                    <a:pt x="134" y="99"/>
                  </a:lnTo>
                  <a:lnTo>
                    <a:pt x="116" y="91"/>
                  </a:lnTo>
                  <a:lnTo>
                    <a:pt x="97" y="81"/>
                  </a:lnTo>
                  <a:lnTo>
                    <a:pt x="79" y="72"/>
                  </a:lnTo>
                  <a:lnTo>
                    <a:pt x="62" y="62"/>
                  </a:lnTo>
                  <a:lnTo>
                    <a:pt x="44" y="52"/>
                  </a:lnTo>
                  <a:lnTo>
                    <a:pt x="29" y="41"/>
                  </a:lnTo>
                  <a:lnTo>
                    <a:pt x="14" y="29"/>
                  </a:lnTo>
                  <a:lnTo>
                    <a:pt x="0" y="14"/>
                  </a:lnTo>
                  <a:lnTo>
                    <a:pt x="8" y="0"/>
                  </a:lnTo>
                  <a:lnTo>
                    <a:pt x="39" y="14"/>
                  </a:lnTo>
                  <a:lnTo>
                    <a:pt x="67" y="29"/>
                  </a:lnTo>
                  <a:lnTo>
                    <a:pt x="94" y="44"/>
                  </a:lnTo>
                  <a:lnTo>
                    <a:pt x="121" y="62"/>
                  </a:lnTo>
                  <a:lnTo>
                    <a:pt x="146" y="81"/>
                  </a:lnTo>
                  <a:lnTo>
                    <a:pt x="173" y="98"/>
                  </a:lnTo>
                  <a:lnTo>
                    <a:pt x="199" y="114"/>
                  </a:lnTo>
                  <a:lnTo>
                    <a:pt x="228" y="129"/>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83" name="Freeform 103"/>
            <p:cNvSpPr>
              <a:spLocks/>
            </p:cNvSpPr>
            <p:nvPr/>
          </p:nvSpPr>
          <p:spPr bwMode="auto">
            <a:xfrm>
              <a:off x="4973" y="1989"/>
              <a:ext cx="349" cy="101"/>
            </a:xfrm>
            <a:custGeom>
              <a:avLst/>
              <a:gdLst/>
              <a:ahLst/>
              <a:cxnLst>
                <a:cxn ang="0">
                  <a:pos x="135" y="89"/>
                </a:cxn>
                <a:cxn ang="0">
                  <a:pos x="119" y="89"/>
                </a:cxn>
                <a:cxn ang="0">
                  <a:pos x="100" y="89"/>
                </a:cxn>
                <a:cxn ang="0">
                  <a:pos x="83" y="89"/>
                </a:cxn>
                <a:cxn ang="0">
                  <a:pos x="67" y="87"/>
                </a:cxn>
                <a:cxn ang="0">
                  <a:pos x="50" y="85"/>
                </a:cxn>
                <a:cxn ang="0">
                  <a:pos x="33" y="82"/>
                </a:cxn>
                <a:cxn ang="0">
                  <a:pos x="17" y="79"/>
                </a:cxn>
                <a:cxn ang="0">
                  <a:pos x="1" y="74"/>
                </a:cxn>
                <a:cxn ang="0">
                  <a:pos x="0" y="70"/>
                </a:cxn>
                <a:cxn ang="0">
                  <a:pos x="0" y="67"/>
                </a:cxn>
                <a:cxn ang="0">
                  <a:pos x="3" y="62"/>
                </a:cxn>
                <a:cxn ang="0">
                  <a:pos x="6" y="59"/>
                </a:cxn>
                <a:cxn ang="0">
                  <a:pos x="27" y="64"/>
                </a:cxn>
                <a:cxn ang="0">
                  <a:pos x="48" y="67"/>
                </a:cxn>
                <a:cxn ang="0">
                  <a:pos x="68" y="70"/>
                </a:cxn>
                <a:cxn ang="0">
                  <a:pos x="90" y="72"/>
                </a:cxn>
                <a:cxn ang="0">
                  <a:pos x="112" y="72"/>
                </a:cxn>
                <a:cxn ang="0">
                  <a:pos x="134" y="70"/>
                </a:cxn>
                <a:cxn ang="0">
                  <a:pos x="154" y="69"/>
                </a:cxn>
                <a:cxn ang="0">
                  <a:pos x="176" y="65"/>
                </a:cxn>
                <a:cxn ang="0">
                  <a:pos x="196" y="62"/>
                </a:cxn>
                <a:cxn ang="0">
                  <a:pos x="217" y="55"/>
                </a:cxn>
                <a:cxn ang="0">
                  <a:pos x="237" y="49"/>
                </a:cxn>
                <a:cxn ang="0">
                  <a:pos x="258" y="42"/>
                </a:cxn>
                <a:cxn ang="0">
                  <a:pos x="276" y="33"/>
                </a:cxn>
                <a:cxn ang="0">
                  <a:pos x="294" y="23"/>
                </a:cxn>
                <a:cxn ang="0">
                  <a:pos x="313" y="12"/>
                </a:cxn>
                <a:cxn ang="0">
                  <a:pos x="330" y="0"/>
                </a:cxn>
                <a:cxn ang="0">
                  <a:pos x="309" y="18"/>
                </a:cxn>
                <a:cxn ang="0">
                  <a:pos x="288" y="35"/>
                </a:cxn>
                <a:cxn ang="0">
                  <a:pos x="264" y="49"/>
                </a:cxn>
                <a:cxn ang="0">
                  <a:pos x="239" y="59"/>
                </a:cxn>
                <a:cxn ang="0">
                  <a:pos x="214" y="69"/>
                </a:cxn>
                <a:cxn ang="0">
                  <a:pos x="187" y="75"/>
                </a:cxn>
                <a:cxn ang="0">
                  <a:pos x="162" y="82"/>
                </a:cxn>
                <a:cxn ang="0">
                  <a:pos x="135" y="89"/>
                </a:cxn>
              </a:cxnLst>
              <a:rect l="0" t="0" r="r" b="b"/>
              <a:pathLst>
                <a:path w="330" h="89">
                  <a:moveTo>
                    <a:pt x="135" y="89"/>
                  </a:moveTo>
                  <a:lnTo>
                    <a:pt x="119" y="89"/>
                  </a:lnTo>
                  <a:lnTo>
                    <a:pt x="100" y="89"/>
                  </a:lnTo>
                  <a:lnTo>
                    <a:pt x="83" y="89"/>
                  </a:lnTo>
                  <a:lnTo>
                    <a:pt x="67" y="87"/>
                  </a:lnTo>
                  <a:lnTo>
                    <a:pt x="50" y="85"/>
                  </a:lnTo>
                  <a:lnTo>
                    <a:pt x="33" y="82"/>
                  </a:lnTo>
                  <a:lnTo>
                    <a:pt x="17" y="79"/>
                  </a:lnTo>
                  <a:lnTo>
                    <a:pt x="1" y="74"/>
                  </a:lnTo>
                  <a:lnTo>
                    <a:pt x="0" y="70"/>
                  </a:lnTo>
                  <a:lnTo>
                    <a:pt x="0" y="67"/>
                  </a:lnTo>
                  <a:lnTo>
                    <a:pt x="3" y="62"/>
                  </a:lnTo>
                  <a:lnTo>
                    <a:pt x="6" y="59"/>
                  </a:lnTo>
                  <a:lnTo>
                    <a:pt x="27" y="64"/>
                  </a:lnTo>
                  <a:lnTo>
                    <a:pt x="48" y="67"/>
                  </a:lnTo>
                  <a:lnTo>
                    <a:pt x="68" y="70"/>
                  </a:lnTo>
                  <a:lnTo>
                    <a:pt x="90" y="72"/>
                  </a:lnTo>
                  <a:lnTo>
                    <a:pt x="112" y="72"/>
                  </a:lnTo>
                  <a:lnTo>
                    <a:pt x="134" y="70"/>
                  </a:lnTo>
                  <a:lnTo>
                    <a:pt x="154" y="69"/>
                  </a:lnTo>
                  <a:lnTo>
                    <a:pt x="176" y="65"/>
                  </a:lnTo>
                  <a:lnTo>
                    <a:pt x="196" y="62"/>
                  </a:lnTo>
                  <a:lnTo>
                    <a:pt x="217" y="55"/>
                  </a:lnTo>
                  <a:lnTo>
                    <a:pt x="237" y="49"/>
                  </a:lnTo>
                  <a:lnTo>
                    <a:pt x="258" y="42"/>
                  </a:lnTo>
                  <a:lnTo>
                    <a:pt x="276" y="33"/>
                  </a:lnTo>
                  <a:lnTo>
                    <a:pt x="294" y="23"/>
                  </a:lnTo>
                  <a:lnTo>
                    <a:pt x="313" y="12"/>
                  </a:lnTo>
                  <a:lnTo>
                    <a:pt x="330" y="0"/>
                  </a:lnTo>
                  <a:lnTo>
                    <a:pt x="309" y="18"/>
                  </a:lnTo>
                  <a:lnTo>
                    <a:pt x="288" y="35"/>
                  </a:lnTo>
                  <a:lnTo>
                    <a:pt x="264" y="49"/>
                  </a:lnTo>
                  <a:lnTo>
                    <a:pt x="239" y="59"/>
                  </a:lnTo>
                  <a:lnTo>
                    <a:pt x="214" y="69"/>
                  </a:lnTo>
                  <a:lnTo>
                    <a:pt x="187" y="75"/>
                  </a:lnTo>
                  <a:lnTo>
                    <a:pt x="162" y="82"/>
                  </a:lnTo>
                  <a:lnTo>
                    <a:pt x="135" y="89"/>
                  </a:lnTo>
                  <a:close/>
                </a:path>
              </a:pathLst>
            </a:custGeom>
            <a:solidFill>
              <a:srgbClr val="808080"/>
            </a:solidFill>
            <a:ln w="9525">
              <a:noFill/>
              <a:round/>
              <a:headEnd/>
              <a:tailEnd/>
            </a:ln>
          </p:spPr>
          <p:txBody>
            <a:bodyPr/>
            <a:lstStyle/>
            <a:p>
              <a:pPr algn="l">
                <a:buClr>
                  <a:srgbClr val="006600"/>
                </a:buClr>
              </a:pPr>
              <a:endParaRPr lang="en-US" dirty="0">
                <a:solidFill>
                  <a:srgbClr val="FFFFFF"/>
                </a:solidFill>
              </a:endParaRPr>
            </a:p>
          </p:txBody>
        </p:sp>
        <p:sp>
          <p:nvSpPr>
            <p:cNvPr id="84" name="Freeform 104"/>
            <p:cNvSpPr>
              <a:spLocks/>
            </p:cNvSpPr>
            <p:nvPr/>
          </p:nvSpPr>
          <p:spPr bwMode="auto">
            <a:xfrm>
              <a:off x="5420" y="1978"/>
              <a:ext cx="491" cy="421"/>
            </a:xfrm>
            <a:custGeom>
              <a:avLst/>
              <a:gdLst/>
              <a:ahLst/>
              <a:cxnLst>
                <a:cxn ang="0">
                  <a:pos x="442" y="85"/>
                </a:cxn>
                <a:cxn ang="0">
                  <a:pos x="460" y="132"/>
                </a:cxn>
                <a:cxn ang="0">
                  <a:pos x="463" y="182"/>
                </a:cxn>
                <a:cxn ang="0">
                  <a:pos x="455" y="234"/>
                </a:cxn>
                <a:cxn ang="0">
                  <a:pos x="440" y="281"/>
                </a:cxn>
                <a:cxn ang="0">
                  <a:pos x="425" y="295"/>
                </a:cxn>
                <a:cxn ang="0">
                  <a:pos x="410" y="308"/>
                </a:cxn>
                <a:cxn ang="0">
                  <a:pos x="395" y="318"/>
                </a:cxn>
                <a:cxn ang="0">
                  <a:pos x="378" y="330"/>
                </a:cxn>
                <a:cxn ang="0">
                  <a:pos x="359" y="338"/>
                </a:cxn>
                <a:cxn ang="0">
                  <a:pos x="341" y="347"/>
                </a:cxn>
                <a:cxn ang="0">
                  <a:pos x="323" y="353"/>
                </a:cxn>
                <a:cxn ang="0">
                  <a:pos x="304" y="360"/>
                </a:cxn>
                <a:cxn ang="0">
                  <a:pos x="284" y="363"/>
                </a:cxn>
                <a:cxn ang="0">
                  <a:pos x="264" y="367"/>
                </a:cxn>
                <a:cxn ang="0">
                  <a:pos x="244" y="368"/>
                </a:cxn>
                <a:cxn ang="0">
                  <a:pos x="224" y="370"/>
                </a:cxn>
                <a:cxn ang="0">
                  <a:pos x="204" y="368"/>
                </a:cxn>
                <a:cxn ang="0">
                  <a:pos x="184" y="367"/>
                </a:cxn>
                <a:cxn ang="0">
                  <a:pos x="164" y="363"/>
                </a:cxn>
                <a:cxn ang="0">
                  <a:pos x="144" y="358"/>
                </a:cxn>
                <a:cxn ang="0">
                  <a:pos x="123" y="350"/>
                </a:cxn>
                <a:cxn ang="0">
                  <a:pos x="102" y="340"/>
                </a:cxn>
                <a:cxn ang="0">
                  <a:pos x="82" y="328"/>
                </a:cxn>
                <a:cxn ang="0">
                  <a:pos x="62" y="315"/>
                </a:cxn>
                <a:cxn ang="0">
                  <a:pos x="45" y="301"/>
                </a:cxn>
                <a:cxn ang="0">
                  <a:pos x="28" y="285"/>
                </a:cxn>
                <a:cxn ang="0">
                  <a:pos x="16" y="265"/>
                </a:cxn>
                <a:cxn ang="0">
                  <a:pos x="8" y="243"/>
                </a:cxn>
                <a:cxn ang="0">
                  <a:pos x="3" y="219"/>
                </a:cxn>
                <a:cxn ang="0">
                  <a:pos x="0" y="198"/>
                </a:cxn>
                <a:cxn ang="0">
                  <a:pos x="0" y="174"/>
                </a:cxn>
                <a:cxn ang="0">
                  <a:pos x="3" y="152"/>
                </a:cxn>
                <a:cxn ang="0">
                  <a:pos x="10" y="131"/>
                </a:cxn>
                <a:cxn ang="0">
                  <a:pos x="18" y="110"/>
                </a:cxn>
                <a:cxn ang="0">
                  <a:pos x="31" y="92"/>
                </a:cxn>
                <a:cxn ang="0">
                  <a:pos x="46" y="75"/>
                </a:cxn>
                <a:cxn ang="0">
                  <a:pos x="62" y="62"/>
                </a:cxn>
                <a:cxn ang="0">
                  <a:pos x="78" y="50"/>
                </a:cxn>
                <a:cxn ang="0">
                  <a:pos x="95" y="40"/>
                </a:cxn>
                <a:cxn ang="0">
                  <a:pos x="112" y="30"/>
                </a:cxn>
                <a:cxn ang="0">
                  <a:pos x="130" y="22"/>
                </a:cxn>
                <a:cxn ang="0">
                  <a:pos x="150" y="15"/>
                </a:cxn>
                <a:cxn ang="0">
                  <a:pos x="169" y="10"/>
                </a:cxn>
                <a:cxn ang="0">
                  <a:pos x="189" y="5"/>
                </a:cxn>
                <a:cxn ang="0">
                  <a:pos x="209" y="3"/>
                </a:cxn>
                <a:cxn ang="0">
                  <a:pos x="229" y="2"/>
                </a:cxn>
                <a:cxn ang="0">
                  <a:pos x="247" y="0"/>
                </a:cxn>
                <a:cxn ang="0">
                  <a:pos x="267" y="2"/>
                </a:cxn>
                <a:cxn ang="0">
                  <a:pos x="288" y="3"/>
                </a:cxn>
                <a:cxn ang="0">
                  <a:pos x="308" y="8"/>
                </a:cxn>
                <a:cxn ang="0">
                  <a:pos x="326" y="13"/>
                </a:cxn>
                <a:cxn ang="0">
                  <a:pos x="344" y="20"/>
                </a:cxn>
                <a:cxn ang="0">
                  <a:pos x="358" y="27"/>
                </a:cxn>
                <a:cxn ang="0">
                  <a:pos x="373" y="33"/>
                </a:cxn>
                <a:cxn ang="0">
                  <a:pos x="386" y="40"/>
                </a:cxn>
                <a:cxn ang="0">
                  <a:pos x="398" y="47"/>
                </a:cxn>
                <a:cxn ang="0">
                  <a:pos x="411" y="55"/>
                </a:cxn>
                <a:cxn ang="0">
                  <a:pos x="423" y="64"/>
                </a:cxn>
                <a:cxn ang="0">
                  <a:pos x="433" y="74"/>
                </a:cxn>
                <a:cxn ang="0">
                  <a:pos x="442" y="85"/>
                </a:cxn>
              </a:cxnLst>
              <a:rect l="0" t="0" r="r" b="b"/>
              <a:pathLst>
                <a:path w="463" h="370">
                  <a:moveTo>
                    <a:pt x="442" y="85"/>
                  </a:moveTo>
                  <a:lnTo>
                    <a:pt x="460" y="132"/>
                  </a:lnTo>
                  <a:lnTo>
                    <a:pt x="463" y="182"/>
                  </a:lnTo>
                  <a:lnTo>
                    <a:pt x="455" y="234"/>
                  </a:lnTo>
                  <a:lnTo>
                    <a:pt x="440" y="281"/>
                  </a:lnTo>
                  <a:lnTo>
                    <a:pt x="425" y="295"/>
                  </a:lnTo>
                  <a:lnTo>
                    <a:pt x="410" y="308"/>
                  </a:lnTo>
                  <a:lnTo>
                    <a:pt x="395" y="318"/>
                  </a:lnTo>
                  <a:lnTo>
                    <a:pt x="378" y="330"/>
                  </a:lnTo>
                  <a:lnTo>
                    <a:pt x="359" y="338"/>
                  </a:lnTo>
                  <a:lnTo>
                    <a:pt x="341" y="347"/>
                  </a:lnTo>
                  <a:lnTo>
                    <a:pt x="323" y="353"/>
                  </a:lnTo>
                  <a:lnTo>
                    <a:pt x="304" y="360"/>
                  </a:lnTo>
                  <a:lnTo>
                    <a:pt x="284" y="363"/>
                  </a:lnTo>
                  <a:lnTo>
                    <a:pt x="264" y="367"/>
                  </a:lnTo>
                  <a:lnTo>
                    <a:pt x="244" y="368"/>
                  </a:lnTo>
                  <a:lnTo>
                    <a:pt x="224" y="370"/>
                  </a:lnTo>
                  <a:lnTo>
                    <a:pt x="204" y="368"/>
                  </a:lnTo>
                  <a:lnTo>
                    <a:pt x="184" y="367"/>
                  </a:lnTo>
                  <a:lnTo>
                    <a:pt x="164" y="363"/>
                  </a:lnTo>
                  <a:lnTo>
                    <a:pt x="144" y="358"/>
                  </a:lnTo>
                  <a:lnTo>
                    <a:pt x="123" y="350"/>
                  </a:lnTo>
                  <a:lnTo>
                    <a:pt x="102" y="340"/>
                  </a:lnTo>
                  <a:lnTo>
                    <a:pt x="82" y="328"/>
                  </a:lnTo>
                  <a:lnTo>
                    <a:pt x="62" y="315"/>
                  </a:lnTo>
                  <a:lnTo>
                    <a:pt x="45" y="301"/>
                  </a:lnTo>
                  <a:lnTo>
                    <a:pt x="28" y="285"/>
                  </a:lnTo>
                  <a:lnTo>
                    <a:pt x="16" y="265"/>
                  </a:lnTo>
                  <a:lnTo>
                    <a:pt x="8" y="243"/>
                  </a:lnTo>
                  <a:lnTo>
                    <a:pt x="3" y="219"/>
                  </a:lnTo>
                  <a:lnTo>
                    <a:pt x="0" y="198"/>
                  </a:lnTo>
                  <a:lnTo>
                    <a:pt x="0" y="174"/>
                  </a:lnTo>
                  <a:lnTo>
                    <a:pt x="3" y="152"/>
                  </a:lnTo>
                  <a:lnTo>
                    <a:pt x="10" y="131"/>
                  </a:lnTo>
                  <a:lnTo>
                    <a:pt x="18" y="110"/>
                  </a:lnTo>
                  <a:lnTo>
                    <a:pt x="31" y="92"/>
                  </a:lnTo>
                  <a:lnTo>
                    <a:pt x="46" y="75"/>
                  </a:lnTo>
                  <a:lnTo>
                    <a:pt x="62" y="62"/>
                  </a:lnTo>
                  <a:lnTo>
                    <a:pt x="78" y="50"/>
                  </a:lnTo>
                  <a:lnTo>
                    <a:pt x="95" y="40"/>
                  </a:lnTo>
                  <a:lnTo>
                    <a:pt x="112" y="30"/>
                  </a:lnTo>
                  <a:lnTo>
                    <a:pt x="130" y="22"/>
                  </a:lnTo>
                  <a:lnTo>
                    <a:pt x="150" y="15"/>
                  </a:lnTo>
                  <a:lnTo>
                    <a:pt x="169" y="10"/>
                  </a:lnTo>
                  <a:lnTo>
                    <a:pt x="189" y="5"/>
                  </a:lnTo>
                  <a:lnTo>
                    <a:pt x="209" y="3"/>
                  </a:lnTo>
                  <a:lnTo>
                    <a:pt x="229" y="2"/>
                  </a:lnTo>
                  <a:lnTo>
                    <a:pt x="247" y="0"/>
                  </a:lnTo>
                  <a:lnTo>
                    <a:pt x="267" y="2"/>
                  </a:lnTo>
                  <a:lnTo>
                    <a:pt x="288" y="3"/>
                  </a:lnTo>
                  <a:lnTo>
                    <a:pt x="308" y="8"/>
                  </a:lnTo>
                  <a:lnTo>
                    <a:pt x="326" y="13"/>
                  </a:lnTo>
                  <a:lnTo>
                    <a:pt x="344" y="20"/>
                  </a:lnTo>
                  <a:lnTo>
                    <a:pt x="358" y="27"/>
                  </a:lnTo>
                  <a:lnTo>
                    <a:pt x="373" y="33"/>
                  </a:lnTo>
                  <a:lnTo>
                    <a:pt x="386" y="40"/>
                  </a:lnTo>
                  <a:lnTo>
                    <a:pt x="398" y="47"/>
                  </a:lnTo>
                  <a:lnTo>
                    <a:pt x="411" y="55"/>
                  </a:lnTo>
                  <a:lnTo>
                    <a:pt x="423" y="64"/>
                  </a:lnTo>
                  <a:lnTo>
                    <a:pt x="433" y="74"/>
                  </a:lnTo>
                  <a:lnTo>
                    <a:pt x="442" y="85"/>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85" name="Freeform 105"/>
            <p:cNvSpPr>
              <a:spLocks/>
            </p:cNvSpPr>
            <p:nvPr/>
          </p:nvSpPr>
          <p:spPr bwMode="auto">
            <a:xfrm>
              <a:off x="5454" y="1994"/>
              <a:ext cx="442" cy="330"/>
            </a:xfrm>
            <a:custGeom>
              <a:avLst/>
              <a:gdLst/>
              <a:ahLst/>
              <a:cxnLst>
                <a:cxn ang="0">
                  <a:pos x="412" y="104"/>
                </a:cxn>
                <a:cxn ang="0">
                  <a:pos x="419" y="122"/>
                </a:cxn>
                <a:cxn ang="0">
                  <a:pos x="416" y="141"/>
                </a:cxn>
                <a:cxn ang="0">
                  <a:pos x="411" y="161"/>
                </a:cxn>
                <a:cxn ang="0">
                  <a:pos x="411" y="179"/>
                </a:cxn>
                <a:cxn ang="0">
                  <a:pos x="390" y="209"/>
                </a:cxn>
                <a:cxn ang="0">
                  <a:pos x="364" y="233"/>
                </a:cxn>
                <a:cxn ang="0">
                  <a:pos x="335" y="253"/>
                </a:cxn>
                <a:cxn ang="0">
                  <a:pos x="303" y="268"/>
                </a:cxn>
                <a:cxn ang="0">
                  <a:pos x="268" y="280"/>
                </a:cxn>
                <a:cxn ang="0">
                  <a:pos x="233" y="286"/>
                </a:cxn>
                <a:cxn ang="0">
                  <a:pos x="196" y="288"/>
                </a:cxn>
                <a:cxn ang="0">
                  <a:pos x="159" y="286"/>
                </a:cxn>
                <a:cxn ang="0">
                  <a:pos x="148" y="283"/>
                </a:cxn>
                <a:cxn ang="0">
                  <a:pos x="138" y="280"/>
                </a:cxn>
                <a:cxn ang="0">
                  <a:pos x="128" y="276"/>
                </a:cxn>
                <a:cxn ang="0">
                  <a:pos x="116" y="273"/>
                </a:cxn>
                <a:cxn ang="0">
                  <a:pos x="101" y="268"/>
                </a:cxn>
                <a:cxn ang="0">
                  <a:pos x="87" y="263"/>
                </a:cxn>
                <a:cxn ang="0">
                  <a:pos x="74" y="256"/>
                </a:cxn>
                <a:cxn ang="0">
                  <a:pos x="61" y="250"/>
                </a:cxn>
                <a:cxn ang="0">
                  <a:pos x="47" y="241"/>
                </a:cxn>
                <a:cxn ang="0">
                  <a:pos x="36" y="231"/>
                </a:cxn>
                <a:cxn ang="0">
                  <a:pos x="26" y="221"/>
                </a:cxn>
                <a:cxn ang="0">
                  <a:pos x="15" y="208"/>
                </a:cxn>
                <a:cxn ang="0">
                  <a:pos x="2" y="176"/>
                </a:cxn>
                <a:cxn ang="0">
                  <a:pos x="0" y="142"/>
                </a:cxn>
                <a:cxn ang="0">
                  <a:pos x="7" y="109"/>
                </a:cxn>
                <a:cxn ang="0">
                  <a:pos x="24" y="80"/>
                </a:cxn>
                <a:cxn ang="0">
                  <a:pos x="36" y="69"/>
                </a:cxn>
                <a:cxn ang="0">
                  <a:pos x="51" y="57"/>
                </a:cxn>
                <a:cxn ang="0">
                  <a:pos x="64" y="45"/>
                </a:cxn>
                <a:cxn ang="0">
                  <a:pos x="79" y="35"/>
                </a:cxn>
                <a:cxn ang="0">
                  <a:pos x="96" y="27"/>
                </a:cxn>
                <a:cxn ang="0">
                  <a:pos x="113" y="20"/>
                </a:cxn>
                <a:cxn ang="0">
                  <a:pos x="131" y="13"/>
                </a:cxn>
                <a:cxn ang="0">
                  <a:pos x="148" y="8"/>
                </a:cxn>
                <a:cxn ang="0">
                  <a:pos x="166" y="3"/>
                </a:cxn>
                <a:cxn ang="0">
                  <a:pos x="185" y="2"/>
                </a:cxn>
                <a:cxn ang="0">
                  <a:pos x="203" y="0"/>
                </a:cxn>
                <a:cxn ang="0">
                  <a:pos x="221" y="0"/>
                </a:cxn>
                <a:cxn ang="0">
                  <a:pos x="240" y="0"/>
                </a:cxn>
                <a:cxn ang="0">
                  <a:pos x="258" y="3"/>
                </a:cxn>
                <a:cxn ang="0">
                  <a:pos x="277" y="8"/>
                </a:cxn>
                <a:cxn ang="0">
                  <a:pos x="293" y="13"/>
                </a:cxn>
                <a:cxn ang="0">
                  <a:pos x="312" y="18"/>
                </a:cxn>
                <a:cxn ang="0">
                  <a:pos x="330" y="25"/>
                </a:cxn>
                <a:cxn ang="0">
                  <a:pos x="347" y="33"/>
                </a:cxn>
                <a:cxn ang="0">
                  <a:pos x="364" y="44"/>
                </a:cxn>
                <a:cxn ang="0">
                  <a:pos x="379" y="55"/>
                </a:cxn>
                <a:cxn ang="0">
                  <a:pos x="392" y="70"/>
                </a:cxn>
                <a:cxn ang="0">
                  <a:pos x="404" y="85"/>
                </a:cxn>
                <a:cxn ang="0">
                  <a:pos x="412" y="104"/>
                </a:cxn>
              </a:cxnLst>
              <a:rect l="0" t="0" r="r" b="b"/>
              <a:pathLst>
                <a:path w="419" h="288">
                  <a:moveTo>
                    <a:pt x="412" y="104"/>
                  </a:moveTo>
                  <a:lnTo>
                    <a:pt x="419" y="122"/>
                  </a:lnTo>
                  <a:lnTo>
                    <a:pt x="416" y="141"/>
                  </a:lnTo>
                  <a:lnTo>
                    <a:pt x="411" y="161"/>
                  </a:lnTo>
                  <a:lnTo>
                    <a:pt x="411" y="179"/>
                  </a:lnTo>
                  <a:lnTo>
                    <a:pt x="390" y="209"/>
                  </a:lnTo>
                  <a:lnTo>
                    <a:pt x="364" y="233"/>
                  </a:lnTo>
                  <a:lnTo>
                    <a:pt x="335" y="253"/>
                  </a:lnTo>
                  <a:lnTo>
                    <a:pt x="303" y="268"/>
                  </a:lnTo>
                  <a:lnTo>
                    <a:pt x="268" y="280"/>
                  </a:lnTo>
                  <a:lnTo>
                    <a:pt x="233" y="286"/>
                  </a:lnTo>
                  <a:lnTo>
                    <a:pt x="196" y="288"/>
                  </a:lnTo>
                  <a:lnTo>
                    <a:pt x="159" y="286"/>
                  </a:lnTo>
                  <a:lnTo>
                    <a:pt x="148" y="283"/>
                  </a:lnTo>
                  <a:lnTo>
                    <a:pt x="138" y="280"/>
                  </a:lnTo>
                  <a:lnTo>
                    <a:pt x="128" y="276"/>
                  </a:lnTo>
                  <a:lnTo>
                    <a:pt x="116" y="273"/>
                  </a:lnTo>
                  <a:lnTo>
                    <a:pt x="101" y="268"/>
                  </a:lnTo>
                  <a:lnTo>
                    <a:pt x="87" y="263"/>
                  </a:lnTo>
                  <a:lnTo>
                    <a:pt x="74" y="256"/>
                  </a:lnTo>
                  <a:lnTo>
                    <a:pt x="61" y="250"/>
                  </a:lnTo>
                  <a:lnTo>
                    <a:pt x="47" y="241"/>
                  </a:lnTo>
                  <a:lnTo>
                    <a:pt x="36" y="231"/>
                  </a:lnTo>
                  <a:lnTo>
                    <a:pt x="26" y="221"/>
                  </a:lnTo>
                  <a:lnTo>
                    <a:pt x="15" y="208"/>
                  </a:lnTo>
                  <a:lnTo>
                    <a:pt x="2" y="176"/>
                  </a:lnTo>
                  <a:lnTo>
                    <a:pt x="0" y="142"/>
                  </a:lnTo>
                  <a:lnTo>
                    <a:pt x="7" y="109"/>
                  </a:lnTo>
                  <a:lnTo>
                    <a:pt x="24" y="80"/>
                  </a:lnTo>
                  <a:lnTo>
                    <a:pt x="36" y="69"/>
                  </a:lnTo>
                  <a:lnTo>
                    <a:pt x="51" y="57"/>
                  </a:lnTo>
                  <a:lnTo>
                    <a:pt x="64" y="45"/>
                  </a:lnTo>
                  <a:lnTo>
                    <a:pt x="79" y="35"/>
                  </a:lnTo>
                  <a:lnTo>
                    <a:pt x="96" y="27"/>
                  </a:lnTo>
                  <a:lnTo>
                    <a:pt x="113" y="20"/>
                  </a:lnTo>
                  <a:lnTo>
                    <a:pt x="131" y="13"/>
                  </a:lnTo>
                  <a:lnTo>
                    <a:pt x="148" y="8"/>
                  </a:lnTo>
                  <a:lnTo>
                    <a:pt x="166" y="3"/>
                  </a:lnTo>
                  <a:lnTo>
                    <a:pt x="185" y="2"/>
                  </a:lnTo>
                  <a:lnTo>
                    <a:pt x="203" y="0"/>
                  </a:lnTo>
                  <a:lnTo>
                    <a:pt x="221" y="0"/>
                  </a:lnTo>
                  <a:lnTo>
                    <a:pt x="240" y="0"/>
                  </a:lnTo>
                  <a:lnTo>
                    <a:pt x="258" y="3"/>
                  </a:lnTo>
                  <a:lnTo>
                    <a:pt x="277" y="8"/>
                  </a:lnTo>
                  <a:lnTo>
                    <a:pt x="293" y="13"/>
                  </a:lnTo>
                  <a:lnTo>
                    <a:pt x="312" y="18"/>
                  </a:lnTo>
                  <a:lnTo>
                    <a:pt x="330" y="25"/>
                  </a:lnTo>
                  <a:lnTo>
                    <a:pt x="347" y="33"/>
                  </a:lnTo>
                  <a:lnTo>
                    <a:pt x="364" y="44"/>
                  </a:lnTo>
                  <a:lnTo>
                    <a:pt x="379" y="55"/>
                  </a:lnTo>
                  <a:lnTo>
                    <a:pt x="392" y="70"/>
                  </a:lnTo>
                  <a:lnTo>
                    <a:pt x="404" y="85"/>
                  </a:lnTo>
                  <a:lnTo>
                    <a:pt x="412" y="104"/>
                  </a:lnTo>
                  <a:close/>
                </a:path>
              </a:pathLst>
            </a:custGeom>
            <a:solidFill>
              <a:srgbClr val="B2B2B2"/>
            </a:solidFill>
            <a:ln w="9525">
              <a:noFill/>
              <a:round/>
              <a:headEnd/>
              <a:tailEnd/>
            </a:ln>
          </p:spPr>
          <p:txBody>
            <a:bodyPr/>
            <a:lstStyle/>
            <a:p>
              <a:pPr algn="l">
                <a:buClr>
                  <a:srgbClr val="006600"/>
                </a:buClr>
              </a:pPr>
              <a:endParaRPr lang="en-US" dirty="0">
                <a:solidFill>
                  <a:srgbClr val="FFFFFF"/>
                </a:solidFill>
              </a:endParaRPr>
            </a:p>
          </p:txBody>
        </p:sp>
        <p:sp>
          <p:nvSpPr>
            <p:cNvPr id="86" name="Freeform 106"/>
            <p:cNvSpPr>
              <a:spLocks/>
            </p:cNvSpPr>
            <p:nvPr/>
          </p:nvSpPr>
          <p:spPr bwMode="auto">
            <a:xfrm>
              <a:off x="5549" y="2017"/>
              <a:ext cx="322" cy="223"/>
            </a:xfrm>
            <a:custGeom>
              <a:avLst/>
              <a:gdLst/>
              <a:ahLst/>
              <a:cxnLst>
                <a:cxn ang="0">
                  <a:pos x="299" y="94"/>
                </a:cxn>
                <a:cxn ang="0">
                  <a:pos x="298" y="155"/>
                </a:cxn>
                <a:cxn ang="0">
                  <a:pos x="279" y="158"/>
                </a:cxn>
                <a:cxn ang="0">
                  <a:pos x="278" y="146"/>
                </a:cxn>
                <a:cxn ang="0">
                  <a:pos x="278" y="123"/>
                </a:cxn>
                <a:cxn ang="0">
                  <a:pos x="263" y="81"/>
                </a:cxn>
                <a:cxn ang="0">
                  <a:pos x="248" y="77"/>
                </a:cxn>
                <a:cxn ang="0">
                  <a:pos x="243" y="59"/>
                </a:cxn>
                <a:cxn ang="0">
                  <a:pos x="226" y="51"/>
                </a:cxn>
                <a:cxn ang="0">
                  <a:pos x="206" y="37"/>
                </a:cxn>
                <a:cxn ang="0">
                  <a:pos x="186" y="32"/>
                </a:cxn>
                <a:cxn ang="0">
                  <a:pos x="204" y="49"/>
                </a:cxn>
                <a:cxn ang="0">
                  <a:pos x="229" y="86"/>
                </a:cxn>
                <a:cxn ang="0">
                  <a:pos x="219" y="128"/>
                </a:cxn>
                <a:cxn ang="0">
                  <a:pos x="202" y="149"/>
                </a:cxn>
                <a:cxn ang="0">
                  <a:pos x="171" y="178"/>
                </a:cxn>
                <a:cxn ang="0">
                  <a:pos x="139" y="183"/>
                </a:cxn>
                <a:cxn ang="0">
                  <a:pos x="154" y="163"/>
                </a:cxn>
                <a:cxn ang="0">
                  <a:pos x="135" y="139"/>
                </a:cxn>
                <a:cxn ang="0">
                  <a:pos x="130" y="118"/>
                </a:cxn>
                <a:cxn ang="0">
                  <a:pos x="149" y="121"/>
                </a:cxn>
                <a:cxn ang="0">
                  <a:pos x="159" y="136"/>
                </a:cxn>
                <a:cxn ang="0">
                  <a:pos x="187" y="124"/>
                </a:cxn>
                <a:cxn ang="0">
                  <a:pos x="197" y="89"/>
                </a:cxn>
                <a:cxn ang="0">
                  <a:pos x="167" y="62"/>
                </a:cxn>
                <a:cxn ang="0">
                  <a:pos x="134" y="62"/>
                </a:cxn>
                <a:cxn ang="0">
                  <a:pos x="104" y="72"/>
                </a:cxn>
                <a:cxn ang="0">
                  <a:pos x="92" y="96"/>
                </a:cxn>
                <a:cxn ang="0">
                  <a:pos x="83" y="119"/>
                </a:cxn>
                <a:cxn ang="0">
                  <a:pos x="62" y="138"/>
                </a:cxn>
                <a:cxn ang="0">
                  <a:pos x="40" y="141"/>
                </a:cxn>
                <a:cxn ang="0">
                  <a:pos x="30" y="155"/>
                </a:cxn>
                <a:cxn ang="0">
                  <a:pos x="67" y="191"/>
                </a:cxn>
                <a:cxn ang="0">
                  <a:pos x="43" y="185"/>
                </a:cxn>
                <a:cxn ang="0">
                  <a:pos x="22" y="168"/>
                </a:cxn>
                <a:cxn ang="0">
                  <a:pos x="5" y="143"/>
                </a:cxn>
                <a:cxn ang="0">
                  <a:pos x="3" y="111"/>
                </a:cxn>
                <a:cxn ang="0">
                  <a:pos x="33" y="119"/>
                </a:cxn>
                <a:cxn ang="0">
                  <a:pos x="62" y="103"/>
                </a:cxn>
                <a:cxn ang="0">
                  <a:pos x="75" y="72"/>
                </a:cxn>
                <a:cxn ang="0">
                  <a:pos x="99" y="51"/>
                </a:cxn>
                <a:cxn ang="0">
                  <a:pos x="122" y="37"/>
                </a:cxn>
                <a:cxn ang="0">
                  <a:pos x="145" y="36"/>
                </a:cxn>
                <a:cxn ang="0">
                  <a:pos x="166" y="31"/>
                </a:cxn>
                <a:cxn ang="0">
                  <a:pos x="134" y="19"/>
                </a:cxn>
                <a:cxn ang="0">
                  <a:pos x="117" y="26"/>
                </a:cxn>
                <a:cxn ang="0">
                  <a:pos x="102" y="27"/>
                </a:cxn>
                <a:cxn ang="0">
                  <a:pos x="72" y="22"/>
                </a:cxn>
                <a:cxn ang="0">
                  <a:pos x="50" y="36"/>
                </a:cxn>
                <a:cxn ang="0">
                  <a:pos x="0" y="34"/>
                </a:cxn>
                <a:cxn ang="0">
                  <a:pos x="32" y="15"/>
                </a:cxn>
                <a:cxn ang="0">
                  <a:pos x="124" y="0"/>
                </a:cxn>
                <a:cxn ang="0">
                  <a:pos x="216" y="19"/>
                </a:cxn>
              </a:cxnLst>
              <a:rect l="0" t="0" r="r" b="b"/>
              <a:pathLst>
                <a:path w="304" h="196">
                  <a:moveTo>
                    <a:pt x="269" y="47"/>
                  </a:moveTo>
                  <a:lnTo>
                    <a:pt x="286" y="69"/>
                  </a:lnTo>
                  <a:lnTo>
                    <a:pt x="299" y="94"/>
                  </a:lnTo>
                  <a:lnTo>
                    <a:pt x="304" y="123"/>
                  </a:lnTo>
                  <a:lnTo>
                    <a:pt x="303" y="153"/>
                  </a:lnTo>
                  <a:lnTo>
                    <a:pt x="298" y="155"/>
                  </a:lnTo>
                  <a:lnTo>
                    <a:pt x="293" y="158"/>
                  </a:lnTo>
                  <a:lnTo>
                    <a:pt x="286" y="158"/>
                  </a:lnTo>
                  <a:lnTo>
                    <a:pt x="279" y="158"/>
                  </a:lnTo>
                  <a:lnTo>
                    <a:pt x="278" y="155"/>
                  </a:lnTo>
                  <a:lnTo>
                    <a:pt x="278" y="151"/>
                  </a:lnTo>
                  <a:lnTo>
                    <a:pt x="278" y="146"/>
                  </a:lnTo>
                  <a:lnTo>
                    <a:pt x="278" y="143"/>
                  </a:lnTo>
                  <a:lnTo>
                    <a:pt x="291" y="133"/>
                  </a:lnTo>
                  <a:lnTo>
                    <a:pt x="278" y="123"/>
                  </a:lnTo>
                  <a:lnTo>
                    <a:pt x="279" y="108"/>
                  </a:lnTo>
                  <a:lnTo>
                    <a:pt x="279" y="93"/>
                  </a:lnTo>
                  <a:lnTo>
                    <a:pt x="263" y="81"/>
                  </a:lnTo>
                  <a:lnTo>
                    <a:pt x="258" y="81"/>
                  </a:lnTo>
                  <a:lnTo>
                    <a:pt x="251" y="79"/>
                  </a:lnTo>
                  <a:lnTo>
                    <a:pt x="248" y="77"/>
                  </a:lnTo>
                  <a:lnTo>
                    <a:pt x="244" y="72"/>
                  </a:lnTo>
                  <a:lnTo>
                    <a:pt x="244" y="64"/>
                  </a:lnTo>
                  <a:lnTo>
                    <a:pt x="243" y="59"/>
                  </a:lnTo>
                  <a:lnTo>
                    <a:pt x="237" y="54"/>
                  </a:lnTo>
                  <a:lnTo>
                    <a:pt x="232" y="52"/>
                  </a:lnTo>
                  <a:lnTo>
                    <a:pt x="226" y="51"/>
                  </a:lnTo>
                  <a:lnTo>
                    <a:pt x="217" y="47"/>
                  </a:lnTo>
                  <a:lnTo>
                    <a:pt x="212" y="42"/>
                  </a:lnTo>
                  <a:lnTo>
                    <a:pt x="206" y="37"/>
                  </a:lnTo>
                  <a:lnTo>
                    <a:pt x="199" y="32"/>
                  </a:lnTo>
                  <a:lnTo>
                    <a:pt x="192" y="31"/>
                  </a:lnTo>
                  <a:lnTo>
                    <a:pt x="186" y="32"/>
                  </a:lnTo>
                  <a:lnTo>
                    <a:pt x="179" y="37"/>
                  </a:lnTo>
                  <a:lnTo>
                    <a:pt x="192" y="39"/>
                  </a:lnTo>
                  <a:lnTo>
                    <a:pt x="204" y="49"/>
                  </a:lnTo>
                  <a:lnTo>
                    <a:pt x="214" y="61"/>
                  </a:lnTo>
                  <a:lnTo>
                    <a:pt x="224" y="72"/>
                  </a:lnTo>
                  <a:lnTo>
                    <a:pt x="229" y="86"/>
                  </a:lnTo>
                  <a:lnTo>
                    <a:pt x="227" y="99"/>
                  </a:lnTo>
                  <a:lnTo>
                    <a:pt x="221" y="114"/>
                  </a:lnTo>
                  <a:lnTo>
                    <a:pt x="219" y="128"/>
                  </a:lnTo>
                  <a:lnTo>
                    <a:pt x="211" y="133"/>
                  </a:lnTo>
                  <a:lnTo>
                    <a:pt x="206" y="141"/>
                  </a:lnTo>
                  <a:lnTo>
                    <a:pt x="202" y="149"/>
                  </a:lnTo>
                  <a:lnTo>
                    <a:pt x="192" y="153"/>
                  </a:lnTo>
                  <a:lnTo>
                    <a:pt x="181" y="163"/>
                  </a:lnTo>
                  <a:lnTo>
                    <a:pt x="171" y="178"/>
                  </a:lnTo>
                  <a:lnTo>
                    <a:pt x="160" y="190"/>
                  </a:lnTo>
                  <a:lnTo>
                    <a:pt x="145" y="191"/>
                  </a:lnTo>
                  <a:lnTo>
                    <a:pt x="139" y="183"/>
                  </a:lnTo>
                  <a:lnTo>
                    <a:pt x="144" y="176"/>
                  </a:lnTo>
                  <a:lnTo>
                    <a:pt x="150" y="170"/>
                  </a:lnTo>
                  <a:lnTo>
                    <a:pt x="154" y="163"/>
                  </a:lnTo>
                  <a:lnTo>
                    <a:pt x="150" y="153"/>
                  </a:lnTo>
                  <a:lnTo>
                    <a:pt x="140" y="148"/>
                  </a:lnTo>
                  <a:lnTo>
                    <a:pt x="135" y="139"/>
                  </a:lnTo>
                  <a:lnTo>
                    <a:pt x="130" y="129"/>
                  </a:lnTo>
                  <a:lnTo>
                    <a:pt x="125" y="123"/>
                  </a:lnTo>
                  <a:lnTo>
                    <a:pt x="130" y="118"/>
                  </a:lnTo>
                  <a:lnTo>
                    <a:pt x="137" y="118"/>
                  </a:lnTo>
                  <a:lnTo>
                    <a:pt x="142" y="119"/>
                  </a:lnTo>
                  <a:lnTo>
                    <a:pt x="149" y="121"/>
                  </a:lnTo>
                  <a:lnTo>
                    <a:pt x="150" y="126"/>
                  </a:lnTo>
                  <a:lnTo>
                    <a:pt x="154" y="131"/>
                  </a:lnTo>
                  <a:lnTo>
                    <a:pt x="159" y="136"/>
                  </a:lnTo>
                  <a:lnTo>
                    <a:pt x="164" y="139"/>
                  </a:lnTo>
                  <a:lnTo>
                    <a:pt x="179" y="136"/>
                  </a:lnTo>
                  <a:lnTo>
                    <a:pt x="187" y="124"/>
                  </a:lnTo>
                  <a:lnTo>
                    <a:pt x="194" y="113"/>
                  </a:lnTo>
                  <a:lnTo>
                    <a:pt x="202" y="101"/>
                  </a:lnTo>
                  <a:lnTo>
                    <a:pt x="197" y="89"/>
                  </a:lnTo>
                  <a:lnTo>
                    <a:pt x="189" y="79"/>
                  </a:lnTo>
                  <a:lnTo>
                    <a:pt x="179" y="69"/>
                  </a:lnTo>
                  <a:lnTo>
                    <a:pt x="167" y="62"/>
                  </a:lnTo>
                  <a:lnTo>
                    <a:pt x="155" y="61"/>
                  </a:lnTo>
                  <a:lnTo>
                    <a:pt x="144" y="61"/>
                  </a:lnTo>
                  <a:lnTo>
                    <a:pt x="134" y="62"/>
                  </a:lnTo>
                  <a:lnTo>
                    <a:pt x="124" y="64"/>
                  </a:lnTo>
                  <a:lnTo>
                    <a:pt x="114" y="69"/>
                  </a:lnTo>
                  <a:lnTo>
                    <a:pt x="104" y="72"/>
                  </a:lnTo>
                  <a:lnTo>
                    <a:pt x="95" y="79"/>
                  </a:lnTo>
                  <a:lnTo>
                    <a:pt x="89" y="86"/>
                  </a:lnTo>
                  <a:lnTo>
                    <a:pt x="92" y="96"/>
                  </a:lnTo>
                  <a:lnTo>
                    <a:pt x="92" y="106"/>
                  </a:lnTo>
                  <a:lnTo>
                    <a:pt x="89" y="113"/>
                  </a:lnTo>
                  <a:lnTo>
                    <a:pt x="83" y="119"/>
                  </a:lnTo>
                  <a:lnTo>
                    <a:pt x="77" y="126"/>
                  </a:lnTo>
                  <a:lnTo>
                    <a:pt x="68" y="131"/>
                  </a:lnTo>
                  <a:lnTo>
                    <a:pt x="62" y="138"/>
                  </a:lnTo>
                  <a:lnTo>
                    <a:pt x="55" y="143"/>
                  </a:lnTo>
                  <a:lnTo>
                    <a:pt x="47" y="144"/>
                  </a:lnTo>
                  <a:lnTo>
                    <a:pt x="40" y="141"/>
                  </a:lnTo>
                  <a:lnTo>
                    <a:pt x="33" y="138"/>
                  </a:lnTo>
                  <a:lnTo>
                    <a:pt x="25" y="139"/>
                  </a:lnTo>
                  <a:lnTo>
                    <a:pt x="30" y="155"/>
                  </a:lnTo>
                  <a:lnTo>
                    <a:pt x="42" y="168"/>
                  </a:lnTo>
                  <a:lnTo>
                    <a:pt x="57" y="180"/>
                  </a:lnTo>
                  <a:lnTo>
                    <a:pt x="67" y="191"/>
                  </a:lnTo>
                  <a:lnTo>
                    <a:pt x="62" y="196"/>
                  </a:lnTo>
                  <a:lnTo>
                    <a:pt x="53" y="190"/>
                  </a:lnTo>
                  <a:lnTo>
                    <a:pt x="43" y="185"/>
                  </a:lnTo>
                  <a:lnTo>
                    <a:pt x="35" y="180"/>
                  </a:lnTo>
                  <a:lnTo>
                    <a:pt x="28" y="175"/>
                  </a:lnTo>
                  <a:lnTo>
                    <a:pt x="22" y="168"/>
                  </a:lnTo>
                  <a:lnTo>
                    <a:pt x="15" y="161"/>
                  </a:lnTo>
                  <a:lnTo>
                    <a:pt x="10" y="153"/>
                  </a:lnTo>
                  <a:lnTo>
                    <a:pt x="5" y="143"/>
                  </a:lnTo>
                  <a:lnTo>
                    <a:pt x="3" y="133"/>
                  </a:lnTo>
                  <a:lnTo>
                    <a:pt x="1" y="121"/>
                  </a:lnTo>
                  <a:lnTo>
                    <a:pt x="3" y="111"/>
                  </a:lnTo>
                  <a:lnTo>
                    <a:pt x="10" y="106"/>
                  </a:lnTo>
                  <a:lnTo>
                    <a:pt x="23" y="109"/>
                  </a:lnTo>
                  <a:lnTo>
                    <a:pt x="33" y="119"/>
                  </a:lnTo>
                  <a:lnTo>
                    <a:pt x="45" y="123"/>
                  </a:lnTo>
                  <a:lnTo>
                    <a:pt x="57" y="113"/>
                  </a:lnTo>
                  <a:lnTo>
                    <a:pt x="62" y="103"/>
                  </a:lnTo>
                  <a:lnTo>
                    <a:pt x="65" y="93"/>
                  </a:lnTo>
                  <a:lnTo>
                    <a:pt x="70" y="82"/>
                  </a:lnTo>
                  <a:lnTo>
                    <a:pt x="75" y="72"/>
                  </a:lnTo>
                  <a:lnTo>
                    <a:pt x="82" y="64"/>
                  </a:lnTo>
                  <a:lnTo>
                    <a:pt x="89" y="57"/>
                  </a:lnTo>
                  <a:lnTo>
                    <a:pt x="99" y="51"/>
                  </a:lnTo>
                  <a:lnTo>
                    <a:pt x="110" y="47"/>
                  </a:lnTo>
                  <a:lnTo>
                    <a:pt x="115" y="41"/>
                  </a:lnTo>
                  <a:lnTo>
                    <a:pt x="122" y="37"/>
                  </a:lnTo>
                  <a:lnTo>
                    <a:pt x="129" y="36"/>
                  </a:lnTo>
                  <a:lnTo>
                    <a:pt x="137" y="36"/>
                  </a:lnTo>
                  <a:lnTo>
                    <a:pt x="145" y="36"/>
                  </a:lnTo>
                  <a:lnTo>
                    <a:pt x="152" y="36"/>
                  </a:lnTo>
                  <a:lnTo>
                    <a:pt x="160" y="34"/>
                  </a:lnTo>
                  <a:lnTo>
                    <a:pt x="166" y="31"/>
                  </a:lnTo>
                  <a:lnTo>
                    <a:pt x="155" y="26"/>
                  </a:lnTo>
                  <a:lnTo>
                    <a:pt x="145" y="22"/>
                  </a:lnTo>
                  <a:lnTo>
                    <a:pt x="134" y="19"/>
                  </a:lnTo>
                  <a:lnTo>
                    <a:pt x="122" y="19"/>
                  </a:lnTo>
                  <a:lnTo>
                    <a:pt x="119" y="22"/>
                  </a:lnTo>
                  <a:lnTo>
                    <a:pt x="117" y="26"/>
                  </a:lnTo>
                  <a:lnTo>
                    <a:pt x="115" y="29"/>
                  </a:lnTo>
                  <a:lnTo>
                    <a:pt x="112" y="32"/>
                  </a:lnTo>
                  <a:lnTo>
                    <a:pt x="102" y="27"/>
                  </a:lnTo>
                  <a:lnTo>
                    <a:pt x="92" y="24"/>
                  </a:lnTo>
                  <a:lnTo>
                    <a:pt x="82" y="22"/>
                  </a:lnTo>
                  <a:lnTo>
                    <a:pt x="72" y="22"/>
                  </a:lnTo>
                  <a:lnTo>
                    <a:pt x="67" y="31"/>
                  </a:lnTo>
                  <a:lnTo>
                    <a:pt x="60" y="36"/>
                  </a:lnTo>
                  <a:lnTo>
                    <a:pt x="50" y="36"/>
                  </a:lnTo>
                  <a:lnTo>
                    <a:pt x="42" y="32"/>
                  </a:lnTo>
                  <a:lnTo>
                    <a:pt x="1" y="47"/>
                  </a:lnTo>
                  <a:lnTo>
                    <a:pt x="0" y="34"/>
                  </a:lnTo>
                  <a:lnTo>
                    <a:pt x="10" y="29"/>
                  </a:lnTo>
                  <a:lnTo>
                    <a:pt x="23" y="24"/>
                  </a:lnTo>
                  <a:lnTo>
                    <a:pt x="32" y="15"/>
                  </a:lnTo>
                  <a:lnTo>
                    <a:pt x="60" y="5"/>
                  </a:lnTo>
                  <a:lnTo>
                    <a:pt x="92" y="0"/>
                  </a:lnTo>
                  <a:lnTo>
                    <a:pt x="124" y="0"/>
                  </a:lnTo>
                  <a:lnTo>
                    <a:pt x="155" y="2"/>
                  </a:lnTo>
                  <a:lnTo>
                    <a:pt x="186" y="9"/>
                  </a:lnTo>
                  <a:lnTo>
                    <a:pt x="216" y="19"/>
                  </a:lnTo>
                  <a:lnTo>
                    <a:pt x="244" y="31"/>
                  </a:lnTo>
                  <a:lnTo>
                    <a:pt x="269" y="47"/>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87" name="Freeform 107"/>
            <p:cNvSpPr>
              <a:spLocks/>
            </p:cNvSpPr>
            <p:nvPr/>
          </p:nvSpPr>
          <p:spPr bwMode="auto">
            <a:xfrm>
              <a:off x="4835" y="2053"/>
              <a:ext cx="483" cy="153"/>
            </a:xfrm>
            <a:custGeom>
              <a:avLst/>
              <a:gdLst/>
              <a:ahLst/>
              <a:cxnLst>
                <a:cxn ang="0">
                  <a:pos x="330" y="94"/>
                </a:cxn>
                <a:cxn ang="0">
                  <a:pos x="340" y="92"/>
                </a:cxn>
                <a:cxn ang="0">
                  <a:pos x="350" y="89"/>
                </a:cxn>
                <a:cxn ang="0">
                  <a:pos x="358" y="87"/>
                </a:cxn>
                <a:cxn ang="0">
                  <a:pos x="367" y="82"/>
                </a:cxn>
                <a:cxn ang="0">
                  <a:pos x="377" y="79"/>
                </a:cxn>
                <a:cxn ang="0">
                  <a:pos x="385" y="77"/>
                </a:cxn>
                <a:cxn ang="0">
                  <a:pos x="394" y="74"/>
                </a:cxn>
                <a:cxn ang="0">
                  <a:pos x="404" y="72"/>
                </a:cxn>
                <a:cxn ang="0">
                  <a:pos x="457" y="37"/>
                </a:cxn>
                <a:cxn ang="0">
                  <a:pos x="442" y="50"/>
                </a:cxn>
                <a:cxn ang="0">
                  <a:pos x="427" y="64"/>
                </a:cxn>
                <a:cxn ang="0">
                  <a:pos x="410" y="75"/>
                </a:cxn>
                <a:cxn ang="0">
                  <a:pos x="394" y="87"/>
                </a:cxn>
                <a:cxn ang="0">
                  <a:pos x="375" y="97"/>
                </a:cxn>
                <a:cxn ang="0">
                  <a:pos x="355" y="105"/>
                </a:cxn>
                <a:cxn ang="0">
                  <a:pos x="335" y="112"/>
                </a:cxn>
                <a:cxn ang="0">
                  <a:pos x="315" y="119"/>
                </a:cxn>
                <a:cxn ang="0">
                  <a:pos x="293" y="126"/>
                </a:cxn>
                <a:cxn ang="0">
                  <a:pos x="273" y="129"/>
                </a:cxn>
                <a:cxn ang="0">
                  <a:pos x="251" y="131"/>
                </a:cxn>
                <a:cxn ang="0">
                  <a:pos x="228" y="132"/>
                </a:cxn>
                <a:cxn ang="0">
                  <a:pos x="206" y="132"/>
                </a:cxn>
                <a:cxn ang="0">
                  <a:pos x="184" y="129"/>
                </a:cxn>
                <a:cxn ang="0">
                  <a:pos x="163" y="126"/>
                </a:cxn>
                <a:cxn ang="0">
                  <a:pos x="141" y="121"/>
                </a:cxn>
                <a:cxn ang="0">
                  <a:pos x="139" y="107"/>
                </a:cxn>
                <a:cxn ang="0">
                  <a:pos x="134" y="97"/>
                </a:cxn>
                <a:cxn ang="0">
                  <a:pos x="126" y="92"/>
                </a:cxn>
                <a:cxn ang="0">
                  <a:pos x="116" y="87"/>
                </a:cxn>
                <a:cxn ang="0">
                  <a:pos x="104" y="84"/>
                </a:cxn>
                <a:cxn ang="0">
                  <a:pos x="92" y="79"/>
                </a:cxn>
                <a:cxn ang="0">
                  <a:pos x="82" y="74"/>
                </a:cxn>
                <a:cxn ang="0">
                  <a:pos x="74" y="67"/>
                </a:cxn>
                <a:cxn ang="0">
                  <a:pos x="64" y="60"/>
                </a:cxn>
                <a:cxn ang="0">
                  <a:pos x="52" y="52"/>
                </a:cxn>
                <a:cxn ang="0">
                  <a:pos x="42" y="45"/>
                </a:cxn>
                <a:cxn ang="0">
                  <a:pos x="32" y="38"/>
                </a:cxn>
                <a:cxn ang="0">
                  <a:pos x="22" y="30"/>
                </a:cxn>
                <a:cxn ang="0">
                  <a:pos x="14" y="22"/>
                </a:cxn>
                <a:cxn ang="0">
                  <a:pos x="7" y="12"/>
                </a:cxn>
                <a:cxn ang="0">
                  <a:pos x="0" y="0"/>
                </a:cxn>
                <a:cxn ang="0">
                  <a:pos x="17" y="15"/>
                </a:cxn>
                <a:cxn ang="0">
                  <a:pos x="34" y="30"/>
                </a:cxn>
                <a:cxn ang="0">
                  <a:pos x="52" y="42"/>
                </a:cxn>
                <a:cxn ang="0">
                  <a:pos x="72" y="55"/>
                </a:cxn>
                <a:cxn ang="0">
                  <a:pos x="91" y="65"/>
                </a:cxn>
                <a:cxn ang="0">
                  <a:pos x="111" y="75"/>
                </a:cxn>
                <a:cxn ang="0">
                  <a:pos x="132" y="84"/>
                </a:cxn>
                <a:cxn ang="0">
                  <a:pos x="153" y="90"/>
                </a:cxn>
                <a:cxn ang="0">
                  <a:pos x="174" y="95"/>
                </a:cxn>
                <a:cxn ang="0">
                  <a:pos x="196" y="100"/>
                </a:cxn>
                <a:cxn ang="0">
                  <a:pos x="218" y="104"/>
                </a:cxn>
                <a:cxn ang="0">
                  <a:pos x="241" y="104"/>
                </a:cxn>
                <a:cxn ang="0">
                  <a:pos x="263" y="104"/>
                </a:cxn>
                <a:cxn ang="0">
                  <a:pos x="285" y="102"/>
                </a:cxn>
                <a:cxn ang="0">
                  <a:pos x="308" y="99"/>
                </a:cxn>
                <a:cxn ang="0">
                  <a:pos x="330" y="94"/>
                </a:cxn>
              </a:cxnLst>
              <a:rect l="0" t="0" r="r" b="b"/>
              <a:pathLst>
                <a:path w="457" h="132">
                  <a:moveTo>
                    <a:pt x="330" y="94"/>
                  </a:moveTo>
                  <a:lnTo>
                    <a:pt x="340" y="92"/>
                  </a:lnTo>
                  <a:lnTo>
                    <a:pt x="350" y="89"/>
                  </a:lnTo>
                  <a:lnTo>
                    <a:pt x="358" y="87"/>
                  </a:lnTo>
                  <a:lnTo>
                    <a:pt x="367" y="82"/>
                  </a:lnTo>
                  <a:lnTo>
                    <a:pt x="377" y="79"/>
                  </a:lnTo>
                  <a:lnTo>
                    <a:pt x="385" y="77"/>
                  </a:lnTo>
                  <a:lnTo>
                    <a:pt x="394" y="74"/>
                  </a:lnTo>
                  <a:lnTo>
                    <a:pt x="404" y="72"/>
                  </a:lnTo>
                  <a:lnTo>
                    <a:pt x="457" y="37"/>
                  </a:lnTo>
                  <a:lnTo>
                    <a:pt x="442" y="50"/>
                  </a:lnTo>
                  <a:lnTo>
                    <a:pt x="427" y="64"/>
                  </a:lnTo>
                  <a:lnTo>
                    <a:pt x="410" y="75"/>
                  </a:lnTo>
                  <a:lnTo>
                    <a:pt x="394" y="87"/>
                  </a:lnTo>
                  <a:lnTo>
                    <a:pt x="375" y="97"/>
                  </a:lnTo>
                  <a:lnTo>
                    <a:pt x="355" y="105"/>
                  </a:lnTo>
                  <a:lnTo>
                    <a:pt x="335" y="112"/>
                  </a:lnTo>
                  <a:lnTo>
                    <a:pt x="315" y="119"/>
                  </a:lnTo>
                  <a:lnTo>
                    <a:pt x="293" y="126"/>
                  </a:lnTo>
                  <a:lnTo>
                    <a:pt x="273" y="129"/>
                  </a:lnTo>
                  <a:lnTo>
                    <a:pt x="251" y="131"/>
                  </a:lnTo>
                  <a:lnTo>
                    <a:pt x="228" y="132"/>
                  </a:lnTo>
                  <a:lnTo>
                    <a:pt x="206" y="132"/>
                  </a:lnTo>
                  <a:lnTo>
                    <a:pt x="184" y="129"/>
                  </a:lnTo>
                  <a:lnTo>
                    <a:pt x="163" y="126"/>
                  </a:lnTo>
                  <a:lnTo>
                    <a:pt x="141" y="121"/>
                  </a:lnTo>
                  <a:lnTo>
                    <a:pt x="139" y="107"/>
                  </a:lnTo>
                  <a:lnTo>
                    <a:pt x="134" y="97"/>
                  </a:lnTo>
                  <a:lnTo>
                    <a:pt x="126" y="92"/>
                  </a:lnTo>
                  <a:lnTo>
                    <a:pt x="116" y="87"/>
                  </a:lnTo>
                  <a:lnTo>
                    <a:pt x="104" y="84"/>
                  </a:lnTo>
                  <a:lnTo>
                    <a:pt x="92" y="79"/>
                  </a:lnTo>
                  <a:lnTo>
                    <a:pt x="82" y="74"/>
                  </a:lnTo>
                  <a:lnTo>
                    <a:pt x="74" y="67"/>
                  </a:lnTo>
                  <a:lnTo>
                    <a:pt x="64" y="60"/>
                  </a:lnTo>
                  <a:lnTo>
                    <a:pt x="52" y="52"/>
                  </a:lnTo>
                  <a:lnTo>
                    <a:pt x="42" y="45"/>
                  </a:lnTo>
                  <a:lnTo>
                    <a:pt x="32" y="38"/>
                  </a:lnTo>
                  <a:lnTo>
                    <a:pt x="22" y="30"/>
                  </a:lnTo>
                  <a:lnTo>
                    <a:pt x="14" y="22"/>
                  </a:lnTo>
                  <a:lnTo>
                    <a:pt x="7" y="12"/>
                  </a:lnTo>
                  <a:lnTo>
                    <a:pt x="0" y="0"/>
                  </a:lnTo>
                  <a:lnTo>
                    <a:pt x="17" y="15"/>
                  </a:lnTo>
                  <a:lnTo>
                    <a:pt x="34" y="30"/>
                  </a:lnTo>
                  <a:lnTo>
                    <a:pt x="52" y="42"/>
                  </a:lnTo>
                  <a:lnTo>
                    <a:pt x="72" y="55"/>
                  </a:lnTo>
                  <a:lnTo>
                    <a:pt x="91" y="65"/>
                  </a:lnTo>
                  <a:lnTo>
                    <a:pt x="111" y="75"/>
                  </a:lnTo>
                  <a:lnTo>
                    <a:pt x="132" y="84"/>
                  </a:lnTo>
                  <a:lnTo>
                    <a:pt x="153" y="90"/>
                  </a:lnTo>
                  <a:lnTo>
                    <a:pt x="174" y="95"/>
                  </a:lnTo>
                  <a:lnTo>
                    <a:pt x="196" y="100"/>
                  </a:lnTo>
                  <a:lnTo>
                    <a:pt x="218" y="104"/>
                  </a:lnTo>
                  <a:lnTo>
                    <a:pt x="241" y="104"/>
                  </a:lnTo>
                  <a:lnTo>
                    <a:pt x="263" y="104"/>
                  </a:lnTo>
                  <a:lnTo>
                    <a:pt x="285" y="102"/>
                  </a:lnTo>
                  <a:lnTo>
                    <a:pt x="308" y="99"/>
                  </a:lnTo>
                  <a:lnTo>
                    <a:pt x="330" y="94"/>
                  </a:lnTo>
                  <a:close/>
                </a:path>
              </a:pathLst>
            </a:custGeom>
            <a:solidFill>
              <a:srgbClr val="808080"/>
            </a:solidFill>
            <a:ln w="9525">
              <a:noFill/>
              <a:round/>
              <a:headEnd/>
              <a:tailEnd/>
            </a:ln>
          </p:spPr>
          <p:txBody>
            <a:bodyPr/>
            <a:lstStyle/>
            <a:p>
              <a:pPr algn="l">
                <a:buClr>
                  <a:srgbClr val="006600"/>
                </a:buClr>
              </a:pPr>
              <a:endParaRPr lang="en-US" dirty="0">
                <a:solidFill>
                  <a:srgbClr val="FFFFFF"/>
                </a:solidFill>
              </a:endParaRPr>
            </a:p>
          </p:txBody>
        </p:sp>
        <p:sp>
          <p:nvSpPr>
            <p:cNvPr id="88" name="Freeform 108"/>
            <p:cNvSpPr>
              <a:spLocks/>
            </p:cNvSpPr>
            <p:nvPr/>
          </p:nvSpPr>
          <p:spPr bwMode="auto">
            <a:xfrm>
              <a:off x="4799" y="2099"/>
              <a:ext cx="13" cy="13"/>
            </a:xfrm>
            <a:custGeom>
              <a:avLst/>
              <a:gdLst/>
              <a:ahLst/>
              <a:cxnLst>
                <a:cxn ang="0">
                  <a:pos x="11" y="9"/>
                </a:cxn>
                <a:cxn ang="0">
                  <a:pos x="11" y="14"/>
                </a:cxn>
                <a:cxn ang="0">
                  <a:pos x="0" y="0"/>
                </a:cxn>
                <a:cxn ang="0">
                  <a:pos x="3" y="0"/>
                </a:cxn>
                <a:cxn ang="0">
                  <a:pos x="6" y="4"/>
                </a:cxn>
                <a:cxn ang="0">
                  <a:pos x="8" y="5"/>
                </a:cxn>
                <a:cxn ang="0">
                  <a:pos x="11" y="9"/>
                </a:cxn>
              </a:cxnLst>
              <a:rect l="0" t="0" r="r" b="b"/>
              <a:pathLst>
                <a:path w="11" h="14">
                  <a:moveTo>
                    <a:pt x="11" y="9"/>
                  </a:moveTo>
                  <a:lnTo>
                    <a:pt x="11" y="14"/>
                  </a:lnTo>
                  <a:lnTo>
                    <a:pt x="0" y="0"/>
                  </a:lnTo>
                  <a:lnTo>
                    <a:pt x="3" y="0"/>
                  </a:lnTo>
                  <a:lnTo>
                    <a:pt x="6" y="4"/>
                  </a:lnTo>
                  <a:lnTo>
                    <a:pt x="8" y="5"/>
                  </a:lnTo>
                  <a:lnTo>
                    <a:pt x="11" y="9"/>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89" name="Freeform 109"/>
            <p:cNvSpPr>
              <a:spLocks/>
            </p:cNvSpPr>
            <p:nvPr/>
          </p:nvSpPr>
          <p:spPr bwMode="auto">
            <a:xfrm>
              <a:off x="5534" y="2078"/>
              <a:ext cx="15" cy="18"/>
            </a:xfrm>
            <a:custGeom>
              <a:avLst/>
              <a:gdLst/>
              <a:ahLst/>
              <a:cxnLst>
                <a:cxn ang="0">
                  <a:pos x="10" y="0"/>
                </a:cxn>
                <a:cxn ang="0">
                  <a:pos x="14" y="3"/>
                </a:cxn>
                <a:cxn ang="0">
                  <a:pos x="12" y="8"/>
                </a:cxn>
                <a:cxn ang="0">
                  <a:pos x="10" y="13"/>
                </a:cxn>
                <a:cxn ang="0">
                  <a:pos x="9" y="17"/>
                </a:cxn>
                <a:cxn ang="0">
                  <a:pos x="4" y="13"/>
                </a:cxn>
                <a:cxn ang="0">
                  <a:pos x="0" y="7"/>
                </a:cxn>
                <a:cxn ang="0">
                  <a:pos x="2" y="0"/>
                </a:cxn>
                <a:cxn ang="0">
                  <a:pos x="10" y="0"/>
                </a:cxn>
              </a:cxnLst>
              <a:rect l="0" t="0" r="r" b="b"/>
              <a:pathLst>
                <a:path w="14" h="17">
                  <a:moveTo>
                    <a:pt x="10" y="0"/>
                  </a:moveTo>
                  <a:lnTo>
                    <a:pt x="14" y="3"/>
                  </a:lnTo>
                  <a:lnTo>
                    <a:pt x="12" y="8"/>
                  </a:lnTo>
                  <a:lnTo>
                    <a:pt x="10" y="13"/>
                  </a:lnTo>
                  <a:lnTo>
                    <a:pt x="9" y="17"/>
                  </a:lnTo>
                  <a:lnTo>
                    <a:pt x="4" y="13"/>
                  </a:lnTo>
                  <a:lnTo>
                    <a:pt x="0" y="7"/>
                  </a:lnTo>
                  <a:lnTo>
                    <a:pt x="2" y="0"/>
                  </a:lnTo>
                  <a:lnTo>
                    <a:pt x="10" y="0"/>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90" name="Freeform 110"/>
            <p:cNvSpPr>
              <a:spLocks/>
            </p:cNvSpPr>
            <p:nvPr/>
          </p:nvSpPr>
          <p:spPr bwMode="auto">
            <a:xfrm>
              <a:off x="4835" y="2103"/>
              <a:ext cx="513" cy="167"/>
            </a:xfrm>
            <a:custGeom>
              <a:avLst/>
              <a:gdLst/>
              <a:ahLst/>
              <a:cxnLst>
                <a:cxn ang="0">
                  <a:pos x="300" y="138"/>
                </a:cxn>
                <a:cxn ang="0">
                  <a:pos x="276" y="143"/>
                </a:cxn>
                <a:cxn ang="0">
                  <a:pos x="253" y="145"/>
                </a:cxn>
                <a:cxn ang="0">
                  <a:pos x="231" y="146"/>
                </a:cxn>
                <a:cxn ang="0">
                  <a:pos x="208" y="145"/>
                </a:cxn>
                <a:cxn ang="0">
                  <a:pos x="186" y="141"/>
                </a:cxn>
                <a:cxn ang="0">
                  <a:pos x="163" y="138"/>
                </a:cxn>
                <a:cxn ang="0">
                  <a:pos x="141" y="133"/>
                </a:cxn>
                <a:cxn ang="0">
                  <a:pos x="119" y="126"/>
                </a:cxn>
                <a:cxn ang="0">
                  <a:pos x="114" y="113"/>
                </a:cxn>
                <a:cxn ang="0">
                  <a:pos x="104" y="106"/>
                </a:cxn>
                <a:cxn ang="0">
                  <a:pos x="91" y="101"/>
                </a:cxn>
                <a:cxn ang="0">
                  <a:pos x="79" y="96"/>
                </a:cxn>
                <a:cxn ang="0">
                  <a:pos x="67" y="89"/>
                </a:cxn>
                <a:cxn ang="0">
                  <a:pos x="57" y="83"/>
                </a:cxn>
                <a:cxn ang="0">
                  <a:pos x="47" y="76"/>
                </a:cxn>
                <a:cxn ang="0">
                  <a:pos x="37" y="67"/>
                </a:cxn>
                <a:cxn ang="0">
                  <a:pos x="29" y="59"/>
                </a:cxn>
                <a:cxn ang="0">
                  <a:pos x="19" y="51"/>
                </a:cxn>
                <a:cxn ang="0">
                  <a:pos x="10" y="42"/>
                </a:cxn>
                <a:cxn ang="0">
                  <a:pos x="0" y="34"/>
                </a:cxn>
                <a:cxn ang="0">
                  <a:pos x="20" y="47"/>
                </a:cxn>
                <a:cxn ang="0">
                  <a:pos x="40" y="61"/>
                </a:cxn>
                <a:cxn ang="0">
                  <a:pos x="62" y="72"/>
                </a:cxn>
                <a:cxn ang="0">
                  <a:pos x="86" y="83"/>
                </a:cxn>
                <a:cxn ang="0">
                  <a:pos x="109" y="91"/>
                </a:cxn>
                <a:cxn ang="0">
                  <a:pos x="132" y="98"/>
                </a:cxn>
                <a:cxn ang="0">
                  <a:pos x="158" y="103"/>
                </a:cxn>
                <a:cxn ang="0">
                  <a:pos x="183" y="106"/>
                </a:cxn>
                <a:cxn ang="0">
                  <a:pos x="208" y="108"/>
                </a:cxn>
                <a:cxn ang="0">
                  <a:pos x="233" y="109"/>
                </a:cxn>
                <a:cxn ang="0">
                  <a:pos x="258" y="108"/>
                </a:cxn>
                <a:cxn ang="0">
                  <a:pos x="283" y="104"/>
                </a:cxn>
                <a:cxn ang="0">
                  <a:pos x="308" y="101"/>
                </a:cxn>
                <a:cxn ang="0">
                  <a:pos x="332" y="94"/>
                </a:cxn>
                <a:cxn ang="0">
                  <a:pos x="355" y="88"/>
                </a:cxn>
                <a:cxn ang="0">
                  <a:pos x="379" y="78"/>
                </a:cxn>
                <a:cxn ang="0">
                  <a:pos x="394" y="71"/>
                </a:cxn>
                <a:cxn ang="0">
                  <a:pos x="409" y="62"/>
                </a:cxn>
                <a:cxn ang="0">
                  <a:pos x="424" y="54"/>
                </a:cxn>
                <a:cxn ang="0">
                  <a:pos x="437" y="46"/>
                </a:cxn>
                <a:cxn ang="0">
                  <a:pos x="451" y="36"/>
                </a:cxn>
                <a:cxn ang="0">
                  <a:pos x="464" y="24"/>
                </a:cxn>
                <a:cxn ang="0">
                  <a:pos x="476" y="12"/>
                </a:cxn>
                <a:cxn ang="0">
                  <a:pos x="486" y="0"/>
                </a:cxn>
                <a:cxn ang="0">
                  <a:pos x="476" y="29"/>
                </a:cxn>
                <a:cxn ang="0">
                  <a:pos x="459" y="54"/>
                </a:cxn>
                <a:cxn ang="0">
                  <a:pos x="437" y="74"/>
                </a:cxn>
                <a:cxn ang="0">
                  <a:pos x="414" y="91"/>
                </a:cxn>
                <a:cxn ang="0">
                  <a:pos x="385" y="106"/>
                </a:cxn>
                <a:cxn ang="0">
                  <a:pos x="357" y="119"/>
                </a:cxn>
                <a:cxn ang="0">
                  <a:pos x="328" y="129"/>
                </a:cxn>
                <a:cxn ang="0">
                  <a:pos x="300" y="138"/>
                </a:cxn>
              </a:cxnLst>
              <a:rect l="0" t="0" r="r" b="b"/>
              <a:pathLst>
                <a:path w="486" h="146">
                  <a:moveTo>
                    <a:pt x="300" y="138"/>
                  </a:moveTo>
                  <a:lnTo>
                    <a:pt x="276" y="143"/>
                  </a:lnTo>
                  <a:lnTo>
                    <a:pt x="253" y="145"/>
                  </a:lnTo>
                  <a:lnTo>
                    <a:pt x="231" y="146"/>
                  </a:lnTo>
                  <a:lnTo>
                    <a:pt x="208" y="145"/>
                  </a:lnTo>
                  <a:lnTo>
                    <a:pt x="186" y="141"/>
                  </a:lnTo>
                  <a:lnTo>
                    <a:pt x="163" y="138"/>
                  </a:lnTo>
                  <a:lnTo>
                    <a:pt x="141" y="133"/>
                  </a:lnTo>
                  <a:lnTo>
                    <a:pt x="119" y="126"/>
                  </a:lnTo>
                  <a:lnTo>
                    <a:pt x="114" y="113"/>
                  </a:lnTo>
                  <a:lnTo>
                    <a:pt x="104" y="106"/>
                  </a:lnTo>
                  <a:lnTo>
                    <a:pt x="91" y="101"/>
                  </a:lnTo>
                  <a:lnTo>
                    <a:pt x="79" y="96"/>
                  </a:lnTo>
                  <a:lnTo>
                    <a:pt x="67" y="89"/>
                  </a:lnTo>
                  <a:lnTo>
                    <a:pt x="57" y="83"/>
                  </a:lnTo>
                  <a:lnTo>
                    <a:pt x="47" y="76"/>
                  </a:lnTo>
                  <a:lnTo>
                    <a:pt x="37" y="67"/>
                  </a:lnTo>
                  <a:lnTo>
                    <a:pt x="29" y="59"/>
                  </a:lnTo>
                  <a:lnTo>
                    <a:pt x="19" y="51"/>
                  </a:lnTo>
                  <a:lnTo>
                    <a:pt x="10" y="42"/>
                  </a:lnTo>
                  <a:lnTo>
                    <a:pt x="0" y="34"/>
                  </a:lnTo>
                  <a:lnTo>
                    <a:pt x="20" y="47"/>
                  </a:lnTo>
                  <a:lnTo>
                    <a:pt x="40" y="61"/>
                  </a:lnTo>
                  <a:lnTo>
                    <a:pt x="62" y="72"/>
                  </a:lnTo>
                  <a:lnTo>
                    <a:pt x="86" y="83"/>
                  </a:lnTo>
                  <a:lnTo>
                    <a:pt x="109" y="91"/>
                  </a:lnTo>
                  <a:lnTo>
                    <a:pt x="132" y="98"/>
                  </a:lnTo>
                  <a:lnTo>
                    <a:pt x="158" y="103"/>
                  </a:lnTo>
                  <a:lnTo>
                    <a:pt x="183" y="106"/>
                  </a:lnTo>
                  <a:lnTo>
                    <a:pt x="208" y="108"/>
                  </a:lnTo>
                  <a:lnTo>
                    <a:pt x="233" y="109"/>
                  </a:lnTo>
                  <a:lnTo>
                    <a:pt x="258" y="108"/>
                  </a:lnTo>
                  <a:lnTo>
                    <a:pt x="283" y="104"/>
                  </a:lnTo>
                  <a:lnTo>
                    <a:pt x="308" y="101"/>
                  </a:lnTo>
                  <a:lnTo>
                    <a:pt x="332" y="94"/>
                  </a:lnTo>
                  <a:lnTo>
                    <a:pt x="355" y="88"/>
                  </a:lnTo>
                  <a:lnTo>
                    <a:pt x="379" y="78"/>
                  </a:lnTo>
                  <a:lnTo>
                    <a:pt x="394" y="71"/>
                  </a:lnTo>
                  <a:lnTo>
                    <a:pt x="409" y="62"/>
                  </a:lnTo>
                  <a:lnTo>
                    <a:pt x="424" y="54"/>
                  </a:lnTo>
                  <a:lnTo>
                    <a:pt x="437" y="46"/>
                  </a:lnTo>
                  <a:lnTo>
                    <a:pt x="451" y="36"/>
                  </a:lnTo>
                  <a:lnTo>
                    <a:pt x="464" y="24"/>
                  </a:lnTo>
                  <a:lnTo>
                    <a:pt x="476" y="12"/>
                  </a:lnTo>
                  <a:lnTo>
                    <a:pt x="486" y="0"/>
                  </a:lnTo>
                  <a:lnTo>
                    <a:pt x="476" y="29"/>
                  </a:lnTo>
                  <a:lnTo>
                    <a:pt x="459" y="54"/>
                  </a:lnTo>
                  <a:lnTo>
                    <a:pt x="437" y="74"/>
                  </a:lnTo>
                  <a:lnTo>
                    <a:pt x="414" y="91"/>
                  </a:lnTo>
                  <a:lnTo>
                    <a:pt x="385" y="106"/>
                  </a:lnTo>
                  <a:lnTo>
                    <a:pt x="357" y="119"/>
                  </a:lnTo>
                  <a:lnTo>
                    <a:pt x="328" y="129"/>
                  </a:lnTo>
                  <a:lnTo>
                    <a:pt x="300" y="138"/>
                  </a:lnTo>
                  <a:close/>
                </a:path>
              </a:pathLst>
            </a:custGeom>
            <a:solidFill>
              <a:srgbClr val="808080"/>
            </a:solidFill>
            <a:ln w="9525">
              <a:noFill/>
              <a:round/>
              <a:headEnd/>
              <a:tailEnd/>
            </a:ln>
          </p:spPr>
          <p:txBody>
            <a:bodyPr/>
            <a:lstStyle/>
            <a:p>
              <a:pPr algn="l">
                <a:buClr>
                  <a:srgbClr val="006600"/>
                </a:buClr>
              </a:pPr>
              <a:endParaRPr lang="en-US" dirty="0">
                <a:solidFill>
                  <a:srgbClr val="FFFFFF"/>
                </a:solidFill>
              </a:endParaRPr>
            </a:p>
          </p:txBody>
        </p:sp>
        <p:sp>
          <p:nvSpPr>
            <p:cNvPr id="91" name="Freeform 111"/>
            <p:cNvSpPr>
              <a:spLocks/>
            </p:cNvSpPr>
            <p:nvPr/>
          </p:nvSpPr>
          <p:spPr bwMode="auto">
            <a:xfrm>
              <a:off x="4799" y="2160"/>
              <a:ext cx="7" cy="18"/>
            </a:xfrm>
            <a:custGeom>
              <a:avLst/>
              <a:gdLst/>
              <a:ahLst/>
              <a:cxnLst>
                <a:cxn ang="0">
                  <a:pos x="6" y="15"/>
                </a:cxn>
                <a:cxn ang="0">
                  <a:pos x="1" y="13"/>
                </a:cxn>
                <a:cxn ang="0">
                  <a:pos x="0" y="10"/>
                </a:cxn>
                <a:cxn ang="0">
                  <a:pos x="0" y="5"/>
                </a:cxn>
                <a:cxn ang="0">
                  <a:pos x="0" y="0"/>
                </a:cxn>
                <a:cxn ang="0">
                  <a:pos x="6" y="15"/>
                </a:cxn>
              </a:cxnLst>
              <a:rect l="0" t="0" r="r" b="b"/>
              <a:pathLst>
                <a:path w="6" h="15">
                  <a:moveTo>
                    <a:pt x="6" y="15"/>
                  </a:moveTo>
                  <a:lnTo>
                    <a:pt x="1" y="13"/>
                  </a:lnTo>
                  <a:lnTo>
                    <a:pt x="0" y="10"/>
                  </a:lnTo>
                  <a:lnTo>
                    <a:pt x="0" y="5"/>
                  </a:lnTo>
                  <a:lnTo>
                    <a:pt x="0" y="0"/>
                  </a:lnTo>
                  <a:lnTo>
                    <a:pt x="6" y="15"/>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92" name="Freeform 112"/>
            <p:cNvSpPr>
              <a:spLocks/>
            </p:cNvSpPr>
            <p:nvPr/>
          </p:nvSpPr>
          <p:spPr bwMode="auto">
            <a:xfrm>
              <a:off x="4816" y="2181"/>
              <a:ext cx="521" cy="143"/>
            </a:xfrm>
            <a:custGeom>
              <a:avLst/>
              <a:gdLst/>
              <a:ahLst/>
              <a:cxnLst>
                <a:cxn ang="0">
                  <a:pos x="344" y="89"/>
                </a:cxn>
                <a:cxn ang="0">
                  <a:pos x="364" y="83"/>
                </a:cxn>
                <a:cxn ang="0">
                  <a:pos x="385" y="74"/>
                </a:cxn>
                <a:cxn ang="0">
                  <a:pos x="406" y="66"/>
                </a:cxn>
                <a:cxn ang="0">
                  <a:pos x="426" y="56"/>
                </a:cxn>
                <a:cxn ang="0">
                  <a:pos x="444" y="44"/>
                </a:cxn>
                <a:cxn ang="0">
                  <a:pos x="461" y="31"/>
                </a:cxn>
                <a:cxn ang="0">
                  <a:pos x="478" y="17"/>
                </a:cxn>
                <a:cxn ang="0">
                  <a:pos x="493" y="0"/>
                </a:cxn>
                <a:cxn ang="0">
                  <a:pos x="476" y="26"/>
                </a:cxn>
                <a:cxn ang="0">
                  <a:pos x="457" y="47"/>
                </a:cxn>
                <a:cxn ang="0">
                  <a:pos x="434" y="66"/>
                </a:cxn>
                <a:cxn ang="0">
                  <a:pos x="409" y="81"/>
                </a:cxn>
                <a:cxn ang="0">
                  <a:pos x="380" y="94"/>
                </a:cxn>
                <a:cxn ang="0">
                  <a:pos x="352" y="104"/>
                </a:cxn>
                <a:cxn ang="0">
                  <a:pos x="322" y="114"/>
                </a:cxn>
                <a:cxn ang="0">
                  <a:pos x="293" y="121"/>
                </a:cxn>
                <a:cxn ang="0">
                  <a:pos x="275" y="124"/>
                </a:cxn>
                <a:cxn ang="0">
                  <a:pos x="258" y="126"/>
                </a:cxn>
                <a:cxn ang="0">
                  <a:pos x="240" y="128"/>
                </a:cxn>
                <a:cxn ang="0">
                  <a:pos x="223" y="126"/>
                </a:cxn>
                <a:cxn ang="0">
                  <a:pos x="205" y="126"/>
                </a:cxn>
                <a:cxn ang="0">
                  <a:pos x="188" y="123"/>
                </a:cxn>
                <a:cxn ang="0">
                  <a:pos x="171" y="121"/>
                </a:cxn>
                <a:cxn ang="0">
                  <a:pos x="154" y="118"/>
                </a:cxn>
                <a:cxn ang="0">
                  <a:pos x="139" y="101"/>
                </a:cxn>
                <a:cxn ang="0">
                  <a:pos x="121" y="88"/>
                </a:cxn>
                <a:cxn ang="0">
                  <a:pos x="101" y="79"/>
                </a:cxn>
                <a:cxn ang="0">
                  <a:pos x="81" y="71"/>
                </a:cxn>
                <a:cxn ang="0">
                  <a:pos x="59" y="62"/>
                </a:cxn>
                <a:cxn ang="0">
                  <a:pos x="41" y="54"/>
                </a:cxn>
                <a:cxn ang="0">
                  <a:pos x="24" y="39"/>
                </a:cxn>
                <a:cxn ang="0">
                  <a:pos x="12" y="21"/>
                </a:cxn>
                <a:cxn ang="0">
                  <a:pos x="7" y="21"/>
                </a:cxn>
                <a:cxn ang="0">
                  <a:pos x="4" y="16"/>
                </a:cxn>
                <a:cxn ang="0">
                  <a:pos x="2" y="12"/>
                </a:cxn>
                <a:cxn ang="0">
                  <a:pos x="0" y="7"/>
                </a:cxn>
                <a:cxn ang="0">
                  <a:pos x="17" y="24"/>
                </a:cxn>
                <a:cxn ang="0">
                  <a:pos x="36" y="37"/>
                </a:cxn>
                <a:cxn ang="0">
                  <a:pos x="54" y="51"/>
                </a:cxn>
                <a:cxn ang="0">
                  <a:pos x="74" y="62"/>
                </a:cxn>
                <a:cxn ang="0">
                  <a:pos x="94" y="72"/>
                </a:cxn>
                <a:cxn ang="0">
                  <a:pos x="116" y="79"/>
                </a:cxn>
                <a:cxn ang="0">
                  <a:pos x="138" y="86"/>
                </a:cxn>
                <a:cxn ang="0">
                  <a:pos x="160" y="91"/>
                </a:cxn>
                <a:cxn ang="0">
                  <a:pos x="183" y="96"/>
                </a:cxn>
                <a:cxn ang="0">
                  <a:pos x="206" y="98"/>
                </a:cxn>
                <a:cxn ang="0">
                  <a:pos x="228" y="99"/>
                </a:cxn>
                <a:cxn ang="0">
                  <a:pos x="252" y="99"/>
                </a:cxn>
                <a:cxn ang="0">
                  <a:pos x="275" y="98"/>
                </a:cxn>
                <a:cxn ang="0">
                  <a:pos x="298" y="96"/>
                </a:cxn>
                <a:cxn ang="0">
                  <a:pos x="322" y="93"/>
                </a:cxn>
                <a:cxn ang="0">
                  <a:pos x="344" y="89"/>
                </a:cxn>
              </a:cxnLst>
              <a:rect l="0" t="0" r="r" b="b"/>
              <a:pathLst>
                <a:path w="493" h="128">
                  <a:moveTo>
                    <a:pt x="344" y="89"/>
                  </a:moveTo>
                  <a:lnTo>
                    <a:pt x="364" y="83"/>
                  </a:lnTo>
                  <a:lnTo>
                    <a:pt x="385" y="74"/>
                  </a:lnTo>
                  <a:lnTo>
                    <a:pt x="406" y="66"/>
                  </a:lnTo>
                  <a:lnTo>
                    <a:pt x="426" y="56"/>
                  </a:lnTo>
                  <a:lnTo>
                    <a:pt x="444" y="44"/>
                  </a:lnTo>
                  <a:lnTo>
                    <a:pt x="461" y="31"/>
                  </a:lnTo>
                  <a:lnTo>
                    <a:pt x="478" y="17"/>
                  </a:lnTo>
                  <a:lnTo>
                    <a:pt x="493" y="0"/>
                  </a:lnTo>
                  <a:lnTo>
                    <a:pt x="476" y="26"/>
                  </a:lnTo>
                  <a:lnTo>
                    <a:pt x="457" y="47"/>
                  </a:lnTo>
                  <a:lnTo>
                    <a:pt x="434" y="66"/>
                  </a:lnTo>
                  <a:lnTo>
                    <a:pt x="409" y="81"/>
                  </a:lnTo>
                  <a:lnTo>
                    <a:pt x="380" y="94"/>
                  </a:lnTo>
                  <a:lnTo>
                    <a:pt x="352" y="104"/>
                  </a:lnTo>
                  <a:lnTo>
                    <a:pt x="322" y="114"/>
                  </a:lnTo>
                  <a:lnTo>
                    <a:pt x="293" y="121"/>
                  </a:lnTo>
                  <a:lnTo>
                    <a:pt x="275" y="124"/>
                  </a:lnTo>
                  <a:lnTo>
                    <a:pt x="258" y="126"/>
                  </a:lnTo>
                  <a:lnTo>
                    <a:pt x="240" y="128"/>
                  </a:lnTo>
                  <a:lnTo>
                    <a:pt x="223" y="126"/>
                  </a:lnTo>
                  <a:lnTo>
                    <a:pt x="205" y="126"/>
                  </a:lnTo>
                  <a:lnTo>
                    <a:pt x="188" y="123"/>
                  </a:lnTo>
                  <a:lnTo>
                    <a:pt x="171" y="121"/>
                  </a:lnTo>
                  <a:lnTo>
                    <a:pt x="154" y="118"/>
                  </a:lnTo>
                  <a:lnTo>
                    <a:pt x="139" y="101"/>
                  </a:lnTo>
                  <a:lnTo>
                    <a:pt x="121" y="88"/>
                  </a:lnTo>
                  <a:lnTo>
                    <a:pt x="101" y="79"/>
                  </a:lnTo>
                  <a:lnTo>
                    <a:pt x="81" y="71"/>
                  </a:lnTo>
                  <a:lnTo>
                    <a:pt x="59" y="62"/>
                  </a:lnTo>
                  <a:lnTo>
                    <a:pt x="41" y="54"/>
                  </a:lnTo>
                  <a:lnTo>
                    <a:pt x="24" y="39"/>
                  </a:lnTo>
                  <a:lnTo>
                    <a:pt x="12" y="21"/>
                  </a:lnTo>
                  <a:lnTo>
                    <a:pt x="7" y="21"/>
                  </a:lnTo>
                  <a:lnTo>
                    <a:pt x="4" y="16"/>
                  </a:lnTo>
                  <a:lnTo>
                    <a:pt x="2" y="12"/>
                  </a:lnTo>
                  <a:lnTo>
                    <a:pt x="0" y="7"/>
                  </a:lnTo>
                  <a:lnTo>
                    <a:pt x="17" y="24"/>
                  </a:lnTo>
                  <a:lnTo>
                    <a:pt x="36" y="37"/>
                  </a:lnTo>
                  <a:lnTo>
                    <a:pt x="54" y="51"/>
                  </a:lnTo>
                  <a:lnTo>
                    <a:pt x="74" y="62"/>
                  </a:lnTo>
                  <a:lnTo>
                    <a:pt x="94" y="72"/>
                  </a:lnTo>
                  <a:lnTo>
                    <a:pt x="116" y="79"/>
                  </a:lnTo>
                  <a:lnTo>
                    <a:pt x="138" y="86"/>
                  </a:lnTo>
                  <a:lnTo>
                    <a:pt x="160" y="91"/>
                  </a:lnTo>
                  <a:lnTo>
                    <a:pt x="183" y="96"/>
                  </a:lnTo>
                  <a:lnTo>
                    <a:pt x="206" y="98"/>
                  </a:lnTo>
                  <a:lnTo>
                    <a:pt x="228" y="99"/>
                  </a:lnTo>
                  <a:lnTo>
                    <a:pt x="252" y="99"/>
                  </a:lnTo>
                  <a:lnTo>
                    <a:pt x="275" y="98"/>
                  </a:lnTo>
                  <a:lnTo>
                    <a:pt x="298" y="96"/>
                  </a:lnTo>
                  <a:lnTo>
                    <a:pt x="322" y="93"/>
                  </a:lnTo>
                  <a:lnTo>
                    <a:pt x="344" y="89"/>
                  </a:lnTo>
                  <a:close/>
                </a:path>
              </a:pathLst>
            </a:custGeom>
            <a:solidFill>
              <a:srgbClr val="808080"/>
            </a:solidFill>
            <a:ln w="9525">
              <a:noFill/>
              <a:round/>
              <a:headEnd/>
              <a:tailEnd/>
            </a:ln>
          </p:spPr>
          <p:txBody>
            <a:bodyPr/>
            <a:lstStyle/>
            <a:p>
              <a:pPr algn="l">
                <a:buClr>
                  <a:srgbClr val="006600"/>
                </a:buClr>
              </a:pPr>
              <a:endParaRPr lang="en-US" dirty="0">
                <a:solidFill>
                  <a:srgbClr val="FFFFFF"/>
                </a:solidFill>
              </a:endParaRPr>
            </a:p>
          </p:txBody>
        </p:sp>
        <p:sp>
          <p:nvSpPr>
            <p:cNvPr id="93" name="Freeform 113"/>
            <p:cNvSpPr>
              <a:spLocks/>
            </p:cNvSpPr>
            <p:nvPr/>
          </p:nvSpPr>
          <p:spPr bwMode="auto">
            <a:xfrm>
              <a:off x="4687" y="2197"/>
              <a:ext cx="72" cy="29"/>
            </a:xfrm>
            <a:custGeom>
              <a:avLst/>
              <a:gdLst/>
              <a:ahLst/>
              <a:cxnLst>
                <a:cxn ang="0">
                  <a:pos x="67" y="18"/>
                </a:cxn>
                <a:cxn ang="0">
                  <a:pos x="61" y="23"/>
                </a:cxn>
                <a:cxn ang="0">
                  <a:pos x="52" y="25"/>
                </a:cxn>
                <a:cxn ang="0">
                  <a:pos x="42" y="25"/>
                </a:cxn>
                <a:cxn ang="0">
                  <a:pos x="34" y="23"/>
                </a:cxn>
                <a:cxn ang="0">
                  <a:pos x="25" y="21"/>
                </a:cxn>
                <a:cxn ang="0">
                  <a:pos x="15" y="18"/>
                </a:cxn>
                <a:cxn ang="0">
                  <a:pos x="7" y="15"/>
                </a:cxn>
                <a:cxn ang="0">
                  <a:pos x="0" y="11"/>
                </a:cxn>
                <a:cxn ang="0">
                  <a:pos x="0" y="3"/>
                </a:cxn>
                <a:cxn ang="0">
                  <a:pos x="7" y="1"/>
                </a:cxn>
                <a:cxn ang="0">
                  <a:pos x="14" y="1"/>
                </a:cxn>
                <a:cxn ang="0">
                  <a:pos x="20" y="0"/>
                </a:cxn>
                <a:cxn ang="0">
                  <a:pos x="34" y="3"/>
                </a:cxn>
                <a:cxn ang="0">
                  <a:pos x="47" y="3"/>
                </a:cxn>
                <a:cxn ang="0">
                  <a:pos x="61" y="6"/>
                </a:cxn>
                <a:cxn ang="0">
                  <a:pos x="67" y="18"/>
                </a:cxn>
              </a:cxnLst>
              <a:rect l="0" t="0" r="r" b="b"/>
              <a:pathLst>
                <a:path w="67" h="25">
                  <a:moveTo>
                    <a:pt x="67" y="18"/>
                  </a:moveTo>
                  <a:lnTo>
                    <a:pt x="61" y="23"/>
                  </a:lnTo>
                  <a:lnTo>
                    <a:pt x="52" y="25"/>
                  </a:lnTo>
                  <a:lnTo>
                    <a:pt x="42" y="25"/>
                  </a:lnTo>
                  <a:lnTo>
                    <a:pt x="34" y="23"/>
                  </a:lnTo>
                  <a:lnTo>
                    <a:pt x="25" y="21"/>
                  </a:lnTo>
                  <a:lnTo>
                    <a:pt x="15" y="18"/>
                  </a:lnTo>
                  <a:lnTo>
                    <a:pt x="7" y="15"/>
                  </a:lnTo>
                  <a:lnTo>
                    <a:pt x="0" y="11"/>
                  </a:lnTo>
                  <a:lnTo>
                    <a:pt x="0" y="3"/>
                  </a:lnTo>
                  <a:lnTo>
                    <a:pt x="7" y="1"/>
                  </a:lnTo>
                  <a:lnTo>
                    <a:pt x="14" y="1"/>
                  </a:lnTo>
                  <a:lnTo>
                    <a:pt x="20" y="0"/>
                  </a:lnTo>
                  <a:lnTo>
                    <a:pt x="34" y="3"/>
                  </a:lnTo>
                  <a:lnTo>
                    <a:pt x="47" y="3"/>
                  </a:lnTo>
                  <a:lnTo>
                    <a:pt x="61" y="6"/>
                  </a:lnTo>
                  <a:lnTo>
                    <a:pt x="67" y="18"/>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94" name="Freeform 114"/>
            <p:cNvSpPr>
              <a:spLocks/>
            </p:cNvSpPr>
            <p:nvPr/>
          </p:nvSpPr>
          <p:spPr bwMode="auto">
            <a:xfrm>
              <a:off x="4634" y="2231"/>
              <a:ext cx="119" cy="41"/>
            </a:xfrm>
            <a:custGeom>
              <a:avLst/>
              <a:gdLst/>
              <a:ahLst/>
              <a:cxnLst>
                <a:cxn ang="0">
                  <a:pos x="112" y="25"/>
                </a:cxn>
                <a:cxn ang="0">
                  <a:pos x="112" y="28"/>
                </a:cxn>
                <a:cxn ang="0">
                  <a:pos x="112" y="30"/>
                </a:cxn>
                <a:cxn ang="0">
                  <a:pos x="111" y="34"/>
                </a:cxn>
                <a:cxn ang="0">
                  <a:pos x="107" y="37"/>
                </a:cxn>
                <a:cxn ang="0">
                  <a:pos x="96" y="35"/>
                </a:cxn>
                <a:cxn ang="0">
                  <a:pos x="84" y="32"/>
                </a:cxn>
                <a:cxn ang="0">
                  <a:pos x="72" y="30"/>
                </a:cxn>
                <a:cxn ang="0">
                  <a:pos x="59" y="27"/>
                </a:cxn>
                <a:cxn ang="0">
                  <a:pos x="47" y="25"/>
                </a:cxn>
                <a:cxn ang="0">
                  <a:pos x="35" y="23"/>
                </a:cxn>
                <a:cxn ang="0">
                  <a:pos x="22" y="22"/>
                </a:cxn>
                <a:cxn ang="0">
                  <a:pos x="10" y="22"/>
                </a:cxn>
                <a:cxn ang="0">
                  <a:pos x="5" y="17"/>
                </a:cxn>
                <a:cxn ang="0">
                  <a:pos x="2" y="10"/>
                </a:cxn>
                <a:cxn ang="0">
                  <a:pos x="0" y="5"/>
                </a:cxn>
                <a:cxn ang="0">
                  <a:pos x="7" y="0"/>
                </a:cxn>
                <a:cxn ang="0">
                  <a:pos x="20" y="3"/>
                </a:cxn>
                <a:cxn ang="0">
                  <a:pos x="34" y="5"/>
                </a:cxn>
                <a:cxn ang="0">
                  <a:pos x="49" y="7"/>
                </a:cxn>
                <a:cxn ang="0">
                  <a:pos x="62" y="7"/>
                </a:cxn>
                <a:cxn ang="0">
                  <a:pos x="75" y="10"/>
                </a:cxn>
                <a:cxn ang="0">
                  <a:pos x="89" y="12"/>
                </a:cxn>
                <a:cxn ang="0">
                  <a:pos x="101" y="17"/>
                </a:cxn>
                <a:cxn ang="0">
                  <a:pos x="112" y="25"/>
                </a:cxn>
              </a:cxnLst>
              <a:rect l="0" t="0" r="r" b="b"/>
              <a:pathLst>
                <a:path w="112" h="37">
                  <a:moveTo>
                    <a:pt x="112" y="25"/>
                  </a:moveTo>
                  <a:lnTo>
                    <a:pt x="112" y="28"/>
                  </a:lnTo>
                  <a:lnTo>
                    <a:pt x="112" y="30"/>
                  </a:lnTo>
                  <a:lnTo>
                    <a:pt x="111" y="34"/>
                  </a:lnTo>
                  <a:lnTo>
                    <a:pt x="107" y="37"/>
                  </a:lnTo>
                  <a:lnTo>
                    <a:pt x="96" y="35"/>
                  </a:lnTo>
                  <a:lnTo>
                    <a:pt x="84" y="32"/>
                  </a:lnTo>
                  <a:lnTo>
                    <a:pt x="72" y="30"/>
                  </a:lnTo>
                  <a:lnTo>
                    <a:pt x="59" y="27"/>
                  </a:lnTo>
                  <a:lnTo>
                    <a:pt x="47" y="25"/>
                  </a:lnTo>
                  <a:lnTo>
                    <a:pt x="35" y="23"/>
                  </a:lnTo>
                  <a:lnTo>
                    <a:pt x="22" y="22"/>
                  </a:lnTo>
                  <a:lnTo>
                    <a:pt x="10" y="22"/>
                  </a:lnTo>
                  <a:lnTo>
                    <a:pt x="5" y="17"/>
                  </a:lnTo>
                  <a:lnTo>
                    <a:pt x="2" y="10"/>
                  </a:lnTo>
                  <a:lnTo>
                    <a:pt x="0" y="5"/>
                  </a:lnTo>
                  <a:lnTo>
                    <a:pt x="7" y="0"/>
                  </a:lnTo>
                  <a:lnTo>
                    <a:pt x="20" y="3"/>
                  </a:lnTo>
                  <a:lnTo>
                    <a:pt x="34" y="5"/>
                  </a:lnTo>
                  <a:lnTo>
                    <a:pt x="49" y="7"/>
                  </a:lnTo>
                  <a:lnTo>
                    <a:pt x="62" y="7"/>
                  </a:lnTo>
                  <a:lnTo>
                    <a:pt x="75" y="10"/>
                  </a:lnTo>
                  <a:lnTo>
                    <a:pt x="89" y="12"/>
                  </a:lnTo>
                  <a:lnTo>
                    <a:pt x="101" y="17"/>
                  </a:lnTo>
                  <a:lnTo>
                    <a:pt x="112" y="25"/>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95" name="Freeform 115"/>
            <p:cNvSpPr>
              <a:spLocks/>
            </p:cNvSpPr>
            <p:nvPr/>
          </p:nvSpPr>
          <p:spPr bwMode="auto">
            <a:xfrm>
              <a:off x="4799" y="2229"/>
              <a:ext cx="24" cy="31"/>
            </a:xfrm>
            <a:custGeom>
              <a:avLst/>
              <a:gdLst/>
              <a:ahLst/>
              <a:cxnLst>
                <a:cxn ang="0">
                  <a:pos x="22" y="29"/>
                </a:cxn>
                <a:cxn ang="0">
                  <a:pos x="10" y="27"/>
                </a:cxn>
                <a:cxn ang="0">
                  <a:pos x="6" y="19"/>
                </a:cxn>
                <a:cxn ang="0">
                  <a:pos x="3" y="9"/>
                </a:cxn>
                <a:cxn ang="0">
                  <a:pos x="0" y="0"/>
                </a:cxn>
                <a:cxn ang="0">
                  <a:pos x="5" y="5"/>
                </a:cxn>
                <a:cxn ang="0">
                  <a:pos x="10" y="14"/>
                </a:cxn>
                <a:cxn ang="0">
                  <a:pos x="16" y="20"/>
                </a:cxn>
                <a:cxn ang="0">
                  <a:pos x="22" y="29"/>
                </a:cxn>
              </a:cxnLst>
              <a:rect l="0" t="0" r="r" b="b"/>
              <a:pathLst>
                <a:path w="22" h="29">
                  <a:moveTo>
                    <a:pt x="22" y="29"/>
                  </a:moveTo>
                  <a:lnTo>
                    <a:pt x="10" y="27"/>
                  </a:lnTo>
                  <a:lnTo>
                    <a:pt x="6" y="19"/>
                  </a:lnTo>
                  <a:lnTo>
                    <a:pt x="3" y="9"/>
                  </a:lnTo>
                  <a:lnTo>
                    <a:pt x="0" y="0"/>
                  </a:lnTo>
                  <a:lnTo>
                    <a:pt x="5" y="5"/>
                  </a:lnTo>
                  <a:lnTo>
                    <a:pt x="10" y="14"/>
                  </a:lnTo>
                  <a:lnTo>
                    <a:pt x="16" y="20"/>
                  </a:lnTo>
                  <a:lnTo>
                    <a:pt x="22" y="29"/>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96" name="Freeform 116"/>
            <p:cNvSpPr>
              <a:spLocks/>
            </p:cNvSpPr>
            <p:nvPr/>
          </p:nvSpPr>
          <p:spPr bwMode="auto">
            <a:xfrm>
              <a:off x="5839" y="2206"/>
              <a:ext cx="9" cy="16"/>
            </a:xfrm>
            <a:custGeom>
              <a:avLst/>
              <a:gdLst/>
              <a:ahLst/>
              <a:cxnLst>
                <a:cxn ang="0">
                  <a:pos x="4" y="13"/>
                </a:cxn>
                <a:cxn ang="0">
                  <a:pos x="0" y="13"/>
                </a:cxn>
                <a:cxn ang="0">
                  <a:pos x="0" y="0"/>
                </a:cxn>
                <a:cxn ang="0">
                  <a:pos x="4" y="2"/>
                </a:cxn>
                <a:cxn ang="0">
                  <a:pos x="7" y="5"/>
                </a:cxn>
                <a:cxn ang="0">
                  <a:pos x="7" y="10"/>
                </a:cxn>
                <a:cxn ang="0">
                  <a:pos x="4" y="13"/>
                </a:cxn>
              </a:cxnLst>
              <a:rect l="0" t="0" r="r" b="b"/>
              <a:pathLst>
                <a:path w="7" h="13">
                  <a:moveTo>
                    <a:pt x="4" y="13"/>
                  </a:moveTo>
                  <a:lnTo>
                    <a:pt x="0" y="13"/>
                  </a:lnTo>
                  <a:lnTo>
                    <a:pt x="0" y="0"/>
                  </a:lnTo>
                  <a:lnTo>
                    <a:pt x="4" y="2"/>
                  </a:lnTo>
                  <a:lnTo>
                    <a:pt x="7" y="5"/>
                  </a:lnTo>
                  <a:lnTo>
                    <a:pt x="7" y="10"/>
                  </a:lnTo>
                  <a:lnTo>
                    <a:pt x="4" y="13"/>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97" name="Freeform 117"/>
            <p:cNvSpPr>
              <a:spLocks/>
            </p:cNvSpPr>
            <p:nvPr/>
          </p:nvSpPr>
          <p:spPr bwMode="auto">
            <a:xfrm>
              <a:off x="4825" y="2233"/>
              <a:ext cx="508" cy="148"/>
            </a:xfrm>
            <a:custGeom>
              <a:avLst/>
              <a:gdLst/>
              <a:ahLst/>
              <a:cxnLst>
                <a:cxn ang="0">
                  <a:pos x="332" y="116"/>
                </a:cxn>
                <a:cxn ang="0">
                  <a:pos x="312" y="121"/>
                </a:cxn>
                <a:cxn ang="0">
                  <a:pos x="291" y="124"/>
                </a:cxn>
                <a:cxn ang="0">
                  <a:pos x="271" y="128"/>
                </a:cxn>
                <a:cxn ang="0">
                  <a:pos x="250" y="129"/>
                </a:cxn>
                <a:cxn ang="0">
                  <a:pos x="230" y="129"/>
                </a:cxn>
                <a:cxn ang="0">
                  <a:pos x="209" y="129"/>
                </a:cxn>
                <a:cxn ang="0">
                  <a:pos x="189" y="128"/>
                </a:cxn>
                <a:cxn ang="0">
                  <a:pos x="169" y="126"/>
                </a:cxn>
                <a:cxn ang="0">
                  <a:pos x="149" y="121"/>
                </a:cxn>
                <a:cxn ang="0">
                  <a:pos x="129" y="116"/>
                </a:cxn>
                <a:cxn ang="0">
                  <a:pos x="111" y="109"/>
                </a:cxn>
                <a:cxn ang="0">
                  <a:pos x="92" y="103"/>
                </a:cxn>
                <a:cxn ang="0">
                  <a:pos x="76" y="92"/>
                </a:cxn>
                <a:cxn ang="0">
                  <a:pos x="59" y="82"/>
                </a:cxn>
                <a:cxn ang="0">
                  <a:pos x="44" y="69"/>
                </a:cxn>
                <a:cxn ang="0">
                  <a:pos x="29" y="56"/>
                </a:cxn>
                <a:cxn ang="0">
                  <a:pos x="20" y="49"/>
                </a:cxn>
                <a:cxn ang="0">
                  <a:pos x="12" y="44"/>
                </a:cxn>
                <a:cxn ang="0">
                  <a:pos x="4" y="39"/>
                </a:cxn>
                <a:cxn ang="0">
                  <a:pos x="0" y="29"/>
                </a:cxn>
                <a:cxn ang="0">
                  <a:pos x="20" y="46"/>
                </a:cxn>
                <a:cxn ang="0">
                  <a:pos x="44" y="59"/>
                </a:cxn>
                <a:cxn ang="0">
                  <a:pos x="65" y="71"/>
                </a:cxn>
                <a:cxn ang="0">
                  <a:pos x="91" y="81"/>
                </a:cxn>
                <a:cxn ang="0">
                  <a:pos x="116" y="87"/>
                </a:cxn>
                <a:cxn ang="0">
                  <a:pos x="141" y="94"/>
                </a:cxn>
                <a:cxn ang="0">
                  <a:pos x="166" y="98"/>
                </a:cxn>
                <a:cxn ang="0">
                  <a:pos x="193" y="99"/>
                </a:cxn>
                <a:cxn ang="0">
                  <a:pos x="219" y="99"/>
                </a:cxn>
                <a:cxn ang="0">
                  <a:pos x="246" y="98"/>
                </a:cxn>
                <a:cxn ang="0">
                  <a:pos x="273" y="96"/>
                </a:cxn>
                <a:cxn ang="0">
                  <a:pos x="298" y="91"/>
                </a:cxn>
                <a:cxn ang="0">
                  <a:pos x="325" y="84"/>
                </a:cxn>
                <a:cxn ang="0">
                  <a:pos x="348" y="77"/>
                </a:cxn>
                <a:cxn ang="0">
                  <a:pos x="373" y="69"/>
                </a:cxn>
                <a:cxn ang="0">
                  <a:pos x="397" y="59"/>
                </a:cxn>
                <a:cxn ang="0">
                  <a:pos x="409" y="54"/>
                </a:cxn>
                <a:cxn ang="0">
                  <a:pos x="419" y="47"/>
                </a:cxn>
                <a:cxn ang="0">
                  <a:pos x="429" y="39"/>
                </a:cxn>
                <a:cxn ang="0">
                  <a:pos x="439" y="32"/>
                </a:cxn>
                <a:cxn ang="0">
                  <a:pos x="449" y="24"/>
                </a:cxn>
                <a:cxn ang="0">
                  <a:pos x="459" y="15"/>
                </a:cxn>
                <a:cxn ang="0">
                  <a:pos x="469" y="7"/>
                </a:cxn>
                <a:cxn ang="0">
                  <a:pos x="481" y="0"/>
                </a:cxn>
                <a:cxn ang="0">
                  <a:pos x="471" y="22"/>
                </a:cxn>
                <a:cxn ang="0">
                  <a:pos x="457" y="42"/>
                </a:cxn>
                <a:cxn ang="0">
                  <a:pos x="439" y="57"/>
                </a:cxn>
                <a:cxn ang="0">
                  <a:pos x="420" y="71"/>
                </a:cxn>
                <a:cxn ang="0">
                  <a:pos x="399" y="84"/>
                </a:cxn>
                <a:cxn ang="0">
                  <a:pos x="377" y="94"/>
                </a:cxn>
                <a:cxn ang="0">
                  <a:pos x="353" y="104"/>
                </a:cxn>
                <a:cxn ang="0">
                  <a:pos x="332" y="116"/>
                </a:cxn>
              </a:cxnLst>
              <a:rect l="0" t="0" r="r" b="b"/>
              <a:pathLst>
                <a:path w="481" h="129">
                  <a:moveTo>
                    <a:pt x="332" y="116"/>
                  </a:moveTo>
                  <a:lnTo>
                    <a:pt x="312" y="121"/>
                  </a:lnTo>
                  <a:lnTo>
                    <a:pt x="291" y="124"/>
                  </a:lnTo>
                  <a:lnTo>
                    <a:pt x="271" y="128"/>
                  </a:lnTo>
                  <a:lnTo>
                    <a:pt x="250" y="129"/>
                  </a:lnTo>
                  <a:lnTo>
                    <a:pt x="230" y="129"/>
                  </a:lnTo>
                  <a:lnTo>
                    <a:pt x="209" y="129"/>
                  </a:lnTo>
                  <a:lnTo>
                    <a:pt x="189" y="128"/>
                  </a:lnTo>
                  <a:lnTo>
                    <a:pt x="169" y="126"/>
                  </a:lnTo>
                  <a:lnTo>
                    <a:pt x="149" y="121"/>
                  </a:lnTo>
                  <a:lnTo>
                    <a:pt x="129" y="116"/>
                  </a:lnTo>
                  <a:lnTo>
                    <a:pt x="111" y="109"/>
                  </a:lnTo>
                  <a:lnTo>
                    <a:pt x="92" y="103"/>
                  </a:lnTo>
                  <a:lnTo>
                    <a:pt x="76" y="92"/>
                  </a:lnTo>
                  <a:lnTo>
                    <a:pt x="59" y="82"/>
                  </a:lnTo>
                  <a:lnTo>
                    <a:pt x="44" y="69"/>
                  </a:lnTo>
                  <a:lnTo>
                    <a:pt x="29" y="56"/>
                  </a:lnTo>
                  <a:lnTo>
                    <a:pt x="20" y="49"/>
                  </a:lnTo>
                  <a:lnTo>
                    <a:pt x="12" y="44"/>
                  </a:lnTo>
                  <a:lnTo>
                    <a:pt x="4" y="39"/>
                  </a:lnTo>
                  <a:lnTo>
                    <a:pt x="0" y="29"/>
                  </a:lnTo>
                  <a:lnTo>
                    <a:pt x="20" y="46"/>
                  </a:lnTo>
                  <a:lnTo>
                    <a:pt x="44" y="59"/>
                  </a:lnTo>
                  <a:lnTo>
                    <a:pt x="65" y="71"/>
                  </a:lnTo>
                  <a:lnTo>
                    <a:pt x="91" y="81"/>
                  </a:lnTo>
                  <a:lnTo>
                    <a:pt x="116" y="87"/>
                  </a:lnTo>
                  <a:lnTo>
                    <a:pt x="141" y="94"/>
                  </a:lnTo>
                  <a:lnTo>
                    <a:pt x="166" y="98"/>
                  </a:lnTo>
                  <a:lnTo>
                    <a:pt x="193" y="99"/>
                  </a:lnTo>
                  <a:lnTo>
                    <a:pt x="219" y="99"/>
                  </a:lnTo>
                  <a:lnTo>
                    <a:pt x="246" y="98"/>
                  </a:lnTo>
                  <a:lnTo>
                    <a:pt x="273" y="96"/>
                  </a:lnTo>
                  <a:lnTo>
                    <a:pt x="298" y="91"/>
                  </a:lnTo>
                  <a:lnTo>
                    <a:pt x="325" y="84"/>
                  </a:lnTo>
                  <a:lnTo>
                    <a:pt x="348" y="77"/>
                  </a:lnTo>
                  <a:lnTo>
                    <a:pt x="373" y="69"/>
                  </a:lnTo>
                  <a:lnTo>
                    <a:pt x="397" y="59"/>
                  </a:lnTo>
                  <a:lnTo>
                    <a:pt x="409" y="54"/>
                  </a:lnTo>
                  <a:lnTo>
                    <a:pt x="419" y="47"/>
                  </a:lnTo>
                  <a:lnTo>
                    <a:pt x="429" y="39"/>
                  </a:lnTo>
                  <a:lnTo>
                    <a:pt x="439" y="32"/>
                  </a:lnTo>
                  <a:lnTo>
                    <a:pt x="449" y="24"/>
                  </a:lnTo>
                  <a:lnTo>
                    <a:pt x="459" y="15"/>
                  </a:lnTo>
                  <a:lnTo>
                    <a:pt x="469" y="7"/>
                  </a:lnTo>
                  <a:lnTo>
                    <a:pt x="481" y="0"/>
                  </a:lnTo>
                  <a:lnTo>
                    <a:pt x="471" y="22"/>
                  </a:lnTo>
                  <a:lnTo>
                    <a:pt x="457" y="42"/>
                  </a:lnTo>
                  <a:lnTo>
                    <a:pt x="439" y="57"/>
                  </a:lnTo>
                  <a:lnTo>
                    <a:pt x="420" y="71"/>
                  </a:lnTo>
                  <a:lnTo>
                    <a:pt x="399" y="84"/>
                  </a:lnTo>
                  <a:lnTo>
                    <a:pt x="377" y="94"/>
                  </a:lnTo>
                  <a:lnTo>
                    <a:pt x="353" y="104"/>
                  </a:lnTo>
                  <a:lnTo>
                    <a:pt x="332" y="116"/>
                  </a:lnTo>
                  <a:close/>
                </a:path>
              </a:pathLst>
            </a:custGeom>
            <a:solidFill>
              <a:srgbClr val="808080"/>
            </a:solidFill>
            <a:ln w="9525">
              <a:noFill/>
              <a:round/>
              <a:headEnd/>
              <a:tailEnd/>
            </a:ln>
          </p:spPr>
          <p:txBody>
            <a:bodyPr/>
            <a:lstStyle/>
            <a:p>
              <a:pPr algn="l">
                <a:buClr>
                  <a:srgbClr val="006600"/>
                </a:buClr>
              </a:pPr>
              <a:endParaRPr lang="en-US" dirty="0">
                <a:solidFill>
                  <a:srgbClr val="FFFFFF"/>
                </a:solidFill>
              </a:endParaRPr>
            </a:p>
          </p:txBody>
        </p:sp>
        <p:sp>
          <p:nvSpPr>
            <p:cNvPr id="98" name="Freeform 118"/>
            <p:cNvSpPr>
              <a:spLocks/>
            </p:cNvSpPr>
            <p:nvPr/>
          </p:nvSpPr>
          <p:spPr bwMode="auto">
            <a:xfrm>
              <a:off x="4573" y="2265"/>
              <a:ext cx="161" cy="39"/>
            </a:xfrm>
            <a:custGeom>
              <a:avLst/>
              <a:gdLst/>
              <a:ahLst/>
              <a:cxnLst>
                <a:cxn ang="0">
                  <a:pos x="148" y="22"/>
                </a:cxn>
                <a:cxn ang="0">
                  <a:pos x="150" y="25"/>
                </a:cxn>
                <a:cxn ang="0">
                  <a:pos x="152" y="27"/>
                </a:cxn>
                <a:cxn ang="0">
                  <a:pos x="152" y="30"/>
                </a:cxn>
                <a:cxn ang="0">
                  <a:pos x="152" y="33"/>
                </a:cxn>
                <a:cxn ang="0">
                  <a:pos x="133" y="33"/>
                </a:cxn>
                <a:cxn ang="0">
                  <a:pos x="115" y="32"/>
                </a:cxn>
                <a:cxn ang="0">
                  <a:pos x="98" y="30"/>
                </a:cxn>
                <a:cxn ang="0">
                  <a:pos x="80" y="27"/>
                </a:cxn>
                <a:cxn ang="0">
                  <a:pos x="61" y="23"/>
                </a:cxn>
                <a:cxn ang="0">
                  <a:pos x="43" y="20"/>
                </a:cxn>
                <a:cxn ang="0">
                  <a:pos x="25" y="17"/>
                </a:cxn>
                <a:cxn ang="0">
                  <a:pos x="6" y="15"/>
                </a:cxn>
                <a:cxn ang="0">
                  <a:pos x="0" y="8"/>
                </a:cxn>
                <a:cxn ang="0">
                  <a:pos x="6" y="0"/>
                </a:cxn>
                <a:cxn ang="0">
                  <a:pos x="25" y="0"/>
                </a:cxn>
                <a:cxn ang="0">
                  <a:pos x="43" y="2"/>
                </a:cxn>
                <a:cxn ang="0">
                  <a:pos x="60" y="7"/>
                </a:cxn>
                <a:cxn ang="0">
                  <a:pos x="77" y="10"/>
                </a:cxn>
                <a:cxn ang="0">
                  <a:pos x="93" y="15"/>
                </a:cxn>
                <a:cxn ang="0">
                  <a:pos x="112" y="20"/>
                </a:cxn>
                <a:cxn ang="0">
                  <a:pos x="128" y="22"/>
                </a:cxn>
                <a:cxn ang="0">
                  <a:pos x="148" y="22"/>
                </a:cxn>
              </a:cxnLst>
              <a:rect l="0" t="0" r="r" b="b"/>
              <a:pathLst>
                <a:path w="152" h="33">
                  <a:moveTo>
                    <a:pt x="148" y="22"/>
                  </a:moveTo>
                  <a:lnTo>
                    <a:pt x="150" y="25"/>
                  </a:lnTo>
                  <a:lnTo>
                    <a:pt x="152" y="27"/>
                  </a:lnTo>
                  <a:lnTo>
                    <a:pt x="152" y="30"/>
                  </a:lnTo>
                  <a:lnTo>
                    <a:pt x="152" y="33"/>
                  </a:lnTo>
                  <a:lnTo>
                    <a:pt x="133" y="33"/>
                  </a:lnTo>
                  <a:lnTo>
                    <a:pt x="115" y="32"/>
                  </a:lnTo>
                  <a:lnTo>
                    <a:pt x="98" y="30"/>
                  </a:lnTo>
                  <a:lnTo>
                    <a:pt x="80" y="27"/>
                  </a:lnTo>
                  <a:lnTo>
                    <a:pt x="61" y="23"/>
                  </a:lnTo>
                  <a:lnTo>
                    <a:pt x="43" y="20"/>
                  </a:lnTo>
                  <a:lnTo>
                    <a:pt x="25" y="17"/>
                  </a:lnTo>
                  <a:lnTo>
                    <a:pt x="6" y="15"/>
                  </a:lnTo>
                  <a:lnTo>
                    <a:pt x="0" y="8"/>
                  </a:lnTo>
                  <a:lnTo>
                    <a:pt x="6" y="0"/>
                  </a:lnTo>
                  <a:lnTo>
                    <a:pt x="25" y="0"/>
                  </a:lnTo>
                  <a:lnTo>
                    <a:pt x="43" y="2"/>
                  </a:lnTo>
                  <a:lnTo>
                    <a:pt x="60" y="7"/>
                  </a:lnTo>
                  <a:lnTo>
                    <a:pt x="77" y="10"/>
                  </a:lnTo>
                  <a:lnTo>
                    <a:pt x="93" y="15"/>
                  </a:lnTo>
                  <a:lnTo>
                    <a:pt x="112" y="20"/>
                  </a:lnTo>
                  <a:lnTo>
                    <a:pt x="128" y="22"/>
                  </a:lnTo>
                  <a:lnTo>
                    <a:pt x="148" y="22"/>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99" name="Freeform 119"/>
            <p:cNvSpPr>
              <a:spLocks/>
            </p:cNvSpPr>
            <p:nvPr/>
          </p:nvSpPr>
          <p:spPr bwMode="auto">
            <a:xfrm>
              <a:off x="5803" y="2217"/>
              <a:ext cx="17" cy="21"/>
            </a:xfrm>
            <a:custGeom>
              <a:avLst/>
              <a:gdLst/>
              <a:ahLst/>
              <a:cxnLst>
                <a:cxn ang="0">
                  <a:pos x="17" y="7"/>
                </a:cxn>
                <a:cxn ang="0">
                  <a:pos x="15" y="10"/>
                </a:cxn>
                <a:cxn ang="0">
                  <a:pos x="12" y="13"/>
                </a:cxn>
                <a:cxn ang="0">
                  <a:pos x="9" y="15"/>
                </a:cxn>
                <a:cxn ang="0">
                  <a:pos x="5" y="17"/>
                </a:cxn>
                <a:cxn ang="0">
                  <a:pos x="2" y="13"/>
                </a:cxn>
                <a:cxn ang="0">
                  <a:pos x="0" y="8"/>
                </a:cxn>
                <a:cxn ang="0">
                  <a:pos x="2" y="3"/>
                </a:cxn>
                <a:cxn ang="0">
                  <a:pos x="5" y="0"/>
                </a:cxn>
                <a:cxn ang="0">
                  <a:pos x="17" y="7"/>
                </a:cxn>
              </a:cxnLst>
              <a:rect l="0" t="0" r="r" b="b"/>
              <a:pathLst>
                <a:path w="17" h="17">
                  <a:moveTo>
                    <a:pt x="17" y="7"/>
                  </a:moveTo>
                  <a:lnTo>
                    <a:pt x="15" y="10"/>
                  </a:lnTo>
                  <a:lnTo>
                    <a:pt x="12" y="13"/>
                  </a:lnTo>
                  <a:lnTo>
                    <a:pt x="9" y="15"/>
                  </a:lnTo>
                  <a:lnTo>
                    <a:pt x="5" y="17"/>
                  </a:lnTo>
                  <a:lnTo>
                    <a:pt x="2" y="13"/>
                  </a:lnTo>
                  <a:lnTo>
                    <a:pt x="0" y="8"/>
                  </a:lnTo>
                  <a:lnTo>
                    <a:pt x="2" y="3"/>
                  </a:lnTo>
                  <a:lnTo>
                    <a:pt x="5" y="0"/>
                  </a:lnTo>
                  <a:lnTo>
                    <a:pt x="17" y="7"/>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00" name="Freeform 120"/>
            <p:cNvSpPr>
              <a:spLocks/>
            </p:cNvSpPr>
            <p:nvPr/>
          </p:nvSpPr>
          <p:spPr bwMode="auto">
            <a:xfrm>
              <a:off x="5670" y="2238"/>
              <a:ext cx="19" cy="9"/>
            </a:xfrm>
            <a:custGeom>
              <a:avLst/>
              <a:gdLst/>
              <a:ahLst/>
              <a:cxnLst>
                <a:cxn ang="0">
                  <a:pos x="18" y="8"/>
                </a:cxn>
                <a:cxn ang="0">
                  <a:pos x="0" y="8"/>
                </a:cxn>
                <a:cxn ang="0">
                  <a:pos x="0" y="0"/>
                </a:cxn>
                <a:cxn ang="0">
                  <a:pos x="5" y="0"/>
                </a:cxn>
                <a:cxn ang="0">
                  <a:pos x="10" y="1"/>
                </a:cxn>
                <a:cxn ang="0">
                  <a:pos x="15" y="3"/>
                </a:cxn>
                <a:cxn ang="0">
                  <a:pos x="18" y="8"/>
                </a:cxn>
              </a:cxnLst>
              <a:rect l="0" t="0" r="r" b="b"/>
              <a:pathLst>
                <a:path w="18" h="8">
                  <a:moveTo>
                    <a:pt x="18" y="8"/>
                  </a:moveTo>
                  <a:lnTo>
                    <a:pt x="0" y="8"/>
                  </a:lnTo>
                  <a:lnTo>
                    <a:pt x="0" y="0"/>
                  </a:lnTo>
                  <a:lnTo>
                    <a:pt x="5" y="0"/>
                  </a:lnTo>
                  <a:lnTo>
                    <a:pt x="10" y="1"/>
                  </a:lnTo>
                  <a:lnTo>
                    <a:pt x="15" y="3"/>
                  </a:lnTo>
                  <a:lnTo>
                    <a:pt x="18" y="8"/>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01" name="Freeform 121"/>
            <p:cNvSpPr>
              <a:spLocks/>
            </p:cNvSpPr>
            <p:nvPr/>
          </p:nvSpPr>
          <p:spPr bwMode="auto">
            <a:xfrm>
              <a:off x="5780" y="2249"/>
              <a:ext cx="12" cy="16"/>
            </a:xfrm>
            <a:custGeom>
              <a:avLst/>
              <a:gdLst/>
              <a:ahLst/>
              <a:cxnLst>
                <a:cxn ang="0">
                  <a:pos x="12" y="3"/>
                </a:cxn>
                <a:cxn ang="0">
                  <a:pos x="12" y="6"/>
                </a:cxn>
                <a:cxn ang="0">
                  <a:pos x="12" y="10"/>
                </a:cxn>
                <a:cxn ang="0">
                  <a:pos x="12" y="11"/>
                </a:cxn>
                <a:cxn ang="0">
                  <a:pos x="10" y="13"/>
                </a:cxn>
                <a:cxn ang="0">
                  <a:pos x="7" y="13"/>
                </a:cxn>
                <a:cxn ang="0">
                  <a:pos x="5" y="13"/>
                </a:cxn>
                <a:cxn ang="0">
                  <a:pos x="2" y="11"/>
                </a:cxn>
                <a:cxn ang="0">
                  <a:pos x="0" y="10"/>
                </a:cxn>
                <a:cxn ang="0">
                  <a:pos x="0" y="5"/>
                </a:cxn>
                <a:cxn ang="0">
                  <a:pos x="4" y="0"/>
                </a:cxn>
                <a:cxn ang="0">
                  <a:pos x="9" y="0"/>
                </a:cxn>
                <a:cxn ang="0">
                  <a:pos x="12" y="3"/>
                </a:cxn>
              </a:cxnLst>
              <a:rect l="0" t="0" r="r" b="b"/>
              <a:pathLst>
                <a:path w="12" h="13">
                  <a:moveTo>
                    <a:pt x="12" y="3"/>
                  </a:moveTo>
                  <a:lnTo>
                    <a:pt x="12" y="6"/>
                  </a:lnTo>
                  <a:lnTo>
                    <a:pt x="12" y="10"/>
                  </a:lnTo>
                  <a:lnTo>
                    <a:pt x="12" y="11"/>
                  </a:lnTo>
                  <a:lnTo>
                    <a:pt x="10" y="13"/>
                  </a:lnTo>
                  <a:lnTo>
                    <a:pt x="7" y="13"/>
                  </a:lnTo>
                  <a:lnTo>
                    <a:pt x="5" y="13"/>
                  </a:lnTo>
                  <a:lnTo>
                    <a:pt x="2" y="11"/>
                  </a:lnTo>
                  <a:lnTo>
                    <a:pt x="0" y="10"/>
                  </a:lnTo>
                  <a:lnTo>
                    <a:pt x="0" y="5"/>
                  </a:lnTo>
                  <a:lnTo>
                    <a:pt x="4" y="0"/>
                  </a:lnTo>
                  <a:lnTo>
                    <a:pt x="9" y="0"/>
                  </a:lnTo>
                  <a:lnTo>
                    <a:pt x="12" y="3"/>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02" name="Freeform 122"/>
            <p:cNvSpPr>
              <a:spLocks/>
            </p:cNvSpPr>
            <p:nvPr/>
          </p:nvSpPr>
          <p:spPr bwMode="auto">
            <a:xfrm>
              <a:off x="5716" y="2258"/>
              <a:ext cx="161" cy="89"/>
            </a:xfrm>
            <a:custGeom>
              <a:avLst/>
              <a:gdLst/>
              <a:ahLst/>
              <a:cxnLst>
                <a:cxn ang="0">
                  <a:pos x="59" y="69"/>
                </a:cxn>
                <a:cxn ang="0">
                  <a:pos x="0" y="77"/>
                </a:cxn>
                <a:cxn ang="0">
                  <a:pos x="0" y="72"/>
                </a:cxn>
                <a:cxn ang="0">
                  <a:pos x="20" y="65"/>
                </a:cxn>
                <a:cxn ang="0">
                  <a:pos x="40" y="59"/>
                </a:cxn>
                <a:cxn ang="0">
                  <a:pos x="60" y="50"/>
                </a:cxn>
                <a:cxn ang="0">
                  <a:pos x="80" y="44"/>
                </a:cxn>
                <a:cxn ang="0">
                  <a:pos x="99" y="34"/>
                </a:cxn>
                <a:cxn ang="0">
                  <a:pos x="117" y="24"/>
                </a:cxn>
                <a:cxn ang="0">
                  <a:pos x="136" y="14"/>
                </a:cxn>
                <a:cxn ang="0">
                  <a:pos x="152" y="0"/>
                </a:cxn>
                <a:cxn ang="0">
                  <a:pos x="146" y="14"/>
                </a:cxn>
                <a:cxn ang="0">
                  <a:pos x="136" y="24"/>
                </a:cxn>
                <a:cxn ang="0">
                  <a:pos x="126" y="32"/>
                </a:cxn>
                <a:cxn ang="0">
                  <a:pos x="112" y="39"/>
                </a:cxn>
                <a:cxn ang="0">
                  <a:pos x="99" y="45"/>
                </a:cxn>
                <a:cxn ang="0">
                  <a:pos x="84" y="52"/>
                </a:cxn>
                <a:cxn ang="0">
                  <a:pos x="70" y="60"/>
                </a:cxn>
                <a:cxn ang="0">
                  <a:pos x="59" y="69"/>
                </a:cxn>
              </a:cxnLst>
              <a:rect l="0" t="0" r="r" b="b"/>
              <a:pathLst>
                <a:path w="152" h="77">
                  <a:moveTo>
                    <a:pt x="59" y="69"/>
                  </a:moveTo>
                  <a:lnTo>
                    <a:pt x="0" y="77"/>
                  </a:lnTo>
                  <a:lnTo>
                    <a:pt x="0" y="72"/>
                  </a:lnTo>
                  <a:lnTo>
                    <a:pt x="20" y="65"/>
                  </a:lnTo>
                  <a:lnTo>
                    <a:pt x="40" y="59"/>
                  </a:lnTo>
                  <a:lnTo>
                    <a:pt x="60" y="50"/>
                  </a:lnTo>
                  <a:lnTo>
                    <a:pt x="80" y="44"/>
                  </a:lnTo>
                  <a:lnTo>
                    <a:pt x="99" y="34"/>
                  </a:lnTo>
                  <a:lnTo>
                    <a:pt x="117" y="24"/>
                  </a:lnTo>
                  <a:lnTo>
                    <a:pt x="136" y="14"/>
                  </a:lnTo>
                  <a:lnTo>
                    <a:pt x="152" y="0"/>
                  </a:lnTo>
                  <a:lnTo>
                    <a:pt x="146" y="14"/>
                  </a:lnTo>
                  <a:lnTo>
                    <a:pt x="136" y="24"/>
                  </a:lnTo>
                  <a:lnTo>
                    <a:pt x="126" y="32"/>
                  </a:lnTo>
                  <a:lnTo>
                    <a:pt x="112" y="39"/>
                  </a:lnTo>
                  <a:lnTo>
                    <a:pt x="99" y="45"/>
                  </a:lnTo>
                  <a:lnTo>
                    <a:pt x="84" y="52"/>
                  </a:lnTo>
                  <a:lnTo>
                    <a:pt x="70" y="60"/>
                  </a:lnTo>
                  <a:lnTo>
                    <a:pt x="59" y="69"/>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03" name="Freeform 123"/>
            <p:cNvSpPr>
              <a:spLocks/>
            </p:cNvSpPr>
            <p:nvPr/>
          </p:nvSpPr>
          <p:spPr bwMode="auto">
            <a:xfrm>
              <a:off x="5714" y="2272"/>
              <a:ext cx="9" cy="7"/>
            </a:xfrm>
            <a:custGeom>
              <a:avLst/>
              <a:gdLst/>
              <a:ahLst/>
              <a:cxnLst>
                <a:cxn ang="0">
                  <a:pos x="9" y="7"/>
                </a:cxn>
                <a:cxn ang="0">
                  <a:pos x="0" y="7"/>
                </a:cxn>
                <a:cxn ang="0">
                  <a:pos x="0" y="3"/>
                </a:cxn>
                <a:cxn ang="0">
                  <a:pos x="2" y="0"/>
                </a:cxn>
                <a:cxn ang="0">
                  <a:pos x="5" y="0"/>
                </a:cxn>
                <a:cxn ang="0">
                  <a:pos x="9" y="0"/>
                </a:cxn>
                <a:cxn ang="0">
                  <a:pos x="9" y="7"/>
                </a:cxn>
              </a:cxnLst>
              <a:rect l="0" t="0" r="r" b="b"/>
              <a:pathLst>
                <a:path w="9" h="7">
                  <a:moveTo>
                    <a:pt x="9" y="7"/>
                  </a:moveTo>
                  <a:lnTo>
                    <a:pt x="0" y="7"/>
                  </a:lnTo>
                  <a:lnTo>
                    <a:pt x="0" y="3"/>
                  </a:lnTo>
                  <a:lnTo>
                    <a:pt x="2" y="0"/>
                  </a:lnTo>
                  <a:lnTo>
                    <a:pt x="5" y="0"/>
                  </a:lnTo>
                  <a:lnTo>
                    <a:pt x="9" y="0"/>
                  </a:lnTo>
                  <a:lnTo>
                    <a:pt x="9" y="7"/>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04" name="Freeform 124"/>
            <p:cNvSpPr>
              <a:spLocks/>
            </p:cNvSpPr>
            <p:nvPr/>
          </p:nvSpPr>
          <p:spPr bwMode="auto">
            <a:xfrm>
              <a:off x="4467" y="2327"/>
              <a:ext cx="123" cy="41"/>
            </a:xfrm>
            <a:custGeom>
              <a:avLst/>
              <a:gdLst/>
              <a:ahLst/>
              <a:cxnLst>
                <a:cxn ang="0">
                  <a:pos x="116" y="24"/>
                </a:cxn>
                <a:cxn ang="0">
                  <a:pos x="117" y="29"/>
                </a:cxn>
                <a:cxn ang="0">
                  <a:pos x="114" y="32"/>
                </a:cxn>
                <a:cxn ang="0">
                  <a:pos x="109" y="34"/>
                </a:cxn>
                <a:cxn ang="0">
                  <a:pos x="106" y="36"/>
                </a:cxn>
                <a:cxn ang="0">
                  <a:pos x="92" y="32"/>
                </a:cxn>
                <a:cxn ang="0">
                  <a:pos x="80" y="29"/>
                </a:cxn>
                <a:cxn ang="0">
                  <a:pos x="67" y="27"/>
                </a:cxn>
                <a:cxn ang="0">
                  <a:pos x="54" y="26"/>
                </a:cxn>
                <a:cxn ang="0">
                  <a:pos x="39" y="26"/>
                </a:cxn>
                <a:cxn ang="0">
                  <a:pos x="25" y="24"/>
                </a:cxn>
                <a:cxn ang="0">
                  <a:pos x="13" y="21"/>
                </a:cxn>
                <a:cxn ang="0">
                  <a:pos x="0" y="17"/>
                </a:cxn>
                <a:cxn ang="0">
                  <a:pos x="0" y="0"/>
                </a:cxn>
                <a:cxn ang="0">
                  <a:pos x="15" y="2"/>
                </a:cxn>
                <a:cxn ang="0">
                  <a:pos x="30" y="4"/>
                </a:cxn>
                <a:cxn ang="0">
                  <a:pos x="45" y="7"/>
                </a:cxn>
                <a:cxn ang="0">
                  <a:pos x="59" y="9"/>
                </a:cxn>
                <a:cxn ang="0">
                  <a:pos x="74" y="12"/>
                </a:cxn>
                <a:cxn ang="0">
                  <a:pos x="87" y="16"/>
                </a:cxn>
                <a:cxn ang="0">
                  <a:pos x="102" y="21"/>
                </a:cxn>
                <a:cxn ang="0">
                  <a:pos x="116" y="24"/>
                </a:cxn>
              </a:cxnLst>
              <a:rect l="0" t="0" r="r" b="b"/>
              <a:pathLst>
                <a:path w="117" h="36">
                  <a:moveTo>
                    <a:pt x="116" y="24"/>
                  </a:moveTo>
                  <a:lnTo>
                    <a:pt x="117" y="29"/>
                  </a:lnTo>
                  <a:lnTo>
                    <a:pt x="114" y="32"/>
                  </a:lnTo>
                  <a:lnTo>
                    <a:pt x="109" y="34"/>
                  </a:lnTo>
                  <a:lnTo>
                    <a:pt x="106" y="36"/>
                  </a:lnTo>
                  <a:lnTo>
                    <a:pt x="92" y="32"/>
                  </a:lnTo>
                  <a:lnTo>
                    <a:pt x="80" y="29"/>
                  </a:lnTo>
                  <a:lnTo>
                    <a:pt x="67" y="27"/>
                  </a:lnTo>
                  <a:lnTo>
                    <a:pt x="54" y="26"/>
                  </a:lnTo>
                  <a:lnTo>
                    <a:pt x="39" y="26"/>
                  </a:lnTo>
                  <a:lnTo>
                    <a:pt x="25" y="24"/>
                  </a:lnTo>
                  <a:lnTo>
                    <a:pt x="13" y="21"/>
                  </a:lnTo>
                  <a:lnTo>
                    <a:pt x="0" y="17"/>
                  </a:lnTo>
                  <a:lnTo>
                    <a:pt x="0" y="0"/>
                  </a:lnTo>
                  <a:lnTo>
                    <a:pt x="15" y="2"/>
                  </a:lnTo>
                  <a:lnTo>
                    <a:pt x="30" y="4"/>
                  </a:lnTo>
                  <a:lnTo>
                    <a:pt x="45" y="7"/>
                  </a:lnTo>
                  <a:lnTo>
                    <a:pt x="59" y="9"/>
                  </a:lnTo>
                  <a:lnTo>
                    <a:pt x="74" y="12"/>
                  </a:lnTo>
                  <a:lnTo>
                    <a:pt x="87" y="16"/>
                  </a:lnTo>
                  <a:lnTo>
                    <a:pt x="102" y="21"/>
                  </a:lnTo>
                  <a:lnTo>
                    <a:pt x="116" y="24"/>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05" name="Freeform 125"/>
            <p:cNvSpPr>
              <a:spLocks/>
            </p:cNvSpPr>
            <p:nvPr/>
          </p:nvSpPr>
          <p:spPr bwMode="auto">
            <a:xfrm>
              <a:off x="4882" y="2295"/>
              <a:ext cx="442" cy="136"/>
            </a:xfrm>
            <a:custGeom>
              <a:avLst/>
              <a:gdLst/>
              <a:ahLst/>
              <a:cxnLst>
                <a:cxn ang="0">
                  <a:pos x="240" y="112"/>
                </a:cxn>
                <a:cxn ang="0">
                  <a:pos x="208" y="117"/>
                </a:cxn>
                <a:cxn ang="0">
                  <a:pos x="175" y="121"/>
                </a:cxn>
                <a:cxn ang="0">
                  <a:pos x="143" y="121"/>
                </a:cxn>
                <a:cxn ang="0">
                  <a:pos x="113" y="116"/>
                </a:cxn>
                <a:cxn ang="0">
                  <a:pos x="82" y="109"/>
                </a:cxn>
                <a:cxn ang="0">
                  <a:pos x="52" y="97"/>
                </a:cxn>
                <a:cxn ang="0">
                  <a:pos x="26" y="80"/>
                </a:cxn>
                <a:cxn ang="0">
                  <a:pos x="0" y="60"/>
                </a:cxn>
                <a:cxn ang="0">
                  <a:pos x="10" y="65"/>
                </a:cxn>
                <a:cxn ang="0">
                  <a:pos x="22" y="69"/>
                </a:cxn>
                <a:cxn ang="0">
                  <a:pos x="32" y="72"/>
                </a:cxn>
                <a:cxn ang="0">
                  <a:pos x="44" y="75"/>
                </a:cxn>
                <a:cxn ang="0">
                  <a:pos x="54" y="79"/>
                </a:cxn>
                <a:cxn ang="0">
                  <a:pos x="64" y="82"/>
                </a:cxn>
                <a:cxn ang="0">
                  <a:pos x="76" y="85"/>
                </a:cxn>
                <a:cxn ang="0">
                  <a:pos x="86" y="89"/>
                </a:cxn>
                <a:cxn ang="0">
                  <a:pos x="109" y="94"/>
                </a:cxn>
                <a:cxn ang="0">
                  <a:pos x="131" y="97"/>
                </a:cxn>
                <a:cxn ang="0">
                  <a:pos x="154" y="99"/>
                </a:cxn>
                <a:cxn ang="0">
                  <a:pos x="176" y="99"/>
                </a:cxn>
                <a:cxn ang="0">
                  <a:pos x="200" y="99"/>
                </a:cxn>
                <a:cxn ang="0">
                  <a:pos x="221" y="95"/>
                </a:cxn>
                <a:cxn ang="0">
                  <a:pos x="243" y="92"/>
                </a:cxn>
                <a:cxn ang="0">
                  <a:pos x="265" y="87"/>
                </a:cxn>
                <a:cxn ang="0">
                  <a:pos x="287" y="82"/>
                </a:cxn>
                <a:cxn ang="0">
                  <a:pos x="307" y="74"/>
                </a:cxn>
                <a:cxn ang="0">
                  <a:pos x="327" y="65"/>
                </a:cxn>
                <a:cxn ang="0">
                  <a:pos x="347" y="55"/>
                </a:cxn>
                <a:cxn ang="0">
                  <a:pos x="365" y="44"/>
                </a:cxn>
                <a:cxn ang="0">
                  <a:pos x="384" y="30"/>
                </a:cxn>
                <a:cxn ang="0">
                  <a:pos x="402" y="15"/>
                </a:cxn>
                <a:cxn ang="0">
                  <a:pos x="419" y="0"/>
                </a:cxn>
                <a:cxn ang="0">
                  <a:pos x="404" y="22"/>
                </a:cxn>
                <a:cxn ang="0">
                  <a:pos x="385" y="42"/>
                </a:cxn>
                <a:cxn ang="0">
                  <a:pos x="365" y="60"/>
                </a:cxn>
                <a:cxn ang="0">
                  <a:pos x="342" y="74"/>
                </a:cxn>
                <a:cxn ang="0">
                  <a:pos x="317" y="87"/>
                </a:cxn>
                <a:cxn ang="0">
                  <a:pos x="292" y="97"/>
                </a:cxn>
                <a:cxn ang="0">
                  <a:pos x="267" y="105"/>
                </a:cxn>
                <a:cxn ang="0">
                  <a:pos x="240" y="112"/>
                </a:cxn>
              </a:cxnLst>
              <a:rect l="0" t="0" r="r" b="b"/>
              <a:pathLst>
                <a:path w="419" h="121">
                  <a:moveTo>
                    <a:pt x="240" y="112"/>
                  </a:moveTo>
                  <a:lnTo>
                    <a:pt x="208" y="117"/>
                  </a:lnTo>
                  <a:lnTo>
                    <a:pt x="175" y="121"/>
                  </a:lnTo>
                  <a:lnTo>
                    <a:pt x="143" y="121"/>
                  </a:lnTo>
                  <a:lnTo>
                    <a:pt x="113" y="116"/>
                  </a:lnTo>
                  <a:lnTo>
                    <a:pt x="82" y="109"/>
                  </a:lnTo>
                  <a:lnTo>
                    <a:pt x="52" y="97"/>
                  </a:lnTo>
                  <a:lnTo>
                    <a:pt x="26" y="80"/>
                  </a:lnTo>
                  <a:lnTo>
                    <a:pt x="0" y="60"/>
                  </a:lnTo>
                  <a:lnTo>
                    <a:pt x="10" y="65"/>
                  </a:lnTo>
                  <a:lnTo>
                    <a:pt x="22" y="69"/>
                  </a:lnTo>
                  <a:lnTo>
                    <a:pt x="32" y="72"/>
                  </a:lnTo>
                  <a:lnTo>
                    <a:pt x="44" y="75"/>
                  </a:lnTo>
                  <a:lnTo>
                    <a:pt x="54" y="79"/>
                  </a:lnTo>
                  <a:lnTo>
                    <a:pt x="64" y="82"/>
                  </a:lnTo>
                  <a:lnTo>
                    <a:pt x="76" y="85"/>
                  </a:lnTo>
                  <a:lnTo>
                    <a:pt x="86" y="89"/>
                  </a:lnTo>
                  <a:lnTo>
                    <a:pt x="109" y="94"/>
                  </a:lnTo>
                  <a:lnTo>
                    <a:pt x="131" y="97"/>
                  </a:lnTo>
                  <a:lnTo>
                    <a:pt x="154" y="99"/>
                  </a:lnTo>
                  <a:lnTo>
                    <a:pt x="176" y="99"/>
                  </a:lnTo>
                  <a:lnTo>
                    <a:pt x="200" y="99"/>
                  </a:lnTo>
                  <a:lnTo>
                    <a:pt x="221" y="95"/>
                  </a:lnTo>
                  <a:lnTo>
                    <a:pt x="243" y="92"/>
                  </a:lnTo>
                  <a:lnTo>
                    <a:pt x="265" y="87"/>
                  </a:lnTo>
                  <a:lnTo>
                    <a:pt x="287" y="82"/>
                  </a:lnTo>
                  <a:lnTo>
                    <a:pt x="307" y="74"/>
                  </a:lnTo>
                  <a:lnTo>
                    <a:pt x="327" y="65"/>
                  </a:lnTo>
                  <a:lnTo>
                    <a:pt x="347" y="55"/>
                  </a:lnTo>
                  <a:lnTo>
                    <a:pt x="365" y="44"/>
                  </a:lnTo>
                  <a:lnTo>
                    <a:pt x="384" y="30"/>
                  </a:lnTo>
                  <a:lnTo>
                    <a:pt x="402" y="15"/>
                  </a:lnTo>
                  <a:lnTo>
                    <a:pt x="419" y="0"/>
                  </a:lnTo>
                  <a:lnTo>
                    <a:pt x="404" y="22"/>
                  </a:lnTo>
                  <a:lnTo>
                    <a:pt x="385" y="42"/>
                  </a:lnTo>
                  <a:lnTo>
                    <a:pt x="365" y="60"/>
                  </a:lnTo>
                  <a:lnTo>
                    <a:pt x="342" y="74"/>
                  </a:lnTo>
                  <a:lnTo>
                    <a:pt x="317" y="87"/>
                  </a:lnTo>
                  <a:lnTo>
                    <a:pt x="292" y="97"/>
                  </a:lnTo>
                  <a:lnTo>
                    <a:pt x="267" y="105"/>
                  </a:lnTo>
                  <a:lnTo>
                    <a:pt x="240" y="112"/>
                  </a:lnTo>
                  <a:close/>
                </a:path>
              </a:pathLst>
            </a:custGeom>
            <a:solidFill>
              <a:srgbClr val="808080"/>
            </a:solidFill>
            <a:ln w="9525">
              <a:noFill/>
              <a:round/>
              <a:headEnd/>
              <a:tailEnd/>
            </a:ln>
          </p:spPr>
          <p:txBody>
            <a:bodyPr/>
            <a:lstStyle/>
            <a:p>
              <a:pPr algn="l">
                <a:buClr>
                  <a:srgbClr val="006600"/>
                </a:buClr>
              </a:pPr>
              <a:endParaRPr lang="en-US" dirty="0">
                <a:solidFill>
                  <a:srgbClr val="FFFFFF"/>
                </a:solidFill>
              </a:endParaRPr>
            </a:p>
          </p:txBody>
        </p:sp>
        <p:sp>
          <p:nvSpPr>
            <p:cNvPr id="106" name="Freeform 126"/>
            <p:cNvSpPr>
              <a:spLocks/>
            </p:cNvSpPr>
            <p:nvPr/>
          </p:nvSpPr>
          <p:spPr bwMode="auto">
            <a:xfrm>
              <a:off x="4833" y="2331"/>
              <a:ext cx="23" cy="18"/>
            </a:xfrm>
            <a:custGeom>
              <a:avLst/>
              <a:gdLst/>
              <a:ahLst/>
              <a:cxnLst>
                <a:cxn ang="0">
                  <a:pos x="23" y="17"/>
                </a:cxn>
                <a:cxn ang="0">
                  <a:pos x="0" y="0"/>
                </a:cxn>
                <a:cxn ang="0">
                  <a:pos x="16" y="8"/>
                </a:cxn>
                <a:cxn ang="0">
                  <a:pos x="23" y="17"/>
                </a:cxn>
              </a:cxnLst>
              <a:rect l="0" t="0" r="r" b="b"/>
              <a:pathLst>
                <a:path w="23" h="17">
                  <a:moveTo>
                    <a:pt x="23" y="17"/>
                  </a:moveTo>
                  <a:lnTo>
                    <a:pt x="0" y="0"/>
                  </a:lnTo>
                  <a:lnTo>
                    <a:pt x="16" y="8"/>
                  </a:lnTo>
                  <a:lnTo>
                    <a:pt x="23" y="17"/>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07" name="Freeform 127"/>
            <p:cNvSpPr>
              <a:spLocks/>
            </p:cNvSpPr>
            <p:nvPr/>
          </p:nvSpPr>
          <p:spPr bwMode="auto">
            <a:xfrm>
              <a:off x="3042" y="2356"/>
              <a:ext cx="1978" cy="1037"/>
            </a:xfrm>
            <a:custGeom>
              <a:avLst/>
              <a:gdLst/>
              <a:ahLst/>
              <a:cxnLst>
                <a:cxn ang="0">
                  <a:pos x="1670" y="53"/>
                </a:cxn>
                <a:cxn ang="0">
                  <a:pos x="1709" y="124"/>
                </a:cxn>
                <a:cxn ang="0">
                  <a:pos x="1736" y="196"/>
                </a:cxn>
                <a:cxn ang="0">
                  <a:pos x="1774" y="278"/>
                </a:cxn>
                <a:cxn ang="0">
                  <a:pos x="1811" y="360"/>
                </a:cxn>
                <a:cxn ang="0">
                  <a:pos x="1843" y="443"/>
                </a:cxn>
                <a:cxn ang="0">
                  <a:pos x="1868" y="520"/>
                </a:cxn>
                <a:cxn ang="0">
                  <a:pos x="1816" y="537"/>
                </a:cxn>
                <a:cxn ang="0">
                  <a:pos x="1761" y="551"/>
                </a:cxn>
                <a:cxn ang="0">
                  <a:pos x="1707" y="561"/>
                </a:cxn>
                <a:cxn ang="0">
                  <a:pos x="1652" y="571"/>
                </a:cxn>
                <a:cxn ang="0">
                  <a:pos x="1599" y="582"/>
                </a:cxn>
                <a:cxn ang="0">
                  <a:pos x="1518" y="598"/>
                </a:cxn>
                <a:cxn ang="0">
                  <a:pos x="1421" y="614"/>
                </a:cxn>
                <a:cxn ang="0">
                  <a:pos x="1329" y="641"/>
                </a:cxn>
                <a:cxn ang="0">
                  <a:pos x="1230" y="665"/>
                </a:cxn>
                <a:cxn ang="0">
                  <a:pos x="1131" y="688"/>
                </a:cxn>
                <a:cxn ang="0">
                  <a:pos x="1034" y="711"/>
                </a:cxn>
                <a:cxn ang="0">
                  <a:pos x="934" y="740"/>
                </a:cxn>
                <a:cxn ang="0">
                  <a:pos x="834" y="765"/>
                </a:cxn>
                <a:cxn ang="0">
                  <a:pos x="731" y="787"/>
                </a:cxn>
                <a:cxn ang="0">
                  <a:pos x="629" y="805"/>
                </a:cxn>
                <a:cxn ang="0">
                  <a:pos x="527" y="825"/>
                </a:cxn>
                <a:cxn ang="0">
                  <a:pos x="514" y="827"/>
                </a:cxn>
                <a:cxn ang="0">
                  <a:pos x="470" y="840"/>
                </a:cxn>
                <a:cxn ang="0">
                  <a:pos x="408" y="854"/>
                </a:cxn>
                <a:cxn ang="0">
                  <a:pos x="348" y="867"/>
                </a:cxn>
                <a:cxn ang="0">
                  <a:pos x="286" y="882"/>
                </a:cxn>
                <a:cxn ang="0">
                  <a:pos x="226" y="897"/>
                </a:cxn>
                <a:cxn ang="0">
                  <a:pos x="176" y="882"/>
                </a:cxn>
                <a:cxn ang="0">
                  <a:pos x="141" y="802"/>
                </a:cxn>
                <a:cxn ang="0">
                  <a:pos x="109" y="721"/>
                </a:cxn>
                <a:cxn ang="0">
                  <a:pos x="77" y="629"/>
                </a:cxn>
                <a:cxn ang="0">
                  <a:pos x="50" y="541"/>
                </a:cxn>
                <a:cxn ang="0">
                  <a:pos x="30" y="479"/>
                </a:cxn>
                <a:cxn ang="0">
                  <a:pos x="10" y="418"/>
                </a:cxn>
                <a:cxn ang="0">
                  <a:pos x="64" y="388"/>
                </a:cxn>
                <a:cxn ang="0">
                  <a:pos x="159" y="370"/>
                </a:cxn>
                <a:cxn ang="0">
                  <a:pos x="253" y="351"/>
                </a:cxn>
                <a:cxn ang="0">
                  <a:pos x="338" y="335"/>
                </a:cxn>
                <a:cxn ang="0">
                  <a:pos x="423" y="311"/>
                </a:cxn>
                <a:cxn ang="0">
                  <a:pos x="504" y="288"/>
                </a:cxn>
                <a:cxn ang="0">
                  <a:pos x="569" y="259"/>
                </a:cxn>
                <a:cxn ang="0">
                  <a:pos x="639" y="237"/>
                </a:cxn>
                <a:cxn ang="0">
                  <a:pos x="701" y="222"/>
                </a:cxn>
                <a:cxn ang="0">
                  <a:pos x="758" y="206"/>
                </a:cxn>
                <a:cxn ang="0">
                  <a:pos x="815" y="192"/>
                </a:cxn>
                <a:cxn ang="0">
                  <a:pos x="872" y="179"/>
                </a:cxn>
                <a:cxn ang="0">
                  <a:pos x="929" y="167"/>
                </a:cxn>
                <a:cxn ang="0">
                  <a:pos x="999" y="152"/>
                </a:cxn>
                <a:cxn ang="0">
                  <a:pos x="1100" y="127"/>
                </a:cxn>
                <a:cxn ang="0">
                  <a:pos x="1198" y="105"/>
                </a:cxn>
                <a:cxn ang="0">
                  <a:pos x="1280" y="92"/>
                </a:cxn>
                <a:cxn ang="0">
                  <a:pos x="1349" y="72"/>
                </a:cxn>
                <a:cxn ang="0">
                  <a:pos x="1421" y="55"/>
                </a:cxn>
                <a:cxn ang="0">
                  <a:pos x="1443" y="57"/>
                </a:cxn>
                <a:cxn ang="0">
                  <a:pos x="1466" y="50"/>
                </a:cxn>
                <a:cxn ang="0">
                  <a:pos x="1495" y="41"/>
                </a:cxn>
                <a:cxn ang="0">
                  <a:pos x="1538" y="23"/>
                </a:cxn>
                <a:cxn ang="0">
                  <a:pos x="1582" y="8"/>
                </a:cxn>
                <a:cxn ang="0">
                  <a:pos x="1609" y="1"/>
                </a:cxn>
                <a:cxn ang="0">
                  <a:pos x="1622" y="6"/>
                </a:cxn>
                <a:cxn ang="0">
                  <a:pos x="1642" y="10"/>
                </a:cxn>
              </a:cxnLst>
              <a:rect l="0" t="0" r="r" b="b"/>
              <a:pathLst>
                <a:path w="1868" h="909">
                  <a:moveTo>
                    <a:pt x="1642" y="10"/>
                  </a:moveTo>
                  <a:lnTo>
                    <a:pt x="1655" y="31"/>
                  </a:lnTo>
                  <a:lnTo>
                    <a:pt x="1670" y="53"/>
                  </a:lnTo>
                  <a:lnTo>
                    <a:pt x="1684" y="77"/>
                  </a:lnTo>
                  <a:lnTo>
                    <a:pt x="1697" y="100"/>
                  </a:lnTo>
                  <a:lnTo>
                    <a:pt x="1709" y="124"/>
                  </a:lnTo>
                  <a:lnTo>
                    <a:pt x="1719" y="147"/>
                  </a:lnTo>
                  <a:lnTo>
                    <a:pt x="1729" y="170"/>
                  </a:lnTo>
                  <a:lnTo>
                    <a:pt x="1736" y="196"/>
                  </a:lnTo>
                  <a:lnTo>
                    <a:pt x="1747" y="224"/>
                  </a:lnTo>
                  <a:lnTo>
                    <a:pt x="1761" y="251"/>
                  </a:lnTo>
                  <a:lnTo>
                    <a:pt x="1774" y="278"/>
                  </a:lnTo>
                  <a:lnTo>
                    <a:pt x="1788" y="304"/>
                  </a:lnTo>
                  <a:lnTo>
                    <a:pt x="1799" y="333"/>
                  </a:lnTo>
                  <a:lnTo>
                    <a:pt x="1811" y="360"/>
                  </a:lnTo>
                  <a:lnTo>
                    <a:pt x="1823" y="388"/>
                  </a:lnTo>
                  <a:lnTo>
                    <a:pt x="1831" y="418"/>
                  </a:lnTo>
                  <a:lnTo>
                    <a:pt x="1843" y="443"/>
                  </a:lnTo>
                  <a:lnTo>
                    <a:pt x="1855" y="469"/>
                  </a:lnTo>
                  <a:lnTo>
                    <a:pt x="1863" y="494"/>
                  </a:lnTo>
                  <a:lnTo>
                    <a:pt x="1868" y="520"/>
                  </a:lnTo>
                  <a:lnTo>
                    <a:pt x="1851" y="527"/>
                  </a:lnTo>
                  <a:lnTo>
                    <a:pt x="1833" y="532"/>
                  </a:lnTo>
                  <a:lnTo>
                    <a:pt x="1816" y="537"/>
                  </a:lnTo>
                  <a:lnTo>
                    <a:pt x="1798" y="542"/>
                  </a:lnTo>
                  <a:lnTo>
                    <a:pt x="1779" y="547"/>
                  </a:lnTo>
                  <a:lnTo>
                    <a:pt x="1761" y="551"/>
                  </a:lnTo>
                  <a:lnTo>
                    <a:pt x="1742" y="554"/>
                  </a:lnTo>
                  <a:lnTo>
                    <a:pt x="1726" y="557"/>
                  </a:lnTo>
                  <a:lnTo>
                    <a:pt x="1707" y="561"/>
                  </a:lnTo>
                  <a:lnTo>
                    <a:pt x="1689" y="564"/>
                  </a:lnTo>
                  <a:lnTo>
                    <a:pt x="1670" y="567"/>
                  </a:lnTo>
                  <a:lnTo>
                    <a:pt x="1652" y="571"/>
                  </a:lnTo>
                  <a:lnTo>
                    <a:pt x="1634" y="574"/>
                  </a:lnTo>
                  <a:lnTo>
                    <a:pt x="1617" y="577"/>
                  </a:lnTo>
                  <a:lnTo>
                    <a:pt x="1599" y="582"/>
                  </a:lnTo>
                  <a:lnTo>
                    <a:pt x="1582" y="587"/>
                  </a:lnTo>
                  <a:lnTo>
                    <a:pt x="1550" y="592"/>
                  </a:lnTo>
                  <a:lnTo>
                    <a:pt x="1518" y="598"/>
                  </a:lnTo>
                  <a:lnTo>
                    <a:pt x="1486" y="603"/>
                  </a:lnTo>
                  <a:lnTo>
                    <a:pt x="1453" y="608"/>
                  </a:lnTo>
                  <a:lnTo>
                    <a:pt x="1421" y="614"/>
                  </a:lnTo>
                  <a:lnTo>
                    <a:pt x="1389" y="621"/>
                  </a:lnTo>
                  <a:lnTo>
                    <a:pt x="1359" y="629"/>
                  </a:lnTo>
                  <a:lnTo>
                    <a:pt x="1329" y="641"/>
                  </a:lnTo>
                  <a:lnTo>
                    <a:pt x="1296" y="648"/>
                  </a:lnTo>
                  <a:lnTo>
                    <a:pt x="1262" y="656"/>
                  </a:lnTo>
                  <a:lnTo>
                    <a:pt x="1230" y="665"/>
                  </a:lnTo>
                  <a:lnTo>
                    <a:pt x="1197" y="673"/>
                  </a:lnTo>
                  <a:lnTo>
                    <a:pt x="1165" y="680"/>
                  </a:lnTo>
                  <a:lnTo>
                    <a:pt x="1131" y="688"/>
                  </a:lnTo>
                  <a:lnTo>
                    <a:pt x="1100" y="695"/>
                  </a:lnTo>
                  <a:lnTo>
                    <a:pt x="1066" y="700"/>
                  </a:lnTo>
                  <a:lnTo>
                    <a:pt x="1034" y="711"/>
                  </a:lnTo>
                  <a:lnTo>
                    <a:pt x="1001" y="721"/>
                  </a:lnTo>
                  <a:lnTo>
                    <a:pt x="967" y="732"/>
                  </a:lnTo>
                  <a:lnTo>
                    <a:pt x="934" y="740"/>
                  </a:lnTo>
                  <a:lnTo>
                    <a:pt x="901" y="750"/>
                  </a:lnTo>
                  <a:lnTo>
                    <a:pt x="867" y="757"/>
                  </a:lnTo>
                  <a:lnTo>
                    <a:pt x="834" y="765"/>
                  </a:lnTo>
                  <a:lnTo>
                    <a:pt x="800" y="772"/>
                  </a:lnTo>
                  <a:lnTo>
                    <a:pt x="765" y="780"/>
                  </a:lnTo>
                  <a:lnTo>
                    <a:pt x="731" y="787"/>
                  </a:lnTo>
                  <a:lnTo>
                    <a:pt x="696" y="793"/>
                  </a:lnTo>
                  <a:lnTo>
                    <a:pt x="663" y="800"/>
                  </a:lnTo>
                  <a:lnTo>
                    <a:pt x="629" y="805"/>
                  </a:lnTo>
                  <a:lnTo>
                    <a:pt x="594" y="812"/>
                  </a:lnTo>
                  <a:lnTo>
                    <a:pt x="561" y="819"/>
                  </a:lnTo>
                  <a:lnTo>
                    <a:pt x="527" y="825"/>
                  </a:lnTo>
                  <a:lnTo>
                    <a:pt x="522" y="825"/>
                  </a:lnTo>
                  <a:lnTo>
                    <a:pt x="517" y="825"/>
                  </a:lnTo>
                  <a:lnTo>
                    <a:pt x="514" y="827"/>
                  </a:lnTo>
                  <a:lnTo>
                    <a:pt x="511" y="830"/>
                  </a:lnTo>
                  <a:lnTo>
                    <a:pt x="490" y="835"/>
                  </a:lnTo>
                  <a:lnTo>
                    <a:pt x="470" y="840"/>
                  </a:lnTo>
                  <a:lnTo>
                    <a:pt x="450" y="845"/>
                  </a:lnTo>
                  <a:lnTo>
                    <a:pt x="430" y="850"/>
                  </a:lnTo>
                  <a:lnTo>
                    <a:pt x="408" y="854"/>
                  </a:lnTo>
                  <a:lnTo>
                    <a:pt x="388" y="859"/>
                  </a:lnTo>
                  <a:lnTo>
                    <a:pt x="368" y="864"/>
                  </a:lnTo>
                  <a:lnTo>
                    <a:pt x="348" y="867"/>
                  </a:lnTo>
                  <a:lnTo>
                    <a:pt x="326" y="872"/>
                  </a:lnTo>
                  <a:lnTo>
                    <a:pt x="306" y="877"/>
                  </a:lnTo>
                  <a:lnTo>
                    <a:pt x="286" y="882"/>
                  </a:lnTo>
                  <a:lnTo>
                    <a:pt x="266" y="887"/>
                  </a:lnTo>
                  <a:lnTo>
                    <a:pt x="246" y="892"/>
                  </a:lnTo>
                  <a:lnTo>
                    <a:pt x="226" y="897"/>
                  </a:lnTo>
                  <a:lnTo>
                    <a:pt x="206" y="902"/>
                  </a:lnTo>
                  <a:lnTo>
                    <a:pt x="186" y="909"/>
                  </a:lnTo>
                  <a:lnTo>
                    <a:pt x="176" y="882"/>
                  </a:lnTo>
                  <a:lnTo>
                    <a:pt x="164" y="855"/>
                  </a:lnTo>
                  <a:lnTo>
                    <a:pt x="152" y="829"/>
                  </a:lnTo>
                  <a:lnTo>
                    <a:pt x="141" y="802"/>
                  </a:lnTo>
                  <a:lnTo>
                    <a:pt x="131" y="775"/>
                  </a:lnTo>
                  <a:lnTo>
                    <a:pt x="119" y="750"/>
                  </a:lnTo>
                  <a:lnTo>
                    <a:pt x="109" y="721"/>
                  </a:lnTo>
                  <a:lnTo>
                    <a:pt x="100" y="695"/>
                  </a:lnTo>
                  <a:lnTo>
                    <a:pt x="87" y="663"/>
                  </a:lnTo>
                  <a:lnTo>
                    <a:pt x="77" y="629"/>
                  </a:lnTo>
                  <a:lnTo>
                    <a:pt x="69" y="594"/>
                  </a:lnTo>
                  <a:lnTo>
                    <a:pt x="59" y="561"/>
                  </a:lnTo>
                  <a:lnTo>
                    <a:pt x="50" y="541"/>
                  </a:lnTo>
                  <a:lnTo>
                    <a:pt x="42" y="520"/>
                  </a:lnTo>
                  <a:lnTo>
                    <a:pt x="37" y="500"/>
                  </a:lnTo>
                  <a:lnTo>
                    <a:pt x="30" y="479"/>
                  </a:lnTo>
                  <a:lnTo>
                    <a:pt x="25" y="458"/>
                  </a:lnTo>
                  <a:lnTo>
                    <a:pt x="18" y="438"/>
                  </a:lnTo>
                  <a:lnTo>
                    <a:pt x="10" y="418"/>
                  </a:lnTo>
                  <a:lnTo>
                    <a:pt x="0" y="400"/>
                  </a:lnTo>
                  <a:lnTo>
                    <a:pt x="32" y="395"/>
                  </a:lnTo>
                  <a:lnTo>
                    <a:pt x="64" y="388"/>
                  </a:lnTo>
                  <a:lnTo>
                    <a:pt x="95" y="383"/>
                  </a:lnTo>
                  <a:lnTo>
                    <a:pt x="127" y="376"/>
                  </a:lnTo>
                  <a:lnTo>
                    <a:pt x="159" y="370"/>
                  </a:lnTo>
                  <a:lnTo>
                    <a:pt x="189" y="363"/>
                  </a:lnTo>
                  <a:lnTo>
                    <a:pt x="221" y="358"/>
                  </a:lnTo>
                  <a:lnTo>
                    <a:pt x="253" y="351"/>
                  </a:lnTo>
                  <a:lnTo>
                    <a:pt x="281" y="348"/>
                  </a:lnTo>
                  <a:lnTo>
                    <a:pt x="310" y="341"/>
                  </a:lnTo>
                  <a:lnTo>
                    <a:pt x="338" y="335"/>
                  </a:lnTo>
                  <a:lnTo>
                    <a:pt x="367" y="328"/>
                  </a:lnTo>
                  <a:lnTo>
                    <a:pt x="395" y="319"/>
                  </a:lnTo>
                  <a:lnTo>
                    <a:pt x="423" y="311"/>
                  </a:lnTo>
                  <a:lnTo>
                    <a:pt x="452" y="303"/>
                  </a:lnTo>
                  <a:lnTo>
                    <a:pt x="480" y="294"/>
                  </a:lnTo>
                  <a:lnTo>
                    <a:pt x="504" y="288"/>
                  </a:lnTo>
                  <a:lnTo>
                    <a:pt x="526" y="278"/>
                  </a:lnTo>
                  <a:lnTo>
                    <a:pt x="547" y="269"/>
                  </a:lnTo>
                  <a:lnTo>
                    <a:pt x="569" y="259"/>
                  </a:lnTo>
                  <a:lnTo>
                    <a:pt x="593" y="249"/>
                  </a:lnTo>
                  <a:lnTo>
                    <a:pt x="616" y="242"/>
                  </a:lnTo>
                  <a:lnTo>
                    <a:pt x="639" y="237"/>
                  </a:lnTo>
                  <a:lnTo>
                    <a:pt x="666" y="236"/>
                  </a:lnTo>
                  <a:lnTo>
                    <a:pt x="685" y="229"/>
                  </a:lnTo>
                  <a:lnTo>
                    <a:pt x="701" y="222"/>
                  </a:lnTo>
                  <a:lnTo>
                    <a:pt x="720" y="217"/>
                  </a:lnTo>
                  <a:lnTo>
                    <a:pt x="738" y="212"/>
                  </a:lnTo>
                  <a:lnTo>
                    <a:pt x="758" y="206"/>
                  </a:lnTo>
                  <a:lnTo>
                    <a:pt x="777" y="201"/>
                  </a:lnTo>
                  <a:lnTo>
                    <a:pt x="795" y="196"/>
                  </a:lnTo>
                  <a:lnTo>
                    <a:pt x="815" y="192"/>
                  </a:lnTo>
                  <a:lnTo>
                    <a:pt x="834" y="187"/>
                  </a:lnTo>
                  <a:lnTo>
                    <a:pt x="854" y="182"/>
                  </a:lnTo>
                  <a:lnTo>
                    <a:pt x="872" y="179"/>
                  </a:lnTo>
                  <a:lnTo>
                    <a:pt x="890" y="174"/>
                  </a:lnTo>
                  <a:lnTo>
                    <a:pt x="911" y="170"/>
                  </a:lnTo>
                  <a:lnTo>
                    <a:pt x="929" y="167"/>
                  </a:lnTo>
                  <a:lnTo>
                    <a:pt x="947" y="162"/>
                  </a:lnTo>
                  <a:lnTo>
                    <a:pt x="966" y="159"/>
                  </a:lnTo>
                  <a:lnTo>
                    <a:pt x="999" y="152"/>
                  </a:lnTo>
                  <a:lnTo>
                    <a:pt x="1031" y="144"/>
                  </a:lnTo>
                  <a:lnTo>
                    <a:pt x="1065" y="135"/>
                  </a:lnTo>
                  <a:lnTo>
                    <a:pt x="1100" y="127"/>
                  </a:lnTo>
                  <a:lnTo>
                    <a:pt x="1133" y="118"/>
                  </a:lnTo>
                  <a:lnTo>
                    <a:pt x="1167" y="112"/>
                  </a:lnTo>
                  <a:lnTo>
                    <a:pt x="1198" y="105"/>
                  </a:lnTo>
                  <a:lnTo>
                    <a:pt x="1232" y="102"/>
                  </a:lnTo>
                  <a:lnTo>
                    <a:pt x="1255" y="97"/>
                  </a:lnTo>
                  <a:lnTo>
                    <a:pt x="1280" y="92"/>
                  </a:lnTo>
                  <a:lnTo>
                    <a:pt x="1304" y="85"/>
                  </a:lnTo>
                  <a:lnTo>
                    <a:pt x="1327" y="78"/>
                  </a:lnTo>
                  <a:lnTo>
                    <a:pt x="1349" y="72"/>
                  </a:lnTo>
                  <a:lnTo>
                    <a:pt x="1373" y="65"/>
                  </a:lnTo>
                  <a:lnTo>
                    <a:pt x="1398" y="60"/>
                  </a:lnTo>
                  <a:lnTo>
                    <a:pt x="1421" y="55"/>
                  </a:lnTo>
                  <a:lnTo>
                    <a:pt x="1428" y="57"/>
                  </a:lnTo>
                  <a:lnTo>
                    <a:pt x="1436" y="57"/>
                  </a:lnTo>
                  <a:lnTo>
                    <a:pt x="1443" y="57"/>
                  </a:lnTo>
                  <a:lnTo>
                    <a:pt x="1451" y="53"/>
                  </a:lnTo>
                  <a:lnTo>
                    <a:pt x="1458" y="51"/>
                  </a:lnTo>
                  <a:lnTo>
                    <a:pt x="1466" y="50"/>
                  </a:lnTo>
                  <a:lnTo>
                    <a:pt x="1473" y="48"/>
                  </a:lnTo>
                  <a:lnTo>
                    <a:pt x="1481" y="48"/>
                  </a:lnTo>
                  <a:lnTo>
                    <a:pt x="1495" y="41"/>
                  </a:lnTo>
                  <a:lnTo>
                    <a:pt x="1510" y="35"/>
                  </a:lnTo>
                  <a:lnTo>
                    <a:pt x="1523" y="28"/>
                  </a:lnTo>
                  <a:lnTo>
                    <a:pt x="1538" y="23"/>
                  </a:lnTo>
                  <a:lnTo>
                    <a:pt x="1552" y="18"/>
                  </a:lnTo>
                  <a:lnTo>
                    <a:pt x="1567" y="13"/>
                  </a:lnTo>
                  <a:lnTo>
                    <a:pt x="1582" y="8"/>
                  </a:lnTo>
                  <a:lnTo>
                    <a:pt x="1597" y="5"/>
                  </a:lnTo>
                  <a:lnTo>
                    <a:pt x="1602" y="3"/>
                  </a:lnTo>
                  <a:lnTo>
                    <a:pt x="1609" y="1"/>
                  </a:lnTo>
                  <a:lnTo>
                    <a:pt x="1614" y="0"/>
                  </a:lnTo>
                  <a:lnTo>
                    <a:pt x="1619" y="0"/>
                  </a:lnTo>
                  <a:lnTo>
                    <a:pt x="1622" y="6"/>
                  </a:lnTo>
                  <a:lnTo>
                    <a:pt x="1629" y="10"/>
                  </a:lnTo>
                  <a:lnTo>
                    <a:pt x="1635" y="11"/>
                  </a:lnTo>
                  <a:lnTo>
                    <a:pt x="1642" y="1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08" name="Freeform 128"/>
            <p:cNvSpPr>
              <a:spLocks/>
            </p:cNvSpPr>
            <p:nvPr/>
          </p:nvSpPr>
          <p:spPr bwMode="auto">
            <a:xfrm>
              <a:off x="4869" y="2368"/>
              <a:ext cx="441" cy="125"/>
            </a:xfrm>
            <a:custGeom>
              <a:avLst/>
              <a:gdLst/>
              <a:ahLst/>
              <a:cxnLst>
                <a:cxn ang="0">
                  <a:pos x="417" y="0"/>
                </a:cxn>
                <a:cxn ang="0">
                  <a:pos x="412" y="18"/>
                </a:cxn>
                <a:cxn ang="0">
                  <a:pos x="402" y="31"/>
                </a:cxn>
                <a:cxn ang="0">
                  <a:pos x="390" y="41"/>
                </a:cxn>
                <a:cxn ang="0">
                  <a:pos x="377" y="50"/>
                </a:cxn>
                <a:cxn ang="0">
                  <a:pos x="362" y="57"/>
                </a:cxn>
                <a:cxn ang="0">
                  <a:pos x="347" y="65"/>
                </a:cxn>
                <a:cxn ang="0">
                  <a:pos x="333" y="75"/>
                </a:cxn>
                <a:cxn ang="0">
                  <a:pos x="321" y="87"/>
                </a:cxn>
                <a:cxn ang="0">
                  <a:pos x="300" y="92"/>
                </a:cxn>
                <a:cxn ang="0">
                  <a:pos x="276" y="98"/>
                </a:cxn>
                <a:cxn ang="0">
                  <a:pos x="253" y="103"/>
                </a:cxn>
                <a:cxn ang="0">
                  <a:pos x="229" y="107"/>
                </a:cxn>
                <a:cxn ang="0">
                  <a:pos x="204" y="108"/>
                </a:cxn>
                <a:cxn ang="0">
                  <a:pos x="181" y="110"/>
                </a:cxn>
                <a:cxn ang="0">
                  <a:pos x="157" y="108"/>
                </a:cxn>
                <a:cxn ang="0">
                  <a:pos x="134" y="105"/>
                </a:cxn>
                <a:cxn ang="0">
                  <a:pos x="121" y="93"/>
                </a:cxn>
                <a:cxn ang="0">
                  <a:pos x="105" y="83"/>
                </a:cxn>
                <a:cxn ang="0">
                  <a:pos x="89" y="75"/>
                </a:cxn>
                <a:cxn ang="0">
                  <a:pos x="72" y="68"/>
                </a:cxn>
                <a:cxn ang="0">
                  <a:pos x="54" y="60"/>
                </a:cxn>
                <a:cxn ang="0">
                  <a:pos x="35" y="53"/>
                </a:cxn>
                <a:cxn ang="0">
                  <a:pos x="17" y="45"/>
                </a:cxn>
                <a:cxn ang="0">
                  <a:pos x="0" y="36"/>
                </a:cxn>
                <a:cxn ang="0">
                  <a:pos x="20" y="41"/>
                </a:cxn>
                <a:cxn ang="0">
                  <a:pos x="42" y="48"/>
                </a:cxn>
                <a:cxn ang="0">
                  <a:pos x="62" y="55"/>
                </a:cxn>
                <a:cxn ang="0">
                  <a:pos x="84" y="62"/>
                </a:cxn>
                <a:cxn ang="0">
                  <a:pos x="105" y="68"/>
                </a:cxn>
                <a:cxn ang="0">
                  <a:pos x="129" y="73"/>
                </a:cxn>
                <a:cxn ang="0">
                  <a:pos x="152" y="77"/>
                </a:cxn>
                <a:cxn ang="0">
                  <a:pos x="176" y="78"/>
                </a:cxn>
                <a:cxn ang="0">
                  <a:pos x="208" y="78"/>
                </a:cxn>
                <a:cxn ang="0">
                  <a:pos x="241" y="75"/>
                </a:cxn>
                <a:cxn ang="0">
                  <a:pos x="273" y="68"/>
                </a:cxn>
                <a:cxn ang="0">
                  <a:pos x="303" y="58"/>
                </a:cxn>
                <a:cxn ang="0">
                  <a:pos x="333" y="48"/>
                </a:cxn>
                <a:cxn ang="0">
                  <a:pos x="363" y="33"/>
                </a:cxn>
                <a:cxn ang="0">
                  <a:pos x="390" y="18"/>
                </a:cxn>
                <a:cxn ang="0">
                  <a:pos x="417" y="0"/>
                </a:cxn>
              </a:cxnLst>
              <a:rect l="0" t="0" r="r" b="b"/>
              <a:pathLst>
                <a:path w="417" h="110">
                  <a:moveTo>
                    <a:pt x="417" y="0"/>
                  </a:moveTo>
                  <a:lnTo>
                    <a:pt x="412" y="18"/>
                  </a:lnTo>
                  <a:lnTo>
                    <a:pt x="402" y="31"/>
                  </a:lnTo>
                  <a:lnTo>
                    <a:pt x="390" y="41"/>
                  </a:lnTo>
                  <a:lnTo>
                    <a:pt x="377" y="50"/>
                  </a:lnTo>
                  <a:lnTo>
                    <a:pt x="362" y="57"/>
                  </a:lnTo>
                  <a:lnTo>
                    <a:pt x="347" y="65"/>
                  </a:lnTo>
                  <a:lnTo>
                    <a:pt x="333" y="75"/>
                  </a:lnTo>
                  <a:lnTo>
                    <a:pt x="321" y="87"/>
                  </a:lnTo>
                  <a:lnTo>
                    <a:pt x="300" y="92"/>
                  </a:lnTo>
                  <a:lnTo>
                    <a:pt x="276" y="98"/>
                  </a:lnTo>
                  <a:lnTo>
                    <a:pt x="253" y="103"/>
                  </a:lnTo>
                  <a:lnTo>
                    <a:pt x="229" y="107"/>
                  </a:lnTo>
                  <a:lnTo>
                    <a:pt x="204" y="108"/>
                  </a:lnTo>
                  <a:lnTo>
                    <a:pt x="181" y="110"/>
                  </a:lnTo>
                  <a:lnTo>
                    <a:pt x="157" y="108"/>
                  </a:lnTo>
                  <a:lnTo>
                    <a:pt x="134" y="105"/>
                  </a:lnTo>
                  <a:lnTo>
                    <a:pt x="121" y="93"/>
                  </a:lnTo>
                  <a:lnTo>
                    <a:pt x="105" y="83"/>
                  </a:lnTo>
                  <a:lnTo>
                    <a:pt x="89" y="75"/>
                  </a:lnTo>
                  <a:lnTo>
                    <a:pt x="72" y="68"/>
                  </a:lnTo>
                  <a:lnTo>
                    <a:pt x="54" y="60"/>
                  </a:lnTo>
                  <a:lnTo>
                    <a:pt x="35" y="53"/>
                  </a:lnTo>
                  <a:lnTo>
                    <a:pt x="17" y="45"/>
                  </a:lnTo>
                  <a:lnTo>
                    <a:pt x="0" y="36"/>
                  </a:lnTo>
                  <a:lnTo>
                    <a:pt x="20" y="41"/>
                  </a:lnTo>
                  <a:lnTo>
                    <a:pt x="42" y="48"/>
                  </a:lnTo>
                  <a:lnTo>
                    <a:pt x="62" y="55"/>
                  </a:lnTo>
                  <a:lnTo>
                    <a:pt x="84" y="62"/>
                  </a:lnTo>
                  <a:lnTo>
                    <a:pt x="105" y="68"/>
                  </a:lnTo>
                  <a:lnTo>
                    <a:pt x="129" y="73"/>
                  </a:lnTo>
                  <a:lnTo>
                    <a:pt x="152" y="77"/>
                  </a:lnTo>
                  <a:lnTo>
                    <a:pt x="176" y="78"/>
                  </a:lnTo>
                  <a:lnTo>
                    <a:pt x="208" y="78"/>
                  </a:lnTo>
                  <a:lnTo>
                    <a:pt x="241" y="75"/>
                  </a:lnTo>
                  <a:lnTo>
                    <a:pt x="273" y="68"/>
                  </a:lnTo>
                  <a:lnTo>
                    <a:pt x="303" y="58"/>
                  </a:lnTo>
                  <a:lnTo>
                    <a:pt x="333" y="48"/>
                  </a:lnTo>
                  <a:lnTo>
                    <a:pt x="363" y="33"/>
                  </a:lnTo>
                  <a:lnTo>
                    <a:pt x="390" y="18"/>
                  </a:lnTo>
                  <a:lnTo>
                    <a:pt x="417" y="0"/>
                  </a:lnTo>
                  <a:close/>
                </a:path>
              </a:pathLst>
            </a:custGeom>
            <a:solidFill>
              <a:srgbClr val="808080"/>
            </a:solidFill>
            <a:ln w="9525">
              <a:noFill/>
              <a:round/>
              <a:headEnd/>
              <a:tailEnd/>
            </a:ln>
          </p:spPr>
          <p:txBody>
            <a:bodyPr/>
            <a:lstStyle/>
            <a:p>
              <a:pPr algn="l">
                <a:buClr>
                  <a:srgbClr val="006600"/>
                </a:buClr>
              </a:pPr>
              <a:endParaRPr lang="en-US" dirty="0">
                <a:solidFill>
                  <a:srgbClr val="FFFFFF"/>
                </a:solidFill>
              </a:endParaRPr>
            </a:p>
          </p:txBody>
        </p:sp>
        <p:sp>
          <p:nvSpPr>
            <p:cNvPr id="109" name="Freeform 129"/>
            <p:cNvSpPr>
              <a:spLocks/>
            </p:cNvSpPr>
            <p:nvPr/>
          </p:nvSpPr>
          <p:spPr bwMode="auto">
            <a:xfrm>
              <a:off x="3131" y="2415"/>
              <a:ext cx="1825" cy="905"/>
            </a:xfrm>
            <a:custGeom>
              <a:avLst/>
              <a:gdLst/>
              <a:ahLst/>
              <a:cxnLst>
                <a:cxn ang="0">
                  <a:pos x="1561" y="71"/>
                </a:cxn>
                <a:cxn ang="0">
                  <a:pos x="1602" y="151"/>
                </a:cxn>
                <a:cxn ang="0">
                  <a:pos x="1637" y="237"/>
                </a:cxn>
                <a:cxn ang="0">
                  <a:pos x="1670" y="312"/>
                </a:cxn>
                <a:cxn ang="0">
                  <a:pos x="1702" y="387"/>
                </a:cxn>
                <a:cxn ang="0">
                  <a:pos x="1705" y="443"/>
                </a:cxn>
                <a:cxn ang="0">
                  <a:pos x="1650" y="451"/>
                </a:cxn>
                <a:cxn ang="0">
                  <a:pos x="1595" y="459"/>
                </a:cxn>
                <a:cxn ang="0">
                  <a:pos x="1543" y="471"/>
                </a:cxn>
                <a:cxn ang="0">
                  <a:pos x="1491" y="483"/>
                </a:cxn>
                <a:cxn ang="0">
                  <a:pos x="1441" y="493"/>
                </a:cxn>
                <a:cxn ang="0">
                  <a:pos x="1391" y="503"/>
                </a:cxn>
                <a:cxn ang="0">
                  <a:pos x="1340" y="515"/>
                </a:cxn>
                <a:cxn ang="0">
                  <a:pos x="1268" y="530"/>
                </a:cxn>
                <a:cxn ang="0">
                  <a:pos x="1153" y="557"/>
                </a:cxn>
                <a:cxn ang="0">
                  <a:pos x="1039" y="588"/>
                </a:cxn>
                <a:cxn ang="0">
                  <a:pos x="925" y="622"/>
                </a:cxn>
                <a:cxn ang="0">
                  <a:pos x="811" y="654"/>
                </a:cxn>
                <a:cxn ang="0">
                  <a:pos x="696" y="681"/>
                </a:cxn>
                <a:cxn ang="0">
                  <a:pos x="591" y="702"/>
                </a:cxn>
                <a:cxn ang="0">
                  <a:pos x="487" y="722"/>
                </a:cxn>
                <a:cxn ang="0">
                  <a:pos x="381" y="742"/>
                </a:cxn>
                <a:cxn ang="0">
                  <a:pos x="276" y="763"/>
                </a:cxn>
                <a:cxn ang="0">
                  <a:pos x="172" y="786"/>
                </a:cxn>
                <a:cxn ang="0">
                  <a:pos x="134" y="788"/>
                </a:cxn>
                <a:cxn ang="0">
                  <a:pos x="120" y="741"/>
                </a:cxn>
                <a:cxn ang="0">
                  <a:pos x="77" y="622"/>
                </a:cxn>
                <a:cxn ang="0">
                  <a:pos x="38" y="501"/>
                </a:cxn>
                <a:cxn ang="0">
                  <a:pos x="6" y="418"/>
                </a:cxn>
                <a:cxn ang="0">
                  <a:pos x="33" y="377"/>
                </a:cxn>
                <a:cxn ang="0">
                  <a:pos x="122" y="376"/>
                </a:cxn>
                <a:cxn ang="0">
                  <a:pos x="209" y="361"/>
                </a:cxn>
                <a:cxn ang="0">
                  <a:pos x="294" y="337"/>
                </a:cxn>
                <a:cxn ang="0">
                  <a:pos x="380" y="312"/>
                </a:cxn>
                <a:cxn ang="0">
                  <a:pos x="462" y="285"/>
                </a:cxn>
                <a:cxn ang="0">
                  <a:pos x="540" y="260"/>
                </a:cxn>
                <a:cxn ang="0">
                  <a:pos x="619" y="232"/>
                </a:cxn>
                <a:cxn ang="0">
                  <a:pos x="698" y="205"/>
                </a:cxn>
                <a:cxn ang="0">
                  <a:pos x="776" y="180"/>
                </a:cxn>
                <a:cxn ang="0">
                  <a:pos x="857" y="158"/>
                </a:cxn>
                <a:cxn ang="0">
                  <a:pos x="925" y="140"/>
                </a:cxn>
                <a:cxn ang="0">
                  <a:pos x="991" y="124"/>
                </a:cxn>
                <a:cxn ang="0">
                  <a:pos x="1056" y="109"/>
                </a:cxn>
                <a:cxn ang="0">
                  <a:pos x="1078" y="106"/>
                </a:cxn>
                <a:cxn ang="0">
                  <a:pos x="1101" y="103"/>
                </a:cxn>
                <a:cxn ang="0">
                  <a:pos x="1131" y="93"/>
                </a:cxn>
                <a:cxn ang="0">
                  <a:pos x="1190" y="83"/>
                </a:cxn>
                <a:cxn ang="0">
                  <a:pos x="1247" y="71"/>
                </a:cxn>
                <a:cxn ang="0">
                  <a:pos x="1305" y="59"/>
                </a:cxn>
                <a:cxn ang="0">
                  <a:pos x="1361" y="47"/>
                </a:cxn>
                <a:cxn ang="0">
                  <a:pos x="1414" y="34"/>
                </a:cxn>
                <a:cxn ang="0">
                  <a:pos x="1456" y="21"/>
                </a:cxn>
                <a:cxn ang="0">
                  <a:pos x="1498" y="12"/>
                </a:cxn>
                <a:cxn ang="0">
                  <a:pos x="1530" y="2"/>
                </a:cxn>
                <a:cxn ang="0">
                  <a:pos x="1541" y="14"/>
                </a:cxn>
              </a:cxnLst>
              <a:rect l="0" t="0" r="r" b="b"/>
              <a:pathLst>
                <a:path w="1722" h="794">
                  <a:moveTo>
                    <a:pt x="1541" y="14"/>
                  </a:moveTo>
                  <a:lnTo>
                    <a:pt x="1551" y="42"/>
                  </a:lnTo>
                  <a:lnTo>
                    <a:pt x="1561" y="71"/>
                  </a:lnTo>
                  <a:lnTo>
                    <a:pt x="1575" y="98"/>
                  </a:lnTo>
                  <a:lnTo>
                    <a:pt x="1588" y="124"/>
                  </a:lnTo>
                  <a:lnTo>
                    <a:pt x="1602" y="151"/>
                  </a:lnTo>
                  <a:lnTo>
                    <a:pt x="1615" y="180"/>
                  </a:lnTo>
                  <a:lnTo>
                    <a:pt x="1627" y="208"/>
                  </a:lnTo>
                  <a:lnTo>
                    <a:pt x="1637" y="237"/>
                  </a:lnTo>
                  <a:lnTo>
                    <a:pt x="1648" y="262"/>
                  </a:lnTo>
                  <a:lnTo>
                    <a:pt x="1660" y="287"/>
                  </a:lnTo>
                  <a:lnTo>
                    <a:pt x="1670" y="312"/>
                  </a:lnTo>
                  <a:lnTo>
                    <a:pt x="1682" y="337"/>
                  </a:lnTo>
                  <a:lnTo>
                    <a:pt x="1692" y="362"/>
                  </a:lnTo>
                  <a:lnTo>
                    <a:pt x="1702" y="387"/>
                  </a:lnTo>
                  <a:lnTo>
                    <a:pt x="1712" y="413"/>
                  </a:lnTo>
                  <a:lnTo>
                    <a:pt x="1722" y="438"/>
                  </a:lnTo>
                  <a:lnTo>
                    <a:pt x="1705" y="443"/>
                  </a:lnTo>
                  <a:lnTo>
                    <a:pt x="1687" y="446"/>
                  </a:lnTo>
                  <a:lnTo>
                    <a:pt x="1668" y="449"/>
                  </a:lnTo>
                  <a:lnTo>
                    <a:pt x="1650" y="451"/>
                  </a:lnTo>
                  <a:lnTo>
                    <a:pt x="1632" y="454"/>
                  </a:lnTo>
                  <a:lnTo>
                    <a:pt x="1613" y="456"/>
                  </a:lnTo>
                  <a:lnTo>
                    <a:pt x="1595" y="459"/>
                  </a:lnTo>
                  <a:lnTo>
                    <a:pt x="1576" y="464"/>
                  </a:lnTo>
                  <a:lnTo>
                    <a:pt x="1560" y="468"/>
                  </a:lnTo>
                  <a:lnTo>
                    <a:pt x="1543" y="471"/>
                  </a:lnTo>
                  <a:lnTo>
                    <a:pt x="1526" y="474"/>
                  </a:lnTo>
                  <a:lnTo>
                    <a:pt x="1508" y="478"/>
                  </a:lnTo>
                  <a:lnTo>
                    <a:pt x="1491" y="483"/>
                  </a:lnTo>
                  <a:lnTo>
                    <a:pt x="1474" y="486"/>
                  </a:lnTo>
                  <a:lnTo>
                    <a:pt x="1458" y="490"/>
                  </a:lnTo>
                  <a:lnTo>
                    <a:pt x="1441" y="493"/>
                  </a:lnTo>
                  <a:lnTo>
                    <a:pt x="1424" y="496"/>
                  </a:lnTo>
                  <a:lnTo>
                    <a:pt x="1407" y="500"/>
                  </a:lnTo>
                  <a:lnTo>
                    <a:pt x="1391" y="503"/>
                  </a:lnTo>
                  <a:lnTo>
                    <a:pt x="1374" y="508"/>
                  </a:lnTo>
                  <a:lnTo>
                    <a:pt x="1357" y="511"/>
                  </a:lnTo>
                  <a:lnTo>
                    <a:pt x="1340" y="515"/>
                  </a:lnTo>
                  <a:lnTo>
                    <a:pt x="1325" y="518"/>
                  </a:lnTo>
                  <a:lnTo>
                    <a:pt x="1309" y="521"/>
                  </a:lnTo>
                  <a:lnTo>
                    <a:pt x="1268" y="530"/>
                  </a:lnTo>
                  <a:lnTo>
                    <a:pt x="1230" y="538"/>
                  </a:lnTo>
                  <a:lnTo>
                    <a:pt x="1191" y="547"/>
                  </a:lnTo>
                  <a:lnTo>
                    <a:pt x="1153" y="557"/>
                  </a:lnTo>
                  <a:lnTo>
                    <a:pt x="1114" y="567"/>
                  </a:lnTo>
                  <a:lnTo>
                    <a:pt x="1078" y="578"/>
                  </a:lnTo>
                  <a:lnTo>
                    <a:pt x="1039" y="588"/>
                  </a:lnTo>
                  <a:lnTo>
                    <a:pt x="1001" y="600"/>
                  </a:lnTo>
                  <a:lnTo>
                    <a:pt x="964" y="610"/>
                  </a:lnTo>
                  <a:lnTo>
                    <a:pt x="925" y="622"/>
                  </a:lnTo>
                  <a:lnTo>
                    <a:pt x="887" y="632"/>
                  </a:lnTo>
                  <a:lnTo>
                    <a:pt x="850" y="644"/>
                  </a:lnTo>
                  <a:lnTo>
                    <a:pt x="811" y="654"/>
                  </a:lnTo>
                  <a:lnTo>
                    <a:pt x="773" y="662"/>
                  </a:lnTo>
                  <a:lnTo>
                    <a:pt x="734" y="672"/>
                  </a:lnTo>
                  <a:lnTo>
                    <a:pt x="696" y="681"/>
                  </a:lnTo>
                  <a:lnTo>
                    <a:pt x="661" y="689"/>
                  </a:lnTo>
                  <a:lnTo>
                    <a:pt x="626" y="696"/>
                  </a:lnTo>
                  <a:lnTo>
                    <a:pt x="591" y="702"/>
                  </a:lnTo>
                  <a:lnTo>
                    <a:pt x="557" y="711"/>
                  </a:lnTo>
                  <a:lnTo>
                    <a:pt x="522" y="716"/>
                  </a:lnTo>
                  <a:lnTo>
                    <a:pt x="487" y="722"/>
                  </a:lnTo>
                  <a:lnTo>
                    <a:pt x="452" y="729"/>
                  </a:lnTo>
                  <a:lnTo>
                    <a:pt x="416" y="736"/>
                  </a:lnTo>
                  <a:lnTo>
                    <a:pt x="381" y="742"/>
                  </a:lnTo>
                  <a:lnTo>
                    <a:pt x="346" y="749"/>
                  </a:lnTo>
                  <a:lnTo>
                    <a:pt x="311" y="756"/>
                  </a:lnTo>
                  <a:lnTo>
                    <a:pt x="276" y="763"/>
                  </a:lnTo>
                  <a:lnTo>
                    <a:pt x="242" y="769"/>
                  </a:lnTo>
                  <a:lnTo>
                    <a:pt x="207" y="778"/>
                  </a:lnTo>
                  <a:lnTo>
                    <a:pt x="172" y="786"/>
                  </a:lnTo>
                  <a:lnTo>
                    <a:pt x="137" y="794"/>
                  </a:lnTo>
                  <a:lnTo>
                    <a:pt x="132" y="791"/>
                  </a:lnTo>
                  <a:lnTo>
                    <a:pt x="134" y="788"/>
                  </a:lnTo>
                  <a:lnTo>
                    <a:pt x="135" y="783"/>
                  </a:lnTo>
                  <a:lnTo>
                    <a:pt x="137" y="779"/>
                  </a:lnTo>
                  <a:lnTo>
                    <a:pt x="120" y="741"/>
                  </a:lnTo>
                  <a:lnTo>
                    <a:pt x="105" y="701"/>
                  </a:lnTo>
                  <a:lnTo>
                    <a:pt x="92" y="662"/>
                  </a:lnTo>
                  <a:lnTo>
                    <a:pt x="77" y="622"/>
                  </a:lnTo>
                  <a:lnTo>
                    <a:pt x="63" y="582"/>
                  </a:lnTo>
                  <a:lnTo>
                    <a:pt x="52" y="541"/>
                  </a:lnTo>
                  <a:lnTo>
                    <a:pt x="38" y="501"/>
                  </a:lnTo>
                  <a:lnTo>
                    <a:pt x="26" y="461"/>
                  </a:lnTo>
                  <a:lnTo>
                    <a:pt x="16" y="439"/>
                  </a:lnTo>
                  <a:lnTo>
                    <a:pt x="6" y="418"/>
                  </a:lnTo>
                  <a:lnTo>
                    <a:pt x="0" y="397"/>
                  </a:lnTo>
                  <a:lnTo>
                    <a:pt x="3" y="376"/>
                  </a:lnTo>
                  <a:lnTo>
                    <a:pt x="33" y="377"/>
                  </a:lnTo>
                  <a:lnTo>
                    <a:pt x="63" y="379"/>
                  </a:lnTo>
                  <a:lnTo>
                    <a:pt x="92" y="377"/>
                  </a:lnTo>
                  <a:lnTo>
                    <a:pt x="122" y="376"/>
                  </a:lnTo>
                  <a:lnTo>
                    <a:pt x="152" y="372"/>
                  </a:lnTo>
                  <a:lnTo>
                    <a:pt x="180" y="367"/>
                  </a:lnTo>
                  <a:lnTo>
                    <a:pt x="209" y="361"/>
                  </a:lnTo>
                  <a:lnTo>
                    <a:pt x="237" y="354"/>
                  </a:lnTo>
                  <a:lnTo>
                    <a:pt x="266" y="346"/>
                  </a:lnTo>
                  <a:lnTo>
                    <a:pt x="294" y="337"/>
                  </a:lnTo>
                  <a:lnTo>
                    <a:pt x="323" y="329"/>
                  </a:lnTo>
                  <a:lnTo>
                    <a:pt x="351" y="320"/>
                  </a:lnTo>
                  <a:lnTo>
                    <a:pt x="380" y="312"/>
                  </a:lnTo>
                  <a:lnTo>
                    <a:pt x="406" y="302"/>
                  </a:lnTo>
                  <a:lnTo>
                    <a:pt x="435" y="294"/>
                  </a:lnTo>
                  <a:lnTo>
                    <a:pt x="462" y="285"/>
                  </a:lnTo>
                  <a:lnTo>
                    <a:pt x="488" y="277"/>
                  </a:lnTo>
                  <a:lnTo>
                    <a:pt x="515" y="268"/>
                  </a:lnTo>
                  <a:lnTo>
                    <a:pt x="540" y="260"/>
                  </a:lnTo>
                  <a:lnTo>
                    <a:pt x="567" y="250"/>
                  </a:lnTo>
                  <a:lnTo>
                    <a:pt x="594" y="242"/>
                  </a:lnTo>
                  <a:lnTo>
                    <a:pt x="619" y="232"/>
                  </a:lnTo>
                  <a:lnTo>
                    <a:pt x="646" y="223"/>
                  </a:lnTo>
                  <a:lnTo>
                    <a:pt x="671" y="213"/>
                  </a:lnTo>
                  <a:lnTo>
                    <a:pt x="698" y="205"/>
                  </a:lnTo>
                  <a:lnTo>
                    <a:pt x="723" y="195"/>
                  </a:lnTo>
                  <a:lnTo>
                    <a:pt x="750" y="186"/>
                  </a:lnTo>
                  <a:lnTo>
                    <a:pt x="776" y="180"/>
                  </a:lnTo>
                  <a:lnTo>
                    <a:pt x="803" y="171"/>
                  </a:lnTo>
                  <a:lnTo>
                    <a:pt x="830" y="165"/>
                  </a:lnTo>
                  <a:lnTo>
                    <a:pt x="857" y="158"/>
                  </a:lnTo>
                  <a:lnTo>
                    <a:pt x="883" y="153"/>
                  </a:lnTo>
                  <a:lnTo>
                    <a:pt x="904" y="145"/>
                  </a:lnTo>
                  <a:lnTo>
                    <a:pt x="925" y="140"/>
                  </a:lnTo>
                  <a:lnTo>
                    <a:pt x="947" y="134"/>
                  </a:lnTo>
                  <a:lnTo>
                    <a:pt x="969" y="129"/>
                  </a:lnTo>
                  <a:lnTo>
                    <a:pt x="991" y="124"/>
                  </a:lnTo>
                  <a:lnTo>
                    <a:pt x="1012" y="121"/>
                  </a:lnTo>
                  <a:lnTo>
                    <a:pt x="1034" y="116"/>
                  </a:lnTo>
                  <a:lnTo>
                    <a:pt x="1056" y="109"/>
                  </a:lnTo>
                  <a:lnTo>
                    <a:pt x="1063" y="108"/>
                  </a:lnTo>
                  <a:lnTo>
                    <a:pt x="1071" y="106"/>
                  </a:lnTo>
                  <a:lnTo>
                    <a:pt x="1078" y="106"/>
                  </a:lnTo>
                  <a:lnTo>
                    <a:pt x="1086" y="106"/>
                  </a:lnTo>
                  <a:lnTo>
                    <a:pt x="1094" y="104"/>
                  </a:lnTo>
                  <a:lnTo>
                    <a:pt x="1101" y="103"/>
                  </a:lnTo>
                  <a:lnTo>
                    <a:pt x="1108" y="101"/>
                  </a:lnTo>
                  <a:lnTo>
                    <a:pt x="1113" y="96"/>
                  </a:lnTo>
                  <a:lnTo>
                    <a:pt x="1131" y="93"/>
                  </a:lnTo>
                  <a:lnTo>
                    <a:pt x="1151" y="89"/>
                  </a:lnTo>
                  <a:lnTo>
                    <a:pt x="1170" y="86"/>
                  </a:lnTo>
                  <a:lnTo>
                    <a:pt x="1190" y="83"/>
                  </a:lnTo>
                  <a:lnTo>
                    <a:pt x="1208" y="79"/>
                  </a:lnTo>
                  <a:lnTo>
                    <a:pt x="1228" y="76"/>
                  </a:lnTo>
                  <a:lnTo>
                    <a:pt x="1247" y="71"/>
                  </a:lnTo>
                  <a:lnTo>
                    <a:pt x="1267" y="67"/>
                  </a:lnTo>
                  <a:lnTo>
                    <a:pt x="1285" y="64"/>
                  </a:lnTo>
                  <a:lnTo>
                    <a:pt x="1305" y="59"/>
                  </a:lnTo>
                  <a:lnTo>
                    <a:pt x="1324" y="56"/>
                  </a:lnTo>
                  <a:lnTo>
                    <a:pt x="1342" y="51"/>
                  </a:lnTo>
                  <a:lnTo>
                    <a:pt x="1361" y="47"/>
                  </a:lnTo>
                  <a:lnTo>
                    <a:pt x="1379" y="42"/>
                  </a:lnTo>
                  <a:lnTo>
                    <a:pt x="1396" y="39"/>
                  </a:lnTo>
                  <a:lnTo>
                    <a:pt x="1414" y="34"/>
                  </a:lnTo>
                  <a:lnTo>
                    <a:pt x="1427" y="27"/>
                  </a:lnTo>
                  <a:lnTo>
                    <a:pt x="1441" y="24"/>
                  </a:lnTo>
                  <a:lnTo>
                    <a:pt x="1456" y="21"/>
                  </a:lnTo>
                  <a:lnTo>
                    <a:pt x="1469" y="17"/>
                  </a:lnTo>
                  <a:lnTo>
                    <a:pt x="1484" y="16"/>
                  </a:lnTo>
                  <a:lnTo>
                    <a:pt x="1498" y="12"/>
                  </a:lnTo>
                  <a:lnTo>
                    <a:pt x="1513" y="7"/>
                  </a:lnTo>
                  <a:lnTo>
                    <a:pt x="1525" y="0"/>
                  </a:lnTo>
                  <a:lnTo>
                    <a:pt x="1530" y="2"/>
                  </a:lnTo>
                  <a:lnTo>
                    <a:pt x="1533" y="6"/>
                  </a:lnTo>
                  <a:lnTo>
                    <a:pt x="1536" y="11"/>
                  </a:lnTo>
                  <a:lnTo>
                    <a:pt x="1541" y="14"/>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10" name="Freeform 130"/>
            <p:cNvSpPr>
              <a:spLocks/>
            </p:cNvSpPr>
            <p:nvPr/>
          </p:nvSpPr>
          <p:spPr bwMode="auto">
            <a:xfrm>
              <a:off x="5212" y="2415"/>
              <a:ext cx="320" cy="231"/>
            </a:xfrm>
            <a:custGeom>
              <a:avLst/>
              <a:gdLst/>
              <a:ahLst/>
              <a:cxnLst>
                <a:cxn ang="0">
                  <a:pos x="279" y="46"/>
                </a:cxn>
                <a:cxn ang="0">
                  <a:pos x="291" y="61"/>
                </a:cxn>
                <a:cxn ang="0">
                  <a:pos x="298" y="78"/>
                </a:cxn>
                <a:cxn ang="0">
                  <a:pos x="301" y="96"/>
                </a:cxn>
                <a:cxn ang="0">
                  <a:pos x="299" y="116"/>
                </a:cxn>
                <a:cxn ang="0">
                  <a:pos x="291" y="136"/>
                </a:cxn>
                <a:cxn ang="0">
                  <a:pos x="278" y="153"/>
                </a:cxn>
                <a:cxn ang="0">
                  <a:pos x="263" y="168"/>
                </a:cxn>
                <a:cxn ang="0">
                  <a:pos x="246" y="178"/>
                </a:cxn>
                <a:cxn ang="0">
                  <a:pos x="226" y="188"/>
                </a:cxn>
                <a:cxn ang="0">
                  <a:pos x="206" y="195"/>
                </a:cxn>
                <a:cxn ang="0">
                  <a:pos x="186" y="200"/>
                </a:cxn>
                <a:cxn ang="0">
                  <a:pos x="164" y="201"/>
                </a:cxn>
                <a:cxn ang="0">
                  <a:pos x="142" y="203"/>
                </a:cxn>
                <a:cxn ang="0">
                  <a:pos x="120" y="201"/>
                </a:cxn>
                <a:cxn ang="0">
                  <a:pos x="99" y="200"/>
                </a:cxn>
                <a:cxn ang="0">
                  <a:pos x="77" y="193"/>
                </a:cxn>
                <a:cxn ang="0">
                  <a:pos x="57" y="185"/>
                </a:cxn>
                <a:cxn ang="0">
                  <a:pos x="40" y="173"/>
                </a:cxn>
                <a:cxn ang="0">
                  <a:pos x="25" y="160"/>
                </a:cxn>
                <a:cxn ang="0">
                  <a:pos x="11" y="141"/>
                </a:cxn>
                <a:cxn ang="0">
                  <a:pos x="3" y="123"/>
                </a:cxn>
                <a:cxn ang="0">
                  <a:pos x="0" y="103"/>
                </a:cxn>
                <a:cxn ang="0">
                  <a:pos x="5" y="83"/>
                </a:cxn>
                <a:cxn ang="0">
                  <a:pos x="13" y="64"/>
                </a:cxn>
                <a:cxn ang="0">
                  <a:pos x="22" y="52"/>
                </a:cxn>
                <a:cxn ang="0">
                  <a:pos x="33" y="42"/>
                </a:cxn>
                <a:cxn ang="0">
                  <a:pos x="45" y="32"/>
                </a:cxn>
                <a:cxn ang="0">
                  <a:pos x="58" y="26"/>
                </a:cxn>
                <a:cxn ang="0">
                  <a:pos x="73" y="19"/>
                </a:cxn>
                <a:cxn ang="0">
                  <a:pos x="88" y="14"/>
                </a:cxn>
                <a:cxn ang="0">
                  <a:pos x="104" y="9"/>
                </a:cxn>
                <a:cxn ang="0">
                  <a:pos x="119" y="4"/>
                </a:cxn>
                <a:cxn ang="0">
                  <a:pos x="142" y="0"/>
                </a:cxn>
                <a:cxn ang="0">
                  <a:pos x="164" y="0"/>
                </a:cxn>
                <a:cxn ang="0">
                  <a:pos x="186" y="2"/>
                </a:cxn>
                <a:cxn ang="0">
                  <a:pos x="206" y="7"/>
                </a:cxn>
                <a:cxn ang="0">
                  <a:pos x="226" y="16"/>
                </a:cxn>
                <a:cxn ang="0">
                  <a:pos x="244" y="24"/>
                </a:cxn>
                <a:cxn ang="0">
                  <a:pos x="263" y="34"/>
                </a:cxn>
                <a:cxn ang="0">
                  <a:pos x="279" y="46"/>
                </a:cxn>
              </a:cxnLst>
              <a:rect l="0" t="0" r="r" b="b"/>
              <a:pathLst>
                <a:path w="301" h="203">
                  <a:moveTo>
                    <a:pt x="279" y="46"/>
                  </a:moveTo>
                  <a:lnTo>
                    <a:pt x="291" y="61"/>
                  </a:lnTo>
                  <a:lnTo>
                    <a:pt x="298" y="78"/>
                  </a:lnTo>
                  <a:lnTo>
                    <a:pt x="301" y="96"/>
                  </a:lnTo>
                  <a:lnTo>
                    <a:pt x="299" y="116"/>
                  </a:lnTo>
                  <a:lnTo>
                    <a:pt x="291" y="136"/>
                  </a:lnTo>
                  <a:lnTo>
                    <a:pt x="278" y="153"/>
                  </a:lnTo>
                  <a:lnTo>
                    <a:pt x="263" y="168"/>
                  </a:lnTo>
                  <a:lnTo>
                    <a:pt x="246" y="178"/>
                  </a:lnTo>
                  <a:lnTo>
                    <a:pt x="226" y="188"/>
                  </a:lnTo>
                  <a:lnTo>
                    <a:pt x="206" y="195"/>
                  </a:lnTo>
                  <a:lnTo>
                    <a:pt x="186" y="200"/>
                  </a:lnTo>
                  <a:lnTo>
                    <a:pt x="164" y="201"/>
                  </a:lnTo>
                  <a:lnTo>
                    <a:pt x="142" y="203"/>
                  </a:lnTo>
                  <a:lnTo>
                    <a:pt x="120" y="201"/>
                  </a:lnTo>
                  <a:lnTo>
                    <a:pt x="99" y="200"/>
                  </a:lnTo>
                  <a:lnTo>
                    <a:pt x="77" y="193"/>
                  </a:lnTo>
                  <a:lnTo>
                    <a:pt x="57" y="185"/>
                  </a:lnTo>
                  <a:lnTo>
                    <a:pt x="40" y="173"/>
                  </a:lnTo>
                  <a:lnTo>
                    <a:pt x="25" y="160"/>
                  </a:lnTo>
                  <a:lnTo>
                    <a:pt x="11" y="141"/>
                  </a:lnTo>
                  <a:lnTo>
                    <a:pt x="3" y="123"/>
                  </a:lnTo>
                  <a:lnTo>
                    <a:pt x="0" y="103"/>
                  </a:lnTo>
                  <a:lnTo>
                    <a:pt x="5" y="83"/>
                  </a:lnTo>
                  <a:lnTo>
                    <a:pt x="13" y="64"/>
                  </a:lnTo>
                  <a:lnTo>
                    <a:pt x="22" y="52"/>
                  </a:lnTo>
                  <a:lnTo>
                    <a:pt x="33" y="42"/>
                  </a:lnTo>
                  <a:lnTo>
                    <a:pt x="45" y="32"/>
                  </a:lnTo>
                  <a:lnTo>
                    <a:pt x="58" y="26"/>
                  </a:lnTo>
                  <a:lnTo>
                    <a:pt x="73" y="19"/>
                  </a:lnTo>
                  <a:lnTo>
                    <a:pt x="88" y="14"/>
                  </a:lnTo>
                  <a:lnTo>
                    <a:pt x="104" y="9"/>
                  </a:lnTo>
                  <a:lnTo>
                    <a:pt x="119" y="4"/>
                  </a:lnTo>
                  <a:lnTo>
                    <a:pt x="142" y="0"/>
                  </a:lnTo>
                  <a:lnTo>
                    <a:pt x="164" y="0"/>
                  </a:lnTo>
                  <a:lnTo>
                    <a:pt x="186" y="2"/>
                  </a:lnTo>
                  <a:lnTo>
                    <a:pt x="206" y="7"/>
                  </a:lnTo>
                  <a:lnTo>
                    <a:pt x="226" y="16"/>
                  </a:lnTo>
                  <a:lnTo>
                    <a:pt x="244" y="24"/>
                  </a:lnTo>
                  <a:lnTo>
                    <a:pt x="263" y="34"/>
                  </a:lnTo>
                  <a:lnTo>
                    <a:pt x="279" y="46"/>
                  </a:lnTo>
                  <a:close/>
                </a:path>
              </a:pathLst>
            </a:custGeom>
            <a:solidFill>
              <a:srgbClr val="B2B2B2"/>
            </a:solidFill>
            <a:ln w="9525">
              <a:noFill/>
              <a:round/>
              <a:headEnd/>
              <a:tailEnd/>
            </a:ln>
          </p:spPr>
          <p:txBody>
            <a:bodyPr/>
            <a:lstStyle/>
            <a:p>
              <a:pPr algn="l">
                <a:buClr>
                  <a:srgbClr val="006600"/>
                </a:buClr>
              </a:pPr>
              <a:endParaRPr lang="en-US" dirty="0">
                <a:solidFill>
                  <a:srgbClr val="FFFFFF"/>
                </a:solidFill>
              </a:endParaRPr>
            </a:p>
          </p:txBody>
        </p:sp>
        <p:sp>
          <p:nvSpPr>
            <p:cNvPr id="111" name="Freeform 131"/>
            <p:cNvSpPr>
              <a:spLocks/>
            </p:cNvSpPr>
            <p:nvPr/>
          </p:nvSpPr>
          <p:spPr bwMode="auto">
            <a:xfrm>
              <a:off x="4651" y="2447"/>
              <a:ext cx="112" cy="80"/>
            </a:xfrm>
            <a:custGeom>
              <a:avLst/>
              <a:gdLst/>
              <a:ahLst/>
              <a:cxnLst>
                <a:cxn ang="0">
                  <a:pos x="99" y="27"/>
                </a:cxn>
                <a:cxn ang="0">
                  <a:pos x="102" y="37"/>
                </a:cxn>
                <a:cxn ang="0">
                  <a:pos x="107" y="49"/>
                </a:cxn>
                <a:cxn ang="0">
                  <a:pos x="107" y="59"/>
                </a:cxn>
                <a:cxn ang="0">
                  <a:pos x="97" y="67"/>
                </a:cxn>
                <a:cxn ang="0">
                  <a:pos x="89" y="69"/>
                </a:cxn>
                <a:cxn ang="0">
                  <a:pos x="79" y="69"/>
                </a:cxn>
                <a:cxn ang="0">
                  <a:pos x="70" y="70"/>
                </a:cxn>
                <a:cxn ang="0">
                  <a:pos x="60" y="70"/>
                </a:cxn>
                <a:cxn ang="0">
                  <a:pos x="50" y="70"/>
                </a:cxn>
                <a:cxn ang="0">
                  <a:pos x="42" y="70"/>
                </a:cxn>
                <a:cxn ang="0">
                  <a:pos x="34" y="69"/>
                </a:cxn>
                <a:cxn ang="0">
                  <a:pos x="25" y="67"/>
                </a:cxn>
                <a:cxn ang="0">
                  <a:pos x="15" y="57"/>
                </a:cxn>
                <a:cxn ang="0">
                  <a:pos x="10" y="47"/>
                </a:cxn>
                <a:cxn ang="0">
                  <a:pos x="5" y="35"/>
                </a:cxn>
                <a:cxn ang="0">
                  <a:pos x="0" y="23"/>
                </a:cxn>
                <a:cxn ang="0">
                  <a:pos x="12" y="13"/>
                </a:cxn>
                <a:cxn ang="0">
                  <a:pos x="24" y="13"/>
                </a:cxn>
                <a:cxn ang="0">
                  <a:pos x="37" y="10"/>
                </a:cxn>
                <a:cxn ang="0">
                  <a:pos x="50" y="5"/>
                </a:cxn>
                <a:cxn ang="0">
                  <a:pos x="64" y="2"/>
                </a:cxn>
                <a:cxn ang="0">
                  <a:pos x="75" y="0"/>
                </a:cxn>
                <a:cxn ang="0">
                  <a:pos x="87" y="3"/>
                </a:cxn>
                <a:cxn ang="0">
                  <a:pos x="94" y="12"/>
                </a:cxn>
                <a:cxn ang="0">
                  <a:pos x="99" y="27"/>
                </a:cxn>
              </a:cxnLst>
              <a:rect l="0" t="0" r="r" b="b"/>
              <a:pathLst>
                <a:path w="107" h="70">
                  <a:moveTo>
                    <a:pt x="99" y="27"/>
                  </a:moveTo>
                  <a:lnTo>
                    <a:pt x="102" y="37"/>
                  </a:lnTo>
                  <a:lnTo>
                    <a:pt x="107" y="49"/>
                  </a:lnTo>
                  <a:lnTo>
                    <a:pt x="107" y="59"/>
                  </a:lnTo>
                  <a:lnTo>
                    <a:pt x="97" y="67"/>
                  </a:lnTo>
                  <a:lnTo>
                    <a:pt x="89" y="69"/>
                  </a:lnTo>
                  <a:lnTo>
                    <a:pt x="79" y="69"/>
                  </a:lnTo>
                  <a:lnTo>
                    <a:pt x="70" y="70"/>
                  </a:lnTo>
                  <a:lnTo>
                    <a:pt x="60" y="70"/>
                  </a:lnTo>
                  <a:lnTo>
                    <a:pt x="50" y="70"/>
                  </a:lnTo>
                  <a:lnTo>
                    <a:pt x="42" y="70"/>
                  </a:lnTo>
                  <a:lnTo>
                    <a:pt x="34" y="69"/>
                  </a:lnTo>
                  <a:lnTo>
                    <a:pt x="25" y="67"/>
                  </a:lnTo>
                  <a:lnTo>
                    <a:pt x="15" y="57"/>
                  </a:lnTo>
                  <a:lnTo>
                    <a:pt x="10" y="47"/>
                  </a:lnTo>
                  <a:lnTo>
                    <a:pt x="5" y="35"/>
                  </a:lnTo>
                  <a:lnTo>
                    <a:pt x="0" y="23"/>
                  </a:lnTo>
                  <a:lnTo>
                    <a:pt x="12" y="13"/>
                  </a:lnTo>
                  <a:lnTo>
                    <a:pt x="24" y="13"/>
                  </a:lnTo>
                  <a:lnTo>
                    <a:pt x="37" y="10"/>
                  </a:lnTo>
                  <a:lnTo>
                    <a:pt x="50" y="5"/>
                  </a:lnTo>
                  <a:lnTo>
                    <a:pt x="64" y="2"/>
                  </a:lnTo>
                  <a:lnTo>
                    <a:pt x="75" y="0"/>
                  </a:lnTo>
                  <a:lnTo>
                    <a:pt x="87" y="3"/>
                  </a:lnTo>
                  <a:lnTo>
                    <a:pt x="94" y="12"/>
                  </a:lnTo>
                  <a:lnTo>
                    <a:pt x="99" y="27"/>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12" name="Freeform 132"/>
            <p:cNvSpPr>
              <a:spLocks/>
            </p:cNvSpPr>
            <p:nvPr/>
          </p:nvSpPr>
          <p:spPr bwMode="auto">
            <a:xfrm>
              <a:off x="5284" y="2431"/>
              <a:ext cx="231" cy="162"/>
            </a:xfrm>
            <a:custGeom>
              <a:avLst/>
              <a:gdLst/>
              <a:ahLst/>
              <a:cxnLst>
                <a:cxn ang="0">
                  <a:pos x="208" y="41"/>
                </a:cxn>
                <a:cxn ang="0">
                  <a:pos x="215" y="60"/>
                </a:cxn>
                <a:cxn ang="0">
                  <a:pos x="216" y="85"/>
                </a:cxn>
                <a:cxn ang="0">
                  <a:pos x="205" y="113"/>
                </a:cxn>
                <a:cxn ang="0">
                  <a:pos x="198" y="108"/>
                </a:cxn>
                <a:cxn ang="0">
                  <a:pos x="206" y="72"/>
                </a:cxn>
                <a:cxn ang="0">
                  <a:pos x="186" y="51"/>
                </a:cxn>
                <a:cxn ang="0">
                  <a:pos x="174" y="41"/>
                </a:cxn>
                <a:cxn ang="0">
                  <a:pos x="163" y="31"/>
                </a:cxn>
                <a:cxn ang="0">
                  <a:pos x="149" y="28"/>
                </a:cxn>
                <a:cxn ang="0">
                  <a:pos x="144" y="33"/>
                </a:cxn>
                <a:cxn ang="0">
                  <a:pos x="148" y="40"/>
                </a:cxn>
                <a:cxn ang="0">
                  <a:pos x="143" y="50"/>
                </a:cxn>
                <a:cxn ang="0">
                  <a:pos x="131" y="50"/>
                </a:cxn>
                <a:cxn ang="0">
                  <a:pos x="123" y="46"/>
                </a:cxn>
                <a:cxn ang="0">
                  <a:pos x="114" y="46"/>
                </a:cxn>
                <a:cxn ang="0">
                  <a:pos x="109" y="51"/>
                </a:cxn>
                <a:cxn ang="0">
                  <a:pos x="111" y="63"/>
                </a:cxn>
                <a:cxn ang="0">
                  <a:pos x="124" y="87"/>
                </a:cxn>
                <a:cxn ang="0">
                  <a:pos x="109" y="95"/>
                </a:cxn>
                <a:cxn ang="0">
                  <a:pos x="92" y="98"/>
                </a:cxn>
                <a:cxn ang="0">
                  <a:pos x="82" y="88"/>
                </a:cxn>
                <a:cxn ang="0">
                  <a:pos x="84" y="75"/>
                </a:cxn>
                <a:cxn ang="0">
                  <a:pos x="94" y="46"/>
                </a:cxn>
                <a:cxn ang="0">
                  <a:pos x="82" y="48"/>
                </a:cxn>
                <a:cxn ang="0">
                  <a:pos x="66" y="60"/>
                </a:cxn>
                <a:cxn ang="0">
                  <a:pos x="56" y="87"/>
                </a:cxn>
                <a:cxn ang="0">
                  <a:pos x="61" y="97"/>
                </a:cxn>
                <a:cxn ang="0">
                  <a:pos x="66" y="97"/>
                </a:cxn>
                <a:cxn ang="0">
                  <a:pos x="72" y="100"/>
                </a:cxn>
                <a:cxn ang="0">
                  <a:pos x="74" y="108"/>
                </a:cxn>
                <a:cxn ang="0">
                  <a:pos x="67" y="113"/>
                </a:cxn>
                <a:cxn ang="0">
                  <a:pos x="71" y="120"/>
                </a:cxn>
                <a:cxn ang="0">
                  <a:pos x="81" y="122"/>
                </a:cxn>
                <a:cxn ang="0">
                  <a:pos x="102" y="115"/>
                </a:cxn>
                <a:cxn ang="0">
                  <a:pos x="123" y="120"/>
                </a:cxn>
                <a:cxn ang="0">
                  <a:pos x="109" y="135"/>
                </a:cxn>
                <a:cxn ang="0">
                  <a:pos x="84" y="140"/>
                </a:cxn>
                <a:cxn ang="0">
                  <a:pos x="61" y="137"/>
                </a:cxn>
                <a:cxn ang="0">
                  <a:pos x="36" y="134"/>
                </a:cxn>
                <a:cxn ang="0">
                  <a:pos x="15" y="124"/>
                </a:cxn>
                <a:cxn ang="0">
                  <a:pos x="2" y="105"/>
                </a:cxn>
                <a:cxn ang="0">
                  <a:pos x="15" y="105"/>
                </a:cxn>
                <a:cxn ang="0">
                  <a:pos x="29" y="108"/>
                </a:cxn>
                <a:cxn ang="0">
                  <a:pos x="39" y="78"/>
                </a:cxn>
                <a:cxn ang="0">
                  <a:pos x="59" y="50"/>
                </a:cxn>
                <a:cxn ang="0">
                  <a:pos x="56" y="45"/>
                </a:cxn>
                <a:cxn ang="0">
                  <a:pos x="56" y="38"/>
                </a:cxn>
                <a:cxn ang="0">
                  <a:pos x="72" y="35"/>
                </a:cxn>
                <a:cxn ang="0">
                  <a:pos x="92" y="33"/>
                </a:cxn>
                <a:cxn ang="0">
                  <a:pos x="116" y="33"/>
                </a:cxn>
                <a:cxn ang="0">
                  <a:pos x="141" y="26"/>
                </a:cxn>
                <a:cxn ang="0">
                  <a:pos x="106" y="18"/>
                </a:cxn>
                <a:cxn ang="0">
                  <a:pos x="69" y="20"/>
                </a:cxn>
                <a:cxn ang="0">
                  <a:pos x="34" y="30"/>
                </a:cxn>
                <a:cxn ang="0">
                  <a:pos x="0" y="40"/>
                </a:cxn>
                <a:cxn ang="0">
                  <a:pos x="10" y="20"/>
                </a:cxn>
                <a:cxn ang="0">
                  <a:pos x="34" y="8"/>
                </a:cxn>
                <a:cxn ang="0">
                  <a:pos x="79" y="0"/>
                </a:cxn>
                <a:cxn ang="0">
                  <a:pos x="123" y="1"/>
                </a:cxn>
                <a:cxn ang="0">
                  <a:pos x="163" y="15"/>
                </a:cxn>
                <a:cxn ang="0">
                  <a:pos x="200" y="36"/>
                </a:cxn>
              </a:cxnLst>
              <a:rect l="0" t="0" r="r" b="b"/>
              <a:pathLst>
                <a:path w="218" h="140">
                  <a:moveTo>
                    <a:pt x="200" y="36"/>
                  </a:moveTo>
                  <a:lnTo>
                    <a:pt x="208" y="41"/>
                  </a:lnTo>
                  <a:lnTo>
                    <a:pt x="211" y="50"/>
                  </a:lnTo>
                  <a:lnTo>
                    <a:pt x="215" y="60"/>
                  </a:lnTo>
                  <a:lnTo>
                    <a:pt x="218" y="70"/>
                  </a:lnTo>
                  <a:lnTo>
                    <a:pt x="216" y="85"/>
                  </a:lnTo>
                  <a:lnTo>
                    <a:pt x="211" y="100"/>
                  </a:lnTo>
                  <a:lnTo>
                    <a:pt x="205" y="113"/>
                  </a:lnTo>
                  <a:lnTo>
                    <a:pt x="198" y="127"/>
                  </a:lnTo>
                  <a:lnTo>
                    <a:pt x="198" y="108"/>
                  </a:lnTo>
                  <a:lnTo>
                    <a:pt x="205" y="88"/>
                  </a:lnTo>
                  <a:lnTo>
                    <a:pt x="206" y="72"/>
                  </a:lnTo>
                  <a:lnTo>
                    <a:pt x="193" y="57"/>
                  </a:lnTo>
                  <a:lnTo>
                    <a:pt x="186" y="51"/>
                  </a:lnTo>
                  <a:lnTo>
                    <a:pt x="181" y="46"/>
                  </a:lnTo>
                  <a:lnTo>
                    <a:pt x="174" y="41"/>
                  </a:lnTo>
                  <a:lnTo>
                    <a:pt x="169" y="35"/>
                  </a:lnTo>
                  <a:lnTo>
                    <a:pt x="163" y="31"/>
                  </a:lnTo>
                  <a:lnTo>
                    <a:pt x="156" y="28"/>
                  </a:lnTo>
                  <a:lnTo>
                    <a:pt x="149" y="28"/>
                  </a:lnTo>
                  <a:lnTo>
                    <a:pt x="143" y="30"/>
                  </a:lnTo>
                  <a:lnTo>
                    <a:pt x="144" y="33"/>
                  </a:lnTo>
                  <a:lnTo>
                    <a:pt x="148" y="36"/>
                  </a:lnTo>
                  <a:lnTo>
                    <a:pt x="148" y="40"/>
                  </a:lnTo>
                  <a:lnTo>
                    <a:pt x="148" y="45"/>
                  </a:lnTo>
                  <a:lnTo>
                    <a:pt x="143" y="50"/>
                  </a:lnTo>
                  <a:lnTo>
                    <a:pt x="138" y="51"/>
                  </a:lnTo>
                  <a:lnTo>
                    <a:pt x="131" y="50"/>
                  </a:lnTo>
                  <a:lnTo>
                    <a:pt x="126" y="50"/>
                  </a:lnTo>
                  <a:lnTo>
                    <a:pt x="123" y="46"/>
                  </a:lnTo>
                  <a:lnTo>
                    <a:pt x="118" y="45"/>
                  </a:lnTo>
                  <a:lnTo>
                    <a:pt x="114" y="46"/>
                  </a:lnTo>
                  <a:lnTo>
                    <a:pt x="109" y="46"/>
                  </a:lnTo>
                  <a:lnTo>
                    <a:pt x="109" y="51"/>
                  </a:lnTo>
                  <a:lnTo>
                    <a:pt x="111" y="57"/>
                  </a:lnTo>
                  <a:lnTo>
                    <a:pt x="111" y="63"/>
                  </a:lnTo>
                  <a:lnTo>
                    <a:pt x="109" y="70"/>
                  </a:lnTo>
                  <a:lnTo>
                    <a:pt x="124" y="87"/>
                  </a:lnTo>
                  <a:lnTo>
                    <a:pt x="118" y="93"/>
                  </a:lnTo>
                  <a:lnTo>
                    <a:pt x="109" y="95"/>
                  </a:lnTo>
                  <a:lnTo>
                    <a:pt x="101" y="95"/>
                  </a:lnTo>
                  <a:lnTo>
                    <a:pt x="92" y="98"/>
                  </a:lnTo>
                  <a:lnTo>
                    <a:pt x="86" y="95"/>
                  </a:lnTo>
                  <a:lnTo>
                    <a:pt x="82" y="88"/>
                  </a:lnTo>
                  <a:lnTo>
                    <a:pt x="82" y="82"/>
                  </a:lnTo>
                  <a:lnTo>
                    <a:pt x="84" y="75"/>
                  </a:lnTo>
                  <a:lnTo>
                    <a:pt x="99" y="48"/>
                  </a:lnTo>
                  <a:lnTo>
                    <a:pt x="94" y="46"/>
                  </a:lnTo>
                  <a:lnTo>
                    <a:pt x="87" y="46"/>
                  </a:lnTo>
                  <a:lnTo>
                    <a:pt x="82" y="48"/>
                  </a:lnTo>
                  <a:lnTo>
                    <a:pt x="76" y="48"/>
                  </a:lnTo>
                  <a:lnTo>
                    <a:pt x="66" y="60"/>
                  </a:lnTo>
                  <a:lnTo>
                    <a:pt x="59" y="73"/>
                  </a:lnTo>
                  <a:lnTo>
                    <a:pt x="56" y="87"/>
                  </a:lnTo>
                  <a:lnTo>
                    <a:pt x="57" y="98"/>
                  </a:lnTo>
                  <a:lnTo>
                    <a:pt x="61" y="97"/>
                  </a:lnTo>
                  <a:lnTo>
                    <a:pt x="64" y="97"/>
                  </a:lnTo>
                  <a:lnTo>
                    <a:pt x="66" y="97"/>
                  </a:lnTo>
                  <a:lnTo>
                    <a:pt x="69" y="98"/>
                  </a:lnTo>
                  <a:lnTo>
                    <a:pt x="72" y="100"/>
                  </a:lnTo>
                  <a:lnTo>
                    <a:pt x="74" y="105"/>
                  </a:lnTo>
                  <a:lnTo>
                    <a:pt x="74" y="108"/>
                  </a:lnTo>
                  <a:lnTo>
                    <a:pt x="72" y="112"/>
                  </a:lnTo>
                  <a:lnTo>
                    <a:pt x="67" y="113"/>
                  </a:lnTo>
                  <a:lnTo>
                    <a:pt x="67" y="117"/>
                  </a:lnTo>
                  <a:lnTo>
                    <a:pt x="71" y="120"/>
                  </a:lnTo>
                  <a:lnTo>
                    <a:pt x="76" y="122"/>
                  </a:lnTo>
                  <a:lnTo>
                    <a:pt x="81" y="122"/>
                  </a:lnTo>
                  <a:lnTo>
                    <a:pt x="92" y="122"/>
                  </a:lnTo>
                  <a:lnTo>
                    <a:pt x="102" y="115"/>
                  </a:lnTo>
                  <a:lnTo>
                    <a:pt x="113" y="113"/>
                  </a:lnTo>
                  <a:lnTo>
                    <a:pt x="123" y="120"/>
                  </a:lnTo>
                  <a:lnTo>
                    <a:pt x="119" y="132"/>
                  </a:lnTo>
                  <a:lnTo>
                    <a:pt x="109" y="135"/>
                  </a:lnTo>
                  <a:lnTo>
                    <a:pt x="97" y="137"/>
                  </a:lnTo>
                  <a:lnTo>
                    <a:pt x="84" y="140"/>
                  </a:lnTo>
                  <a:lnTo>
                    <a:pt x="72" y="139"/>
                  </a:lnTo>
                  <a:lnTo>
                    <a:pt x="61" y="137"/>
                  </a:lnTo>
                  <a:lnTo>
                    <a:pt x="49" y="135"/>
                  </a:lnTo>
                  <a:lnTo>
                    <a:pt x="36" y="134"/>
                  </a:lnTo>
                  <a:lnTo>
                    <a:pt x="26" y="130"/>
                  </a:lnTo>
                  <a:lnTo>
                    <a:pt x="15" y="124"/>
                  </a:lnTo>
                  <a:lnTo>
                    <a:pt x="7" y="117"/>
                  </a:lnTo>
                  <a:lnTo>
                    <a:pt x="2" y="105"/>
                  </a:lnTo>
                  <a:lnTo>
                    <a:pt x="9" y="103"/>
                  </a:lnTo>
                  <a:lnTo>
                    <a:pt x="15" y="105"/>
                  </a:lnTo>
                  <a:lnTo>
                    <a:pt x="22" y="107"/>
                  </a:lnTo>
                  <a:lnTo>
                    <a:pt x="29" y="108"/>
                  </a:lnTo>
                  <a:lnTo>
                    <a:pt x="32" y="93"/>
                  </a:lnTo>
                  <a:lnTo>
                    <a:pt x="39" y="78"/>
                  </a:lnTo>
                  <a:lnTo>
                    <a:pt x="49" y="63"/>
                  </a:lnTo>
                  <a:lnTo>
                    <a:pt x="59" y="50"/>
                  </a:lnTo>
                  <a:lnTo>
                    <a:pt x="57" y="46"/>
                  </a:lnTo>
                  <a:lnTo>
                    <a:pt x="56" y="45"/>
                  </a:lnTo>
                  <a:lnTo>
                    <a:pt x="56" y="41"/>
                  </a:lnTo>
                  <a:lnTo>
                    <a:pt x="56" y="38"/>
                  </a:lnTo>
                  <a:lnTo>
                    <a:pt x="64" y="33"/>
                  </a:lnTo>
                  <a:lnTo>
                    <a:pt x="72" y="35"/>
                  </a:lnTo>
                  <a:lnTo>
                    <a:pt x="82" y="36"/>
                  </a:lnTo>
                  <a:lnTo>
                    <a:pt x="92" y="33"/>
                  </a:lnTo>
                  <a:lnTo>
                    <a:pt x="104" y="33"/>
                  </a:lnTo>
                  <a:lnTo>
                    <a:pt x="116" y="33"/>
                  </a:lnTo>
                  <a:lnTo>
                    <a:pt x="129" y="33"/>
                  </a:lnTo>
                  <a:lnTo>
                    <a:pt x="141" y="26"/>
                  </a:lnTo>
                  <a:lnTo>
                    <a:pt x="124" y="20"/>
                  </a:lnTo>
                  <a:lnTo>
                    <a:pt x="106" y="18"/>
                  </a:lnTo>
                  <a:lnTo>
                    <a:pt x="87" y="18"/>
                  </a:lnTo>
                  <a:lnTo>
                    <a:pt x="69" y="20"/>
                  </a:lnTo>
                  <a:lnTo>
                    <a:pt x="51" y="25"/>
                  </a:lnTo>
                  <a:lnTo>
                    <a:pt x="34" y="30"/>
                  </a:lnTo>
                  <a:lnTo>
                    <a:pt x="17" y="35"/>
                  </a:lnTo>
                  <a:lnTo>
                    <a:pt x="0" y="40"/>
                  </a:lnTo>
                  <a:lnTo>
                    <a:pt x="0" y="26"/>
                  </a:lnTo>
                  <a:lnTo>
                    <a:pt x="10" y="20"/>
                  </a:lnTo>
                  <a:lnTo>
                    <a:pt x="24" y="15"/>
                  </a:lnTo>
                  <a:lnTo>
                    <a:pt x="34" y="8"/>
                  </a:lnTo>
                  <a:lnTo>
                    <a:pt x="56" y="3"/>
                  </a:lnTo>
                  <a:lnTo>
                    <a:pt x="79" y="0"/>
                  </a:lnTo>
                  <a:lnTo>
                    <a:pt x="101" y="0"/>
                  </a:lnTo>
                  <a:lnTo>
                    <a:pt x="123" y="1"/>
                  </a:lnTo>
                  <a:lnTo>
                    <a:pt x="143" y="6"/>
                  </a:lnTo>
                  <a:lnTo>
                    <a:pt x="163" y="15"/>
                  </a:lnTo>
                  <a:lnTo>
                    <a:pt x="181" y="25"/>
                  </a:lnTo>
                  <a:lnTo>
                    <a:pt x="200" y="36"/>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13" name="Freeform 133"/>
            <p:cNvSpPr>
              <a:spLocks/>
            </p:cNvSpPr>
            <p:nvPr/>
          </p:nvSpPr>
          <p:spPr bwMode="auto">
            <a:xfrm>
              <a:off x="4693" y="2463"/>
              <a:ext cx="32" cy="48"/>
            </a:xfrm>
            <a:custGeom>
              <a:avLst/>
              <a:gdLst/>
              <a:ahLst/>
              <a:cxnLst>
                <a:cxn ang="0">
                  <a:pos x="30" y="37"/>
                </a:cxn>
                <a:cxn ang="0">
                  <a:pos x="27" y="41"/>
                </a:cxn>
                <a:cxn ang="0">
                  <a:pos x="25" y="42"/>
                </a:cxn>
                <a:cxn ang="0">
                  <a:pos x="22" y="44"/>
                </a:cxn>
                <a:cxn ang="0">
                  <a:pos x="19" y="44"/>
                </a:cxn>
                <a:cxn ang="0">
                  <a:pos x="12" y="36"/>
                </a:cxn>
                <a:cxn ang="0">
                  <a:pos x="7" y="27"/>
                </a:cxn>
                <a:cxn ang="0">
                  <a:pos x="4" y="17"/>
                </a:cxn>
                <a:cxn ang="0">
                  <a:pos x="0" y="9"/>
                </a:cxn>
                <a:cxn ang="0">
                  <a:pos x="4" y="4"/>
                </a:cxn>
                <a:cxn ang="0">
                  <a:pos x="9" y="0"/>
                </a:cxn>
                <a:cxn ang="0">
                  <a:pos x="14" y="0"/>
                </a:cxn>
                <a:cxn ang="0">
                  <a:pos x="19" y="4"/>
                </a:cxn>
                <a:cxn ang="0">
                  <a:pos x="24" y="12"/>
                </a:cxn>
                <a:cxn ang="0">
                  <a:pos x="27" y="20"/>
                </a:cxn>
                <a:cxn ang="0">
                  <a:pos x="30" y="29"/>
                </a:cxn>
                <a:cxn ang="0">
                  <a:pos x="30" y="37"/>
                </a:cxn>
              </a:cxnLst>
              <a:rect l="0" t="0" r="r" b="b"/>
              <a:pathLst>
                <a:path w="30" h="44">
                  <a:moveTo>
                    <a:pt x="30" y="37"/>
                  </a:moveTo>
                  <a:lnTo>
                    <a:pt x="27" y="41"/>
                  </a:lnTo>
                  <a:lnTo>
                    <a:pt x="25" y="42"/>
                  </a:lnTo>
                  <a:lnTo>
                    <a:pt x="22" y="44"/>
                  </a:lnTo>
                  <a:lnTo>
                    <a:pt x="19" y="44"/>
                  </a:lnTo>
                  <a:lnTo>
                    <a:pt x="12" y="36"/>
                  </a:lnTo>
                  <a:lnTo>
                    <a:pt x="7" y="27"/>
                  </a:lnTo>
                  <a:lnTo>
                    <a:pt x="4" y="17"/>
                  </a:lnTo>
                  <a:lnTo>
                    <a:pt x="0" y="9"/>
                  </a:lnTo>
                  <a:lnTo>
                    <a:pt x="4" y="4"/>
                  </a:lnTo>
                  <a:lnTo>
                    <a:pt x="9" y="0"/>
                  </a:lnTo>
                  <a:lnTo>
                    <a:pt x="14" y="0"/>
                  </a:lnTo>
                  <a:lnTo>
                    <a:pt x="19" y="4"/>
                  </a:lnTo>
                  <a:lnTo>
                    <a:pt x="24" y="12"/>
                  </a:lnTo>
                  <a:lnTo>
                    <a:pt x="27" y="20"/>
                  </a:lnTo>
                  <a:lnTo>
                    <a:pt x="30" y="29"/>
                  </a:lnTo>
                  <a:lnTo>
                    <a:pt x="30" y="37"/>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14" name="Freeform 134"/>
            <p:cNvSpPr>
              <a:spLocks/>
            </p:cNvSpPr>
            <p:nvPr/>
          </p:nvSpPr>
          <p:spPr bwMode="auto">
            <a:xfrm>
              <a:off x="4153" y="2479"/>
              <a:ext cx="710" cy="524"/>
            </a:xfrm>
            <a:custGeom>
              <a:avLst/>
              <a:gdLst/>
              <a:ahLst/>
              <a:cxnLst>
                <a:cxn ang="0">
                  <a:pos x="319" y="46"/>
                </a:cxn>
                <a:cxn ang="0">
                  <a:pos x="364" y="54"/>
                </a:cxn>
                <a:cxn ang="0">
                  <a:pos x="464" y="49"/>
                </a:cxn>
                <a:cxn ang="0">
                  <a:pos x="417" y="66"/>
                </a:cxn>
                <a:cxn ang="0">
                  <a:pos x="422" y="81"/>
                </a:cxn>
                <a:cxn ang="0">
                  <a:pos x="571" y="61"/>
                </a:cxn>
                <a:cxn ang="0">
                  <a:pos x="531" y="79"/>
                </a:cxn>
                <a:cxn ang="0">
                  <a:pos x="452" y="109"/>
                </a:cxn>
                <a:cxn ang="0">
                  <a:pos x="508" y="106"/>
                </a:cxn>
                <a:cxn ang="0">
                  <a:pos x="593" y="96"/>
                </a:cxn>
                <a:cxn ang="0">
                  <a:pos x="563" y="119"/>
                </a:cxn>
                <a:cxn ang="0">
                  <a:pos x="524" y="151"/>
                </a:cxn>
                <a:cxn ang="0">
                  <a:pos x="600" y="158"/>
                </a:cxn>
                <a:cxn ang="0">
                  <a:pos x="484" y="188"/>
                </a:cxn>
                <a:cxn ang="0">
                  <a:pos x="526" y="201"/>
                </a:cxn>
                <a:cxn ang="0">
                  <a:pos x="618" y="183"/>
                </a:cxn>
                <a:cxn ang="0">
                  <a:pos x="632" y="198"/>
                </a:cxn>
                <a:cxn ang="0">
                  <a:pos x="519" y="230"/>
                </a:cxn>
                <a:cxn ang="0">
                  <a:pos x="539" y="247"/>
                </a:cxn>
                <a:cxn ang="0">
                  <a:pos x="670" y="240"/>
                </a:cxn>
                <a:cxn ang="0">
                  <a:pos x="528" y="280"/>
                </a:cxn>
                <a:cxn ang="0">
                  <a:pos x="524" y="299"/>
                </a:cxn>
                <a:cxn ang="0">
                  <a:pos x="596" y="285"/>
                </a:cxn>
                <a:cxn ang="0">
                  <a:pos x="506" y="327"/>
                </a:cxn>
                <a:cxn ang="0">
                  <a:pos x="543" y="342"/>
                </a:cxn>
                <a:cxn ang="0">
                  <a:pos x="498" y="371"/>
                </a:cxn>
                <a:cxn ang="0">
                  <a:pos x="474" y="396"/>
                </a:cxn>
                <a:cxn ang="0">
                  <a:pos x="598" y="384"/>
                </a:cxn>
                <a:cxn ang="0">
                  <a:pos x="478" y="417"/>
                </a:cxn>
                <a:cxn ang="0">
                  <a:pos x="365" y="439"/>
                </a:cxn>
                <a:cxn ang="0">
                  <a:pos x="270" y="459"/>
                </a:cxn>
                <a:cxn ang="0">
                  <a:pos x="317" y="423"/>
                </a:cxn>
                <a:cxn ang="0">
                  <a:pos x="285" y="412"/>
                </a:cxn>
                <a:cxn ang="0">
                  <a:pos x="226" y="414"/>
                </a:cxn>
                <a:cxn ang="0">
                  <a:pos x="238" y="389"/>
                </a:cxn>
                <a:cxn ang="0">
                  <a:pos x="154" y="399"/>
                </a:cxn>
                <a:cxn ang="0">
                  <a:pos x="255" y="359"/>
                </a:cxn>
                <a:cxn ang="0">
                  <a:pos x="203" y="357"/>
                </a:cxn>
                <a:cxn ang="0">
                  <a:pos x="134" y="371"/>
                </a:cxn>
                <a:cxn ang="0">
                  <a:pos x="193" y="335"/>
                </a:cxn>
                <a:cxn ang="0">
                  <a:pos x="128" y="317"/>
                </a:cxn>
                <a:cxn ang="0">
                  <a:pos x="178" y="294"/>
                </a:cxn>
                <a:cxn ang="0">
                  <a:pos x="211" y="260"/>
                </a:cxn>
                <a:cxn ang="0">
                  <a:pos x="148" y="252"/>
                </a:cxn>
                <a:cxn ang="0">
                  <a:pos x="185" y="225"/>
                </a:cxn>
                <a:cxn ang="0">
                  <a:pos x="114" y="233"/>
                </a:cxn>
                <a:cxn ang="0">
                  <a:pos x="171" y="200"/>
                </a:cxn>
                <a:cxn ang="0">
                  <a:pos x="138" y="186"/>
                </a:cxn>
                <a:cxn ang="0">
                  <a:pos x="89" y="176"/>
                </a:cxn>
                <a:cxn ang="0">
                  <a:pos x="198" y="144"/>
                </a:cxn>
                <a:cxn ang="0">
                  <a:pos x="185" y="129"/>
                </a:cxn>
                <a:cxn ang="0">
                  <a:pos x="39" y="143"/>
                </a:cxn>
                <a:cxn ang="0">
                  <a:pos x="144" y="111"/>
                </a:cxn>
                <a:cxn ang="0">
                  <a:pos x="221" y="88"/>
                </a:cxn>
                <a:cxn ang="0">
                  <a:pos x="148" y="88"/>
                </a:cxn>
                <a:cxn ang="0">
                  <a:pos x="42" y="106"/>
                </a:cxn>
                <a:cxn ang="0">
                  <a:pos x="39" y="96"/>
                </a:cxn>
                <a:cxn ang="0">
                  <a:pos x="178" y="62"/>
                </a:cxn>
                <a:cxn ang="0">
                  <a:pos x="357" y="17"/>
                </a:cxn>
              </a:cxnLst>
              <a:rect l="0" t="0" r="r" b="b"/>
              <a:pathLst>
                <a:path w="670" h="459">
                  <a:moveTo>
                    <a:pt x="447" y="14"/>
                  </a:moveTo>
                  <a:lnTo>
                    <a:pt x="431" y="19"/>
                  </a:lnTo>
                  <a:lnTo>
                    <a:pt x="412" y="22"/>
                  </a:lnTo>
                  <a:lnTo>
                    <a:pt x="394" y="27"/>
                  </a:lnTo>
                  <a:lnTo>
                    <a:pt x="375" y="31"/>
                  </a:lnTo>
                  <a:lnTo>
                    <a:pt x="355" y="36"/>
                  </a:lnTo>
                  <a:lnTo>
                    <a:pt x="337" y="39"/>
                  </a:lnTo>
                  <a:lnTo>
                    <a:pt x="319" y="46"/>
                  </a:lnTo>
                  <a:lnTo>
                    <a:pt x="302" y="52"/>
                  </a:lnTo>
                  <a:lnTo>
                    <a:pt x="302" y="57"/>
                  </a:lnTo>
                  <a:lnTo>
                    <a:pt x="303" y="61"/>
                  </a:lnTo>
                  <a:lnTo>
                    <a:pt x="307" y="62"/>
                  </a:lnTo>
                  <a:lnTo>
                    <a:pt x="310" y="66"/>
                  </a:lnTo>
                  <a:lnTo>
                    <a:pt x="329" y="61"/>
                  </a:lnTo>
                  <a:lnTo>
                    <a:pt x="345" y="57"/>
                  </a:lnTo>
                  <a:lnTo>
                    <a:pt x="364" y="54"/>
                  </a:lnTo>
                  <a:lnTo>
                    <a:pt x="382" y="51"/>
                  </a:lnTo>
                  <a:lnTo>
                    <a:pt x="401" y="49"/>
                  </a:lnTo>
                  <a:lnTo>
                    <a:pt x="419" y="46"/>
                  </a:lnTo>
                  <a:lnTo>
                    <a:pt x="437" y="42"/>
                  </a:lnTo>
                  <a:lnTo>
                    <a:pt x="456" y="37"/>
                  </a:lnTo>
                  <a:lnTo>
                    <a:pt x="459" y="41"/>
                  </a:lnTo>
                  <a:lnTo>
                    <a:pt x="462" y="44"/>
                  </a:lnTo>
                  <a:lnTo>
                    <a:pt x="464" y="49"/>
                  </a:lnTo>
                  <a:lnTo>
                    <a:pt x="466" y="54"/>
                  </a:lnTo>
                  <a:lnTo>
                    <a:pt x="459" y="54"/>
                  </a:lnTo>
                  <a:lnTo>
                    <a:pt x="452" y="56"/>
                  </a:lnTo>
                  <a:lnTo>
                    <a:pt x="446" y="57"/>
                  </a:lnTo>
                  <a:lnTo>
                    <a:pt x="439" y="59"/>
                  </a:lnTo>
                  <a:lnTo>
                    <a:pt x="431" y="61"/>
                  </a:lnTo>
                  <a:lnTo>
                    <a:pt x="424" y="62"/>
                  </a:lnTo>
                  <a:lnTo>
                    <a:pt x="417" y="66"/>
                  </a:lnTo>
                  <a:lnTo>
                    <a:pt x="411" y="67"/>
                  </a:lnTo>
                  <a:lnTo>
                    <a:pt x="409" y="71"/>
                  </a:lnTo>
                  <a:lnTo>
                    <a:pt x="409" y="74"/>
                  </a:lnTo>
                  <a:lnTo>
                    <a:pt x="409" y="77"/>
                  </a:lnTo>
                  <a:lnTo>
                    <a:pt x="409" y="81"/>
                  </a:lnTo>
                  <a:lnTo>
                    <a:pt x="414" y="84"/>
                  </a:lnTo>
                  <a:lnTo>
                    <a:pt x="419" y="84"/>
                  </a:lnTo>
                  <a:lnTo>
                    <a:pt x="422" y="81"/>
                  </a:lnTo>
                  <a:lnTo>
                    <a:pt x="427" y="79"/>
                  </a:lnTo>
                  <a:lnTo>
                    <a:pt x="446" y="76"/>
                  </a:lnTo>
                  <a:lnTo>
                    <a:pt x="466" y="72"/>
                  </a:lnTo>
                  <a:lnTo>
                    <a:pt x="488" y="71"/>
                  </a:lnTo>
                  <a:lnTo>
                    <a:pt x="509" y="69"/>
                  </a:lnTo>
                  <a:lnTo>
                    <a:pt x="529" y="67"/>
                  </a:lnTo>
                  <a:lnTo>
                    <a:pt x="551" y="66"/>
                  </a:lnTo>
                  <a:lnTo>
                    <a:pt x="571" y="61"/>
                  </a:lnTo>
                  <a:lnTo>
                    <a:pt x="591" y="56"/>
                  </a:lnTo>
                  <a:lnTo>
                    <a:pt x="593" y="62"/>
                  </a:lnTo>
                  <a:lnTo>
                    <a:pt x="590" y="66"/>
                  </a:lnTo>
                  <a:lnTo>
                    <a:pt x="583" y="69"/>
                  </a:lnTo>
                  <a:lnTo>
                    <a:pt x="578" y="72"/>
                  </a:lnTo>
                  <a:lnTo>
                    <a:pt x="563" y="74"/>
                  </a:lnTo>
                  <a:lnTo>
                    <a:pt x="546" y="77"/>
                  </a:lnTo>
                  <a:lnTo>
                    <a:pt x="531" y="79"/>
                  </a:lnTo>
                  <a:lnTo>
                    <a:pt x="516" y="83"/>
                  </a:lnTo>
                  <a:lnTo>
                    <a:pt x="503" y="86"/>
                  </a:lnTo>
                  <a:lnTo>
                    <a:pt x="488" y="89"/>
                  </a:lnTo>
                  <a:lnTo>
                    <a:pt x="473" y="93"/>
                  </a:lnTo>
                  <a:lnTo>
                    <a:pt x="459" y="98"/>
                  </a:lnTo>
                  <a:lnTo>
                    <a:pt x="454" y="101"/>
                  </a:lnTo>
                  <a:lnTo>
                    <a:pt x="452" y="104"/>
                  </a:lnTo>
                  <a:lnTo>
                    <a:pt x="452" y="109"/>
                  </a:lnTo>
                  <a:lnTo>
                    <a:pt x="456" y="113"/>
                  </a:lnTo>
                  <a:lnTo>
                    <a:pt x="462" y="114"/>
                  </a:lnTo>
                  <a:lnTo>
                    <a:pt x="469" y="116"/>
                  </a:lnTo>
                  <a:lnTo>
                    <a:pt x="478" y="114"/>
                  </a:lnTo>
                  <a:lnTo>
                    <a:pt x="484" y="113"/>
                  </a:lnTo>
                  <a:lnTo>
                    <a:pt x="493" y="111"/>
                  </a:lnTo>
                  <a:lnTo>
                    <a:pt x="499" y="108"/>
                  </a:lnTo>
                  <a:lnTo>
                    <a:pt x="508" y="106"/>
                  </a:lnTo>
                  <a:lnTo>
                    <a:pt x="514" y="104"/>
                  </a:lnTo>
                  <a:lnTo>
                    <a:pt x="526" y="104"/>
                  </a:lnTo>
                  <a:lnTo>
                    <a:pt x="536" y="104"/>
                  </a:lnTo>
                  <a:lnTo>
                    <a:pt x="548" y="103"/>
                  </a:lnTo>
                  <a:lnTo>
                    <a:pt x="560" y="103"/>
                  </a:lnTo>
                  <a:lnTo>
                    <a:pt x="571" y="101"/>
                  </a:lnTo>
                  <a:lnTo>
                    <a:pt x="581" y="99"/>
                  </a:lnTo>
                  <a:lnTo>
                    <a:pt x="593" y="96"/>
                  </a:lnTo>
                  <a:lnTo>
                    <a:pt x="603" y="93"/>
                  </a:lnTo>
                  <a:lnTo>
                    <a:pt x="606" y="94"/>
                  </a:lnTo>
                  <a:lnTo>
                    <a:pt x="610" y="94"/>
                  </a:lnTo>
                  <a:lnTo>
                    <a:pt x="611" y="96"/>
                  </a:lnTo>
                  <a:lnTo>
                    <a:pt x="613" y="99"/>
                  </a:lnTo>
                  <a:lnTo>
                    <a:pt x="598" y="108"/>
                  </a:lnTo>
                  <a:lnTo>
                    <a:pt x="581" y="114"/>
                  </a:lnTo>
                  <a:lnTo>
                    <a:pt x="563" y="119"/>
                  </a:lnTo>
                  <a:lnTo>
                    <a:pt x="543" y="124"/>
                  </a:lnTo>
                  <a:lnTo>
                    <a:pt x="521" y="129"/>
                  </a:lnTo>
                  <a:lnTo>
                    <a:pt x="501" y="134"/>
                  </a:lnTo>
                  <a:lnTo>
                    <a:pt x="479" y="139"/>
                  </a:lnTo>
                  <a:lnTo>
                    <a:pt x="461" y="146"/>
                  </a:lnTo>
                  <a:lnTo>
                    <a:pt x="483" y="150"/>
                  </a:lnTo>
                  <a:lnTo>
                    <a:pt x="503" y="151"/>
                  </a:lnTo>
                  <a:lnTo>
                    <a:pt x="524" y="151"/>
                  </a:lnTo>
                  <a:lnTo>
                    <a:pt x="544" y="150"/>
                  </a:lnTo>
                  <a:lnTo>
                    <a:pt x="565" y="146"/>
                  </a:lnTo>
                  <a:lnTo>
                    <a:pt x="585" y="141"/>
                  </a:lnTo>
                  <a:lnTo>
                    <a:pt x="605" y="138"/>
                  </a:lnTo>
                  <a:lnTo>
                    <a:pt x="625" y="133"/>
                  </a:lnTo>
                  <a:lnTo>
                    <a:pt x="637" y="153"/>
                  </a:lnTo>
                  <a:lnTo>
                    <a:pt x="618" y="155"/>
                  </a:lnTo>
                  <a:lnTo>
                    <a:pt x="600" y="158"/>
                  </a:lnTo>
                  <a:lnTo>
                    <a:pt x="583" y="165"/>
                  </a:lnTo>
                  <a:lnTo>
                    <a:pt x="566" y="170"/>
                  </a:lnTo>
                  <a:lnTo>
                    <a:pt x="550" y="175"/>
                  </a:lnTo>
                  <a:lnTo>
                    <a:pt x="533" y="180"/>
                  </a:lnTo>
                  <a:lnTo>
                    <a:pt x="516" y="181"/>
                  </a:lnTo>
                  <a:lnTo>
                    <a:pt x="499" y="181"/>
                  </a:lnTo>
                  <a:lnTo>
                    <a:pt x="493" y="186"/>
                  </a:lnTo>
                  <a:lnTo>
                    <a:pt x="484" y="188"/>
                  </a:lnTo>
                  <a:lnTo>
                    <a:pt x="478" y="193"/>
                  </a:lnTo>
                  <a:lnTo>
                    <a:pt x="478" y="201"/>
                  </a:lnTo>
                  <a:lnTo>
                    <a:pt x="486" y="205"/>
                  </a:lnTo>
                  <a:lnTo>
                    <a:pt x="494" y="206"/>
                  </a:lnTo>
                  <a:lnTo>
                    <a:pt x="501" y="206"/>
                  </a:lnTo>
                  <a:lnTo>
                    <a:pt x="509" y="205"/>
                  </a:lnTo>
                  <a:lnTo>
                    <a:pt x="518" y="203"/>
                  </a:lnTo>
                  <a:lnTo>
                    <a:pt x="526" y="201"/>
                  </a:lnTo>
                  <a:lnTo>
                    <a:pt x="534" y="200"/>
                  </a:lnTo>
                  <a:lnTo>
                    <a:pt x="543" y="200"/>
                  </a:lnTo>
                  <a:lnTo>
                    <a:pt x="556" y="198"/>
                  </a:lnTo>
                  <a:lnTo>
                    <a:pt x="568" y="195"/>
                  </a:lnTo>
                  <a:lnTo>
                    <a:pt x="581" y="193"/>
                  </a:lnTo>
                  <a:lnTo>
                    <a:pt x="593" y="190"/>
                  </a:lnTo>
                  <a:lnTo>
                    <a:pt x="606" y="186"/>
                  </a:lnTo>
                  <a:lnTo>
                    <a:pt x="618" y="183"/>
                  </a:lnTo>
                  <a:lnTo>
                    <a:pt x="630" y="180"/>
                  </a:lnTo>
                  <a:lnTo>
                    <a:pt x="642" y="175"/>
                  </a:lnTo>
                  <a:lnTo>
                    <a:pt x="647" y="176"/>
                  </a:lnTo>
                  <a:lnTo>
                    <a:pt x="648" y="181"/>
                  </a:lnTo>
                  <a:lnTo>
                    <a:pt x="648" y="188"/>
                  </a:lnTo>
                  <a:lnTo>
                    <a:pt x="650" y="193"/>
                  </a:lnTo>
                  <a:lnTo>
                    <a:pt x="642" y="198"/>
                  </a:lnTo>
                  <a:lnTo>
                    <a:pt x="632" y="198"/>
                  </a:lnTo>
                  <a:lnTo>
                    <a:pt x="623" y="198"/>
                  </a:lnTo>
                  <a:lnTo>
                    <a:pt x="615" y="203"/>
                  </a:lnTo>
                  <a:lnTo>
                    <a:pt x="600" y="208"/>
                  </a:lnTo>
                  <a:lnTo>
                    <a:pt x="585" y="213"/>
                  </a:lnTo>
                  <a:lnTo>
                    <a:pt x="568" y="218"/>
                  </a:lnTo>
                  <a:lnTo>
                    <a:pt x="553" y="222"/>
                  </a:lnTo>
                  <a:lnTo>
                    <a:pt x="536" y="225"/>
                  </a:lnTo>
                  <a:lnTo>
                    <a:pt x="519" y="230"/>
                  </a:lnTo>
                  <a:lnTo>
                    <a:pt x="504" y="235"/>
                  </a:lnTo>
                  <a:lnTo>
                    <a:pt x="489" y="242"/>
                  </a:lnTo>
                  <a:lnTo>
                    <a:pt x="489" y="247"/>
                  </a:lnTo>
                  <a:lnTo>
                    <a:pt x="491" y="250"/>
                  </a:lnTo>
                  <a:lnTo>
                    <a:pt x="493" y="253"/>
                  </a:lnTo>
                  <a:lnTo>
                    <a:pt x="496" y="257"/>
                  </a:lnTo>
                  <a:lnTo>
                    <a:pt x="518" y="252"/>
                  </a:lnTo>
                  <a:lnTo>
                    <a:pt x="539" y="247"/>
                  </a:lnTo>
                  <a:lnTo>
                    <a:pt x="561" y="243"/>
                  </a:lnTo>
                  <a:lnTo>
                    <a:pt x="581" y="242"/>
                  </a:lnTo>
                  <a:lnTo>
                    <a:pt x="603" y="240"/>
                  </a:lnTo>
                  <a:lnTo>
                    <a:pt x="623" y="237"/>
                  </a:lnTo>
                  <a:lnTo>
                    <a:pt x="645" y="233"/>
                  </a:lnTo>
                  <a:lnTo>
                    <a:pt x="667" y="230"/>
                  </a:lnTo>
                  <a:lnTo>
                    <a:pt x="670" y="235"/>
                  </a:lnTo>
                  <a:lnTo>
                    <a:pt x="670" y="240"/>
                  </a:lnTo>
                  <a:lnTo>
                    <a:pt x="667" y="245"/>
                  </a:lnTo>
                  <a:lnTo>
                    <a:pt x="660" y="248"/>
                  </a:lnTo>
                  <a:lnTo>
                    <a:pt x="638" y="253"/>
                  </a:lnTo>
                  <a:lnTo>
                    <a:pt x="615" y="258"/>
                  </a:lnTo>
                  <a:lnTo>
                    <a:pt x="593" y="263"/>
                  </a:lnTo>
                  <a:lnTo>
                    <a:pt x="571" y="268"/>
                  </a:lnTo>
                  <a:lnTo>
                    <a:pt x="550" y="275"/>
                  </a:lnTo>
                  <a:lnTo>
                    <a:pt x="528" y="280"/>
                  </a:lnTo>
                  <a:lnTo>
                    <a:pt x="506" y="289"/>
                  </a:lnTo>
                  <a:lnTo>
                    <a:pt x="486" y="297"/>
                  </a:lnTo>
                  <a:lnTo>
                    <a:pt x="491" y="304"/>
                  </a:lnTo>
                  <a:lnTo>
                    <a:pt x="498" y="307"/>
                  </a:lnTo>
                  <a:lnTo>
                    <a:pt x="504" y="307"/>
                  </a:lnTo>
                  <a:lnTo>
                    <a:pt x="511" y="305"/>
                  </a:lnTo>
                  <a:lnTo>
                    <a:pt x="518" y="302"/>
                  </a:lnTo>
                  <a:lnTo>
                    <a:pt x="524" y="299"/>
                  </a:lnTo>
                  <a:lnTo>
                    <a:pt x="533" y="297"/>
                  </a:lnTo>
                  <a:lnTo>
                    <a:pt x="539" y="295"/>
                  </a:lnTo>
                  <a:lnTo>
                    <a:pt x="548" y="295"/>
                  </a:lnTo>
                  <a:lnTo>
                    <a:pt x="558" y="294"/>
                  </a:lnTo>
                  <a:lnTo>
                    <a:pt x="568" y="292"/>
                  </a:lnTo>
                  <a:lnTo>
                    <a:pt x="578" y="290"/>
                  </a:lnTo>
                  <a:lnTo>
                    <a:pt x="586" y="289"/>
                  </a:lnTo>
                  <a:lnTo>
                    <a:pt x="596" y="285"/>
                  </a:lnTo>
                  <a:lnTo>
                    <a:pt x="606" y="283"/>
                  </a:lnTo>
                  <a:lnTo>
                    <a:pt x="615" y="280"/>
                  </a:lnTo>
                  <a:lnTo>
                    <a:pt x="601" y="294"/>
                  </a:lnTo>
                  <a:lnTo>
                    <a:pt x="585" y="304"/>
                  </a:lnTo>
                  <a:lnTo>
                    <a:pt x="566" y="312"/>
                  </a:lnTo>
                  <a:lnTo>
                    <a:pt x="546" y="317"/>
                  </a:lnTo>
                  <a:lnTo>
                    <a:pt x="526" y="322"/>
                  </a:lnTo>
                  <a:lnTo>
                    <a:pt x="506" y="327"/>
                  </a:lnTo>
                  <a:lnTo>
                    <a:pt x="486" y="335"/>
                  </a:lnTo>
                  <a:lnTo>
                    <a:pt x="467" y="344"/>
                  </a:lnTo>
                  <a:lnTo>
                    <a:pt x="467" y="344"/>
                  </a:lnTo>
                  <a:lnTo>
                    <a:pt x="483" y="342"/>
                  </a:lnTo>
                  <a:lnTo>
                    <a:pt x="498" y="340"/>
                  </a:lnTo>
                  <a:lnTo>
                    <a:pt x="513" y="342"/>
                  </a:lnTo>
                  <a:lnTo>
                    <a:pt x="528" y="342"/>
                  </a:lnTo>
                  <a:lnTo>
                    <a:pt x="543" y="342"/>
                  </a:lnTo>
                  <a:lnTo>
                    <a:pt x="558" y="340"/>
                  </a:lnTo>
                  <a:lnTo>
                    <a:pt x="573" y="337"/>
                  </a:lnTo>
                  <a:lnTo>
                    <a:pt x="588" y="330"/>
                  </a:lnTo>
                  <a:lnTo>
                    <a:pt x="590" y="342"/>
                  </a:lnTo>
                  <a:lnTo>
                    <a:pt x="568" y="352"/>
                  </a:lnTo>
                  <a:lnTo>
                    <a:pt x="544" y="359"/>
                  </a:lnTo>
                  <a:lnTo>
                    <a:pt x="521" y="366"/>
                  </a:lnTo>
                  <a:lnTo>
                    <a:pt x="498" y="371"/>
                  </a:lnTo>
                  <a:lnTo>
                    <a:pt x="474" y="376"/>
                  </a:lnTo>
                  <a:lnTo>
                    <a:pt x="451" y="381"/>
                  </a:lnTo>
                  <a:lnTo>
                    <a:pt x="427" y="387"/>
                  </a:lnTo>
                  <a:lnTo>
                    <a:pt x="406" y="397"/>
                  </a:lnTo>
                  <a:lnTo>
                    <a:pt x="406" y="402"/>
                  </a:lnTo>
                  <a:lnTo>
                    <a:pt x="427" y="399"/>
                  </a:lnTo>
                  <a:lnTo>
                    <a:pt x="451" y="396"/>
                  </a:lnTo>
                  <a:lnTo>
                    <a:pt x="474" y="396"/>
                  </a:lnTo>
                  <a:lnTo>
                    <a:pt x="498" y="394"/>
                  </a:lnTo>
                  <a:lnTo>
                    <a:pt x="521" y="392"/>
                  </a:lnTo>
                  <a:lnTo>
                    <a:pt x="544" y="389"/>
                  </a:lnTo>
                  <a:lnTo>
                    <a:pt x="566" y="384"/>
                  </a:lnTo>
                  <a:lnTo>
                    <a:pt x="588" y="374"/>
                  </a:lnTo>
                  <a:lnTo>
                    <a:pt x="593" y="376"/>
                  </a:lnTo>
                  <a:lnTo>
                    <a:pt x="596" y="379"/>
                  </a:lnTo>
                  <a:lnTo>
                    <a:pt x="598" y="384"/>
                  </a:lnTo>
                  <a:lnTo>
                    <a:pt x="600" y="389"/>
                  </a:lnTo>
                  <a:lnTo>
                    <a:pt x="583" y="391"/>
                  </a:lnTo>
                  <a:lnTo>
                    <a:pt x="565" y="394"/>
                  </a:lnTo>
                  <a:lnTo>
                    <a:pt x="548" y="397"/>
                  </a:lnTo>
                  <a:lnTo>
                    <a:pt x="531" y="402"/>
                  </a:lnTo>
                  <a:lnTo>
                    <a:pt x="513" y="407"/>
                  </a:lnTo>
                  <a:lnTo>
                    <a:pt x="496" y="412"/>
                  </a:lnTo>
                  <a:lnTo>
                    <a:pt x="478" y="417"/>
                  </a:lnTo>
                  <a:lnTo>
                    <a:pt x="461" y="419"/>
                  </a:lnTo>
                  <a:lnTo>
                    <a:pt x="447" y="424"/>
                  </a:lnTo>
                  <a:lnTo>
                    <a:pt x="434" y="428"/>
                  </a:lnTo>
                  <a:lnTo>
                    <a:pt x="421" y="431"/>
                  </a:lnTo>
                  <a:lnTo>
                    <a:pt x="407" y="433"/>
                  </a:lnTo>
                  <a:lnTo>
                    <a:pt x="392" y="434"/>
                  </a:lnTo>
                  <a:lnTo>
                    <a:pt x="379" y="436"/>
                  </a:lnTo>
                  <a:lnTo>
                    <a:pt x="365" y="439"/>
                  </a:lnTo>
                  <a:lnTo>
                    <a:pt x="352" y="441"/>
                  </a:lnTo>
                  <a:lnTo>
                    <a:pt x="340" y="441"/>
                  </a:lnTo>
                  <a:lnTo>
                    <a:pt x="329" y="444"/>
                  </a:lnTo>
                  <a:lnTo>
                    <a:pt x="317" y="449"/>
                  </a:lnTo>
                  <a:lnTo>
                    <a:pt x="305" y="453"/>
                  </a:lnTo>
                  <a:lnTo>
                    <a:pt x="293" y="456"/>
                  </a:lnTo>
                  <a:lnTo>
                    <a:pt x="282" y="459"/>
                  </a:lnTo>
                  <a:lnTo>
                    <a:pt x="270" y="459"/>
                  </a:lnTo>
                  <a:lnTo>
                    <a:pt x="258" y="456"/>
                  </a:lnTo>
                  <a:lnTo>
                    <a:pt x="265" y="451"/>
                  </a:lnTo>
                  <a:lnTo>
                    <a:pt x="273" y="446"/>
                  </a:lnTo>
                  <a:lnTo>
                    <a:pt x="282" y="443"/>
                  </a:lnTo>
                  <a:lnTo>
                    <a:pt x="292" y="438"/>
                  </a:lnTo>
                  <a:lnTo>
                    <a:pt x="300" y="433"/>
                  </a:lnTo>
                  <a:lnTo>
                    <a:pt x="308" y="428"/>
                  </a:lnTo>
                  <a:lnTo>
                    <a:pt x="317" y="423"/>
                  </a:lnTo>
                  <a:lnTo>
                    <a:pt x="325" y="416"/>
                  </a:lnTo>
                  <a:lnTo>
                    <a:pt x="327" y="414"/>
                  </a:lnTo>
                  <a:lnTo>
                    <a:pt x="329" y="411"/>
                  </a:lnTo>
                  <a:lnTo>
                    <a:pt x="330" y="409"/>
                  </a:lnTo>
                  <a:lnTo>
                    <a:pt x="330" y="407"/>
                  </a:lnTo>
                  <a:lnTo>
                    <a:pt x="315" y="407"/>
                  </a:lnTo>
                  <a:lnTo>
                    <a:pt x="300" y="409"/>
                  </a:lnTo>
                  <a:lnTo>
                    <a:pt x="285" y="412"/>
                  </a:lnTo>
                  <a:lnTo>
                    <a:pt x="270" y="417"/>
                  </a:lnTo>
                  <a:lnTo>
                    <a:pt x="255" y="423"/>
                  </a:lnTo>
                  <a:lnTo>
                    <a:pt x="240" y="428"/>
                  </a:lnTo>
                  <a:lnTo>
                    <a:pt x="225" y="431"/>
                  </a:lnTo>
                  <a:lnTo>
                    <a:pt x="210" y="431"/>
                  </a:lnTo>
                  <a:lnTo>
                    <a:pt x="210" y="423"/>
                  </a:lnTo>
                  <a:lnTo>
                    <a:pt x="218" y="417"/>
                  </a:lnTo>
                  <a:lnTo>
                    <a:pt x="226" y="414"/>
                  </a:lnTo>
                  <a:lnTo>
                    <a:pt x="236" y="409"/>
                  </a:lnTo>
                  <a:lnTo>
                    <a:pt x="245" y="406"/>
                  </a:lnTo>
                  <a:lnTo>
                    <a:pt x="253" y="402"/>
                  </a:lnTo>
                  <a:lnTo>
                    <a:pt x="262" y="397"/>
                  </a:lnTo>
                  <a:lnTo>
                    <a:pt x="270" y="391"/>
                  </a:lnTo>
                  <a:lnTo>
                    <a:pt x="275" y="382"/>
                  </a:lnTo>
                  <a:lnTo>
                    <a:pt x="257" y="386"/>
                  </a:lnTo>
                  <a:lnTo>
                    <a:pt x="238" y="389"/>
                  </a:lnTo>
                  <a:lnTo>
                    <a:pt x="221" y="394"/>
                  </a:lnTo>
                  <a:lnTo>
                    <a:pt x="203" y="399"/>
                  </a:lnTo>
                  <a:lnTo>
                    <a:pt x="185" y="404"/>
                  </a:lnTo>
                  <a:lnTo>
                    <a:pt x="168" y="409"/>
                  </a:lnTo>
                  <a:lnTo>
                    <a:pt x="149" y="414"/>
                  </a:lnTo>
                  <a:lnTo>
                    <a:pt x="131" y="419"/>
                  </a:lnTo>
                  <a:lnTo>
                    <a:pt x="141" y="407"/>
                  </a:lnTo>
                  <a:lnTo>
                    <a:pt x="154" y="399"/>
                  </a:lnTo>
                  <a:lnTo>
                    <a:pt x="168" y="392"/>
                  </a:lnTo>
                  <a:lnTo>
                    <a:pt x="183" y="387"/>
                  </a:lnTo>
                  <a:lnTo>
                    <a:pt x="198" y="382"/>
                  </a:lnTo>
                  <a:lnTo>
                    <a:pt x="213" y="376"/>
                  </a:lnTo>
                  <a:lnTo>
                    <a:pt x="226" y="369"/>
                  </a:lnTo>
                  <a:lnTo>
                    <a:pt x="240" y="361"/>
                  </a:lnTo>
                  <a:lnTo>
                    <a:pt x="247" y="361"/>
                  </a:lnTo>
                  <a:lnTo>
                    <a:pt x="255" y="359"/>
                  </a:lnTo>
                  <a:lnTo>
                    <a:pt x="260" y="356"/>
                  </a:lnTo>
                  <a:lnTo>
                    <a:pt x="265" y="352"/>
                  </a:lnTo>
                  <a:lnTo>
                    <a:pt x="265" y="347"/>
                  </a:lnTo>
                  <a:lnTo>
                    <a:pt x="252" y="345"/>
                  </a:lnTo>
                  <a:lnTo>
                    <a:pt x="240" y="345"/>
                  </a:lnTo>
                  <a:lnTo>
                    <a:pt x="226" y="349"/>
                  </a:lnTo>
                  <a:lnTo>
                    <a:pt x="215" y="354"/>
                  </a:lnTo>
                  <a:lnTo>
                    <a:pt x="203" y="357"/>
                  </a:lnTo>
                  <a:lnTo>
                    <a:pt x="191" y="361"/>
                  </a:lnTo>
                  <a:lnTo>
                    <a:pt x="180" y="362"/>
                  </a:lnTo>
                  <a:lnTo>
                    <a:pt x="170" y="361"/>
                  </a:lnTo>
                  <a:lnTo>
                    <a:pt x="161" y="364"/>
                  </a:lnTo>
                  <a:lnTo>
                    <a:pt x="153" y="367"/>
                  </a:lnTo>
                  <a:lnTo>
                    <a:pt x="144" y="371"/>
                  </a:lnTo>
                  <a:lnTo>
                    <a:pt x="136" y="372"/>
                  </a:lnTo>
                  <a:lnTo>
                    <a:pt x="134" y="371"/>
                  </a:lnTo>
                  <a:lnTo>
                    <a:pt x="134" y="367"/>
                  </a:lnTo>
                  <a:lnTo>
                    <a:pt x="134" y="364"/>
                  </a:lnTo>
                  <a:lnTo>
                    <a:pt x="134" y="359"/>
                  </a:lnTo>
                  <a:lnTo>
                    <a:pt x="146" y="354"/>
                  </a:lnTo>
                  <a:lnTo>
                    <a:pt x="158" y="349"/>
                  </a:lnTo>
                  <a:lnTo>
                    <a:pt x="170" y="344"/>
                  </a:lnTo>
                  <a:lnTo>
                    <a:pt x="181" y="339"/>
                  </a:lnTo>
                  <a:lnTo>
                    <a:pt x="193" y="335"/>
                  </a:lnTo>
                  <a:lnTo>
                    <a:pt x="205" y="330"/>
                  </a:lnTo>
                  <a:lnTo>
                    <a:pt x="216" y="327"/>
                  </a:lnTo>
                  <a:lnTo>
                    <a:pt x="226" y="324"/>
                  </a:lnTo>
                  <a:lnTo>
                    <a:pt x="228" y="317"/>
                  </a:lnTo>
                  <a:lnTo>
                    <a:pt x="225" y="314"/>
                  </a:lnTo>
                  <a:lnTo>
                    <a:pt x="220" y="310"/>
                  </a:lnTo>
                  <a:lnTo>
                    <a:pt x="215" y="310"/>
                  </a:lnTo>
                  <a:lnTo>
                    <a:pt x="128" y="317"/>
                  </a:lnTo>
                  <a:lnTo>
                    <a:pt x="129" y="309"/>
                  </a:lnTo>
                  <a:lnTo>
                    <a:pt x="134" y="305"/>
                  </a:lnTo>
                  <a:lnTo>
                    <a:pt x="139" y="302"/>
                  </a:lnTo>
                  <a:lnTo>
                    <a:pt x="148" y="300"/>
                  </a:lnTo>
                  <a:lnTo>
                    <a:pt x="156" y="300"/>
                  </a:lnTo>
                  <a:lnTo>
                    <a:pt x="165" y="299"/>
                  </a:lnTo>
                  <a:lnTo>
                    <a:pt x="171" y="297"/>
                  </a:lnTo>
                  <a:lnTo>
                    <a:pt x="178" y="294"/>
                  </a:lnTo>
                  <a:lnTo>
                    <a:pt x="183" y="289"/>
                  </a:lnTo>
                  <a:lnTo>
                    <a:pt x="190" y="285"/>
                  </a:lnTo>
                  <a:lnTo>
                    <a:pt x="198" y="283"/>
                  </a:lnTo>
                  <a:lnTo>
                    <a:pt x="208" y="282"/>
                  </a:lnTo>
                  <a:lnTo>
                    <a:pt x="215" y="278"/>
                  </a:lnTo>
                  <a:lnTo>
                    <a:pt x="218" y="275"/>
                  </a:lnTo>
                  <a:lnTo>
                    <a:pt x="218" y="270"/>
                  </a:lnTo>
                  <a:lnTo>
                    <a:pt x="211" y="260"/>
                  </a:lnTo>
                  <a:lnTo>
                    <a:pt x="121" y="278"/>
                  </a:lnTo>
                  <a:lnTo>
                    <a:pt x="123" y="273"/>
                  </a:lnTo>
                  <a:lnTo>
                    <a:pt x="121" y="268"/>
                  </a:lnTo>
                  <a:lnTo>
                    <a:pt x="119" y="265"/>
                  </a:lnTo>
                  <a:lnTo>
                    <a:pt x="119" y="260"/>
                  </a:lnTo>
                  <a:lnTo>
                    <a:pt x="128" y="257"/>
                  </a:lnTo>
                  <a:lnTo>
                    <a:pt x="138" y="253"/>
                  </a:lnTo>
                  <a:lnTo>
                    <a:pt x="148" y="252"/>
                  </a:lnTo>
                  <a:lnTo>
                    <a:pt x="158" y="250"/>
                  </a:lnTo>
                  <a:lnTo>
                    <a:pt x="166" y="248"/>
                  </a:lnTo>
                  <a:lnTo>
                    <a:pt x="176" y="247"/>
                  </a:lnTo>
                  <a:lnTo>
                    <a:pt x="185" y="242"/>
                  </a:lnTo>
                  <a:lnTo>
                    <a:pt x="191" y="237"/>
                  </a:lnTo>
                  <a:lnTo>
                    <a:pt x="193" y="232"/>
                  </a:lnTo>
                  <a:lnTo>
                    <a:pt x="190" y="227"/>
                  </a:lnTo>
                  <a:lnTo>
                    <a:pt x="185" y="225"/>
                  </a:lnTo>
                  <a:lnTo>
                    <a:pt x="180" y="223"/>
                  </a:lnTo>
                  <a:lnTo>
                    <a:pt x="171" y="225"/>
                  </a:lnTo>
                  <a:lnTo>
                    <a:pt x="161" y="227"/>
                  </a:lnTo>
                  <a:lnTo>
                    <a:pt x="153" y="228"/>
                  </a:lnTo>
                  <a:lnTo>
                    <a:pt x="143" y="228"/>
                  </a:lnTo>
                  <a:lnTo>
                    <a:pt x="134" y="230"/>
                  </a:lnTo>
                  <a:lnTo>
                    <a:pt x="124" y="232"/>
                  </a:lnTo>
                  <a:lnTo>
                    <a:pt x="114" y="233"/>
                  </a:lnTo>
                  <a:lnTo>
                    <a:pt x="104" y="235"/>
                  </a:lnTo>
                  <a:lnTo>
                    <a:pt x="99" y="228"/>
                  </a:lnTo>
                  <a:lnTo>
                    <a:pt x="111" y="223"/>
                  </a:lnTo>
                  <a:lnTo>
                    <a:pt x="123" y="220"/>
                  </a:lnTo>
                  <a:lnTo>
                    <a:pt x="136" y="215"/>
                  </a:lnTo>
                  <a:lnTo>
                    <a:pt x="148" y="210"/>
                  </a:lnTo>
                  <a:lnTo>
                    <a:pt x="159" y="205"/>
                  </a:lnTo>
                  <a:lnTo>
                    <a:pt x="171" y="200"/>
                  </a:lnTo>
                  <a:lnTo>
                    <a:pt x="181" y="196"/>
                  </a:lnTo>
                  <a:lnTo>
                    <a:pt x="193" y="191"/>
                  </a:lnTo>
                  <a:lnTo>
                    <a:pt x="186" y="183"/>
                  </a:lnTo>
                  <a:lnTo>
                    <a:pt x="178" y="180"/>
                  </a:lnTo>
                  <a:lnTo>
                    <a:pt x="168" y="180"/>
                  </a:lnTo>
                  <a:lnTo>
                    <a:pt x="158" y="181"/>
                  </a:lnTo>
                  <a:lnTo>
                    <a:pt x="148" y="185"/>
                  </a:lnTo>
                  <a:lnTo>
                    <a:pt x="138" y="186"/>
                  </a:lnTo>
                  <a:lnTo>
                    <a:pt x="128" y="188"/>
                  </a:lnTo>
                  <a:lnTo>
                    <a:pt x="118" y="188"/>
                  </a:lnTo>
                  <a:lnTo>
                    <a:pt x="109" y="190"/>
                  </a:lnTo>
                  <a:lnTo>
                    <a:pt x="101" y="191"/>
                  </a:lnTo>
                  <a:lnTo>
                    <a:pt x="94" y="195"/>
                  </a:lnTo>
                  <a:lnTo>
                    <a:pt x="84" y="195"/>
                  </a:lnTo>
                  <a:lnTo>
                    <a:pt x="77" y="185"/>
                  </a:lnTo>
                  <a:lnTo>
                    <a:pt x="89" y="176"/>
                  </a:lnTo>
                  <a:lnTo>
                    <a:pt x="103" y="170"/>
                  </a:lnTo>
                  <a:lnTo>
                    <a:pt x="118" y="165"/>
                  </a:lnTo>
                  <a:lnTo>
                    <a:pt x="133" y="161"/>
                  </a:lnTo>
                  <a:lnTo>
                    <a:pt x="148" y="158"/>
                  </a:lnTo>
                  <a:lnTo>
                    <a:pt x="163" y="155"/>
                  </a:lnTo>
                  <a:lnTo>
                    <a:pt x="178" y="150"/>
                  </a:lnTo>
                  <a:lnTo>
                    <a:pt x="191" y="144"/>
                  </a:lnTo>
                  <a:lnTo>
                    <a:pt x="198" y="144"/>
                  </a:lnTo>
                  <a:lnTo>
                    <a:pt x="203" y="143"/>
                  </a:lnTo>
                  <a:lnTo>
                    <a:pt x="206" y="139"/>
                  </a:lnTo>
                  <a:lnTo>
                    <a:pt x="210" y="136"/>
                  </a:lnTo>
                  <a:lnTo>
                    <a:pt x="210" y="131"/>
                  </a:lnTo>
                  <a:lnTo>
                    <a:pt x="208" y="128"/>
                  </a:lnTo>
                  <a:lnTo>
                    <a:pt x="206" y="126"/>
                  </a:lnTo>
                  <a:lnTo>
                    <a:pt x="203" y="123"/>
                  </a:lnTo>
                  <a:lnTo>
                    <a:pt x="185" y="129"/>
                  </a:lnTo>
                  <a:lnTo>
                    <a:pt x="165" y="134"/>
                  </a:lnTo>
                  <a:lnTo>
                    <a:pt x="146" y="138"/>
                  </a:lnTo>
                  <a:lnTo>
                    <a:pt x="126" y="139"/>
                  </a:lnTo>
                  <a:lnTo>
                    <a:pt x="106" y="139"/>
                  </a:lnTo>
                  <a:lnTo>
                    <a:pt x="86" y="143"/>
                  </a:lnTo>
                  <a:lnTo>
                    <a:pt x="66" y="146"/>
                  </a:lnTo>
                  <a:lnTo>
                    <a:pt x="47" y="151"/>
                  </a:lnTo>
                  <a:lnTo>
                    <a:pt x="39" y="143"/>
                  </a:lnTo>
                  <a:lnTo>
                    <a:pt x="51" y="138"/>
                  </a:lnTo>
                  <a:lnTo>
                    <a:pt x="64" y="133"/>
                  </a:lnTo>
                  <a:lnTo>
                    <a:pt x="77" y="128"/>
                  </a:lnTo>
                  <a:lnTo>
                    <a:pt x="91" y="124"/>
                  </a:lnTo>
                  <a:lnTo>
                    <a:pt x="104" y="119"/>
                  </a:lnTo>
                  <a:lnTo>
                    <a:pt x="118" y="116"/>
                  </a:lnTo>
                  <a:lnTo>
                    <a:pt x="131" y="114"/>
                  </a:lnTo>
                  <a:lnTo>
                    <a:pt x="144" y="111"/>
                  </a:lnTo>
                  <a:lnTo>
                    <a:pt x="154" y="108"/>
                  </a:lnTo>
                  <a:lnTo>
                    <a:pt x="165" y="106"/>
                  </a:lnTo>
                  <a:lnTo>
                    <a:pt x="173" y="103"/>
                  </a:lnTo>
                  <a:lnTo>
                    <a:pt x="183" y="101"/>
                  </a:lnTo>
                  <a:lnTo>
                    <a:pt x="193" y="99"/>
                  </a:lnTo>
                  <a:lnTo>
                    <a:pt x="203" y="96"/>
                  </a:lnTo>
                  <a:lnTo>
                    <a:pt x="213" y="93"/>
                  </a:lnTo>
                  <a:lnTo>
                    <a:pt x="221" y="88"/>
                  </a:lnTo>
                  <a:lnTo>
                    <a:pt x="221" y="84"/>
                  </a:lnTo>
                  <a:lnTo>
                    <a:pt x="218" y="81"/>
                  </a:lnTo>
                  <a:lnTo>
                    <a:pt x="216" y="79"/>
                  </a:lnTo>
                  <a:lnTo>
                    <a:pt x="213" y="77"/>
                  </a:lnTo>
                  <a:lnTo>
                    <a:pt x="196" y="79"/>
                  </a:lnTo>
                  <a:lnTo>
                    <a:pt x="180" y="81"/>
                  </a:lnTo>
                  <a:lnTo>
                    <a:pt x="163" y="84"/>
                  </a:lnTo>
                  <a:lnTo>
                    <a:pt x="148" y="88"/>
                  </a:lnTo>
                  <a:lnTo>
                    <a:pt x="131" y="91"/>
                  </a:lnTo>
                  <a:lnTo>
                    <a:pt x="114" y="94"/>
                  </a:lnTo>
                  <a:lnTo>
                    <a:pt x="99" y="94"/>
                  </a:lnTo>
                  <a:lnTo>
                    <a:pt x="82" y="94"/>
                  </a:lnTo>
                  <a:lnTo>
                    <a:pt x="72" y="98"/>
                  </a:lnTo>
                  <a:lnTo>
                    <a:pt x="62" y="101"/>
                  </a:lnTo>
                  <a:lnTo>
                    <a:pt x="52" y="103"/>
                  </a:lnTo>
                  <a:lnTo>
                    <a:pt x="42" y="106"/>
                  </a:lnTo>
                  <a:lnTo>
                    <a:pt x="31" y="108"/>
                  </a:lnTo>
                  <a:lnTo>
                    <a:pt x="21" y="109"/>
                  </a:lnTo>
                  <a:lnTo>
                    <a:pt x="11" y="109"/>
                  </a:lnTo>
                  <a:lnTo>
                    <a:pt x="0" y="109"/>
                  </a:lnTo>
                  <a:lnTo>
                    <a:pt x="9" y="104"/>
                  </a:lnTo>
                  <a:lnTo>
                    <a:pt x="19" y="101"/>
                  </a:lnTo>
                  <a:lnTo>
                    <a:pt x="29" y="99"/>
                  </a:lnTo>
                  <a:lnTo>
                    <a:pt x="39" y="96"/>
                  </a:lnTo>
                  <a:lnTo>
                    <a:pt x="49" y="94"/>
                  </a:lnTo>
                  <a:lnTo>
                    <a:pt x="59" y="91"/>
                  </a:lnTo>
                  <a:lnTo>
                    <a:pt x="69" y="88"/>
                  </a:lnTo>
                  <a:lnTo>
                    <a:pt x="79" y="83"/>
                  </a:lnTo>
                  <a:lnTo>
                    <a:pt x="104" y="77"/>
                  </a:lnTo>
                  <a:lnTo>
                    <a:pt x="128" y="72"/>
                  </a:lnTo>
                  <a:lnTo>
                    <a:pt x="153" y="67"/>
                  </a:lnTo>
                  <a:lnTo>
                    <a:pt x="178" y="62"/>
                  </a:lnTo>
                  <a:lnTo>
                    <a:pt x="201" y="57"/>
                  </a:lnTo>
                  <a:lnTo>
                    <a:pt x="226" y="51"/>
                  </a:lnTo>
                  <a:lnTo>
                    <a:pt x="250" y="46"/>
                  </a:lnTo>
                  <a:lnTo>
                    <a:pt x="273" y="37"/>
                  </a:lnTo>
                  <a:lnTo>
                    <a:pt x="293" y="31"/>
                  </a:lnTo>
                  <a:lnTo>
                    <a:pt x="315" y="26"/>
                  </a:lnTo>
                  <a:lnTo>
                    <a:pt x="337" y="21"/>
                  </a:lnTo>
                  <a:lnTo>
                    <a:pt x="357" y="17"/>
                  </a:lnTo>
                  <a:lnTo>
                    <a:pt x="379" y="12"/>
                  </a:lnTo>
                  <a:lnTo>
                    <a:pt x="401" y="9"/>
                  </a:lnTo>
                  <a:lnTo>
                    <a:pt x="422" y="5"/>
                  </a:lnTo>
                  <a:lnTo>
                    <a:pt x="444" y="0"/>
                  </a:lnTo>
                  <a:lnTo>
                    <a:pt x="447" y="14"/>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15" name="Freeform 135"/>
            <p:cNvSpPr>
              <a:spLocks/>
            </p:cNvSpPr>
            <p:nvPr/>
          </p:nvSpPr>
          <p:spPr bwMode="auto">
            <a:xfrm>
              <a:off x="4399" y="2559"/>
              <a:ext cx="248" cy="367"/>
            </a:xfrm>
            <a:custGeom>
              <a:avLst/>
              <a:gdLst/>
              <a:ahLst/>
              <a:cxnLst>
                <a:cxn ang="0">
                  <a:pos x="77" y="28"/>
                </a:cxn>
                <a:cxn ang="0">
                  <a:pos x="88" y="38"/>
                </a:cxn>
                <a:cxn ang="0">
                  <a:pos x="111" y="37"/>
                </a:cxn>
                <a:cxn ang="0">
                  <a:pos x="133" y="37"/>
                </a:cxn>
                <a:cxn ang="0">
                  <a:pos x="144" y="33"/>
                </a:cxn>
                <a:cxn ang="0">
                  <a:pos x="158" y="22"/>
                </a:cxn>
                <a:cxn ang="0">
                  <a:pos x="173" y="35"/>
                </a:cxn>
                <a:cxn ang="0">
                  <a:pos x="181" y="63"/>
                </a:cxn>
                <a:cxn ang="0">
                  <a:pos x="190" y="80"/>
                </a:cxn>
                <a:cxn ang="0">
                  <a:pos x="181" y="87"/>
                </a:cxn>
                <a:cxn ang="0">
                  <a:pos x="168" y="84"/>
                </a:cxn>
                <a:cxn ang="0">
                  <a:pos x="146" y="72"/>
                </a:cxn>
                <a:cxn ang="0">
                  <a:pos x="123" y="62"/>
                </a:cxn>
                <a:cxn ang="0">
                  <a:pos x="99" y="60"/>
                </a:cxn>
                <a:cxn ang="0">
                  <a:pos x="93" y="79"/>
                </a:cxn>
                <a:cxn ang="0">
                  <a:pos x="109" y="107"/>
                </a:cxn>
                <a:cxn ang="0">
                  <a:pos x="131" y="120"/>
                </a:cxn>
                <a:cxn ang="0">
                  <a:pos x="158" y="120"/>
                </a:cxn>
                <a:cxn ang="0">
                  <a:pos x="185" y="124"/>
                </a:cxn>
                <a:cxn ang="0">
                  <a:pos x="206" y="134"/>
                </a:cxn>
                <a:cxn ang="0">
                  <a:pos x="230" y="164"/>
                </a:cxn>
                <a:cxn ang="0">
                  <a:pos x="233" y="212"/>
                </a:cxn>
                <a:cxn ang="0">
                  <a:pos x="220" y="246"/>
                </a:cxn>
                <a:cxn ang="0">
                  <a:pos x="200" y="259"/>
                </a:cxn>
                <a:cxn ang="0">
                  <a:pos x="180" y="271"/>
                </a:cxn>
                <a:cxn ang="0">
                  <a:pos x="173" y="291"/>
                </a:cxn>
                <a:cxn ang="0">
                  <a:pos x="180" y="311"/>
                </a:cxn>
                <a:cxn ang="0">
                  <a:pos x="175" y="318"/>
                </a:cxn>
                <a:cxn ang="0">
                  <a:pos x="159" y="315"/>
                </a:cxn>
                <a:cxn ang="0">
                  <a:pos x="146" y="286"/>
                </a:cxn>
                <a:cxn ang="0">
                  <a:pos x="129" y="278"/>
                </a:cxn>
                <a:cxn ang="0">
                  <a:pos x="114" y="278"/>
                </a:cxn>
                <a:cxn ang="0">
                  <a:pos x="99" y="276"/>
                </a:cxn>
                <a:cxn ang="0">
                  <a:pos x="89" y="283"/>
                </a:cxn>
                <a:cxn ang="0">
                  <a:pos x="82" y="291"/>
                </a:cxn>
                <a:cxn ang="0">
                  <a:pos x="72" y="293"/>
                </a:cxn>
                <a:cxn ang="0">
                  <a:pos x="61" y="276"/>
                </a:cxn>
                <a:cxn ang="0">
                  <a:pos x="42" y="239"/>
                </a:cxn>
                <a:cxn ang="0">
                  <a:pos x="42" y="216"/>
                </a:cxn>
                <a:cxn ang="0">
                  <a:pos x="56" y="218"/>
                </a:cxn>
                <a:cxn ang="0">
                  <a:pos x="66" y="231"/>
                </a:cxn>
                <a:cxn ang="0">
                  <a:pos x="81" y="248"/>
                </a:cxn>
                <a:cxn ang="0">
                  <a:pos x="101" y="256"/>
                </a:cxn>
                <a:cxn ang="0">
                  <a:pos x="124" y="258"/>
                </a:cxn>
                <a:cxn ang="0">
                  <a:pos x="129" y="234"/>
                </a:cxn>
                <a:cxn ang="0">
                  <a:pos x="114" y="199"/>
                </a:cxn>
                <a:cxn ang="0">
                  <a:pos x="91" y="186"/>
                </a:cxn>
                <a:cxn ang="0">
                  <a:pos x="62" y="182"/>
                </a:cxn>
                <a:cxn ang="0">
                  <a:pos x="37" y="171"/>
                </a:cxn>
                <a:cxn ang="0">
                  <a:pos x="16" y="152"/>
                </a:cxn>
                <a:cxn ang="0">
                  <a:pos x="0" y="125"/>
                </a:cxn>
                <a:cxn ang="0">
                  <a:pos x="5" y="89"/>
                </a:cxn>
                <a:cxn ang="0">
                  <a:pos x="19" y="68"/>
                </a:cxn>
                <a:cxn ang="0">
                  <a:pos x="32" y="60"/>
                </a:cxn>
                <a:cxn ang="0">
                  <a:pos x="46" y="53"/>
                </a:cxn>
                <a:cxn ang="0">
                  <a:pos x="51" y="42"/>
                </a:cxn>
                <a:cxn ang="0">
                  <a:pos x="46" y="23"/>
                </a:cxn>
                <a:cxn ang="0">
                  <a:pos x="44" y="8"/>
                </a:cxn>
                <a:cxn ang="0">
                  <a:pos x="59" y="0"/>
                </a:cxn>
                <a:cxn ang="0">
                  <a:pos x="72" y="8"/>
                </a:cxn>
              </a:cxnLst>
              <a:rect l="0" t="0" r="r" b="b"/>
              <a:pathLst>
                <a:path w="235" h="321">
                  <a:moveTo>
                    <a:pt x="79" y="13"/>
                  </a:moveTo>
                  <a:lnTo>
                    <a:pt x="77" y="28"/>
                  </a:lnTo>
                  <a:lnTo>
                    <a:pt x="81" y="35"/>
                  </a:lnTo>
                  <a:lnTo>
                    <a:pt x="88" y="38"/>
                  </a:lnTo>
                  <a:lnTo>
                    <a:pt x="99" y="38"/>
                  </a:lnTo>
                  <a:lnTo>
                    <a:pt x="111" y="37"/>
                  </a:lnTo>
                  <a:lnTo>
                    <a:pt x="123" y="37"/>
                  </a:lnTo>
                  <a:lnTo>
                    <a:pt x="133" y="37"/>
                  </a:lnTo>
                  <a:lnTo>
                    <a:pt x="141" y="42"/>
                  </a:lnTo>
                  <a:lnTo>
                    <a:pt x="144" y="33"/>
                  </a:lnTo>
                  <a:lnTo>
                    <a:pt x="149" y="25"/>
                  </a:lnTo>
                  <a:lnTo>
                    <a:pt x="158" y="22"/>
                  </a:lnTo>
                  <a:lnTo>
                    <a:pt x="166" y="23"/>
                  </a:lnTo>
                  <a:lnTo>
                    <a:pt x="173" y="35"/>
                  </a:lnTo>
                  <a:lnTo>
                    <a:pt x="176" y="48"/>
                  </a:lnTo>
                  <a:lnTo>
                    <a:pt x="181" y="63"/>
                  </a:lnTo>
                  <a:lnTo>
                    <a:pt x="190" y="75"/>
                  </a:lnTo>
                  <a:lnTo>
                    <a:pt x="190" y="80"/>
                  </a:lnTo>
                  <a:lnTo>
                    <a:pt x="186" y="84"/>
                  </a:lnTo>
                  <a:lnTo>
                    <a:pt x="181" y="87"/>
                  </a:lnTo>
                  <a:lnTo>
                    <a:pt x="178" y="90"/>
                  </a:lnTo>
                  <a:lnTo>
                    <a:pt x="168" y="84"/>
                  </a:lnTo>
                  <a:lnTo>
                    <a:pt x="156" y="77"/>
                  </a:lnTo>
                  <a:lnTo>
                    <a:pt x="146" y="72"/>
                  </a:lnTo>
                  <a:lnTo>
                    <a:pt x="134" y="65"/>
                  </a:lnTo>
                  <a:lnTo>
                    <a:pt x="123" y="62"/>
                  </a:lnTo>
                  <a:lnTo>
                    <a:pt x="111" y="58"/>
                  </a:lnTo>
                  <a:lnTo>
                    <a:pt x="99" y="60"/>
                  </a:lnTo>
                  <a:lnTo>
                    <a:pt x="88" y="63"/>
                  </a:lnTo>
                  <a:lnTo>
                    <a:pt x="93" y="79"/>
                  </a:lnTo>
                  <a:lnTo>
                    <a:pt x="101" y="94"/>
                  </a:lnTo>
                  <a:lnTo>
                    <a:pt x="109" y="107"/>
                  </a:lnTo>
                  <a:lnTo>
                    <a:pt x="119" y="119"/>
                  </a:lnTo>
                  <a:lnTo>
                    <a:pt x="131" y="120"/>
                  </a:lnTo>
                  <a:lnTo>
                    <a:pt x="144" y="120"/>
                  </a:lnTo>
                  <a:lnTo>
                    <a:pt x="158" y="120"/>
                  </a:lnTo>
                  <a:lnTo>
                    <a:pt x="173" y="122"/>
                  </a:lnTo>
                  <a:lnTo>
                    <a:pt x="185" y="124"/>
                  </a:lnTo>
                  <a:lnTo>
                    <a:pt x="196" y="127"/>
                  </a:lnTo>
                  <a:lnTo>
                    <a:pt x="206" y="134"/>
                  </a:lnTo>
                  <a:lnTo>
                    <a:pt x="215" y="144"/>
                  </a:lnTo>
                  <a:lnTo>
                    <a:pt x="230" y="164"/>
                  </a:lnTo>
                  <a:lnTo>
                    <a:pt x="235" y="187"/>
                  </a:lnTo>
                  <a:lnTo>
                    <a:pt x="233" y="212"/>
                  </a:lnTo>
                  <a:lnTo>
                    <a:pt x="226" y="236"/>
                  </a:lnTo>
                  <a:lnTo>
                    <a:pt x="220" y="246"/>
                  </a:lnTo>
                  <a:lnTo>
                    <a:pt x="211" y="253"/>
                  </a:lnTo>
                  <a:lnTo>
                    <a:pt x="200" y="259"/>
                  </a:lnTo>
                  <a:lnTo>
                    <a:pt x="190" y="264"/>
                  </a:lnTo>
                  <a:lnTo>
                    <a:pt x="180" y="271"/>
                  </a:lnTo>
                  <a:lnTo>
                    <a:pt x="175" y="279"/>
                  </a:lnTo>
                  <a:lnTo>
                    <a:pt x="173" y="291"/>
                  </a:lnTo>
                  <a:lnTo>
                    <a:pt x="180" y="306"/>
                  </a:lnTo>
                  <a:lnTo>
                    <a:pt x="180" y="311"/>
                  </a:lnTo>
                  <a:lnTo>
                    <a:pt x="178" y="315"/>
                  </a:lnTo>
                  <a:lnTo>
                    <a:pt x="175" y="318"/>
                  </a:lnTo>
                  <a:lnTo>
                    <a:pt x="171" y="321"/>
                  </a:lnTo>
                  <a:lnTo>
                    <a:pt x="159" y="315"/>
                  </a:lnTo>
                  <a:lnTo>
                    <a:pt x="153" y="301"/>
                  </a:lnTo>
                  <a:lnTo>
                    <a:pt x="146" y="286"/>
                  </a:lnTo>
                  <a:lnTo>
                    <a:pt x="136" y="276"/>
                  </a:lnTo>
                  <a:lnTo>
                    <a:pt x="129" y="278"/>
                  </a:lnTo>
                  <a:lnTo>
                    <a:pt x="121" y="278"/>
                  </a:lnTo>
                  <a:lnTo>
                    <a:pt x="114" y="278"/>
                  </a:lnTo>
                  <a:lnTo>
                    <a:pt x="106" y="276"/>
                  </a:lnTo>
                  <a:lnTo>
                    <a:pt x="99" y="276"/>
                  </a:lnTo>
                  <a:lnTo>
                    <a:pt x="94" y="278"/>
                  </a:lnTo>
                  <a:lnTo>
                    <a:pt x="89" y="283"/>
                  </a:lnTo>
                  <a:lnTo>
                    <a:pt x="86" y="290"/>
                  </a:lnTo>
                  <a:lnTo>
                    <a:pt x="82" y="291"/>
                  </a:lnTo>
                  <a:lnTo>
                    <a:pt x="77" y="293"/>
                  </a:lnTo>
                  <a:lnTo>
                    <a:pt x="72" y="293"/>
                  </a:lnTo>
                  <a:lnTo>
                    <a:pt x="67" y="293"/>
                  </a:lnTo>
                  <a:lnTo>
                    <a:pt x="61" y="276"/>
                  </a:lnTo>
                  <a:lnTo>
                    <a:pt x="51" y="258"/>
                  </a:lnTo>
                  <a:lnTo>
                    <a:pt x="42" y="239"/>
                  </a:lnTo>
                  <a:lnTo>
                    <a:pt x="37" y="221"/>
                  </a:lnTo>
                  <a:lnTo>
                    <a:pt x="42" y="216"/>
                  </a:lnTo>
                  <a:lnTo>
                    <a:pt x="49" y="216"/>
                  </a:lnTo>
                  <a:lnTo>
                    <a:pt x="56" y="218"/>
                  </a:lnTo>
                  <a:lnTo>
                    <a:pt x="61" y="221"/>
                  </a:lnTo>
                  <a:lnTo>
                    <a:pt x="66" y="231"/>
                  </a:lnTo>
                  <a:lnTo>
                    <a:pt x="72" y="239"/>
                  </a:lnTo>
                  <a:lnTo>
                    <a:pt x="81" y="248"/>
                  </a:lnTo>
                  <a:lnTo>
                    <a:pt x="89" y="254"/>
                  </a:lnTo>
                  <a:lnTo>
                    <a:pt x="101" y="256"/>
                  </a:lnTo>
                  <a:lnTo>
                    <a:pt x="113" y="258"/>
                  </a:lnTo>
                  <a:lnTo>
                    <a:pt x="124" y="258"/>
                  </a:lnTo>
                  <a:lnTo>
                    <a:pt x="134" y="253"/>
                  </a:lnTo>
                  <a:lnTo>
                    <a:pt x="129" y="234"/>
                  </a:lnTo>
                  <a:lnTo>
                    <a:pt x="123" y="216"/>
                  </a:lnTo>
                  <a:lnTo>
                    <a:pt x="114" y="199"/>
                  </a:lnTo>
                  <a:lnTo>
                    <a:pt x="106" y="184"/>
                  </a:lnTo>
                  <a:lnTo>
                    <a:pt x="91" y="186"/>
                  </a:lnTo>
                  <a:lnTo>
                    <a:pt x="76" y="186"/>
                  </a:lnTo>
                  <a:lnTo>
                    <a:pt x="62" y="182"/>
                  </a:lnTo>
                  <a:lnTo>
                    <a:pt x="49" y="177"/>
                  </a:lnTo>
                  <a:lnTo>
                    <a:pt x="37" y="171"/>
                  </a:lnTo>
                  <a:lnTo>
                    <a:pt x="26" y="162"/>
                  </a:lnTo>
                  <a:lnTo>
                    <a:pt x="16" y="152"/>
                  </a:lnTo>
                  <a:lnTo>
                    <a:pt x="7" y="142"/>
                  </a:lnTo>
                  <a:lnTo>
                    <a:pt x="0" y="125"/>
                  </a:lnTo>
                  <a:lnTo>
                    <a:pt x="0" y="107"/>
                  </a:lnTo>
                  <a:lnTo>
                    <a:pt x="5" y="89"/>
                  </a:lnTo>
                  <a:lnTo>
                    <a:pt x="14" y="73"/>
                  </a:lnTo>
                  <a:lnTo>
                    <a:pt x="19" y="68"/>
                  </a:lnTo>
                  <a:lnTo>
                    <a:pt x="26" y="63"/>
                  </a:lnTo>
                  <a:lnTo>
                    <a:pt x="32" y="60"/>
                  </a:lnTo>
                  <a:lnTo>
                    <a:pt x="41" y="57"/>
                  </a:lnTo>
                  <a:lnTo>
                    <a:pt x="46" y="53"/>
                  </a:lnTo>
                  <a:lnTo>
                    <a:pt x="49" y="48"/>
                  </a:lnTo>
                  <a:lnTo>
                    <a:pt x="51" y="42"/>
                  </a:lnTo>
                  <a:lnTo>
                    <a:pt x="46" y="33"/>
                  </a:lnTo>
                  <a:lnTo>
                    <a:pt x="46" y="23"/>
                  </a:lnTo>
                  <a:lnTo>
                    <a:pt x="44" y="15"/>
                  </a:lnTo>
                  <a:lnTo>
                    <a:pt x="44" y="8"/>
                  </a:lnTo>
                  <a:lnTo>
                    <a:pt x="51" y="1"/>
                  </a:lnTo>
                  <a:lnTo>
                    <a:pt x="59" y="0"/>
                  </a:lnTo>
                  <a:lnTo>
                    <a:pt x="66" y="3"/>
                  </a:lnTo>
                  <a:lnTo>
                    <a:pt x="72" y="8"/>
                  </a:lnTo>
                  <a:lnTo>
                    <a:pt x="79" y="13"/>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16" name="Freeform 136"/>
            <p:cNvSpPr>
              <a:spLocks/>
            </p:cNvSpPr>
            <p:nvPr/>
          </p:nvSpPr>
          <p:spPr bwMode="auto">
            <a:xfrm>
              <a:off x="4075" y="2605"/>
              <a:ext cx="189" cy="389"/>
            </a:xfrm>
            <a:custGeom>
              <a:avLst/>
              <a:gdLst/>
              <a:ahLst/>
              <a:cxnLst>
                <a:cxn ang="0">
                  <a:pos x="176" y="221"/>
                </a:cxn>
                <a:cxn ang="0">
                  <a:pos x="177" y="253"/>
                </a:cxn>
                <a:cxn ang="0">
                  <a:pos x="177" y="283"/>
                </a:cxn>
                <a:cxn ang="0">
                  <a:pos x="176" y="313"/>
                </a:cxn>
                <a:cxn ang="0">
                  <a:pos x="171" y="342"/>
                </a:cxn>
                <a:cxn ang="0">
                  <a:pos x="164" y="340"/>
                </a:cxn>
                <a:cxn ang="0">
                  <a:pos x="159" y="340"/>
                </a:cxn>
                <a:cxn ang="0">
                  <a:pos x="152" y="340"/>
                </a:cxn>
                <a:cxn ang="0">
                  <a:pos x="145" y="340"/>
                </a:cxn>
                <a:cxn ang="0">
                  <a:pos x="149" y="310"/>
                </a:cxn>
                <a:cxn ang="0">
                  <a:pos x="150" y="278"/>
                </a:cxn>
                <a:cxn ang="0">
                  <a:pos x="150" y="246"/>
                </a:cxn>
                <a:cxn ang="0">
                  <a:pos x="149" y="214"/>
                </a:cxn>
                <a:cxn ang="0">
                  <a:pos x="144" y="183"/>
                </a:cxn>
                <a:cxn ang="0">
                  <a:pos x="134" y="152"/>
                </a:cxn>
                <a:cxn ang="0">
                  <a:pos x="122" y="124"/>
                </a:cxn>
                <a:cxn ang="0">
                  <a:pos x="105" y="99"/>
                </a:cxn>
                <a:cxn ang="0">
                  <a:pos x="99" y="82"/>
                </a:cxn>
                <a:cxn ang="0">
                  <a:pos x="89" y="67"/>
                </a:cxn>
                <a:cxn ang="0">
                  <a:pos x="77" y="52"/>
                </a:cxn>
                <a:cxn ang="0">
                  <a:pos x="62" y="40"/>
                </a:cxn>
                <a:cxn ang="0">
                  <a:pos x="47" y="30"/>
                </a:cxn>
                <a:cxn ang="0">
                  <a:pos x="30" y="20"/>
                </a:cxn>
                <a:cxn ang="0">
                  <a:pos x="15" y="12"/>
                </a:cxn>
                <a:cxn ang="0">
                  <a:pos x="0" y="3"/>
                </a:cxn>
                <a:cxn ang="0">
                  <a:pos x="8" y="0"/>
                </a:cxn>
                <a:cxn ang="0">
                  <a:pos x="15" y="0"/>
                </a:cxn>
                <a:cxn ang="0">
                  <a:pos x="23" y="2"/>
                </a:cxn>
                <a:cxn ang="0">
                  <a:pos x="32" y="5"/>
                </a:cxn>
                <a:cxn ang="0">
                  <a:pos x="38" y="8"/>
                </a:cxn>
                <a:cxn ang="0">
                  <a:pos x="47" y="13"/>
                </a:cxn>
                <a:cxn ang="0">
                  <a:pos x="53" y="18"/>
                </a:cxn>
                <a:cxn ang="0">
                  <a:pos x="62" y="23"/>
                </a:cxn>
                <a:cxn ang="0">
                  <a:pos x="84" y="44"/>
                </a:cxn>
                <a:cxn ang="0">
                  <a:pos x="104" y="65"/>
                </a:cxn>
                <a:cxn ang="0">
                  <a:pos x="122" y="89"/>
                </a:cxn>
                <a:cxn ang="0">
                  <a:pos x="137" y="112"/>
                </a:cxn>
                <a:cxn ang="0">
                  <a:pos x="152" y="137"/>
                </a:cxn>
                <a:cxn ang="0">
                  <a:pos x="162" y="164"/>
                </a:cxn>
                <a:cxn ang="0">
                  <a:pos x="171" y="191"/>
                </a:cxn>
                <a:cxn ang="0">
                  <a:pos x="176" y="221"/>
                </a:cxn>
              </a:cxnLst>
              <a:rect l="0" t="0" r="r" b="b"/>
              <a:pathLst>
                <a:path w="177" h="342">
                  <a:moveTo>
                    <a:pt x="176" y="221"/>
                  </a:moveTo>
                  <a:lnTo>
                    <a:pt x="177" y="253"/>
                  </a:lnTo>
                  <a:lnTo>
                    <a:pt x="177" y="283"/>
                  </a:lnTo>
                  <a:lnTo>
                    <a:pt x="176" y="313"/>
                  </a:lnTo>
                  <a:lnTo>
                    <a:pt x="171" y="342"/>
                  </a:lnTo>
                  <a:lnTo>
                    <a:pt x="164" y="340"/>
                  </a:lnTo>
                  <a:lnTo>
                    <a:pt x="159" y="340"/>
                  </a:lnTo>
                  <a:lnTo>
                    <a:pt x="152" y="340"/>
                  </a:lnTo>
                  <a:lnTo>
                    <a:pt x="145" y="340"/>
                  </a:lnTo>
                  <a:lnTo>
                    <a:pt x="149" y="310"/>
                  </a:lnTo>
                  <a:lnTo>
                    <a:pt x="150" y="278"/>
                  </a:lnTo>
                  <a:lnTo>
                    <a:pt x="150" y="246"/>
                  </a:lnTo>
                  <a:lnTo>
                    <a:pt x="149" y="214"/>
                  </a:lnTo>
                  <a:lnTo>
                    <a:pt x="144" y="183"/>
                  </a:lnTo>
                  <a:lnTo>
                    <a:pt x="134" y="152"/>
                  </a:lnTo>
                  <a:lnTo>
                    <a:pt x="122" y="124"/>
                  </a:lnTo>
                  <a:lnTo>
                    <a:pt x="105" y="99"/>
                  </a:lnTo>
                  <a:lnTo>
                    <a:pt x="99" y="82"/>
                  </a:lnTo>
                  <a:lnTo>
                    <a:pt x="89" y="67"/>
                  </a:lnTo>
                  <a:lnTo>
                    <a:pt x="77" y="52"/>
                  </a:lnTo>
                  <a:lnTo>
                    <a:pt x="62" y="40"/>
                  </a:lnTo>
                  <a:lnTo>
                    <a:pt x="47" y="30"/>
                  </a:lnTo>
                  <a:lnTo>
                    <a:pt x="30" y="20"/>
                  </a:lnTo>
                  <a:lnTo>
                    <a:pt x="15" y="12"/>
                  </a:lnTo>
                  <a:lnTo>
                    <a:pt x="0" y="3"/>
                  </a:lnTo>
                  <a:lnTo>
                    <a:pt x="8" y="0"/>
                  </a:lnTo>
                  <a:lnTo>
                    <a:pt x="15" y="0"/>
                  </a:lnTo>
                  <a:lnTo>
                    <a:pt x="23" y="2"/>
                  </a:lnTo>
                  <a:lnTo>
                    <a:pt x="32" y="5"/>
                  </a:lnTo>
                  <a:lnTo>
                    <a:pt x="38" y="8"/>
                  </a:lnTo>
                  <a:lnTo>
                    <a:pt x="47" y="13"/>
                  </a:lnTo>
                  <a:lnTo>
                    <a:pt x="53" y="18"/>
                  </a:lnTo>
                  <a:lnTo>
                    <a:pt x="62" y="23"/>
                  </a:lnTo>
                  <a:lnTo>
                    <a:pt x="84" y="44"/>
                  </a:lnTo>
                  <a:lnTo>
                    <a:pt x="104" y="65"/>
                  </a:lnTo>
                  <a:lnTo>
                    <a:pt x="122" y="89"/>
                  </a:lnTo>
                  <a:lnTo>
                    <a:pt x="137" y="112"/>
                  </a:lnTo>
                  <a:lnTo>
                    <a:pt x="152" y="137"/>
                  </a:lnTo>
                  <a:lnTo>
                    <a:pt x="162" y="164"/>
                  </a:lnTo>
                  <a:lnTo>
                    <a:pt x="171" y="191"/>
                  </a:lnTo>
                  <a:lnTo>
                    <a:pt x="176" y="221"/>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17" name="Freeform 137"/>
            <p:cNvSpPr>
              <a:spLocks/>
            </p:cNvSpPr>
            <p:nvPr/>
          </p:nvSpPr>
          <p:spPr bwMode="auto">
            <a:xfrm>
              <a:off x="3243" y="2641"/>
              <a:ext cx="85" cy="55"/>
            </a:xfrm>
            <a:custGeom>
              <a:avLst/>
              <a:gdLst/>
              <a:ahLst/>
              <a:cxnLst>
                <a:cxn ang="0">
                  <a:pos x="80" y="37"/>
                </a:cxn>
                <a:cxn ang="0">
                  <a:pos x="80" y="42"/>
                </a:cxn>
                <a:cxn ang="0">
                  <a:pos x="77" y="45"/>
                </a:cxn>
                <a:cxn ang="0">
                  <a:pos x="72" y="47"/>
                </a:cxn>
                <a:cxn ang="0">
                  <a:pos x="69" y="49"/>
                </a:cxn>
                <a:cxn ang="0">
                  <a:pos x="60" y="44"/>
                </a:cxn>
                <a:cxn ang="0">
                  <a:pos x="52" y="40"/>
                </a:cxn>
                <a:cxn ang="0">
                  <a:pos x="42" y="37"/>
                </a:cxn>
                <a:cxn ang="0">
                  <a:pos x="34" y="32"/>
                </a:cxn>
                <a:cxn ang="0">
                  <a:pos x="24" y="29"/>
                </a:cxn>
                <a:cxn ang="0">
                  <a:pos x="15" y="24"/>
                </a:cxn>
                <a:cxn ang="0">
                  <a:pos x="7" y="17"/>
                </a:cxn>
                <a:cxn ang="0">
                  <a:pos x="0" y="10"/>
                </a:cxn>
                <a:cxn ang="0">
                  <a:pos x="7" y="0"/>
                </a:cxn>
                <a:cxn ang="0">
                  <a:pos x="17" y="5"/>
                </a:cxn>
                <a:cxn ang="0">
                  <a:pos x="25" y="9"/>
                </a:cxn>
                <a:cxn ang="0">
                  <a:pos x="35" y="12"/>
                </a:cxn>
                <a:cxn ang="0">
                  <a:pos x="45" y="15"/>
                </a:cxn>
                <a:cxn ang="0">
                  <a:pos x="54" y="20"/>
                </a:cxn>
                <a:cxn ang="0">
                  <a:pos x="64" y="25"/>
                </a:cxn>
                <a:cxn ang="0">
                  <a:pos x="72" y="30"/>
                </a:cxn>
                <a:cxn ang="0">
                  <a:pos x="80" y="37"/>
                </a:cxn>
              </a:cxnLst>
              <a:rect l="0" t="0" r="r" b="b"/>
              <a:pathLst>
                <a:path w="80" h="49">
                  <a:moveTo>
                    <a:pt x="80" y="37"/>
                  </a:moveTo>
                  <a:lnTo>
                    <a:pt x="80" y="42"/>
                  </a:lnTo>
                  <a:lnTo>
                    <a:pt x="77" y="45"/>
                  </a:lnTo>
                  <a:lnTo>
                    <a:pt x="72" y="47"/>
                  </a:lnTo>
                  <a:lnTo>
                    <a:pt x="69" y="49"/>
                  </a:lnTo>
                  <a:lnTo>
                    <a:pt x="60" y="44"/>
                  </a:lnTo>
                  <a:lnTo>
                    <a:pt x="52" y="40"/>
                  </a:lnTo>
                  <a:lnTo>
                    <a:pt x="42" y="37"/>
                  </a:lnTo>
                  <a:lnTo>
                    <a:pt x="34" y="32"/>
                  </a:lnTo>
                  <a:lnTo>
                    <a:pt x="24" y="29"/>
                  </a:lnTo>
                  <a:lnTo>
                    <a:pt x="15" y="24"/>
                  </a:lnTo>
                  <a:lnTo>
                    <a:pt x="7" y="17"/>
                  </a:lnTo>
                  <a:lnTo>
                    <a:pt x="0" y="10"/>
                  </a:lnTo>
                  <a:lnTo>
                    <a:pt x="7" y="0"/>
                  </a:lnTo>
                  <a:lnTo>
                    <a:pt x="17" y="5"/>
                  </a:lnTo>
                  <a:lnTo>
                    <a:pt x="25" y="9"/>
                  </a:lnTo>
                  <a:lnTo>
                    <a:pt x="35" y="12"/>
                  </a:lnTo>
                  <a:lnTo>
                    <a:pt x="45" y="15"/>
                  </a:lnTo>
                  <a:lnTo>
                    <a:pt x="54" y="20"/>
                  </a:lnTo>
                  <a:lnTo>
                    <a:pt x="64" y="25"/>
                  </a:lnTo>
                  <a:lnTo>
                    <a:pt x="72" y="30"/>
                  </a:lnTo>
                  <a:lnTo>
                    <a:pt x="80" y="37"/>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18" name="Freeform 138"/>
            <p:cNvSpPr>
              <a:spLocks/>
            </p:cNvSpPr>
            <p:nvPr/>
          </p:nvSpPr>
          <p:spPr bwMode="auto">
            <a:xfrm>
              <a:off x="3162" y="2650"/>
              <a:ext cx="108" cy="66"/>
            </a:xfrm>
            <a:custGeom>
              <a:avLst/>
              <a:gdLst/>
              <a:ahLst/>
              <a:cxnLst>
                <a:cxn ang="0">
                  <a:pos x="102" y="48"/>
                </a:cxn>
                <a:cxn ang="0">
                  <a:pos x="102" y="58"/>
                </a:cxn>
                <a:cxn ang="0">
                  <a:pos x="91" y="56"/>
                </a:cxn>
                <a:cxn ang="0">
                  <a:pos x="77" y="53"/>
                </a:cxn>
                <a:cxn ang="0">
                  <a:pos x="65" y="46"/>
                </a:cxn>
                <a:cxn ang="0">
                  <a:pos x="54" y="41"/>
                </a:cxn>
                <a:cxn ang="0">
                  <a:pos x="40" y="35"/>
                </a:cxn>
                <a:cxn ang="0">
                  <a:pos x="29" y="28"/>
                </a:cxn>
                <a:cxn ang="0">
                  <a:pos x="15" y="21"/>
                </a:cxn>
                <a:cxn ang="0">
                  <a:pos x="3" y="16"/>
                </a:cxn>
                <a:cxn ang="0">
                  <a:pos x="2" y="13"/>
                </a:cxn>
                <a:cxn ang="0">
                  <a:pos x="0" y="8"/>
                </a:cxn>
                <a:cxn ang="0">
                  <a:pos x="2" y="3"/>
                </a:cxn>
                <a:cxn ang="0">
                  <a:pos x="5" y="0"/>
                </a:cxn>
                <a:cxn ang="0">
                  <a:pos x="19" y="5"/>
                </a:cxn>
                <a:cxn ang="0">
                  <a:pos x="30" y="10"/>
                </a:cxn>
                <a:cxn ang="0">
                  <a:pos x="44" y="16"/>
                </a:cxn>
                <a:cxn ang="0">
                  <a:pos x="55" y="23"/>
                </a:cxn>
                <a:cxn ang="0">
                  <a:pos x="67" y="30"/>
                </a:cxn>
                <a:cxn ang="0">
                  <a:pos x="79" y="36"/>
                </a:cxn>
                <a:cxn ang="0">
                  <a:pos x="91" y="43"/>
                </a:cxn>
                <a:cxn ang="0">
                  <a:pos x="102" y="48"/>
                </a:cxn>
              </a:cxnLst>
              <a:rect l="0" t="0" r="r" b="b"/>
              <a:pathLst>
                <a:path w="102" h="58">
                  <a:moveTo>
                    <a:pt x="102" y="48"/>
                  </a:moveTo>
                  <a:lnTo>
                    <a:pt x="102" y="58"/>
                  </a:lnTo>
                  <a:lnTo>
                    <a:pt x="91" y="56"/>
                  </a:lnTo>
                  <a:lnTo>
                    <a:pt x="77" y="53"/>
                  </a:lnTo>
                  <a:lnTo>
                    <a:pt x="65" y="46"/>
                  </a:lnTo>
                  <a:lnTo>
                    <a:pt x="54" y="41"/>
                  </a:lnTo>
                  <a:lnTo>
                    <a:pt x="40" y="35"/>
                  </a:lnTo>
                  <a:lnTo>
                    <a:pt x="29" y="28"/>
                  </a:lnTo>
                  <a:lnTo>
                    <a:pt x="15" y="21"/>
                  </a:lnTo>
                  <a:lnTo>
                    <a:pt x="3" y="16"/>
                  </a:lnTo>
                  <a:lnTo>
                    <a:pt x="2" y="13"/>
                  </a:lnTo>
                  <a:lnTo>
                    <a:pt x="0" y="8"/>
                  </a:lnTo>
                  <a:lnTo>
                    <a:pt x="2" y="3"/>
                  </a:lnTo>
                  <a:lnTo>
                    <a:pt x="5" y="0"/>
                  </a:lnTo>
                  <a:lnTo>
                    <a:pt x="19" y="5"/>
                  </a:lnTo>
                  <a:lnTo>
                    <a:pt x="30" y="10"/>
                  </a:lnTo>
                  <a:lnTo>
                    <a:pt x="44" y="16"/>
                  </a:lnTo>
                  <a:lnTo>
                    <a:pt x="55" y="23"/>
                  </a:lnTo>
                  <a:lnTo>
                    <a:pt x="67" y="30"/>
                  </a:lnTo>
                  <a:lnTo>
                    <a:pt x="79" y="36"/>
                  </a:lnTo>
                  <a:lnTo>
                    <a:pt x="91" y="43"/>
                  </a:lnTo>
                  <a:lnTo>
                    <a:pt x="102" y="48"/>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19" name="Freeform 139"/>
            <p:cNvSpPr>
              <a:spLocks/>
            </p:cNvSpPr>
            <p:nvPr/>
          </p:nvSpPr>
          <p:spPr bwMode="auto">
            <a:xfrm>
              <a:off x="3918" y="2634"/>
              <a:ext cx="130" cy="41"/>
            </a:xfrm>
            <a:custGeom>
              <a:avLst/>
              <a:gdLst/>
              <a:ahLst/>
              <a:cxnLst>
                <a:cxn ang="0">
                  <a:pos x="122" y="5"/>
                </a:cxn>
                <a:cxn ang="0">
                  <a:pos x="105" y="8"/>
                </a:cxn>
                <a:cxn ang="0">
                  <a:pos x="90" y="12"/>
                </a:cxn>
                <a:cxn ang="0">
                  <a:pos x="75" y="15"/>
                </a:cxn>
                <a:cxn ang="0">
                  <a:pos x="60" y="19"/>
                </a:cxn>
                <a:cxn ang="0">
                  <a:pos x="45" y="22"/>
                </a:cxn>
                <a:cxn ang="0">
                  <a:pos x="30" y="27"/>
                </a:cxn>
                <a:cxn ang="0">
                  <a:pos x="15" y="30"/>
                </a:cxn>
                <a:cxn ang="0">
                  <a:pos x="0" y="35"/>
                </a:cxn>
                <a:cxn ang="0">
                  <a:pos x="10" y="25"/>
                </a:cxn>
                <a:cxn ang="0">
                  <a:pos x="22" y="17"/>
                </a:cxn>
                <a:cxn ang="0">
                  <a:pos x="37" y="10"/>
                </a:cxn>
                <a:cxn ang="0">
                  <a:pos x="53" y="5"/>
                </a:cxn>
                <a:cxn ang="0">
                  <a:pos x="70" y="2"/>
                </a:cxn>
                <a:cxn ang="0">
                  <a:pos x="89" y="0"/>
                </a:cxn>
                <a:cxn ang="0">
                  <a:pos x="105" y="2"/>
                </a:cxn>
                <a:cxn ang="0">
                  <a:pos x="122" y="5"/>
                </a:cxn>
              </a:cxnLst>
              <a:rect l="0" t="0" r="r" b="b"/>
              <a:pathLst>
                <a:path w="122" h="35">
                  <a:moveTo>
                    <a:pt x="122" y="5"/>
                  </a:moveTo>
                  <a:lnTo>
                    <a:pt x="105" y="8"/>
                  </a:lnTo>
                  <a:lnTo>
                    <a:pt x="90" y="12"/>
                  </a:lnTo>
                  <a:lnTo>
                    <a:pt x="75" y="15"/>
                  </a:lnTo>
                  <a:lnTo>
                    <a:pt x="60" y="19"/>
                  </a:lnTo>
                  <a:lnTo>
                    <a:pt x="45" y="22"/>
                  </a:lnTo>
                  <a:lnTo>
                    <a:pt x="30" y="27"/>
                  </a:lnTo>
                  <a:lnTo>
                    <a:pt x="15" y="30"/>
                  </a:lnTo>
                  <a:lnTo>
                    <a:pt x="0" y="35"/>
                  </a:lnTo>
                  <a:lnTo>
                    <a:pt x="10" y="25"/>
                  </a:lnTo>
                  <a:lnTo>
                    <a:pt x="22" y="17"/>
                  </a:lnTo>
                  <a:lnTo>
                    <a:pt x="37" y="10"/>
                  </a:lnTo>
                  <a:lnTo>
                    <a:pt x="53" y="5"/>
                  </a:lnTo>
                  <a:lnTo>
                    <a:pt x="70" y="2"/>
                  </a:lnTo>
                  <a:lnTo>
                    <a:pt x="89" y="0"/>
                  </a:lnTo>
                  <a:lnTo>
                    <a:pt x="105" y="2"/>
                  </a:lnTo>
                  <a:lnTo>
                    <a:pt x="122" y="5"/>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20" name="Freeform 140"/>
            <p:cNvSpPr>
              <a:spLocks/>
            </p:cNvSpPr>
            <p:nvPr/>
          </p:nvSpPr>
          <p:spPr bwMode="auto">
            <a:xfrm>
              <a:off x="3109" y="2675"/>
              <a:ext cx="55" cy="37"/>
            </a:xfrm>
            <a:custGeom>
              <a:avLst/>
              <a:gdLst/>
              <a:ahLst/>
              <a:cxnLst>
                <a:cxn ang="0">
                  <a:pos x="51" y="30"/>
                </a:cxn>
                <a:cxn ang="0">
                  <a:pos x="45" y="32"/>
                </a:cxn>
                <a:cxn ang="0">
                  <a:pos x="38" y="32"/>
                </a:cxn>
                <a:cxn ang="0">
                  <a:pos x="31" y="30"/>
                </a:cxn>
                <a:cxn ang="0">
                  <a:pos x="25" y="29"/>
                </a:cxn>
                <a:cxn ang="0">
                  <a:pos x="18" y="25"/>
                </a:cxn>
                <a:cxn ang="0">
                  <a:pos x="11" y="22"/>
                </a:cxn>
                <a:cxn ang="0">
                  <a:pos x="6" y="19"/>
                </a:cxn>
                <a:cxn ang="0">
                  <a:pos x="0" y="15"/>
                </a:cxn>
                <a:cxn ang="0">
                  <a:pos x="5" y="0"/>
                </a:cxn>
                <a:cxn ang="0">
                  <a:pos x="18" y="2"/>
                </a:cxn>
                <a:cxn ang="0">
                  <a:pos x="31" y="9"/>
                </a:cxn>
                <a:cxn ang="0">
                  <a:pos x="43" y="19"/>
                </a:cxn>
                <a:cxn ang="0">
                  <a:pos x="51" y="30"/>
                </a:cxn>
              </a:cxnLst>
              <a:rect l="0" t="0" r="r" b="b"/>
              <a:pathLst>
                <a:path w="51" h="32">
                  <a:moveTo>
                    <a:pt x="51" y="30"/>
                  </a:moveTo>
                  <a:lnTo>
                    <a:pt x="45" y="32"/>
                  </a:lnTo>
                  <a:lnTo>
                    <a:pt x="38" y="32"/>
                  </a:lnTo>
                  <a:lnTo>
                    <a:pt x="31" y="30"/>
                  </a:lnTo>
                  <a:lnTo>
                    <a:pt x="25" y="29"/>
                  </a:lnTo>
                  <a:lnTo>
                    <a:pt x="18" y="25"/>
                  </a:lnTo>
                  <a:lnTo>
                    <a:pt x="11" y="22"/>
                  </a:lnTo>
                  <a:lnTo>
                    <a:pt x="6" y="19"/>
                  </a:lnTo>
                  <a:lnTo>
                    <a:pt x="0" y="15"/>
                  </a:lnTo>
                  <a:lnTo>
                    <a:pt x="5" y="0"/>
                  </a:lnTo>
                  <a:lnTo>
                    <a:pt x="18" y="2"/>
                  </a:lnTo>
                  <a:lnTo>
                    <a:pt x="31" y="9"/>
                  </a:lnTo>
                  <a:lnTo>
                    <a:pt x="43" y="19"/>
                  </a:lnTo>
                  <a:lnTo>
                    <a:pt x="51" y="30"/>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21" name="Freeform 141"/>
            <p:cNvSpPr>
              <a:spLocks/>
            </p:cNvSpPr>
            <p:nvPr/>
          </p:nvSpPr>
          <p:spPr bwMode="auto">
            <a:xfrm>
              <a:off x="5346" y="2589"/>
              <a:ext cx="186" cy="100"/>
            </a:xfrm>
            <a:custGeom>
              <a:avLst/>
              <a:gdLst/>
              <a:ahLst/>
              <a:cxnLst>
                <a:cxn ang="0">
                  <a:pos x="40" y="87"/>
                </a:cxn>
                <a:cxn ang="0">
                  <a:pos x="3" y="85"/>
                </a:cxn>
                <a:cxn ang="0">
                  <a:pos x="3" y="82"/>
                </a:cxn>
                <a:cxn ang="0">
                  <a:pos x="5" y="80"/>
                </a:cxn>
                <a:cxn ang="0">
                  <a:pos x="5" y="77"/>
                </a:cxn>
                <a:cxn ang="0">
                  <a:pos x="5" y="75"/>
                </a:cxn>
                <a:cxn ang="0">
                  <a:pos x="0" y="72"/>
                </a:cxn>
                <a:cxn ang="0">
                  <a:pos x="25" y="70"/>
                </a:cxn>
                <a:cxn ang="0">
                  <a:pos x="50" y="67"/>
                </a:cxn>
                <a:cxn ang="0">
                  <a:pos x="74" y="62"/>
                </a:cxn>
                <a:cxn ang="0">
                  <a:pos x="99" y="54"/>
                </a:cxn>
                <a:cxn ang="0">
                  <a:pos x="120" y="43"/>
                </a:cxn>
                <a:cxn ang="0">
                  <a:pos x="141" y="32"/>
                </a:cxn>
                <a:cxn ang="0">
                  <a:pos x="159" y="17"/>
                </a:cxn>
                <a:cxn ang="0">
                  <a:pos x="176" y="0"/>
                </a:cxn>
                <a:cxn ang="0">
                  <a:pos x="167" y="20"/>
                </a:cxn>
                <a:cxn ang="0">
                  <a:pos x="156" y="35"/>
                </a:cxn>
                <a:cxn ang="0">
                  <a:pos x="141" y="50"/>
                </a:cxn>
                <a:cxn ang="0">
                  <a:pos x="124" y="62"/>
                </a:cxn>
                <a:cxn ang="0">
                  <a:pos x="104" y="70"/>
                </a:cxn>
                <a:cxn ang="0">
                  <a:pos x="82" y="79"/>
                </a:cxn>
                <a:cxn ang="0">
                  <a:pos x="62" y="84"/>
                </a:cxn>
                <a:cxn ang="0">
                  <a:pos x="40" y="87"/>
                </a:cxn>
              </a:cxnLst>
              <a:rect l="0" t="0" r="r" b="b"/>
              <a:pathLst>
                <a:path w="176" h="87">
                  <a:moveTo>
                    <a:pt x="40" y="87"/>
                  </a:moveTo>
                  <a:lnTo>
                    <a:pt x="3" y="85"/>
                  </a:lnTo>
                  <a:lnTo>
                    <a:pt x="3" y="82"/>
                  </a:lnTo>
                  <a:lnTo>
                    <a:pt x="5" y="80"/>
                  </a:lnTo>
                  <a:lnTo>
                    <a:pt x="5" y="77"/>
                  </a:lnTo>
                  <a:lnTo>
                    <a:pt x="5" y="75"/>
                  </a:lnTo>
                  <a:lnTo>
                    <a:pt x="0" y="72"/>
                  </a:lnTo>
                  <a:lnTo>
                    <a:pt x="25" y="70"/>
                  </a:lnTo>
                  <a:lnTo>
                    <a:pt x="50" y="67"/>
                  </a:lnTo>
                  <a:lnTo>
                    <a:pt x="74" y="62"/>
                  </a:lnTo>
                  <a:lnTo>
                    <a:pt x="99" y="54"/>
                  </a:lnTo>
                  <a:lnTo>
                    <a:pt x="120" y="43"/>
                  </a:lnTo>
                  <a:lnTo>
                    <a:pt x="141" y="32"/>
                  </a:lnTo>
                  <a:lnTo>
                    <a:pt x="159" y="17"/>
                  </a:lnTo>
                  <a:lnTo>
                    <a:pt x="176" y="0"/>
                  </a:lnTo>
                  <a:lnTo>
                    <a:pt x="167" y="20"/>
                  </a:lnTo>
                  <a:lnTo>
                    <a:pt x="156" y="35"/>
                  </a:lnTo>
                  <a:lnTo>
                    <a:pt x="141" y="50"/>
                  </a:lnTo>
                  <a:lnTo>
                    <a:pt x="124" y="62"/>
                  </a:lnTo>
                  <a:lnTo>
                    <a:pt x="104" y="70"/>
                  </a:lnTo>
                  <a:lnTo>
                    <a:pt x="82" y="79"/>
                  </a:lnTo>
                  <a:lnTo>
                    <a:pt x="62" y="84"/>
                  </a:lnTo>
                  <a:lnTo>
                    <a:pt x="40" y="87"/>
                  </a:lnTo>
                  <a:close/>
                </a:path>
              </a:pathLst>
            </a:custGeom>
            <a:solidFill>
              <a:srgbClr val="808080"/>
            </a:solidFill>
            <a:ln w="9525">
              <a:noFill/>
              <a:round/>
              <a:headEnd/>
              <a:tailEnd/>
            </a:ln>
          </p:spPr>
          <p:txBody>
            <a:bodyPr/>
            <a:lstStyle/>
            <a:p>
              <a:pPr algn="l">
                <a:buClr>
                  <a:srgbClr val="006600"/>
                </a:buClr>
              </a:pPr>
              <a:endParaRPr lang="en-US" dirty="0">
                <a:solidFill>
                  <a:srgbClr val="FFFFFF"/>
                </a:solidFill>
              </a:endParaRPr>
            </a:p>
          </p:txBody>
        </p:sp>
        <p:sp>
          <p:nvSpPr>
            <p:cNvPr id="122" name="Freeform 142"/>
            <p:cNvSpPr>
              <a:spLocks/>
            </p:cNvSpPr>
            <p:nvPr/>
          </p:nvSpPr>
          <p:spPr bwMode="auto">
            <a:xfrm>
              <a:off x="3042" y="2689"/>
              <a:ext cx="70" cy="45"/>
            </a:xfrm>
            <a:custGeom>
              <a:avLst/>
              <a:gdLst/>
              <a:ahLst/>
              <a:cxnLst>
                <a:cxn ang="0">
                  <a:pos x="65" y="42"/>
                </a:cxn>
                <a:cxn ang="0">
                  <a:pos x="57" y="40"/>
                </a:cxn>
                <a:cxn ang="0">
                  <a:pos x="47" y="39"/>
                </a:cxn>
                <a:cxn ang="0">
                  <a:pos x="37" y="37"/>
                </a:cxn>
                <a:cxn ang="0">
                  <a:pos x="28" y="34"/>
                </a:cxn>
                <a:cxn ang="0">
                  <a:pos x="18" y="28"/>
                </a:cxn>
                <a:cxn ang="0">
                  <a:pos x="12" y="23"/>
                </a:cxn>
                <a:cxn ang="0">
                  <a:pos x="5" y="17"/>
                </a:cxn>
                <a:cxn ang="0">
                  <a:pos x="0" y="8"/>
                </a:cxn>
                <a:cxn ang="0">
                  <a:pos x="8" y="0"/>
                </a:cxn>
                <a:cxn ang="0">
                  <a:pos x="17" y="5"/>
                </a:cxn>
                <a:cxn ang="0">
                  <a:pos x="23" y="8"/>
                </a:cxn>
                <a:cxn ang="0">
                  <a:pos x="32" y="13"/>
                </a:cxn>
                <a:cxn ang="0">
                  <a:pos x="40" y="18"/>
                </a:cxn>
                <a:cxn ang="0">
                  <a:pos x="47" y="25"/>
                </a:cxn>
                <a:cxn ang="0">
                  <a:pos x="54" y="30"/>
                </a:cxn>
                <a:cxn ang="0">
                  <a:pos x="60" y="35"/>
                </a:cxn>
                <a:cxn ang="0">
                  <a:pos x="65" y="42"/>
                </a:cxn>
              </a:cxnLst>
              <a:rect l="0" t="0" r="r" b="b"/>
              <a:pathLst>
                <a:path w="65" h="42">
                  <a:moveTo>
                    <a:pt x="65" y="42"/>
                  </a:moveTo>
                  <a:lnTo>
                    <a:pt x="57" y="40"/>
                  </a:lnTo>
                  <a:lnTo>
                    <a:pt x="47" y="39"/>
                  </a:lnTo>
                  <a:lnTo>
                    <a:pt x="37" y="37"/>
                  </a:lnTo>
                  <a:lnTo>
                    <a:pt x="28" y="34"/>
                  </a:lnTo>
                  <a:lnTo>
                    <a:pt x="18" y="28"/>
                  </a:lnTo>
                  <a:lnTo>
                    <a:pt x="12" y="23"/>
                  </a:lnTo>
                  <a:lnTo>
                    <a:pt x="5" y="17"/>
                  </a:lnTo>
                  <a:lnTo>
                    <a:pt x="0" y="8"/>
                  </a:lnTo>
                  <a:lnTo>
                    <a:pt x="8" y="0"/>
                  </a:lnTo>
                  <a:lnTo>
                    <a:pt x="17" y="5"/>
                  </a:lnTo>
                  <a:lnTo>
                    <a:pt x="23" y="8"/>
                  </a:lnTo>
                  <a:lnTo>
                    <a:pt x="32" y="13"/>
                  </a:lnTo>
                  <a:lnTo>
                    <a:pt x="40" y="18"/>
                  </a:lnTo>
                  <a:lnTo>
                    <a:pt x="47" y="25"/>
                  </a:lnTo>
                  <a:lnTo>
                    <a:pt x="54" y="30"/>
                  </a:lnTo>
                  <a:lnTo>
                    <a:pt x="60" y="35"/>
                  </a:lnTo>
                  <a:lnTo>
                    <a:pt x="65" y="42"/>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23" name="Freeform 143"/>
            <p:cNvSpPr>
              <a:spLocks/>
            </p:cNvSpPr>
            <p:nvPr/>
          </p:nvSpPr>
          <p:spPr bwMode="auto">
            <a:xfrm>
              <a:off x="4014" y="2657"/>
              <a:ext cx="84" cy="30"/>
            </a:xfrm>
            <a:custGeom>
              <a:avLst/>
              <a:gdLst/>
              <a:ahLst/>
              <a:cxnLst>
                <a:cxn ang="0">
                  <a:pos x="81" y="5"/>
                </a:cxn>
                <a:cxn ang="0">
                  <a:pos x="81" y="12"/>
                </a:cxn>
                <a:cxn ang="0">
                  <a:pos x="71" y="12"/>
                </a:cxn>
                <a:cxn ang="0">
                  <a:pos x="61" y="15"/>
                </a:cxn>
                <a:cxn ang="0">
                  <a:pos x="50" y="17"/>
                </a:cxn>
                <a:cxn ang="0">
                  <a:pos x="40" y="20"/>
                </a:cxn>
                <a:cxn ang="0">
                  <a:pos x="32" y="24"/>
                </a:cxn>
                <a:cxn ang="0">
                  <a:pos x="22" y="25"/>
                </a:cxn>
                <a:cxn ang="0">
                  <a:pos x="12" y="25"/>
                </a:cxn>
                <a:cxn ang="0">
                  <a:pos x="0" y="24"/>
                </a:cxn>
                <a:cxn ang="0">
                  <a:pos x="0" y="20"/>
                </a:cxn>
                <a:cxn ang="0">
                  <a:pos x="7" y="19"/>
                </a:cxn>
                <a:cxn ang="0">
                  <a:pos x="15" y="15"/>
                </a:cxn>
                <a:cxn ang="0">
                  <a:pos x="22" y="15"/>
                </a:cxn>
                <a:cxn ang="0">
                  <a:pos x="30" y="14"/>
                </a:cxn>
                <a:cxn ang="0">
                  <a:pos x="37" y="12"/>
                </a:cxn>
                <a:cxn ang="0">
                  <a:pos x="45" y="10"/>
                </a:cxn>
                <a:cxn ang="0">
                  <a:pos x="52" y="10"/>
                </a:cxn>
                <a:cxn ang="0">
                  <a:pos x="59" y="9"/>
                </a:cxn>
                <a:cxn ang="0">
                  <a:pos x="62" y="2"/>
                </a:cxn>
                <a:cxn ang="0">
                  <a:pos x="69" y="0"/>
                </a:cxn>
                <a:cxn ang="0">
                  <a:pos x="76" y="0"/>
                </a:cxn>
                <a:cxn ang="0">
                  <a:pos x="81" y="5"/>
                </a:cxn>
              </a:cxnLst>
              <a:rect l="0" t="0" r="r" b="b"/>
              <a:pathLst>
                <a:path w="81" h="25">
                  <a:moveTo>
                    <a:pt x="81" y="5"/>
                  </a:moveTo>
                  <a:lnTo>
                    <a:pt x="81" y="12"/>
                  </a:lnTo>
                  <a:lnTo>
                    <a:pt x="71" y="12"/>
                  </a:lnTo>
                  <a:lnTo>
                    <a:pt x="61" y="15"/>
                  </a:lnTo>
                  <a:lnTo>
                    <a:pt x="50" y="17"/>
                  </a:lnTo>
                  <a:lnTo>
                    <a:pt x="40" y="20"/>
                  </a:lnTo>
                  <a:lnTo>
                    <a:pt x="32" y="24"/>
                  </a:lnTo>
                  <a:lnTo>
                    <a:pt x="22" y="25"/>
                  </a:lnTo>
                  <a:lnTo>
                    <a:pt x="12" y="25"/>
                  </a:lnTo>
                  <a:lnTo>
                    <a:pt x="0" y="24"/>
                  </a:lnTo>
                  <a:lnTo>
                    <a:pt x="0" y="20"/>
                  </a:lnTo>
                  <a:lnTo>
                    <a:pt x="7" y="19"/>
                  </a:lnTo>
                  <a:lnTo>
                    <a:pt x="15" y="15"/>
                  </a:lnTo>
                  <a:lnTo>
                    <a:pt x="22" y="15"/>
                  </a:lnTo>
                  <a:lnTo>
                    <a:pt x="30" y="14"/>
                  </a:lnTo>
                  <a:lnTo>
                    <a:pt x="37" y="12"/>
                  </a:lnTo>
                  <a:lnTo>
                    <a:pt x="45" y="10"/>
                  </a:lnTo>
                  <a:lnTo>
                    <a:pt x="52" y="10"/>
                  </a:lnTo>
                  <a:lnTo>
                    <a:pt x="59" y="9"/>
                  </a:lnTo>
                  <a:lnTo>
                    <a:pt x="62" y="2"/>
                  </a:lnTo>
                  <a:lnTo>
                    <a:pt x="69" y="0"/>
                  </a:lnTo>
                  <a:lnTo>
                    <a:pt x="76" y="0"/>
                  </a:lnTo>
                  <a:lnTo>
                    <a:pt x="81" y="5"/>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24" name="Freeform 144"/>
            <p:cNvSpPr>
              <a:spLocks/>
            </p:cNvSpPr>
            <p:nvPr/>
          </p:nvSpPr>
          <p:spPr bwMode="auto">
            <a:xfrm>
              <a:off x="3812" y="2668"/>
              <a:ext cx="178" cy="440"/>
            </a:xfrm>
            <a:custGeom>
              <a:avLst/>
              <a:gdLst/>
              <a:ahLst/>
              <a:cxnLst>
                <a:cxn ang="0">
                  <a:pos x="36" y="203"/>
                </a:cxn>
                <a:cxn ang="0">
                  <a:pos x="39" y="216"/>
                </a:cxn>
                <a:cxn ang="0">
                  <a:pos x="46" y="230"/>
                </a:cxn>
                <a:cxn ang="0">
                  <a:pos x="52" y="240"/>
                </a:cxn>
                <a:cxn ang="0">
                  <a:pos x="61" y="251"/>
                </a:cxn>
                <a:cxn ang="0">
                  <a:pos x="67" y="262"/>
                </a:cxn>
                <a:cxn ang="0">
                  <a:pos x="76" y="273"/>
                </a:cxn>
                <a:cxn ang="0">
                  <a:pos x="84" y="283"/>
                </a:cxn>
                <a:cxn ang="0">
                  <a:pos x="91" y="295"/>
                </a:cxn>
                <a:cxn ang="0">
                  <a:pos x="159" y="362"/>
                </a:cxn>
                <a:cxn ang="0">
                  <a:pos x="169" y="365"/>
                </a:cxn>
                <a:cxn ang="0">
                  <a:pos x="164" y="372"/>
                </a:cxn>
                <a:cxn ang="0">
                  <a:pos x="156" y="377"/>
                </a:cxn>
                <a:cxn ang="0">
                  <a:pos x="148" y="380"/>
                </a:cxn>
                <a:cxn ang="0">
                  <a:pos x="139" y="385"/>
                </a:cxn>
                <a:cxn ang="0">
                  <a:pos x="104" y="357"/>
                </a:cxn>
                <a:cxn ang="0">
                  <a:pos x="74" y="325"/>
                </a:cxn>
                <a:cxn ang="0">
                  <a:pos x="46" y="290"/>
                </a:cxn>
                <a:cxn ang="0">
                  <a:pos x="24" y="253"/>
                </a:cxn>
                <a:cxn ang="0">
                  <a:pos x="9" y="215"/>
                </a:cxn>
                <a:cxn ang="0">
                  <a:pos x="0" y="173"/>
                </a:cxn>
                <a:cxn ang="0">
                  <a:pos x="0" y="129"/>
                </a:cxn>
                <a:cxn ang="0">
                  <a:pos x="9" y="84"/>
                </a:cxn>
                <a:cxn ang="0">
                  <a:pos x="10" y="71"/>
                </a:cxn>
                <a:cxn ang="0">
                  <a:pos x="15" y="59"/>
                </a:cxn>
                <a:cxn ang="0">
                  <a:pos x="21" y="49"/>
                </a:cxn>
                <a:cxn ang="0">
                  <a:pos x="27" y="37"/>
                </a:cxn>
                <a:cxn ang="0">
                  <a:pos x="36" y="27"/>
                </a:cxn>
                <a:cxn ang="0">
                  <a:pos x="44" y="19"/>
                </a:cxn>
                <a:cxn ang="0">
                  <a:pos x="52" y="9"/>
                </a:cxn>
                <a:cxn ang="0">
                  <a:pos x="61" y="0"/>
                </a:cxn>
                <a:cxn ang="0">
                  <a:pos x="51" y="22"/>
                </a:cxn>
                <a:cxn ang="0">
                  <a:pos x="39" y="45"/>
                </a:cxn>
                <a:cxn ang="0">
                  <a:pos x="31" y="71"/>
                </a:cxn>
                <a:cxn ang="0">
                  <a:pos x="24" y="97"/>
                </a:cxn>
                <a:cxn ang="0">
                  <a:pos x="21" y="124"/>
                </a:cxn>
                <a:cxn ang="0">
                  <a:pos x="21" y="151"/>
                </a:cxn>
                <a:cxn ang="0">
                  <a:pos x="26" y="178"/>
                </a:cxn>
                <a:cxn ang="0">
                  <a:pos x="36" y="203"/>
                </a:cxn>
              </a:cxnLst>
              <a:rect l="0" t="0" r="r" b="b"/>
              <a:pathLst>
                <a:path w="169" h="385">
                  <a:moveTo>
                    <a:pt x="36" y="203"/>
                  </a:moveTo>
                  <a:lnTo>
                    <a:pt x="39" y="216"/>
                  </a:lnTo>
                  <a:lnTo>
                    <a:pt x="46" y="230"/>
                  </a:lnTo>
                  <a:lnTo>
                    <a:pt x="52" y="240"/>
                  </a:lnTo>
                  <a:lnTo>
                    <a:pt x="61" y="251"/>
                  </a:lnTo>
                  <a:lnTo>
                    <a:pt x="67" y="262"/>
                  </a:lnTo>
                  <a:lnTo>
                    <a:pt x="76" y="273"/>
                  </a:lnTo>
                  <a:lnTo>
                    <a:pt x="84" y="283"/>
                  </a:lnTo>
                  <a:lnTo>
                    <a:pt x="91" y="295"/>
                  </a:lnTo>
                  <a:lnTo>
                    <a:pt x="159" y="362"/>
                  </a:lnTo>
                  <a:lnTo>
                    <a:pt x="169" y="365"/>
                  </a:lnTo>
                  <a:lnTo>
                    <a:pt x="164" y="372"/>
                  </a:lnTo>
                  <a:lnTo>
                    <a:pt x="156" y="377"/>
                  </a:lnTo>
                  <a:lnTo>
                    <a:pt x="148" y="380"/>
                  </a:lnTo>
                  <a:lnTo>
                    <a:pt x="139" y="385"/>
                  </a:lnTo>
                  <a:lnTo>
                    <a:pt x="104" y="357"/>
                  </a:lnTo>
                  <a:lnTo>
                    <a:pt x="74" y="325"/>
                  </a:lnTo>
                  <a:lnTo>
                    <a:pt x="46" y="290"/>
                  </a:lnTo>
                  <a:lnTo>
                    <a:pt x="24" y="253"/>
                  </a:lnTo>
                  <a:lnTo>
                    <a:pt x="9" y="215"/>
                  </a:lnTo>
                  <a:lnTo>
                    <a:pt x="0" y="173"/>
                  </a:lnTo>
                  <a:lnTo>
                    <a:pt x="0" y="129"/>
                  </a:lnTo>
                  <a:lnTo>
                    <a:pt x="9" y="84"/>
                  </a:lnTo>
                  <a:lnTo>
                    <a:pt x="10" y="71"/>
                  </a:lnTo>
                  <a:lnTo>
                    <a:pt x="15" y="59"/>
                  </a:lnTo>
                  <a:lnTo>
                    <a:pt x="21" y="49"/>
                  </a:lnTo>
                  <a:lnTo>
                    <a:pt x="27" y="37"/>
                  </a:lnTo>
                  <a:lnTo>
                    <a:pt x="36" y="27"/>
                  </a:lnTo>
                  <a:lnTo>
                    <a:pt x="44" y="19"/>
                  </a:lnTo>
                  <a:lnTo>
                    <a:pt x="52" y="9"/>
                  </a:lnTo>
                  <a:lnTo>
                    <a:pt x="61" y="0"/>
                  </a:lnTo>
                  <a:lnTo>
                    <a:pt x="51" y="22"/>
                  </a:lnTo>
                  <a:lnTo>
                    <a:pt x="39" y="45"/>
                  </a:lnTo>
                  <a:lnTo>
                    <a:pt x="31" y="71"/>
                  </a:lnTo>
                  <a:lnTo>
                    <a:pt x="24" y="97"/>
                  </a:lnTo>
                  <a:lnTo>
                    <a:pt x="21" y="124"/>
                  </a:lnTo>
                  <a:lnTo>
                    <a:pt x="21" y="151"/>
                  </a:lnTo>
                  <a:lnTo>
                    <a:pt x="26" y="178"/>
                  </a:lnTo>
                  <a:lnTo>
                    <a:pt x="36" y="203"/>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25" name="Freeform 145"/>
            <p:cNvSpPr>
              <a:spLocks/>
            </p:cNvSpPr>
            <p:nvPr/>
          </p:nvSpPr>
          <p:spPr bwMode="auto">
            <a:xfrm>
              <a:off x="4444" y="2650"/>
              <a:ext cx="40" cy="52"/>
            </a:xfrm>
            <a:custGeom>
              <a:avLst/>
              <a:gdLst/>
              <a:ahLst/>
              <a:cxnLst>
                <a:cxn ang="0">
                  <a:pos x="37" y="38"/>
                </a:cxn>
                <a:cxn ang="0">
                  <a:pos x="37" y="45"/>
                </a:cxn>
                <a:cxn ang="0">
                  <a:pos x="27" y="46"/>
                </a:cxn>
                <a:cxn ang="0">
                  <a:pos x="17" y="46"/>
                </a:cxn>
                <a:cxn ang="0">
                  <a:pos x="8" y="43"/>
                </a:cxn>
                <a:cxn ang="0">
                  <a:pos x="2" y="35"/>
                </a:cxn>
                <a:cxn ang="0">
                  <a:pos x="0" y="25"/>
                </a:cxn>
                <a:cxn ang="0">
                  <a:pos x="3" y="15"/>
                </a:cxn>
                <a:cxn ang="0">
                  <a:pos x="8" y="6"/>
                </a:cxn>
                <a:cxn ang="0">
                  <a:pos x="15" y="0"/>
                </a:cxn>
                <a:cxn ang="0">
                  <a:pos x="37" y="38"/>
                </a:cxn>
              </a:cxnLst>
              <a:rect l="0" t="0" r="r" b="b"/>
              <a:pathLst>
                <a:path w="37" h="46">
                  <a:moveTo>
                    <a:pt x="37" y="38"/>
                  </a:moveTo>
                  <a:lnTo>
                    <a:pt x="37" y="45"/>
                  </a:lnTo>
                  <a:lnTo>
                    <a:pt x="27" y="46"/>
                  </a:lnTo>
                  <a:lnTo>
                    <a:pt x="17" y="46"/>
                  </a:lnTo>
                  <a:lnTo>
                    <a:pt x="8" y="43"/>
                  </a:lnTo>
                  <a:lnTo>
                    <a:pt x="2" y="35"/>
                  </a:lnTo>
                  <a:lnTo>
                    <a:pt x="0" y="25"/>
                  </a:lnTo>
                  <a:lnTo>
                    <a:pt x="3" y="15"/>
                  </a:lnTo>
                  <a:lnTo>
                    <a:pt x="8" y="6"/>
                  </a:lnTo>
                  <a:lnTo>
                    <a:pt x="15" y="0"/>
                  </a:lnTo>
                  <a:lnTo>
                    <a:pt x="37" y="38"/>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26" name="Freeform 146"/>
            <p:cNvSpPr>
              <a:spLocks/>
            </p:cNvSpPr>
            <p:nvPr/>
          </p:nvSpPr>
          <p:spPr bwMode="auto">
            <a:xfrm>
              <a:off x="2982" y="2709"/>
              <a:ext cx="53" cy="37"/>
            </a:xfrm>
            <a:custGeom>
              <a:avLst/>
              <a:gdLst/>
              <a:ahLst/>
              <a:cxnLst>
                <a:cxn ang="0">
                  <a:pos x="50" y="29"/>
                </a:cxn>
                <a:cxn ang="0">
                  <a:pos x="44" y="31"/>
                </a:cxn>
                <a:cxn ang="0">
                  <a:pos x="39" y="32"/>
                </a:cxn>
                <a:cxn ang="0">
                  <a:pos x="32" y="31"/>
                </a:cxn>
                <a:cxn ang="0">
                  <a:pos x="25" y="27"/>
                </a:cxn>
                <a:cxn ang="0">
                  <a:pos x="20" y="24"/>
                </a:cxn>
                <a:cxn ang="0">
                  <a:pos x="13" y="21"/>
                </a:cxn>
                <a:cxn ang="0">
                  <a:pos x="7" y="16"/>
                </a:cxn>
                <a:cxn ang="0">
                  <a:pos x="0" y="14"/>
                </a:cxn>
                <a:cxn ang="0">
                  <a:pos x="5" y="0"/>
                </a:cxn>
                <a:cxn ang="0">
                  <a:pos x="18" y="5"/>
                </a:cxn>
                <a:cxn ang="0">
                  <a:pos x="30" y="10"/>
                </a:cxn>
                <a:cxn ang="0">
                  <a:pos x="42" y="19"/>
                </a:cxn>
                <a:cxn ang="0">
                  <a:pos x="50" y="29"/>
                </a:cxn>
              </a:cxnLst>
              <a:rect l="0" t="0" r="r" b="b"/>
              <a:pathLst>
                <a:path w="50" h="32">
                  <a:moveTo>
                    <a:pt x="50" y="29"/>
                  </a:moveTo>
                  <a:lnTo>
                    <a:pt x="44" y="31"/>
                  </a:lnTo>
                  <a:lnTo>
                    <a:pt x="39" y="32"/>
                  </a:lnTo>
                  <a:lnTo>
                    <a:pt x="32" y="31"/>
                  </a:lnTo>
                  <a:lnTo>
                    <a:pt x="25" y="27"/>
                  </a:lnTo>
                  <a:lnTo>
                    <a:pt x="20" y="24"/>
                  </a:lnTo>
                  <a:lnTo>
                    <a:pt x="13" y="21"/>
                  </a:lnTo>
                  <a:lnTo>
                    <a:pt x="7" y="16"/>
                  </a:lnTo>
                  <a:lnTo>
                    <a:pt x="0" y="14"/>
                  </a:lnTo>
                  <a:lnTo>
                    <a:pt x="5" y="0"/>
                  </a:lnTo>
                  <a:lnTo>
                    <a:pt x="18" y="5"/>
                  </a:lnTo>
                  <a:lnTo>
                    <a:pt x="30" y="10"/>
                  </a:lnTo>
                  <a:lnTo>
                    <a:pt x="42" y="19"/>
                  </a:lnTo>
                  <a:lnTo>
                    <a:pt x="50" y="29"/>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27" name="Freeform 147"/>
            <p:cNvSpPr>
              <a:spLocks/>
            </p:cNvSpPr>
            <p:nvPr/>
          </p:nvSpPr>
          <p:spPr bwMode="auto">
            <a:xfrm>
              <a:off x="5208" y="2630"/>
              <a:ext cx="269" cy="113"/>
            </a:xfrm>
            <a:custGeom>
              <a:avLst/>
              <a:gdLst/>
              <a:ahLst/>
              <a:cxnLst>
                <a:cxn ang="0">
                  <a:pos x="183" y="72"/>
                </a:cxn>
                <a:cxn ang="0">
                  <a:pos x="191" y="69"/>
                </a:cxn>
                <a:cxn ang="0">
                  <a:pos x="201" y="67"/>
                </a:cxn>
                <a:cxn ang="0">
                  <a:pos x="210" y="65"/>
                </a:cxn>
                <a:cxn ang="0">
                  <a:pos x="220" y="64"/>
                </a:cxn>
                <a:cxn ang="0">
                  <a:pos x="228" y="60"/>
                </a:cxn>
                <a:cxn ang="0">
                  <a:pos x="238" y="59"/>
                </a:cxn>
                <a:cxn ang="0">
                  <a:pos x="246" y="55"/>
                </a:cxn>
                <a:cxn ang="0">
                  <a:pos x="255" y="50"/>
                </a:cxn>
                <a:cxn ang="0">
                  <a:pos x="240" y="62"/>
                </a:cxn>
                <a:cxn ang="0">
                  <a:pos x="223" y="74"/>
                </a:cxn>
                <a:cxn ang="0">
                  <a:pos x="206" y="82"/>
                </a:cxn>
                <a:cxn ang="0">
                  <a:pos x="188" y="89"/>
                </a:cxn>
                <a:cxn ang="0">
                  <a:pos x="169" y="96"/>
                </a:cxn>
                <a:cxn ang="0">
                  <a:pos x="149" y="99"/>
                </a:cxn>
                <a:cxn ang="0">
                  <a:pos x="129" y="101"/>
                </a:cxn>
                <a:cxn ang="0">
                  <a:pos x="109" y="99"/>
                </a:cxn>
                <a:cxn ang="0">
                  <a:pos x="103" y="87"/>
                </a:cxn>
                <a:cxn ang="0">
                  <a:pos x="89" y="84"/>
                </a:cxn>
                <a:cxn ang="0">
                  <a:pos x="76" y="80"/>
                </a:cxn>
                <a:cxn ang="0">
                  <a:pos x="62" y="75"/>
                </a:cxn>
                <a:cxn ang="0">
                  <a:pos x="52" y="70"/>
                </a:cxn>
                <a:cxn ang="0">
                  <a:pos x="42" y="64"/>
                </a:cxn>
                <a:cxn ang="0">
                  <a:pos x="34" y="55"/>
                </a:cxn>
                <a:cxn ang="0">
                  <a:pos x="27" y="47"/>
                </a:cxn>
                <a:cxn ang="0">
                  <a:pos x="21" y="39"/>
                </a:cxn>
                <a:cxn ang="0">
                  <a:pos x="14" y="30"/>
                </a:cxn>
                <a:cxn ang="0">
                  <a:pos x="7" y="20"/>
                </a:cxn>
                <a:cxn ang="0">
                  <a:pos x="0" y="10"/>
                </a:cxn>
                <a:cxn ang="0">
                  <a:pos x="2" y="0"/>
                </a:cxn>
                <a:cxn ang="0">
                  <a:pos x="17" y="19"/>
                </a:cxn>
                <a:cxn ang="0">
                  <a:pos x="37" y="35"/>
                </a:cxn>
                <a:cxn ang="0">
                  <a:pos x="57" y="49"/>
                </a:cxn>
                <a:cxn ang="0">
                  <a:pos x="81" y="59"/>
                </a:cxn>
                <a:cxn ang="0">
                  <a:pos x="104" y="67"/>
                </a:cxn>
                <a:cxn ang="0">
                  <a:pos x="129" y="72"/>
                </a:cxn>
                <a:cxn ang="0">
                  <a:pos x="156" y="74"/>
                </a:cxn>
                <a:cxn ang="0">
                  <a:pos x="183" y="72"/>
                </a:cxn>
              </a:cxnLst>
              <a:rect l="0" t="0" r="r" b="b"/>
              <a:pathLst>
                <a:path w="255" h="101">
                  <a:moveTo>
                    <a:pt x="183" y="72"/>
                  </a:moveTo>
                  <a:lnTo>
                    <a:pt x="191" y="69"/>
                  </a:lnTo>
                  <a:lnTo>
                    <a:pt x="201" y="67"/>
                  </a:lnTo>
                  <a:lnTo>
                    <a:pt x="210" y="65"/>
                  </a:lnTo>
                  <a:lnTo>
                    <a:pt x="220" y="64"/>
                  </a:lnTo>
                  <a:lnTo>
                    <a:pt x="228" y="60"/>
                  </a:lnTo>
                  <a:lnTo>
                    <a:pt x="238" y="59"/>
                  </a:lnTo>
                  <a:lnTo>
                    <a:pt x="246" y="55"/>
                  </a:lnTo>
                  <a:lnTo>
                    <a:pt x="255" y="50"/>
                  </a:lnTo>
                  <a:lnTo>
                    <a:pt x="240" y="62"/>
                  </a:lnTo>
                  <a:lnTo>
                    <a:pt x="223" y="74"/>
                  </a:lnTo>
                  <a:lnTo>
                    <a:pt x="206" y="82"/>
                  </a:lnTo>
                  <a:lnTo>
                    <a:pt x="188" y="89"/>
                  </a:lnTo>
                  <a:lnTo>
                    <a:pt x="169" y="96"/>
                  </a:lnTo>
                  <a:lnTo>
                    <a:pt x="149" y="99"/>
                  </a:lnTo>
                  <a:lnTo>
                    <a:pt x="129" y="101"/>
                  </a:lnTo>
                  <a:lnTo>
                    <a:pt x="109" y="99"/>
                  </a:lnTo>
                  <a:lnTo>
                    <a:pt x="103" y="87"/>
                  </a:lnTo>
                  <a:lnTo>
                    <a:pt x="89" y="84"/>
                  </a:lnTo>
                  <a:lnTo>
                    <a:pt x="76" y="80"/>
                  </a:lnTo>
                  <a:lnTo>
                    <a:pt x="62" y="75"/>
                  </a:lnTo>
                  <a:lnTo>
                    <a:pt x="52" y="70"/>
                  </a:lnTo>
                  <a:lnTo>
                    <a:pt x="42" y="64"/>
                  </a:lnTo>
                  <a:lnTo>
                    <a:pt x="34" y="55"/>
                  </a:lnTo>
                  <a:lnTo>
                    <a:pt x="27" y="47"/>
                  </a:lnTo>
                  <a:lnTo>
                    <a:pt x="21" y="39"/>
                  </a:lnTo>
                  <a:lnTo>
                    <a:pt x="14" y="30"/>
                  </a:lnTo>
                  <a:lnTo>
                    <a:pt x="7" y="20"/>
                  </a:lnTo>
                  <a:lnTo>
                    <a:pt x="0" y="10"/>
                  </a:lnTo>
                  <a:lnTo>
                    <a:pt x="2" y="0"/>
                  </a:lnTo>
                  <a:lnTo>
                    <a:pt x="17" y="19"/>
                  </a:lnTo>
                  <a:lnTo>
                    <a:pt x="37" y="35"/>
                  </a:lnTo>
                  <a:lnTo>
                    <a:pt x="57" y="49"/>
                  </a:lnTo>
                  <a:lnTo>
                    <a:pt x="81" y="59"/>
                  </a:lnTo>
                  <a:lnTo>
                    <a:pt x="104" y="67"/>
                  </a:lnTo>
                  <a:lnTo>
                    <a:pt x="129" y="72"/>
                  </a:lnTo>
                  <a:lnTo>
                    <a:pt x="156" y="74"/>
                  </a:lnTo>
                  <a:lnTo>
                    <a:pt x="183" y="72"/>
                  </a:lnTo>
                  <a:close/>
                </a:path>
              </a:pathLst>
            </a:custGeom>
            <a:solidFill>
              <a:srgbClr val="808080"/>
            </a:solidFill>
            <a:ln w="9525">
              <a:noFill/>
              <a:round/>
              <a:headEnd/>
              <a:tailEnd/>
            </a:ln>
          </p:spPr>
          <p:txBody>
            <a:bodyPr/>
            <a:lstStyle/>
            <a:p>
              <a:pPr algn="l">
                <a:buClr>
                  <a:srgbClr val="006600"/>
                </a:buClr>
              </a:pPr>
              <a:endParaRPr lang="en-US" dirty="0">
                <a:solidFill>
                  <a:srgbClr val="FFFFFF"/>
                </a:solidFill>
              </a:endParaRPr>
            </a:p>
          </p:txBody>
        </p:sp>
        <p:sp>
          <p:nvSpPr>
            <p:cNvPr id="128" name="Freeform 148"/>
            <p:cNvSpPr>
              <a:spLocks/>
            </p:cNvSpPr>
            <p:nvPr/>
          </p:nvSpPr>
          <p:spPr bwMode="auto">
            <a:xfrm>
              <a:off x="2919" y="2718"/>
              <a:ext cx="61" cy="44"/>
            </a:xfrm>
            <a:custGeom>
              <a:avLst/>
              <a:gdLst/>
              <a:ahLst/>
              <a:cxnLst>
                <a:cxn ang="0">
                  <a:pos x="58" y="35"/>
                </a:cxn>
                <a:cxn ang="0">
                  <a:pos x="50" y="38"/>
                </a:cxn>
                <a:cxn ang="0">
                  <a:pos x="42" y="38"/>
                </a:cxn>
                <a:cxn ang="0">
                  <a:pos x="33" y="37"/>
                </a:cxn>
                <a:cxn ang="0">
                  <a:pos x="27" y="32"/>
                </a:cxn>
                <a:cxn ang="0">
                  <a:pos x="20" y="28"/>
                </a:cxn>
                <a:cxn ang="0">
                  <a:pos x="13" y="23"/>
                </a:cxn>
                <a:cxn ang="0">
                  <a:pos x="7" y="18"/>
                </a:cxn>
                <a:cxn ang="0">
                  <a:pos x="0" y="15"/>
                </a:cxn>
                <a:cxn ang="0">
                  <a:pos x="5" y="0"/>
                </a:cxn>
                <a:cxn ang="0">
                  <a:pos x="13" y="3"/>
                </a:cxn>
                <a:cxn ang="0">
                  <a:pos x="20" y="7"/>
                </a:cxn>
                <a:cxn ang="0">
                  <a:pos x="28" y="10"/>
                </a:cxn>
                <a:cxn ang="0">
                  <a:pos x="35" y="15"/>
                </a:cxn>
                <a:cxn ang="0">
                  <a:pos x="42" y="20"/>
                </a:cxn>
                <a:cxn ang="0">
                  <a:pos x="48" y="25"/>
                </a:cxn>
                <a:cxn ang="0">
                  <a:pos x="53" y="30"/>
                </a:cxn>
                <a:cxn ang="0">
                  <a:pos x="58" y="35"/>
                </a:cxn>
              </a:cxnLst>
              <a:rect l="0" t="0" r="r" b="b"/>
              <a:pathLst>
                <a:path w="58" h="38">
                  <a:moveTo>
                    <a:pt x="58" y="35"/>
                  </a:moveTo>
                  <a:lnTo>
                    <a:pt x="50" y="38"/>
                  </a:lnTo>
                  <a:lnTo>
                    <a:pt x="42" y="38"/>
                  </a:lnTo>
                  <a:lnTo>
                    <a:pt x="33" y="37"/>
                  </a:lnTo>
                  <a:lnTo>
                    <a:pt x="27" y="32"/>
                  </a:lnTo>
                  <a:lnTo>
                    <a:pt x="20" y="28"/>
                  </a:lnTo>
                  <a:lnTo>
                    <a:pt x="13" y="23"/>
                  </a:lnTo>
                  <a:lnTo>
                    <a:pt x="7" y="18"/>
                  </a:lnTo>
                  <a:lnTo>
                    <a:pt x="0" y="15"/>
                  </a:lnTo>
                  <a:lnTo>
                    <a:pt x="5" y="0"/>
                  </a:lnTo>
                  <a:lnTo>
                    <a:pt x="13" y="3"/>
                  </a:lnTo>
                  <a:lnTo>
                    <a:pt x="20" y="7"/>
                  </a:lnTo>
                  <a:lnTo>
                    <a:pt x="28" y="10"/>
                  </a:lnTo>
                  <a:lnTo>
                    <a:pt x="35" y="15"/>
                  </a:lnTo>
                  <a:lnTo>
                    <a:pt x="42" y="20"/>
                  </a:lnTo>
                  <a:lnTo>
                    <a:pt x="48" y="25"/>
                  </a:lnTo>
                  <a:lnTo>
                    <a:pt x="53" y="30"/>
                  </a:lnTo>
                  <a:lnTo>
                    <a:pt x="58" y="35"/>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29" name="Freeform 149"/>
            <p:cNvSpPr>
              <a:spLocks/>
            </p:cNvSpPr>
            <p:nvPr/>
          </p:nvSpPr>
          <p:spPr bwMode="auto">
            <a:xfrm>
              <a:off x="3209" y="2691"/>
              <a:ext cx="659" cy="570"/>
            </a:xfrm>
            <a:custGeom>
              <a:avLst/>
              <a:gdLst/>
              <a:ahLst/>
              <a:cxnLst>
                <a:cxn ang="0">
                  <a:pos x="496" y="46"/>
                </a:cxn>
                <a:cxn ang="0">
                  <a:pos x="379" y="89"/>
                </a:cxn>
                <a:cxn ang="0">
                  <a:pos x="330" y="119"/>
                </a:cxn>
                <a:cxn ang="0">
                  <a:pos x="523" y="64"/>
                </a:cxn>
                <a:cxn ang="0">
                  <a:pos x="487" y="92"/>
                </a:cxn>
                <a:cxn ang="0">
                  <a:pos x="395" y="134"/>
                </a:cxn>
                <a:cxn ang="0">
                  <a:pos x="482" y="124"/>
                </a:cxn>
                <a:cxn ang="0">
                  <a:pos x="528" y="131"/>
                </a:cxn>
                <a:cxn ang="0">
                  <a:pos x="461" y="158"/>
                </a:cxn>
                <a:cxn ang="0">
                  <a:pos x="441" y="178"/>
                </a:cxn>
                <a:cxn ang="0">
                  <a:pos x="529" y="158"/>
                </a:cxn>
                <a:cxn ang="0">
                  <a:pos x="539" y="178"/>
                </a:cxn>
                <a:cxn ang="0">
                  <a:pos x="422" y="220"/>
                </a:cxn>
                <a:cxn ang="0">
                  <a:pos x="444" y="226"/>
                </a:cxn>
                <a:cxn ang="0">
                  <a:pos x="548" y="201"/>
                </a:cxn>
                <a:cxn ang="0">
                  <a:pos x="499" y="237"/>
                </a:cxn>
                <a:cxn ang="0">
                  <a:pos x="449" y="263"/>
                </a:cxn>
                <a:cxn ang="0">
                  <a:pos x="524" y="248"/>
                </a:cxn>
                <a:cxn ang="0">
                  <a:pos x="569" y="255"/>
                </a:cxn>
                <a:cxn ang="0">
                  <a:pos x="481" y="287"/>
                </a:cxn>
                <a:cxn ang="0">
                  <a:pos x="509" y="297"/>
                </a:cxn>
                <a:cxn ang="0">
                  <a:pos x="590" y="287"/>
                </a:cxn>
                <a:cxn ang="0">
                  <a:pos x="529" y="315"/>
                </a:cxn>
                <a:cxn ang="0">
                  <a:pos x="476" y="344"/>
                </a:cxn>
                <a:cxn ang="0">
                  <a:pos x="586" y="324"/>
                </a:cxn>
                <a:cxn ang="0">
                  <a:pos x="579" y="340"/>
                </a:cxn>
                <a:cxn ang="0">
                  <a:pos x="506" y="365"/>
                </a:cxn>
                <a:cxn ang="0">
                  <a:pos x="506" y="389"/>
                </a:cxn>
                <a:cxn ang="0">
                  <a:pos x="601" y="377"/>
                </a:cxn>
                <a:cxn ang="0">
                  <a:pos x="492" y="409"/>
                </a:cxn>
                <a:cxn ang="0">
                  <a:pos x="436" y="441"/>
                </a:cxn>
                <a:cxn ang="0">
                  <a:pos x="563" y="429"/>
                </a:cxn>
                <a:cxn ang="0">
                  <a:pos x="354" y="473"/>
                </a:cxn>
                <a:cxn ang="0">
                  <a:pos x="233" y="494"/>
                </a:cxn>
                <a:cxn ang="0">
                  <a:pos x="213" y="481"/>
                </a:cxn>
                <a:cxn ang="0">
                  <a:pos x="315" y="453"/>
                </a:cxn>
                <a:cxn ang="0">
                  <a:pos x="218" y="454"/>
                </a:cxn>
                <a:cxn ang="0">
                  <a:pos x="203" y="438"/>
                </a:cxn>
                <a:cxn ang="0">
                  <a:pos x="186" y="416"/>
                </a:cxn>
                <a:cxn ang="0">
                  <a:pos x="146" y="404"/>
                </a:cxn>
                <a:cxn ang="0">
                  <a:pos x="191" y="379"/>
                </a:cxn>
                <a:cxn ang="0">
                  <a:pos x="57" y="407"/>
                </a:cxn>
                <a:cxn ang="0">
                  <a:pos x="116" y="374"/>
                </a:cxn>
                <a:cxn ang="0">
                  <a:pos x="159" y="344"/>
                </a:cxn>
                <a:cxn ang="0">
                  <a:pos x="42" y="362"/>
                </a:cxn>
                <a:cxn ang="0">
                  <a:pos x="49" y="339"/>
                </a:cxn>
                <a:cxn ang="0">
                  <a:pos x="138" y="298"/>
                </a:cxn>
                <a:cxn ang="0">
                  <a:pos x="92" y="278"/>
                </a:cxn>
                <a:cxn ang="0">
                  <a:pos x="82" y="257"/>
                </a:cxn>
                <a:cxn ang="0">
                  <a:pos x="71" y="242"/>
                </a:cxn>
                <a:cxn ang="0">
                  <a:pos x="143" y="200"/>
                </a:cxn>
                <a:cxn ang="0">
                  <a:pos x="91" y="211"/>
                </a:cxn>
                <a:cxn ang="0">
                  <a:pos x="136" y="183"/>
                </a:cxn>
                <a:cxn ang="0">
                  <a:pos x="173" y="151"/>
                </a:cxn>
                <a:cxn ang="0">
                  <a:pos x="102" y="149"/>
                </a:cxn>
                <a:cxn ang="0">
                  <a:pos x="327" y="86"/>
                </a:cxn>
                <a:cxn ang="0">
                  <a:pos x="544" y="12"/>
                </a:cxn>
              </a:cxnLst>
              <a:rect l="0" t="0" r="r" b="b"/>
              <a:pathLst>
                <a:path w="621" h="499">
                  <a:moveTo>
                    <a:pt x="574" y="0"/>
                  </a:moveTo>
                  <a:lnTo>
                    <a:pt x="566" y="14"/>
                  </a:lnTo>
                  <a:lnTo>
                    <a:pt x="554" y="24"/>
                  </a:lnTo>
                  <a:lnTo>
                    <a:pt x="543" y="32"/>
                  </a:lnTo>
                  <a:lnTo>
                    <a:pt x="528" y="37"/>
                  </a:lnTo>
                  <a:lnTo>
                    <a:pt x="513" y="42"/>
                  </a:lnTo>
                  <a:lnTo>
                    <a:pt x="496" y="46"/>
                  </a:lnTo>
                  <a:lnTo>
                    <a:pt x="481" y="49"/>
                  </a:lnTo>
                  <a:lnTo>
                    <a:pt x="466" y="54"/>
                  </a:lnTo>
                  <a:lnTo>
                    <a:pt x="449" y="64"/>
                  </a:lnTo>
                  <a:lnTo>
                    <a:pt x="432" y="71"/>
                  </a:lnTo>
                  <a:lnTo>
                    <a:pt x="415" y="77"/>
                  </a:lnTo>
                  <a:lnTo>
                    <a:pt x="397" y="84"/>
                  </a:lnTo>
                  <a:lnTo>
                    <a:pt x="379" y="89"/>
                  </a:lnTo>
                  <a:lnTo>
                    <a:pt x="360" y="96"/>
                  </a:lnTo>
                  <a:lnTo>
                    <a:pt x="343" y="104"/>
                  </a:lnTo>
                  <a:lnTo>
                    <a:pt x="327" y="113"/>
                  </a:lnTo>
                  <a:lnTo>
                    <a:pt x="327" y="114"/>
                  </a:lnTo>
                  <a:lnTo>
                    <a:pt x="327" y="116"/>
                  </a:lnTo>
                  <a:lnTo>
                    <a:pt x="328" y="118"/>
                  </a:lnTo>
                  <a:lnTo>
                    <a:pt x="330" y="119"/>
                  </a:lnTo>
                  <a:lnTo>
                    <a:pt x="359" y="113"/>
                  </a:lnTo>
                  <a:lnTo>
                    <a:pt x="385" y="106"/>
                  </a:lnTo>
                  <a:lnTo>
                    <a:pt x="414" y="97"/>
                  </a:lnTo>
                  <a:lnTo>
                    <a:pt x="441" y="89"/>
                  </a:lnTo>
                  <a:lnTo>
                    <a:pt x="469" y="82"/>
                  </a:lnTo>
                  <a:lnTo>
                    <a:pt x="496" y="72"/>
                  </a:lnTo>
                  <a:lnTo>
                    <a:pt x="523" y="64"/>
                  </a:lnTo>
                  <a:lnTo>
                    <a:pt x="549" y="56"/>
                  </a:lnTo>
                  <a:lnTo>
                    <a:pt x="551" y="69"/>
                  </a:lnTo>
                  <a:lnTo>
                    <a:pt x="544" y="74"/>
                  </a:lnTo>
                  <a:lnTo>
                    <a:pt x="531" y="77"/>
                  </a:lnTo>
                  <a:lnTo>
                    <a:pt x="519" y="82"/>
                  </a:lnTo>
                  <a:lnTo>
                    <a:pt x="504" y="87"/>
                  </a:lnTo>
                  <a:lnTo>
                    <a:pt x="487" y="92"/>
                  </a:lnTo>
                  <a:lnTo>
                    <a:pt x="472" y="101"/>
                  </a:lnTo>
                  <a:lnTo>
                    <a:pt x="459" y="108"/>
                  </a:lnTo>
                  <a:lnTo>
                    <a:pt x="444" y="116"/>
                  </a:lnTo>
                  <a:lnTo>
                    <a:pt x="427" y="123"/>
                  </a:lnTo>
                  <a:lnTo>
                    <a:pt x="410" y="128"/>
                  </a:lnTo>
                  <a:lnTo>
                    <a:pt x="394" y="131"/>
                  </a:lnTo>
                  <a:lnTo>
                    <a:pt x="395" y="134"/>
                  </a:lnTo>
                  <a:lnTo>
                    <a:pt x="407" y="134"/>
                  </a:lnTo>
                  <a:lnTo>
                    <a:pt x="420" y="133"/>
                  </a:lnTo>
                  <a:lnTo>
                    <a:pt x="434" y="133"/>
                  </a:lnTo>
                  <a:lnTo>
                    <a:pt x="446" y="131"/>
                  </a:lnTo>
                  <a:lnTo>
                    <a:pt x="459" y="131"/>
                  </a:lnTo>
                  <a:lnTo>
                    <a:pt x="471" y="128"/>
                  </a:lnTo>
                  <a:lnTo>
                    <a:pt x="482" y="124"/>
                  </a:lnTo>
                  <a:lnTo>
                    <a:pt x="494" y="119"/>
                  </a:lnTo>
                  <a:lnTo>
                    <a:pt x="541" y="104"/>
                  </a:lnTo>
                  <a:lnTo>
                    <a:pt x="544" y="114"/>
                  </a:lnTo>
                  <a:lnTo>
                    <a:pt x="544" y="121"/>
                  </a:lnTo>
                  <a:lnTo>
                    <a:pt x="541" y="126"/>
                  </a:lnTo>
                  <a:lnTo>
                    <a:pt x="534" y="129"/>
                  </a:lnTo>
                  <a:lnTo>
                    <a:pt x="528" y="131"/>
                  </a:lnTo>
                  <a:lnTo>
                    <a:pt x="519" y="134"/>
                  </a:lnTo>
                  <a:lnTo>
                    <a:pt x="513" y="138"/>
                  </a:lnTo>
                  <a:lnTo>
                    <a:pt x="507" y="143"/>
                  </a:lnTo>
                  <a:lnTo>
                    <a:pt x="496" y="146"/>
                  </a:lnTo>
                  <a:lnTo>
                    <a:pt x="484" y="151"/>
                  </a:lnTo>
                  <a:lnTo>
                    <a:pt x="472" y="154"/>
                  </a:lnTo>
                  <a:lnTo>
                    <a:pt x="461" y="158"/>
                  </a:lnTo>
                  <a:lnTo>
                    <a:pt x="447" y="163"/>
                  </a:lnTo>
                  <a:lnTo>
                    <a:pt x="436" y="166"/>
                  </a:lnTo>
                  <a:lnTo>
                    <a:pt x="424" y="171"/>
                  </a:lnTo>
                  <a:lnTo>
                    <a:pt x="412" y="176"/>
                  </a:lnTo>
                  <a:lnTo>
                    <a:pt x="412" y="180"/>
                  </a:lnTo>
                  <a:lnTo>
                    <a:pt x="425" y="178"/>
                  </a:lnTo>
                  <a:lnTo>
                    <a:pt x="441" y="178"/>
                  </a:lnTo>
                  <a:lnTo>
                    <a:pt x="456" y="178"/>
                  </a:lnTo>
                  <a:lnTo>
                    <a:pt x="471" y="176"/>
                  </a:lnTo>
                  <a:lnTo>
                    <a:pt x="486" y="175"/>
                  </a:lnTo>
                  <a:lnTo>
                    <a:pt x="501" y="171"/>
                  </a:lnTo>
                  <a:lnTo>
                    <a:pt x="514" y="166"/>
                  </a:lnTo>
                  <a:lnTo>
                    <a:pt x="526" y="158"/>
                  </a:lnTo>
                  <a:lnTo>
                    <a:pt x="529" y="158"/>
                  </a:lnTo>
                  <a:lnTo>
                    <a:pt x="531" y="158"/>
                  </a:lnTo>
                  <a:lnTo>
                    <a:pt x="534" y="156"/>
                  </a:lnTo>
                  <a:lnTo>
                    <a:pt x="536" y="154"/>
                  </a:lnTo>
                  <a:lnTo>
                    <a:pt x="538" y="161"/>
                  </a:lnTo>
                  <a:lnTo>
                    <a:pt x="541" y="166"/>
                  </a:lnTo>
                  <a:lnTo>
                    <a:pt x="541" y="171"/>
                  </a:lnTo>
                  <a:lnTo>
                    <a:pt x="539" y="178"/>
                  </a:lnTo>
                  <a:lnTo>
                    <a:pt x="523" y="185"/>
                  </a:lnTo>
                  <a:lnTo>
                    <a:pt x="506" y="191"/>
                  </a:lnTo>
                  <a:lnTo>
                    <a:pt x="489" y="198"/>
                  </a:lnTo>
                  <a:lnTo>
                    <a:pt x="472" y="203"/>
                  </a:lnTo>
                  <a:lnTo>
                    <a:pt x="456" y="208"/>
                  </a:lnTo>
                  <a:lnTo>
                    <a:pt x="439" y="213"/>
                  </a:lnTo>
                  <a:lnTo>
                    <a:pt x="422" y="220"/>
                  </a:lnTo>
                  <a:lnTo>
                    <a:pt x="405" y="226"/>
                  </a:lnTo>
                  <a:lnTo>
                    <a:pt x="405" y="230"/>
                  </a:lnTo>
                  <a:lnTo>
                    <a:pt x="405" y="231"/>
                  </a:lnTo>
                  <a:lnTo>
                    <a:pt x="409" y="235"/>
                  </a:lnTo>
                  <a:lnTo>
                    <a:pt x="410" y="237"/>
                  </a:lnTo>
                  <a:lnTo>
                    <a:pt x="427" y="231"/>
                  </a:lnTo>
                  <a:lnTo>
                    <a:pt x="444" y="226"/>
                  </a:lnTo>
                  <a:lnTo>
                    <a:pt x="461" y="221"/>
                  </a:lnTo>
                  <a:lnTo>
                    <a:pt x="477" y="216"/>
                  </a:lnTo>
                  <a:lnTo>
                    <a:pt x="494" y="211"/>
                  </a:lnTo>
                  <a:lnTo>
                    <a:pt x="511" y="206"/>
                  </a:lnTo>
                  <a:lnTo>
                    <a:pt x="528" y="201"/>
                  </a:lnTo>
                  <a:lnTo>
                    <a:pt x="544" y="198"/>
                  </a:lnTo>
                  <a:lnTo>
                    <a:pt x="548" y="201"/>
                  </a:lnTo>
                  <a:lnTo>
                    <a:pt x="551" y="206"/>
                  </a:lnTo>
                  <a:lnTo>
                    <a:pt x="553" y="211"/>
                  </a:lnTo>
                  <a:lnTo>
                    <a:pt x="553" y="218"/>
                  </a:lnTo>
                  <a:lnTo>
                    <a:pt x="541" y="225"/>
                  </a:lnTo>
                  <a:lnTo>
                    <a:pt x="528" y="228"/>
                  </a:lnTo>
                  <a:lnTo>
                    <a:pt x="513" y="233"/>
                  </a:lnTo>
                  <a:lnTo>
                    <a:pt x="499" y="237"/>
                  </a:lnTo>
                  <a:lnTo>
                    <a:pt x="486" y="240"/>
                  </a:lnTo>
                  <a:lnTo>
                    <a:pt x="471" y="243"/>
                  </a:lnTo>
                  <a:lnTo>
                    <a:pt x="457" y="250"/>
                  </a:lnTo>
                  <a:lnTo>
                    <a:pt x="446" y="257"/>
                  </a:lnTo>
                  <a:lnTo>
                    <a:pt x="446" y="258"/>
                  </a:lnTo>
                  <a:lnTo>
                    <a:pt x="447" y="262"/>
                  </a:lnTo>
                  <a:lnTo>
                    <a:pt x="449" y="263"/>
                  </a:lnTo>
                  <a:lnTo>
                    <a:pt x="451" y="267"/>
                  </a:lnTo>
                  <a:lnTo>
                    <a:pt x="462" y="263"/>
                  </a:lnTo>
                  <a:lnTo>
                    <a:pt x="476" y="260"/>
                  </a:lnTo>
                  <a:lnTo>
                    <a:pt x="487" y="258"/>
                  </a:lnTo>
                  <a:lnTo>
                    <a:pt x="499" y="255"/>
                  </a:lnTo>
                  <a:lnTo>
                    <a:pt x="513" y="252"/>
                  </a:lnTo>
                  <a:lnTo>
                    <a:pt x="524" y="248"/>
                  </a:lnTo>
                  <a:lnTo>
                    <a:pt x="534" y="245"/>
                  </a:lnTo>
                  <a:lnTo>
                    <a:pt x="546" y="242"/>
                  </a:lnTo>
                  <a:lnTo>
                    <a:pt x="554" y="240"/>
                  </a:lnTo>
                  <a:lnTo>
                    <a:pt x="561" y="243"/>
                  </a:lnTo>
                  <a:lnTo>
                    <a:pt x="566" y="248"/>
                  </a:lnTo>
                  <a:lnTo>
                    <a:pt x="569" y="255"/>
                  </a:lnTo>
                  <a:lnTo>
                    <a:pt x="569" y="255"/>
                  </a:lnTo>
                  <a:lnTo>
                    <a:pt x="558" y="262"/>
                  </a:lnTo>
                  <a:lnTo>
                    <a:pt x="544" y="267"/>
                  </a:lnTo>
                  <a:lnTo>
                    <a:pt x="533" y="272"/>
                  </a:lnTo>
                  <a:lnTo>
                    <a:pt x="519" y="275"/>
                  </a:lnTo>
                  <a:lnTo>
                    <a:pt x="506" y="280"/>
                  </a:lnTo>
                  <a:lnTo>
                    <a:pt x="492" y="283"/>
                  </a:lnTo>
                  <a:lnTo>
                    <a:pt x="481" y="287"/>
                  </a:lnTo>
                  <a:lnTo>
                    <a:pt x="467" y="292"/>
                  </a:lnTo>
                  <a:lnTo>
                    <a:pt x="469" y="298"/>
                  </a:lnTo>
                  <a:lnTo>
                    <a:pt x="474" y="300"/>
                  </a:lnTo>
                  <a:lnTo>
                    <a:pt x="479" y="302"/>
                  </a:lnTo>
                  <a:lnTo>
                    <a:pt x="484" y="304"/>
                  </a:lnTo>
                  <a:lnTo>
                    <a:pt x="497" y="300"/>
                  </a:lnTo>
                  <a:lnTo>
                    <a:pt x="509" y="297"/>
                  </a:lnTo>
                  <a:lnTo>
                    <a:pt x="523" y="293"/>
                  </a:lnTo>
                  <a:lnTo>
                    <a:pt x="536" y="292"/>
                  </a:lnTo>
                  <a:lnTo>
                    <a:pt x="549" y="290"/>
                  </a:lnTo>
                  <a:lnTo>
                    <a:pt x="563" y="288"/>
                  </a:lnTo>
                  <a:lnTo>
                    <a:pt x="574" y="287"/>
                  </a:lnTo>
                  <a:lnTo>
                    <a:pt x="588" y="285"/>
                  </a:lnTo>
                  <a:lnTo>
                    <a:pt x="590" y="287"/>
                  </a:lnTo>
                  <a:lnTo>
                    <a:pt x="590" y="288"/>
                  </a:lnTo>
                  <a:lnTo>
                    <a:pt x="590" y="290"/>
                  </a:lnTo>
                  <a:lnTo>
                    <a:pt x="588" y="292"/>
                  </a:lnTo>
                  <a:lnTo>
                    <a:pt x="573" y="298"/>
                  </a:lnTo>
                  <a:lnTo>
                    <a:pt x="558" y="304"/>
                  </a:lnTo>
                  <a:lnTo>
                    <a:pt x="543" y="310"/>
                  </a:lnTo>
                  <a:lnTo>
                    <a:pt x="529" y="315"/>
                  </a:lnTo>
                  <a:lnTo>
                    <a:pt x="514" y="320"/>
                  </a:lnTo>
                  <a:lnTo>
                    <a:pt x="499" y="325"/>
                  </a:lnTo>
                  <a:lnTo>
                    <a:pt x="484" y="332"/>
                  </a:lnTo>
                  <a:lnTo>
                    <a:pt x="469" y="337"/>
                  </a:lnTo>
                  <a:lnTo>
                    <a:pt x="471" y="339"/>
                  </a:lnTo>
                  <a:lnTo>
                    <a:pt x="472" y="342"/>
                  </a:lnTo>
                  <a:lnTo>
                    <a:pt x="476" y="344"/>
                  </a:lnTo>
                  <a:lnTo>
                    <a:pt x="479" y="345"/>
                  </a:lnTo>
                  <a:lnTo>
                    <a:pt x="497" y="344"/>
                  </a:lnTo>
                  <a:lnTo>
                    <a:pt x="516" y="339"/>
                  </a:lnTo>
                  <a:lnTo>
                    <a:pt x="533" y="335"/>
                  </a:lnTo>
                  <a:lnTo>
                    <a:pt x="551" y="330"/>
                  </a:lnTo>
                  <a:lnTo>
                    <a:pt x="568" y="327"/>
                  </a:lnTo>
                  <a:lnTo>
                    <a:pt x="586" y="324"/>
                  </a:lnTo>
                  <a:lnTo>
                    <a:pt x="603" y="324"/>
                  </a:lnTo>
                  <a:lnTo>
                    <a:pt x="621" y="325"/>
                  </a:lnTo>
                  <a:lnTo>
                    <a:pt x="615" y="329"/>
                  </a:lnTo>
                  <a:lnTo>
                    <a:pt x="606" y="332"/>
                  </a:lnTo>
                  <a:lnTo>
                    <a:pt x="598" y="335"/>
                  </a:lnTo>
                  <a:lnTo>
                    <a:pt x="588" y="337"/>
                  </a:lnTo>
                  <a:lnTo>
                    <a:pt x="579" y="340"/>
                  </a:lnTo>
                  <a:lnTo>
                    <a:pt x="571" y="344"/>
                  </a:lnTo>
                  <a:lnTo>
                    <a:pt x="564" y="347"/>
                  </a:lnTo>
                  <a:lnTo>
                    <a:pt x="558" y="354"/>
                  </a:lnTo>
                  <a:lnTo>
                    <a:pt x="544" y="355"/>
                  </a:lnTo>
                  <a:lnTo>
                    <a:pt x="531" y="357"/>
                  </a:lnTo>
                  <a:lnTo>
                    <a:pt x="518" y="360"/>
                  </a:lnTo>
                  <a:lnTo>
                    <a:pt x="506" y="365"/>
                  </a:lnTo>
                  <a:lnTo>
                    <a:pt x="492" y="371"/>
                  </a:lnTo>
                  <a:lnTo>
                    <a:pt x="481" y="376"/>
                  </a:lnTo>
                  <a:lnTo>
                    <a:pt x="469" y="382"/>
                  </a:lnTo>
                  <a:lnTo>
                    <a:pt x="457" y="389"/>
                  </a:lnTo>
                  <a:lnTo>
                    <a:pt x="471" y="397"/>
                  </a:lnTo>
                  <a:lnTo>
                    <a:pt x="487" y="394"/>
                  </a:lnTo>
                  <a:lnTo>
                    <a:pt x="506" y="389"/>
                  </a:lnTo>
                  <a:lnTo>
                    <a:pt x="523" y="386"/>
                  </a:lnTo>
                  <a:lnTo>
                    <a:pt x="541" y="382"/>
                  </a:lnTo>
                  <a:lnTo>
                    <a:pt x="559" y="381"/>
                  </a:lnTo>
                  <a:lnTo>
                    <a:pt x="576" y="377"/>
                  </a:lnTo>
                  <a:lnTo>
                    <a:pt x="595" y="372"/>
                  </a:lnTo>
                  <a:lnTo>
                    <a:pt x="611" y="369"/>
                  </a:lnTo>
                  <a:lnTo>
                    <a:pt x="601" y="377"/>
                  </a:lnTo>
                  <a:lnTo>
                    <a:pt x="591" y="386"/>
                  </a:lnTo>
                  <a:lnTo>
                    <a:pt x="581" y="391"/>
                  </a:lnTo>
                  <a:lnTo>
                    <a:pt x="568" y="386"/>
                  </a:lnTo>
                  <a:lnTo>
                    <a:pt x="549" y="392"/>
                  </a:lnTo>
                  <a:lnTo>
                    <a:pt x="531" y="397"/>
                  </a:lnTo>
                  <a:lnTo>
                    <a:pt x="511" y="402"/>
                  </a:lnTo>
                  <a:lnTo>
                    <a:pt x="492" y="409"/>
                  </a:lnTo>
                  <a:lnTo>
                    <a:pt x="474" y="414"/>
                  </a:lnTo>
                  <a:lnTo>
                    <a:pt x="456" y="419"/>
                  </a:lnTo>
                  <a:lnTo>
                    <a:pt x="437" y="426"/>
                  </a:lnTo>
                  <a:lnTo>
                    <a:pt x="419" y="432"/>
                  </a:lnTo>
                  <a:lnTo>
                    <a:pt x="424" y="438"/>
                  </a:lnTo>
                  <a:lnTo>
                    <a:pt x="429" y="441"/>
                  </a:lnTo>
                  <a:lnTo>
                    <a:pt x="436" y="441"/>
                  </a:lnTo>
                  <a:lnTo>
                    <a:pt x="442" y="441"/>
                  </a:lnTo>
                  <a:lnTo>
                    <a:pt x="449" y="439"/>
                  </a:lnTo>
                  <a:lnTo>
                    <a:pt x="457" y="438"/>
                  </a:lnTo>
                  <a:lnTo>
                    <a:pt x="464" y="438"/>
                  </a:lnTo>
                  <a:lnTo>
                    <a:pt x="471" y="438"/>
                  </a:lnTo>
                  <a:lnTo>
                    <a:pt x="553" y="421"/>
                  </a:lnTo>
                  <a:lnTo>
                    <a:pt x="563" y="429"/>
                  </a:lnTo>
                  <a:lnTo>
                    <a:pt x="533" y="436"/>
                  </a:lnTo>
                  <a:lnTo>
                    <a:pt x="504" y="443"/>
                  </a:lnTo>
                  <a:lnTo>
                    <a:pt x="472" y="449"/>
                  </a:lnTo>
                  <a:lnTo>
                    <a:pt x="442" y="454"/>
                  </a:lnTo>
                  <a:lnTo>
                    <a:pt x="412" y="459"/>
                  </a:lnTo>
                  <a:lnTo>
                    <a:pt x="382" y="466"/>
                  </a:lnTo>
                  <a:lnTo>
                    <a:pt x="354" y="473"/>
                  </a:lnTo>
                  <a:lnTo>
                    <a:pt x="325" y="479"/>
                  </a:lnTo>
                  <a:lnTo>
                    <a:pt x="310" y="481"/>
                  </a:lnTo>
                  <a:lnTo>
                    <a:pt x="295" y="483"/>
                  </a:lnTo>
                  <a:lnTo>
                    <a:pt x="280" y="484"/>
                  </a:lnTo>
                  <a:lnTo>
                    <a:pt x="263" y="488"/>
                  </a:lnTo>
                  <a:lnTo>
                    <a:pt x="248" y="491"/>
                  </a:lnTo>
                  <a:lnTo>
                    <a:pt x="233" y="494"/>
                  </a:lnTo>
                  <a:lnTo>
                    <a:pt x="216" y="496"/>
                  </a:lnTo>
                  <a:lnTo>
                    <a:pt x="201" y="499"/>
                  </a:lnTo>
                  <a:lnTo>
                    <a:pt x="200" y="496"/>
                  </a:lnTo>
                  <a:lnTo>
                    <a:pt x="200" y="493"/>
                  </a:lnTo>
                  <a:lnTo>
                    <a:pt x="198" y="488"/>
                  </a:lnTo>
                  <a:lnTo>
                    <a:pt x="198" y="484"/>
                  </a:lnTo>
                  <a:lnTo>
                    <a:pt x="213" y="481"/>
                  </a:lnTo>
                  <a:lnTo>
                    <a:pt x="230" y="478"/>
                  </a:lnTo>
                  <a:lnTo>
                    <a:pt x="245" y="476"/>
                  </a:lnTo>
                  <a:lnTo>
                    <a:pt x="260" y="473"/>
                  </a:lnTo>
                  <a:lnTo>
                    <a:pt x="273" y="469"/>
                  </a:lnTo>
                  <a:lnTo>
                    <a:pt x="288" y="464"/>
                  </a:lnTo>
                  <a:lnTo>
                    <a:pt x="302" y="459"/>
                  </a:lnTo>
                  <a:lnTo>
                    <a:pt x="315" y="453"/>
                  </a:lnTo>
                  <a:lnTo>
                    <a:pt x="308" y="446"/>
                  </a:lnTo>
                  <a:lnTo>
                    <a:pt x="293" y="446"/>
                  </a:lnTo>
                  <a:lnTo>
                    <a:pt x="278" y="448"/>
                  </a:lnTo>
                  <a:lnTo>
                    <a:pt x="263" y="449"/>
                  </a:lnTo>
                  <a:lnTo>
                    <a:pt x="248" y="451"/>
                  </a:lnTo>
                  <a:lnTo>
                    <a:pt x="233" y="453"/>
                  </a:lnTo>
                  <a:lnTo>
                    <a:pt x="218" y="454"/>
                  </a:lnTo>
                  <a:lnTo>
                    <a:pt x="205" y="458"/>
                  </a:lnTo>
                  <a:lnTo>
                    <a:pt x="189" y="459"/>
                  </a:lnTo>
                  <a:lnTo>
                    <a:pt x="184" y="453"/>
                  </a:lnTo>
                  <a:lnTo>
                    <a:pt x="183" y="446"/>
                  </a:lnTo>
                  <a:lnTo>
                    <a:pt x="183" y="441"/>
                  </a:lnTo>
                  <a:lnTo>
                    <a:pt x="191" y="439"/>
                  </a:lnTo>
                  <a:lnTo>
                    <a:pt x="203" y="438"/>
                  </a:lnTo>
                  <a:lnTo>
                    <a:pt x="211" y="431"/>
                  </a:lnTo>
                  <a:lnTo>
                    <a:pt x="220" y="422"/>
                  </a:lnTo>
                  <a:lnTo>
                    <a:pt x="228" y="417"/>
                  </a:lnTo>
                  <a:lnTo>
                    <a:pt x="225" y="414"/>
                  </a:lnTo>
                  <a:lnTo>
                    <a:pt x="211" y="412"/>
                  </a:lnTo>
                  <a:lnTo>
                    <a:pt x="200" y="412"/>
                  </a:lnTo>
                  <a:lnTo>
                    <a:pt x="186" y="416"/>
                  </a:lnTo>
                  <a:lnTo>
                    <a:pt x="174" y="417"/>
                  </a:lnTo>
                  <a:lnTo>
                    <a:pt x="163" y="419"/>
                  </a:lnTo>
                  <a:lnTo>
                    <a:pt x="151" y="421"/>
                  </a:lnTo>
                  <a:lnTo>
                    <a:pt x="139" y="417"/>
                  </a:lnTo>
                  <a:lnTo>
                    <a:pt x="129" y="412"/>
                  </a:lnTo>
                  <a:lnTo>
                    <a:pt x="138" y="407"/>
                  </a:lnTo>
                  <a:lnTo>
                    <a:pt x="146" y="404"/>
                  </a:lnTo>
                  <a:lnTo>
                    <a:pt x="154" y="402"/>
                  </a:lnTo>
                  <a:lnTo>
                    <a:pt x="164" y="399"/>
                  </a:lnTo>
                  <a:lnTo>
                    <a:pt x="173" y="397"/>
                  </a:lnTo>
                  <a:lnTo>
                    <a:pt x="181" y="394"/>
                  </a:lnTo>
                  <a:lnTo>
                    <a:pt x="188" y="391"/>
                  </a:lnTo>
                  <a:lnTo>
                    <a:pt x="194" y="384"/>
                  </a:lnTo>
                  <a:lnTo>
                    <a:pt x="191" y="379"/>
                  </a:lnTo>
                  <a:lnTo>
                    <a:pt x="171" y="382"/>
                  </a:lnTo>
                  <a:lnTo>
                    <a:pt x="153" y="387"/>
                  </a:lnTo>
                  <a:lnTo>
                    <a:pt x="133" y="391"/>
                  </a:lnTo>
                  <a:lnTo>
                    <a:pt x="114" y="394"/>
                  </a:lnTo>
                  <a:lnTo>
                    <a:pt x="96" y="399"/>
                  </a:lnTo>
                  <a:lnTo>
                    <a:pt x="77" y="402"/>
                  </a:lnTo>
                  <a:lnTo>
                    <a:pt x="57" y="407"/>
                  </a:lnTo>
                  <a:lnTo>
                    <a:pt x="39" y="412"/>
                  </a:lnTo>
                  <a:lnTo>
                    <a:pt x="34" y="401"/>
                  </a:lnTo>
                  <a:lnTo>
                    <a:pt x="51" y="396"/>
                  </a:lnTo>
                  <a:lnTo>
                    <a:pt x="67" y="391"/>
                  </a:lnTo>
                  <a:lnTo>
                    <a:pt x="84" y="386"/>
                  </a:lnTo>
                  <a:lnTo>
                    <a:pt x="99" y="379"/>
                  </a:lnTo>
                  <a:lnTo>
                    <a:pt x="116" y="374"/>
                  </a:lnTo>
                  <a:lnTo>
                    <a:pt x="133" y="367"/>
                  </a:lnTo>
                  <a:lnTo>
                    <a:pt x="148" y="360"/>
                  </a:lnTo>
                  <a:lnTo>
                    <a:pt x="164" y="355"/>
                  </a:lnTo>
                  <a:lnTo>
                    <a:pt x="164" y="352"/>
                  </a:lnTo>
                  <a:lnTo>
                    <a:pt x="163" y="349"/>
                  </a:lnTo>
                  <a:lnTo>
                    <a:pt x="161" y="347"/>
                  </a:lnTo>
                  <a:lnTo>
                    <a:pt x="159" y="344"/>
                  </a:lnTo>
                  <a:lnTo>
                    <a:pt x="144" y="349"/>
                  </a:lnTo>
                  <a:lnTo>
                    <a:pt x="128" y="354"/>
                  </a:lnTo>
                  <a:lnTo>
                    <a:pt x="111" y="355"/>
                  </a:lnTo>
                  <a:lnTo>
                    <a:pt x="94" y="357"/>
                  </a:lnTo>
                  <a:lnTo>
                    <a:pt x="76" y="359"/>
                  </a:lnTo>
                  <a:lnTo>
                    <a:pt x="59" y="360"/>
                  </a:lnTo>
                  <a:lnTo>
                    <a:pt x="42" y="362"/>
                  </a:lnTo>
                  <a:lnTo>
                    <a:pt x="25" y="365"/>
                  </a:lnTo>
                  <a:lnTo>
                    <a:pt x="20" y="365"/>
                  </a:lnTo>
                  <a:lnTo>
                    <a:pt x="19" y="360"/>
                  </a:lnTo>
                  <a:lnTo>
                    <a:pt x="17" y="355"/>
                  </a:lnTo>
                  <a:lnTo>
                    <a:pt x="17" y="349"/>
                  </a:lnTo>
                  <a:lnTo>
                    <a:pt x="32" y="344"/>
                  </a:lnTo>
                  <a:lnTo>
                    <a:pt x="49" y="339"/>
                  </a:lnTo>
                  <a:lnTo>
                    <a:pt x="66" y="335"/>
                  </a:lnTo>
                  <a:lnTo>
                    <a:pt x="82" y="332"/>
                  </a:lnTo>
                  <a:lnTo>
                    <a:pt x="97" y="327"/>
                  </a:lnTo>
                  <a:lnTo>
                    <a:pt x="114" y="322"/>
                  </a:lnTo>
                  <a:lnTo>
                    <a:pt x="129" y="314"/>
                  </a:lnTo>
                  <a:lnTo>
                    <a:pt x="143" y="304"/>
                  </a:lnTo>
                  <a:lnTo>
                    <a:pt x="138" y="298"/>
                  </a:lnTo>
                  <a:lnTo>
                    <a:pt x="4" y="319"/>
                  </a:lnTo>
                  <a:lnTo>
                    <a:pt x="0" y="309"/>
                  </a:lnTo>
                  <a:lnTo>
                    <a:pt x="17" y="300"/>
                  </a:lnTo>
                  <a:lnTo>
                    <a:pt x="35" y="293"/>
                  </a:lnTo>
                  <a:lnTo>
                    <a:pt x="54" y="288"/>
                  </a:lnTo>
                  <a:lnTo>
                    <a:pt x="74" y="283"/>
                  </a:lnTo>
                  <a:lnTo>
                    <a:pt x="92" y="278"/>
                  </a:lnTo>
                  <a:lnTo>
                    <a:pt x="109" y="272"/>
                  </a:lnTo>
                  <a:lnTo>
                    <a:pt x="126" y="263"/>
                  </a:lnTo>
                  <a:lnTo>
                    <a:pt x="141" y="250"/>
                  </a:lnTo>
                  <a:lnTo>
                    <a:pt x="126" y="248"/>
                  </a:lnTo>
                  <a:lnTo>
                    <a:pt x="111" y="250"/>
                  </a:lnTo>
                  <a:lnTo>
                    <a:pt x="96" y="253"/>
                  </a:lnTo>
                  <a:lnTo>
                    <a:pt x="82" y="257"/>
                  </a:lnTo>
                  <a:lnTo>
                    <a:pt x="69" y="260"/>
                  </a:lnTo>
                  <a:lnTo>
                    <a:pt x="54" y="265"/>
                  </a:lnTo>
                  <a:lnTo>
                    <a:pt x="40" y="268"/>
                  </a:lnTo>
                  <a:lnTo>
                    <a:pt x="25" y="270"/>
                  </a:lnTo>
                  <a:lnTo>
                    <a:pt x="39" y="257"/>
                  </a:lnTo>
                  <a:lnTo>
                    <a:pt x="54" y="248"/>
                  </a:lnTo>
                  <a:lnTo>
                    <a:pt x="71" y="242"/>
                  </a:lnTo>
                  <a:lnTo>
                    <a:pt x="87" y="237"/>
                  </a:lnTo>
                  <a:lnTo>
                    <a:pt x="104" y="230"/>
                  </a:lnTo>
                  <a:lnTo>
                    <a:pt x="123" y="225"/>
                  </a:lnTo>
                  <a:lnTo>
                    <a:pt x="138" y="215"/>
                  </a:lnTo>
                  <a:lnTo>
                    <a:pt x="151" y="203"/>
                  </a:lnTo>
                  <a:lnTo>
                    <a:pt x="148" y="200"/>
                  </a:lnTo>
                  <a:lnTo>
                    <a:pt x="143" y="200"/>
                  </a:lnTo>
                  <a:lnTo>
                    <a:pt x="136" y="200"/>
                  </a:lnTo>
                  <a:lnTo>
                    <a:pt x="128" y="201"/>
                  </a:lnTo>
                  <a:lnTo>
                    <a:pt x="121" y="203"/>
                  </a:lnTo>
                  <a:lnTo>
                    <a:pt x="112" y="206"/>
                  </a:lnTo>
                  <a:lnTo>
                    <a:pt x="106" y="208"/>
                  </a:lnTo>
                  <a:lnTo>
                    <a:pt x="99" y="210"/>
                  </a:lnTo>
                  <a:lnTo>
                    <a:pt x="91" y="211"/>
                  </a:lnTo>
                  <a:lnTo>
                    <a:pt x="84" y="213"/>
                  </a:lnTo>
                  <a:lnTo>
                    <a:pt x="76" y="215"/>
                  </a:lnTo>
                  <a:lnTo>
                    <a:pt x="67" y="215"/>
                  </a:lnTo>
                  <a:lnTo>
                    <a:pt x="81" y="201"/>
                  </a:lnTo>
                  <a:lnTo>
                    <a:pt x="97" y="193"/>
                  </a:lnTo>
                  <a:lnTo>
                    <a:pt x="116" y="188"/>
                  </a:lnTo>
                  <a:lnTo>
                    <a:pt x="136" y="183"/>
                  </a:lnTo>
                  <a:lnTo>
                    <a:pt x="154" y="178"/>
                  </a:lnTo>
                  <a:lnTo>
                    <a:pt x="173" y="171"/>
                  </a:lnTo>
                  <a:lnTo>
                    <a:pt x="189" y="163"/>
                  </a:lnTo>
                  <a:lnTo>
                    <a:pt x="203" y="149"/>
                  </a:lnTo>
                  <a:lnTo>
                    <a:pt x="193" y="144"/>
                  </a:lnTo>
                  <a:lnTo>
                    <a:pt x="183" y="146"/>
                  </a:lnTo>
                  <a:lnTo>
                    <a:pt x="173" y="151"/>
                  </a:lnTo>
                  <a:lnTo>
                    <a:pt x="161" y="154"/>
                  </a:lnTo>
                  <a:lnTo>
                    <a:pt x="72" y="168"/>
                  </a:lnTo>
                  <a:lnTo>
                    <a:pt x="71" y="164"/>
                  </a:lnTo>
                  <a:lnTo>
                    <a:pt x="71" y="161"/>
                  </a:lnTo>
                  <a:lnTo>
                    <a:pt x="69" y="159"/>
                  </a:lnTo>
                  <a:lnTo>
                    <a:pt x="69" y="156"/>
                  </a:lnTo>
                  <a:lnTo>
                    <a:pt x="102" y="149"/>
                  </a:lnTo>
                  <a:lnTo>
                    <a:pt x="134" y="141"/>
                  </a:lnTo>
                  <a:lnTo>
                    <a:pt x="166" y="133"/>
                  </a:lnTo>
                  <a:lnTo>
                    <a:pt x="200" y="124"/>
                  </a:lnTo>
                  <a:lnTo>
                    <a:pt x="231" y="116"/>
                  </a:lnTo>
                  <a:lnTo>
                    <a:pt x="263" y="106"/>
                  </a:lnTo>
                  <a:lnTo>
                    <a:pt x="295" y="96"/>
                  </a:lnTo>
                  <a:lnTo>
                    <a:pt x="327" y="86"/>
                  </a:lnTo>
                  <a:lnTo>
                    <a:pt x="357" y="76"/>
                  </a:lnTo>
                  <a:lnTo>
                    <a:pt x="389" y="66"/>
                  </a:lnTo>
                  <a:lnTo>
                    <a:pt x="420" y="56"/>
                  </a:lnTo>
                  <a:lnTo>
                    <a:pt x="451" y="44"/>
                  </a:lnTo>
                  <a:lnTo>
                    <a:pt x="482" y="34"/>
                  </a:lnTo>
                  <a:lnTo>
                    <a:pt x="513" y="22"/>
                  </a:lnTo>
                  <a:lnTo>
                    <a:pt x="544" y="12"/>
                  </a:lnTo>
                  <a:lnTo>
                    <a:pt x="574"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30" name="Freeform 150"/>
            <p:cNvSpPr>
              <a:spLocks/>
            </p:cNvSpPr>
            <p:nvPr/>
          </p:nvSpPr>
          <p:spPr bwMode="auto">
            <a:xfrm>
              <a:off x="3880" y="2689"/>
              <a:ext cx="102" cy="48"/>
            </a:xfrm>
            <a:custGeom>
              <a:avLst/>
              <a:gdLst/>
              <a:ahLst/>
              <a:cxnLst>
                <a:cxn ang="0">
                  <a:pos x="95" y="0"/>
                </a:cxn>
                <a:cxn ang="0">
                  <a:pos x="85" y="10"/>
                </a:cxn>
                <a:cxn ang="0">
                  <a:pos x="73" y="16"/>
                </a:cxn>
                <a:cxn ang="0">
                  <a:pos x="62" y="20"/>
                </a:cxn>
                <a:cxn ang="0">
                  <a:pos x="48" y="21"/>
                </a:cxn>
                <a:cxn ang="0">
                  <a:pos x="35" y="23"/>
                </a:cxn>
                <a:cxn ang="0">
                  <a:pos x="23" y="26"/>
                </a:cxn>
                <a:cxn ang="0">
                  <a:pos x="10" y="33"/>
                </a:cxn>
                <a:cxn ang="0">
                  <a:pos x="0" y="42"/>
                </a:cxn>
                <a:cxn ang="0">
                  <a:pos x="6" y="32"/>
                </a:cxn>
                <a:cxn ang="0">
                  <a:pos x="15" y="25"/>
                </a:cxn>
                <a:cxn ang="0">
                  <a:pos x="25" y="18"/>
                </a:cxn>
                <a:cxn ang="0">
                  <a:pos x="35" y="15"/>
                </a:cxn>
                <a:cxn ang="0">
                  <a:pos x="47" y="11"/>
                </a:cxn>
                <a:cxn ang="0">
                  <a:pos x="58" y="8"/>
                </a:cxn>
                <a:cxn ang="0">
                  <a:pos x="70" y="5"/>
                </a:cxn>
                <a:cxn ang="0">
                  <a:pos x="82" y="0"/>
                </a:cxn>
                <a:cxn ang="0">
                  <a:pos x="95" y="0"/>
                </a:cxn>
              </a:cxnLst>
              <a:rect l="0" t="0" r="r" b="b"/>
              <a:pathLst>
                <a:path w="95" h="42">
                  <a:moveTo>
                    <a:pt x="95" y="0"/>
                  </a:moveTo>
                  <a:lnTo>
                    <a:pt x="85" y="10"/>
                  </a:lnTo>
                  <a:lnTo>
                    <a:pt x="73" y="16"/>
                  </a:lnTo>
                  <a:lnTo>
                    <a:pt x="62" y="20"/>
                  </a:lnTo>
                  <a:lnTo>
                    <a:pt x="48" y="21"/>
                  </a:lnTo>
                  <a:lnTo>
                    <a:pt x="35" y="23"/>
                  </a:lnTo>
                  <a:lnTo>
                    <a:pt x="23" y="26"/>
                  </a:lnTo>
                  <a:lnTo>
                    <a:pt x="10" y="33"/>
                  </a:lnTo>
                  <a:lnTo>
                    <a:pt x="0" y="42"/>
                  </a:lnTo>
                  <a:lnTo>
                    <a:pt x="6" y="32"/>
                  </a:lnTo>
                  <a:lnTo>
                    <a:pt x="15" y="25"/>
                  </a:lnTo>
                  <a:lnTo>
                    <a:pt x="25" y="18"/>
                  </a:lnTo>
                  <a:lnTo>
                    <a:pt x="35" y="15"/>
                  </a:lnTo>
                  <a:lnTo>
                    <a:pt x="47" y="11"/>
                  </a:lnTo>
                  <a:lnTo>
                    <a:pt x="58" y="8"/>
                  </a:lnTo>
                  <a:lnTo>
                    <a:pt x="70" y="5"/>
                  </a:lnTo>
                  <a:lnTo>
                    <a:pt x="82" y="0"/>
                  </a:lnTo>
                  <a:lnTo>
                    <a:pt x="95"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31" name="Freeform 151"/>
            <p:cNvSpPr>
              <a:spLocks/>
            </p:cNvSpPr>
            <p:nvPr/>
          </p:nvSpPr>
          <p:spPr bwMode="auto">
            <a:xfrm>
              <a:off x="4092" y="2691"/>
              <a:ext cx="49" cy="25"/>
            </a:xfrm>
            <a:custGeom>
              <a:avLst/>
              <a:gdLst/>
              <a:ahLst/>
              <a:cxnLst>
                <a:cxn ang="0">
                  <a:pos x="45" y="9"/>
                </a:cxn>
                <a:cxn ang="0">
                  <a:pos x="37" y="12"/>
                </a:cxn>
                <a:cxn ang="0">
                  <a:pos x="28" y="17"/>
                </a:cxn>
                <a:cxn ang="0">
                  <a:pos x="18" y="20"/>
                </a:cxn>
                <a:cxn ang="0">
                  <a:pos x="8" y="22"/>
                </a:cxn>
                <a:cxn ang="0">
                  <a:pos x="5" y="19"/>
                </a:cxn>
                <a:cxn ang="0">
                  <a:pos x="2" y="15"/>
                </a:cxn>
                <a:cxn ang="0">
                  <a:pos x="0" y="14"/>
                </a:cxn>
                <a:cxn ang="0">
                  <a:pos x="0" y="9"/>
                </a:cxn>
                <a:cxn ang="0">
                  <a:pos x="12" y="5"/>
                </a:cxn>
                <a:cxn ang="0">
                  <a:pos x="23" y="0"/>
                </a:cxn>
                <a:cxn ang="0">
                  <a:pos x="35" y="0"/>
                </a:cxn>
                <a:cxn ang="0">
                  <a:pos x="45" y="9"/>
                </a:cxn>
              </a:cxnLst>
              <a:rect l="0" t="0" r="r" b="b"/>
              <a:pathLst>
                <a:path w="45" h="22">
                  <a:moveTo>
                    <a:pt x="45" y="9"/>
                  </a:moveTo>
                  <a:lnTo>
                    <a:pt x="37" y="12"/>
                  </a:lnTo>
                  <a:lnTo>
                    <a:pt x="28" y="17"/>
                  </a:lnTo>
                  <a:lnTo>
                    <a:pt x="18" y="20"/>
                  </a:lnTo>
                  <a:lnTo>
                    <a:pt x="8" y="22"/>
                  </a:lnTo>
                  <a:lnTo>
                    <a:pt x="5" y="19"/>
                  </a:lnTo>
                  <a:lnTo>
                    <a:pt x="2" y="15"/>
                  </a:lnTo>
                  <a:lnTo>
                    <a:pt x="0" y="14"/>
                  </a:lnTo>
                  <a:lnTo>
                    <a:pt x="0" y="9"/>
                  </a:lnTo>
                  <a:lnTo>
                    <a:pt x="12" y="5"/>
                  </a:lnTo>
                  <a:lnTo>
                    <a:pt x="23" y="0"/>
                  </a:lnTo>
                  <a:lnTo>
                    <a:pt x="35" y="0"/>
                  </a:lnTo>
                  <a:lnTo>
                    <a:pt x="45" y="9"/>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32" name="Freeform 152"/>
            <p:cNvSpPr>
              <a:spLocks/>
            </p:cNvSpPr>
            <p:nvPr/>
          </p:nvSpPr>
          <p:spPr bwMode="auto">
            <a:xfrm>
              <a:off x="2860" y="2743"/>
              <a:ext cx="110" cy="76"/>
            </a:xfrm>
            <a:custGeom>
              <a:avLst/>
              <a:gdLst/>
              <a:ahLst/>
              <a:cxnLst>
                <a:cxn ang="0">
                  <a:pos x="103" y="57"/>
                </a:cxn>
                <a:cxn ang="0">
                  <a:pos x="103" y="63"/>
                </a:cxn>
                <a:cxn ang="0">
                  <a:pos x="102" y="63"/>
                </a:cxn>
                <a:cxn ang="0">
                  <a:pos x="100" y="63"/>
                </a:cxn>
                <a:cxn ang="0">
                  <a:pos x="97" y="65"/>
                </a:cxn>
                <a:cxn ang="0">
                  <a:pos x="95" y="67"/>
                </a:cxn>
                <a:cxn ang="0">
                  <a:pos x="83" y="62"/>
                </a:cxn>
                <a:cxn ang="0">
                  <a:pos x="72" y="57"/>
                </a:cxn>
                <a:cxn ang="0">
                  <a:pos x="60" y="50"/>
                </a:cxn>
                <a:cxn ang="0">
                  <a:pos x="48" y="43"/>
                </a:cxn>
                <a:cxn ang="0">
                  <a:pos x="36" y="36"/>
                </a:cxn>
                <a:cxn ang="0">
                  <a:pos x="25" y="30"/>
                </a:cxn>
                <a:cxn ang="0">
                  <a:pos x="13" y="23"/>
                </a:cxn>
                <a:cxn ang="0">
                  <a:pos x="1" y="16"/>
                </a:cxn>
                <a:cxn ang="0">
                  <a:pos x="0" y="10"/>
                </a:cxn>
                <a:cxn ang="0">
                  <a:pos x="3" y="3"/>
                </a:cxn>
                <a:cxn ang="0">
                  <a:pos x="8" y="0"/>
                </a:cxn>
                <a:cxn ang="0">
                  <a:pos x="15" y="0"/>
                </a:cxn>
                <a:cxn ang="0">
                  <a:pos x="26" y="8"/>
                </a:cxn>
                <a:cxn ang="0">
                  <a:pos x="38" y="15"/>
                </a:cxn>
                <a:cxn ang="0">
                  <a:pos x="50" y="21"/>
                </a:cxn>
                <a:cxn ang="0">
                  <a:pos x="60" y="28"/>
                </a:cxn>
                <a:cxn ang="0">
                  <a:pos x="72" y="35"/>
                </a:cxn>
                <a:cxn ang="0">
                  <a:pos x="82" y="41"/>
                </a:cxn>
                <a:cxn ang="0">
                  <a:pos x="92" y="48"/>
                </a:cxn>
                <a:cxn ang="0">
                  <a:pos x="103" y="57"/>
                </a:cxn>
              </a:cxnLst>
              <a:rect l="0" t="0" r="r" b="b"/>
              <a:pathLst>
                <a:path w="103" h="67">
                  <a:moveTo>
                    <a:pt x="103" y="57"/>
                  </a:moveTo>
                  <a:lnTo>
                    <a:pt x="103" y="63"/>
                  </a:lnTo>
                  <a:lnTo>
                    <a:pt x="102" y="63"/>
                  </a:lnTo>
                  <a:lnTo>
                    <a:pt x="100" y="63"/>
                  </a:lnTo>
                  <a:lnTo>
                    <a:pt x="97" y="65"/>
                  </a:lnTo>
                  <a:lnTo>
                    <a:pt x="95" y="67"/>
                  </a:lnTo>
                  <a:lnTo>
                    <a:pt x="83" y="62"/>
                  </a:lnTo>
                  <a:lnTo>
                    <a:pt x="72" y="57"/>
                  </a:lnTo>
                  <a:lnTo>
                    <a:pt x="60" y="50"/>
                  </a:lnTo>
                  <a:lnTo>
                    <a:pt x="48" y="43"/>
                  </a:lnTo>
                  <a:lnTo>
                    <a:pt x="36" y="36"/>
                  </a:lnTo>
                  <a:lnTo>
                    <a:pt x="25" y="30"/>
                  </a:lnTo>
                  <a:lnTo>
                    <a:pt x="13" y="23"/>
                  </a:lnTo>
                  <a:lnTo>
                    <a:pt x="1" y="16"/>
                  </a:lnTo>
                  <a:lnTo>
                    <a:pt x="0" y="10"/>
                  </a:lnTo>
                  <a:lnTo>
                    <a:pt x="3" y="3"/>
                  </a:lnTo>
                  <a:lnTo>
                    <a:pt x="8" y="0"/>
                  </a:lnTo>
                  <a:lnTo>
                    <a:pt x="15" y="0"/>
                  </a:lnTo>
                  <a:lnTo>
                    <a:pt x="26" y="8"/>
                  </a:lnTo>
                  <a:lnTo>
                    <a:pt x="38" y="15"/>
                  </a:lnTo>
                  <a:lnTo>
                    <a:pt x="50" y="21"/>
                  </a:lnTo>
                  <a:lnTo>
                    <a:pt x="60" y="28"/>
                  </a:lnTo>
                  <a:lnTo>
                    <a:pt x="72" y="35"/>
                  </a:lnTo>
                  <a:lnTo>
                    <a:pt x="82" y="41"/>
                  </a:lnTo>
                  <a:lnTo>
                    <a:pt x="92" y="48"/>
                  </a:lnTo>
                  <a:lnTo>
                    <a:pt x="103" y="57"/>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33" name="Freeform 153"/>
            <p:cNvSpPr>
              <a:spLocks/>
            </p:cNvSpPr>
            <p:nvPr/>
          </p:nvSpPr>
          <p:spPr bwMode="auto">
            <a:xfrm>
              <a:off x="3931" y="2712"/>
              <a:ext cx="267" cy="362"/>
            </a:xfrm>
            <a:custGeom>
              <a:avLst/>
              <a:gdLst/>
              <a:ahLst/>
              <a:cxnLst>
                <a:cxn ang="0">
                  <a:pos x="144" y="62"/>
                </a:cxn>
                <a:cxn ang="0">
                  <a:pos x="122" y="57"/>
                </a:cxn>
                <a:cxn ang="0">
                  <a:pos x="95" y="69"/>
                </a:cxn>
                <a:cxn ang="0">
                  <a:pos x="73" y="70"/>
                </a:cxn>
                <a:cxn ang="0">
                  <a:pos x="50" y="79"/>
                </a:cxn>
                <a:cxn ang="0">
                  <a:pos x="45" y="92"/>
                </a:cxn>
                <a:cxn ang="0">
                  <a:pos x="70" y="104"/>
                </a:cxn>
                <a:cxn ang="0">
                  <a:pos x="90" y="129"/>
                </a:cxn>
                <a:cxn ang="0">
                  <a:pos x="117" y="126"/>
                </a:cxn>
                <a:cxn ang="0">
                  <a:pos x="113" y="106"/>
                </a:cxn>
                <a:cxn ang="0">
                  <a:pos x="122" y="92"/>
                </a:cxn>
                <a:cxn ang="0">
                  <a:pos x="152" y="72"/>
                </a:cxn>
                <a:cxn ang="0">
                  <a:pos x="169" y="141"/>
                </a:cxn>
                <a:cxn ang="0">
                  <a:pos x="185" y="181"/>
                </a:cxn>
                <a:cxn ang="0">
                  <a:pos x="212" y="196"/>
                </a:cxn>
                <a:cxn ang="0">
                  <a:pos x="241" y="211"/>
                </a:cxn>
                <a:cxn ang="0">
                  <a:pos x="251" y="240"/>
                </a:cxn>
                <a:cxn ang="0">
                  <a:pos x="234" y="253"/>
                </a:cxn>
                <a:cxn ang="0">
                  <a:pos x="210" y="255"/>
                </a:cxn>
                <a:cxn ang="0">
                  <a:pos x="187" y="261"/>
                </a:cxn>
                <a:cxn ang="0">
                  <a:pos x="199" y="214"/>
                </a:cxn>
                <a:cxn ang="0">
                  <a:pos x="169" y="235"/>
                </a:cxn>
                <a:cxn ang="0">
                  <a:pos x="155" y="275"/>
                </a:cxn>
                <a:cxn ang="0">
                  <a:pos x="130" y="251"/>
                </a:cxn>
                <a:cxn ang="0">
                  <a:pos x="97" y="221"/>
                </a:cxn>
                <a:cxn ang="0">
                  <a:pos x="63" y="216"/>
                </a:cxn>
                <a:cxn ang="0">
                  <a:pos x="65" y="243"/>
                </a:cxn>
                <a:cxn ang="0">
                  <a:pos x="92" y="256"/>
                </a:cxn>
                <a:cxn ang="0">
                  <a:pos x="117" y="275"/>
                </a:cxn>
                <a:cxn ang="0">
                  <a:pos x="85" y="318"/>
                </a:cxn>
                <a:cxn ang="0">
                  <a:pos x="60" y="300"/>
                </a:cxn>
                <a:cxn ang="0">
                  <a:pos x="38" y="278"/>
                </a:cxn>
                <a:cxn ang="0">
                  <a:pos x="33" y="245"/>
                </a:cxn>
                <a:cxn ang="0">
                  <a:pos x="60" y="189"/>
                </a:cxn>
                <a:cxn ang="0">
                  <a:pos x="92" y="204"/>
                </a:cxn>
                <a:cxn ang="0">
                  <a:pos x="125" y="209"/>
                </a:cxn>
                <a:cxn ang="0">
                  <a:pos x="157" y="201"/>
                </a:cxn>
                <a:cxn ang="0">
                  <a:pos x="174" y="178"/>
                </a:cxn>
                <a:cxn ang="0">
                  <a:pos x="145" y="179"/>
                </a:cxn>
                <a:cxn ang="0">
                  <a:pos x="67" y="168"/>
                </a:cxn>
                <a:cxn ang="0">
                  <a:pos x="63" y="183"/>
                </a:cxn>
                <a:cxn ang="0">
                  <a:pos x="26" y="131"/>
                </a:cxn>
                <a:cxn ang="0">
                  <a:pos x="0" y="79"/>
                </a:cxn>
                <a:cxn ang="0">
                  <a:pos x="26" y="24"/>
                </a:cxn>
                <a:cxn ang="0">
                  <a:pos x="77" y="0"/>
                </a:cxn>
                <a:cxn ang="0">
                  <a:pos x="128" y="10"/>
                </a:cxn>
              </a:cxnLst>
              <a:rect l="0" t="0" r="r" b="b"/>
              <a:pathLst>
                <a:path w="252" h="318">
                  <a:moveTo>
                    <a:pt x="144" y="20"/>
                  </a:moveTo>
                  <a:lnTo>
                    <a:pt x="152" y="65"/>
                  </a:lnTo>
                  <a:lnTo>
                    <a:pt x="144" y="62"/>
                  </a:lnTo>
                  <a:lnTo>
                    <a:pt x="137" y="60"/>
                  </a:lnTo>
                  <a:lnTo>
                    <a:pt x="128" y="59"/>
                  </a:lnTo>
                  <a:lnTo>
                    <a:pt x="122" y="57"/>
                  </a:lnTo>
                  <a:lnTo>
                    <a:pt x="110" y="74"/>
                  </a:lnTo>
                  <a:lnTo>
                    <a:pt x="103" y="70"/>
                  </a:lnTo>
                  <a:lnTo>
                    <a:pt x="95" y="69"/>
                  </a:lnTo>
                  <a:lnTo>
                    <a:pt x="88" y="69"/>
                  </a:lnTo>
                  <a:lnTo>
                    <a:pt x="80" y="69"/>
                  </a:lnTo>
                  <a:lnTo>
                    <a:pt x="73" y="70"/>
                  </a:lnTo>
                  <a:lnTo>
                    <a:pt x="65" y="72"/>
                  </a:lnTo>
                  <a:lnTo>
                    <a:pt x="58" y="75"/>
                  </a:lnTo>
                  <a:lnTo>
                    <a:pt x="50" y="79"/>
                  </a:lnTo>
                  <a:lnTo>
                    <a:pt x="46" y="82"/>
                  </a:lnTo>
                  <a:lnTo>
                    <a:pt x="45" y="87"/>
                  </a:lnTo>
                  <a:lnTo>
                    <a:pt x="45" y="92"/>
                  </a:lnTo>
                  <a:lnTo>
                    <a:pt x="48" y="97"/>
                  </a:lnTo>
                  <a:lnTo>
                    <a:pt x="58" y="102"/>
                  </a:lnTo>
                  <a:lnTo>
                    <a:pt x="70" y="104"/>
                  </a:lnTo>
                  <a:lnTo>
                    <a:pt x="82" y="106"/>
                  </a:lnTo>
                  <a:lnTo>
                    <a:pt x="88" y="114"/>
                  </a:lnTo>
                  <a:lnTo>
                    <a:pt x="90" y="129"/>
                  </a:lnTo>
                  <a:lnTo>
                    <a:pt x="100" y="132"/>
                  </a:lnTo>
                  <a:lnTo>
                    <a:pt x="108" y="131"/>
                  </a:lnTo>
                  <a:lnTo>
                    <a:pt x="117" y="126"/>
                  </a:lnTo>
                  <a:lnTo>
                    <a:pt x="125" y="122"/>
                  </a:lnTo>
                  <a:lnTo>
                    <a:pt x="120" y="114"/>
                  </a:lnTo>
                  <a:lnTo>
                    <a:pt x="113" y="106"/>
                  </a:lnTo>
                  <a:lnTo>
                    <a:pt x="110" y="97"/>
                  </a:lnTo>
                  <a:lnTo>
                    <a:pt x="110" y="86"/>
                  </a:lnTo>
                  <a:lnTo>
                    <a:pt x="122" y="92"/>
                  </a:lnTo>
                  <a:lnTo>
                    <a:pt x="133" y="91"/>
                  </a:lnTo>
                  <a:lnTo>
                    <a:pt x="145" y="84"/>
                  </a:lnTo>
                  <a:lnTo>
                    <a:pt x="152" y="72"/>
                  </a:lnTo>
                  <a:lnTo>
                    <a:pt x="155" y="96"/>
                  </a:lnTo>
                  <a:lnTo>
                    <a:pt x="160" y="119"/>
                  </a:lnTo>
                  <a:lnTo>
                    <a:pt x="169" y="141"/>
                  </a:lnTo>
                  <a:lnTo>
                    <a:pt x="180" y="161"/>
                  </a:lnTo>
                  <a:lnTo>
                    <a:pt x="180" y="173"/>
                  </a:lnTo>
                  <a:lnTo>
                    <a:pt x="185" y="181"/>
                  </a:lnTo>
                  <a:lnTo>
                    <a:pt x="192" y="188"/>
                  </a:lnTo>
                  <a:lnTo>
                    <a:pt x="202" y="193"/>
                  </a:lnTo>
                  <a:lnTo>
                    <a:pt x="212" y="196"/>
                  </a:lnTo>
                  <a:lnTo>
                    <a:pt x="222" y="201"/>
                  </a:lnTo>
                  <a:lnTo>
                    <a:pt x="232" y="204"/>
                  </a:lnTo>
                  <a:lnTo>
                    <a:pt x="241" y="211"/>
                  </a:lnTo>
                  <a:lnTo>
                    <a:pt x="249" y="220"/>
                  </a:lnTo>
                  <a:lnTo>
                    <a:pt x="252" y="228"/>
                  </a:lnTo>
                  <a:lnTo>
                    <a:pt x="251" y="240"/>
                  </a:lnTo>
                  <a:lnTo>
                    <a:pt x="247" y="250"/>
                  </a:lnTo>
                  <a:lnTo>
                    <a:pt x="241" y="251"/>
                  </a:lnTo>
                  <a:lnTo>
                    <a:pt x="234" y="253"/>
                  </a:lnTo>
                  <a:lnTo>
                    <a:pt x="227" y="255"/>
                  </a:lnTo>
                  <a:lnTo>
                    <a:pt x="219" y="255"/>
                  </a:lnTo>
                  <a:lnTo>
                    <a:pt x="210" y="255"/>
                  </a:lnTo>
                  <a:lnTo>
                    <a:pt x="202" y="256"/>
                  </a:lnTo>
                  <a:lnTo>
                    <a:pt x="194" y="258"/>
                  </a:lnTo>
                  <a:lnTo>
                    <a:pt x="187" y="261"/>
                  </a:lnTo>
                  <a:lnTo>
                    <a:pt x="192" y="246"/>
                  </a:lnTo>
                  <a:lnTo>
                    <a:pt x="197" y="230"/>
                  </a:lnTo>
                  <a:lnTo>
                    <a:pt x="199" y="214"/>
                  </a:lnTo>
                  <a:lnTo>
                    <a:pt x="194" y="201"/>
                  </a:lnTo>
                  <a:lnTo>
                    <a:pt x="179" y="216"/>
                  </a:lnTo>
                  <a:lnTo>
                    <a:pt x="169" y="235"/>
                  </a:lnTo>
                  <a:lnTo>
                    <a:pt x="164" y="255"/>
                  </a:lnTo>
                  <a:lnTo>
                    <a:pt x="159" y="275"/>
                  </a:lnTo>
                  <a:lnTo>
                    <a:pt x="155" y="275"/>
                  </a:lnTo>
                  <a:lnTo>
                    <a:pt x="155" y="261"/>
                  </a:lnTo>
                  <a:lnTo>
                    <a:pt x="145" y="255"/>
                  </a:lnTo>
                  <a:lnTo>
                    <a:pt x="130" y="251"/>
                  </a:lnTo>
                  <a:lnTo>
                    <a:pt x="118" y="245"/>
                  </a:lnTo>
                  <a:lnTo>
                    <a:pt x="107" y="235"/>
                  </a:lnTo>
                  <a:lnTo>
                    <a:pt x="97" y="221"/>
                  </a:lnTo>
                  <a:lnTo>
                    <a:pt x="87" y="211"/>
                  </a:lnTo>
                  <a:lnTo>
                    <a:pt x="70" y="209"/>
                  </a:lnTo>
                  <a:lnTo>
                    <a:pt x="63" y="216"/>
                  </a:lnTo>
                  <a:lnTo>
                    <a:pt x="60" y="225"/>
                  </a:lnTo>
                  <a:lnTo>
                    <a:pt x="60" y="235"/>
                  </a:lnTo>
                  <a:lnTo>
                    <a:pt x="65" y="243"/>
                  </a:lnTo>
                  <a:lnTo>
                    <a:pt x="73" y="246"/>
                  </a:lnTo>
                  <a:lnTo>
                    <a:pt x="83" y="250"/>
                  </a:lnTo>
                  <a:lnTo>
                    <a:pt x="92" y="256"/>
                  </a:lnTo>
                  <a:lnTo>
                    <a:pt x="100" y="261"/>
                  </a:lnTo>
                  <a:lnTo>
                    <a:pt x="108" y="268"/>
                  </a:lnTo>
                  <a:lnTo>
                    <a:pt x="117" y="275"/>
                  </a:lnTo>
                  <a:lnTo>
                    <a:pt x="127" y="280"/>
                  </a:lnTo>
                  <a:lnTo>
                    <a:pt x="135" y="283"/>
                  </a:lnTo>
                  <a:lnTo>
                    <a:pt x="85" y="318"/>
                  </a:lnTo>
                  <a:lnTo>
                    <a:pt x="77" y="313"/>
                  </a:lnTo>
                  <a:lnTo>
                    <a:pt x="68" y="307"/>
                  </a:lnTo>
                  <a:lnTo>
                    <a:pt x="60" y="300"/>
                  </a:lnTo>
                  <a:lnTo>
                    <a:pt x="53" y="293"/>
                  </a:lnTo>
                  <a:lnTo>
                    <a:pt x="45" y="285"/>
                  </a:lnTo>
                  <a:lnTo>
                    <a:pt x="38" y="278"/>
                  </a:lnTo>
                  <a:lnTo>
                    <a:pt x="33" y="271"/>
                  </a:lnTo>
                  <a:lnTo>
                    <a:pt x="26" y="265"/>
                  </a:lnTo>
                  <a:lnTo>
                    <a:pt x="33" y="245"/>
                  </a:lnTo>
                  <a:lnTo>
                    <a:pt x="43" y="226"/>
                  </a:lnTo>
                  <a:lnTo>
                    <a:pt x="53" y="209"/>
                  </a:lnTo>
                  <a:lnTo>
                    <a:pt x="60" y="189"/>
                  </a:lnTo>
                  <a:lnTo>
                    <a:pt x="70" y="196"/>
                  </a:lnTo>
                  <a:lnTo>
                    <a:pt x="80" y="201"/>
                  </a:lnTo>
                  <a:lnTo>
                    <a:pt x="92" y="204"/>
                  </a:lnTo>
                  <a:lnTo>
                    <a:pt x="102" y="206"/>
                  </a:lnTo>
                  <a:lnTo>
                    <a:pt x="113" y="208"/>
                  </a:lnTo>
                  <a:lnTo>
                    <a:pt x="125" y="209"/>
                  </a:lnTo>
                  <a:lnTo>
                    <a:pt x="137" y="209"/>
                  </a:lnTo>
                  <a:lnTo>
                    <a:pt x="150" y="209"/>
                  </a:lnTo>
                  <a:lnTo>
                    <a:pt x="157" y="201"/>
                  </a:lnTo>
                  <a:lnTo>
                    <a:pt x="167" y="196"/>
                  </a:lnTo>
                  <a:lnTo>
                    <a:pt x="175" y="189"/>
                  </a:lnTo>
                  <a:lnTo>
                    <a:pt x="174" y="178"/>
                  </a:lnTo>
                  <a:lnTo>
                    <a:pt x="165" y="173"/>
                  </a:lnTo>
                  <a:lnTo>
                    <a:pt x="155" y="174"/>
                  </a:lnTo>
                  <a:lnTo>
                    <a:pt x="145" y="179"/>
                  </a:lnTo>
                  <a:lnTo>
                    <a:pt x="137" y="183"/>
                  </a:lnTo>
                  <a:lnTo>
                    <a:pt x="72" y="166"/>
                  </a:lnTo>
                  <a:lnTo>
                    <a:pt x="67" y="168"/>
                  </a:lnTo>
                  <a:lnTo>
                    <a:pt x="65" y="171"/>
                  </a:lnTo>
                  <a:lnTo>
                    <a:pt x="63" y="176"/>
                  </a:lnTo>
                  <a:lnTo>
                    <a:pt x="63" y="183"/>
                  </a:lnTo>
                  <a:lnTo>
                    <a:pt x="53" y="164"/>
                  </a:lnTo>
                  <a:lnTo>
                    <a:pt x="40" y="147"/>
                  </a:lnTo>
                  <a:lnTo>
                    <a:pt x="26" y="131"/>
                  </a:lnTo>
                  <a:lnTo>
                    <a:pt x="13" y="114"/>
                  </a:lnTo>
                  <a:lnTo>
                    <a:pt x="3" y="97"/>
                  </a:lnTo>
                  <a:lnTo>
                    <a:pt x="0" y="79"/>
                  </a:lnTo>
                  <a:lnTo>
                    <a:pt x="1" y="59"/>
                  </a:lnTo>
                  <a:lnTo>
                    <a:pt x="13" y="37"/>
                  </a:lnTo>
                  <a:lnTo>
                    <a:pt x="26" y="24"/>
                  </a:lnTo>
                  <a:lnTo>
                    <a:pt x="41" y="12"/>
                  </a:lnTo>
                  <a:lnTo>
                    <a:pt x="58" y="5"/>
                  </a:lnTo>
                  <a:lnTo>
                    <a:pt x="77" y="0"/>
                  </a:lnTo>
                  <a:lnTo>
                    <a:pt x="93" y="0"/>
                  </a:lnTo>
                  <a:lnTo>
                    <a:pt x="112" y="3"/>
                  </a:lnTo>
                  <a:lnTo>
                    <a:pt x="128" y="10"/>
                  </a:lnTo>
                  <a:lnTo>
                    <a:pt x="144" y="2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34" name="Freeform 154"/>
            <p:cNvSpPr>
              <a:spLocks/>
            </p:cNvSpPr>
            <p:nvPr/>
          </p:nvSpPr>
          <p:spPr bwMode="auto">
            <a:xfrm>
              <a:off x="5288" y="2652"/>
              <a:ext cx="244" cy="148"/>
            </a:xfrm>
            <a:custGeom>
              <a:avLst/>
              <a:gdLst/>
              <a:ahLst/>
              <a:cxnLst>
                <a:cxn ang="0">
                  <a:pos x="227" y="47"/>
                </a:cxn>
                <a:cxn ang="0">
                  <a:pos x="216" y="69"/>
                </a:cxn>
                <a:cxn ang="0">
                  <a:pos x="201" y="85"/>
                </a:cxn>
                <a:cxn ang="0">
                  <a:pos x="182" y="99"/>
                </a:cxn>
                <a:cxn ang="0">
                  <a:pos x="164" y="110"/>
                </a:cxn>
                <a:cxn ang="0">
                  <a:pos x="142" y="117"/>
                </a:cxn>
                <a:cxn ang="0">
                  <a:pos x="120" y="124"/>
                </a:cxn>
                <a:cxn ang="0">
                  <a:pos x="97" y="127"/>
                </a:cxn>
                <a:cxn ang="0">
                  <a:pos x="75" y="129"/>
                </a:cxn>
                <a:cxn ang="0">
                  <a:pos x="65" y="124"/>
                </a:cxn>
                <a:cxn ang="0">
                  <a:pos x="57" y="119"/>
                </a:cxn>
                <a:cxn ang="0">
                  <a:pos x="47" y="115"/>
                </a:cxn>
                <a:cxn ang="0">
                  <a:pos x="38" y="110"/>
                </a:cxn>
                <a:cxn ang="0">
                  <a:pos x="28" y="107"/>
                </a:cxn>
                <a:cxn ang="0">
                  <a:pos x="18" y="102"/>
                </a:cxn>
                <a:cxn ang="0">
                  <a:pos x="10" y="97"/>
                </a:cxn>
                <a:cxn ang="0">
                  <a:pos x="0" y="92"/>
                </a:cxn>
                <a:cxn ang="0">
                  <a:pos x="27" y="94"/>
                </a:cxn>
                <a:cxn ang="0">
                  <a:pos x="55" y="95"/>
                </a:cxn>
                <a:cxn ang="0">
                  <a:pos x="83" y="92"/>
                </a:cxn>
                <a:cxn ang="0">
                  <a:pos x="110" y="89"/>
                </a:cxn>
                <a:cxn ang="0">
                  <a:pos x="137" y="80"/>
                </a:cxn>
                <a:cxn ang="0">
                  <a:pos x="162" y="70"/>
                </a:cxn>
                <a:cxn ang="0">
                  <a:pos x="184" y="55"/>
                </a:cxn>
                <a:cxn ang="0">
                  <a:pos x="204" y="37"/>
                </a:cxn>
                <a:cxn ang="0">
                  <a:pos x="211" y="28"/>
                </a:cxn>
                <a:cxn ang="0">
                  <a:pos x="212" y="17"/>
                </a:cxn>
                <a:cxn ang="0">
                  <a:pos x="216" y="7"/>
                </a:cxn>
                <a:cxn ang="0">
                  <a:pos x="224" y="0"/>
                </a:cxn>
                <a:cxn ang="0">
                  <a:pos x="229" y="8"/>
                </a:cxn>
                <a:cxn ang="0">
                  <a:pos x="231" y="20"/>
                </a:cxn>
                <a:cxn ang="0">
                  <a:pos x="231" y="35"/>
                </a:cxn>
                <a:cxn ang="0">
                  <a:pos x="227" y="47"/>
                </a:cxn>
              </a:cxnLst>
              <a:rect l="0" t="0" r="r" b="b"/>
              <a:pathLst>
                <a:path w="231" h="129">
                  <a:moveTo>
                    <a:pt x="227" y="47"/>
                  </a:moveTo>
                  <a:lnTo>
                    <a:pt x="216" y="69"/>
                  </a:lnTo>
                  <a:lnTo>
                    <a:pt x="201" y="85"/>
                  </a:lnTo>
                  <a:lnTo>
                    <a:pt x="182" y="99"/>
                  </a:lnTo>
                  <a:lnTo>
                    <a:pt x="164" y="110"/>
                  </a:lnTo>
                  <a:lnTo>
                    <a:pt x="142" y="117"/>
                  </a:lnTo>
                  <a:lnTo>
                    <a:pt x="120" y="124"/>
                  </a:lnTo>
                  <a:lnTo>
                    <a:pt x="97" y="127"/>
                  </a:lnTo>
                  <a:lnTo>
                    <a:pt x="75" y="129"/>
                  </a:lnTo>
                  <a:lnTo>
                    <a:pt x="65" y="124"/>
                  </a:lnTo>
                  <a:lnTo>
                    <a:pt x="57" y="119"/>
                  </a:lnTo>
                  <a:lnTo>
                    <a:pt x="47" y="115"/>
                  </a:lnTo>
                  <a:lnTo>
                    <a:pt x="38" y="110"/>
                  </a:lnTo>
                  <a:lnTo>
                    <a:pt x="28" y="107"/>
                  </a:lnTo>
                  <a:lnTo>
                    <a:pt x="18" y="102"/>
                  </a:lnTo>
                  <a:lnTo>
                    <a:pt x="10" y="97"/>
                  </a:lnTo>
                  <a:lnTo>
                    <a:pt x="0" y="92"/>
                  </a:lnTo>
                  <a:lnTo>
                    <a:pt x="27" y="94"/>
                  </a:lnTo>
                  <a:lnTo>
                    <a:pt x="55" y="95"/>
                  </a:lnTo>
                  <a:lnTo>
                    <a:pt x="83" y="92"/>
                  </a:lnTo>
                  <a:lnTo>
                    <a:pt x="110" y="89"/>
                  </a:lnTo>
                  <a:lnTo>
                    <a:pt x="137" y="80"/>
                  </a:lnTo>
                  <a:lnTo>
                    <a:pt x="162" y="70"/>
                  </a:lnTo>
                  <a:lnTo>
                    <a:pt x="184" y="55"/>
                  </a:lnTo>
                  <a:lnTo>
                    <a:pt x="204" y="37"/>
                  </a:lnTo>
                  <a:lnTo>
                    <a:pt x="211" y="28"/>
                  </a:lnTo>
                  <a:lnTo>
                    <a:pt x="212" y="17"/>
                  </a:lnTo>
                  <a:lnTo>
                    <a:pt x="216" y="7"/>
                  </a:lnTo>
                  <a:lnTo>
                    <a:pt x="224" y="0"/>
                  </a:lnTo>
                  <a:lnTo>
                    <a:pt x="229" y="8"/>
                  </a:lnTo>
                  <a:lnTo>
                    <a:pt x="231" y="20"/>
                  </a:lnTo>
                  <a:lnTo>
                    <a:pt x="231" y="35"/>
                  </a:lnTo>
                  <a:lnTo>
                    <a:pt x="227" y="47"/>
                  </a:lnTo>
                  <a:close/>
                </a:path>
              </a:pathLst>
            </a:custGeom>
            <a:solidFill>
              <a:srgbClr val="808080"/>
            </a:solidFill>
            <a:ln w="9525">
              <a:noFill/>
              <a:round/>
              <a:headEnd/>
              <a:tailEnd/>
            </a:ln>
          </p:spPr>
          <p:txBody>
            <a:bodyPr/>
            <a:lstStyle/>
            <a:p>
              <a:pPr algn="l">
                <a:buClr>
                  <a:srgbClr val="006600"/>
                </a:buClr>
              </a:pPr>
              <a:endParaRPr lang="en-US" dirty="0">
                <a:solidFill>
                  <a:srgbClr val="FFFFFF"/>
                </a:solidFill>
              </a:endParaRPr>
            </a:p>
          </p:txBody>
        </p:sp>
        <p:sp>
          <p:nvSpPr>
            <p:cNvPr id="135" name="Freeform 155"/>
            <p:cNvSpPr>
              <a:spLocks/>
            </p:cNvSpPr>
            <p:nvPr/>
          </p:nvSpPr>
          <p:spPr bwMode="auto">
            <a:xfrm>
              <a:off x="2802" y="2769"/>
              <a:ext cx="155" cy="123"/>
            </a:xfrm>
            <a:custGeom>
              <a:avLst/>
              <a:gdLst/>
              <a:ahLst/>
              <a:cxnLst>
                <a:cxn ang="0">
                  <a:pos x="92" y="56"/>
                </a:cxn>
                <a:cxn ang="0">
                  <a:pos x="148" y="97"/>
                </a:cxn>
                <a:cxn ang="0">
                  <a:pos x="146" y="104"/>
                </a:cxn>
                <a:cxn ang="0">
                  <a:pos x="143" y="108"/>
                </a:cxn>
                <a:cxn ang="0">
                  <a:pos x="136" y="109"/>
                </a:cxn>
                <a:cxn ang="0">
                  <a:pos x="129" y="108"/>
                </a:cxn>
                <a:cxn ang="0">
                  <a:pos x="123" y="101"/>
                </a:cxn>
                <a:cxn ang="0">
                  <a:pos x="116" y="96"/>
                </a:cxn>
                <a:cxn ang="0">
                  <a:pos x="109" y="92"/>
                </a:cxn>
                <a:cxn ang="0">
                  <a:pos x="102" y="87"/>
                </a:cxn>
                <a:cxn ang="0">
                  <a:pos x="94" y="86"/>
                </a:cxn>
                <a:cxn ang="0">
                  <a:pos x="87" y="82"/>
                </a:cxn>
                <a:cxn ang="0">
                  <a:pos x="81" y="79"/>
                </a:cxn>
                <a:cxn ang="0">
                  <a:pos x="74" y="74"/>
                </a:cxn>
                <a:cxn ang="0">
                  <a:pos x="64" y="66"/>
                </a:cxn>
                <a:cxn ang="0">
                  <a:pos x="52" y="57"/>
                </a:cxn>
                <a:cxn ang="0">
                  <a:pos x="39" y="51"/>
                </a:cxn>
                <a:cxn ang="0">
                  <a:pos x="25" y="44"/>
                </a:cxn>
                <a:cxn ang="0">
                  <a:pos x="14" y="37"/>
                </a:cxn>
                <a:cxn ang="0">
                  <a:pos x="5" y="27"/>
                </a:cxn>
                <a:cxn ang="0">
                  <a:pos x="0" y="15"/>
                </a:cxn>
                <a:cxn ang="0">
                  <a:pos x="2" y="0"/>
                </a:cxn>
                <a:cxn ang="0">
                  <a:pos x="15" y="5"/>
                </a:cxn>
                <a:cxn ang="0">
                  <a:pos x="27" y="12"/>
                </a:cxn>
                <a:cxn ang="0">
                  <a:pos x="37" y="19"/>
                </a:cxn>
                <a:cxn ang="0">
                  <a:pos x="49" y="25"/>
                </a:cxn>
                <a:cxn ang="0">
                  <a:pos x="59" y="34"/>
                </a:cxn>
                <a:cxn ang="0">
                  <a:pos x="71" y="41"/>
                </a:cxn>
                <a:cxn ang="0">
                  <a:pos x="81" y="49"/>
                </a:cxn>
                <a:cxn ang="0">
                  <a:pos x="92" y="56"/>
                </a:cxn>
              </a:cxnLst>
              <a:rect l="0" t="0" r="r" b="b"/>
              <a:pathLst>
                <a:path w="148" h="109">
                  <a:moveTo>
                    <a:pt x="92" y="56"/>
                  </a:moveTo>
                  <a:lnTo>
                    <a:pt x="148" y="97"/>
                  </a:lnTo>
                  <a:lnTo>
                    <a:pt x="146" y="104"/>
                  </a:lnTo>
                  <a:lnTo>
                    <a:pt x="143" y="108"/>
                  </a:lnTo>
                  <a:lnTo>
                    <a:pt x="136" y="109"/>
                  </a:lnTo>
                  <a:lnTo>
                    <a:pt x="129" y="108"/>
                  </a:lnTo>
                  <a:lnTo>
                    <a:pt x="123" y="101"/>
                  </a:lnTo>
                  <a:lnTo>
                    <a:pt x="116" y="96"/>
                  </a:lnTo>
                  <a:lnTo>
                    <a:pt x="109" y="92"/>
                  </a:lnTo>
                  <a:lnTo>
                    <a:pt x="102" y="87"/>
                  </a:lnTo>
                  <a:lnTo>
                    <a:pt x="94" y="86"/>
                  </a:lnTo>
                  <a:lnTo>
                    <a:pt x="87" y="82"/>
                  </a:lnTo>
                  <a:lnTo>
                    <a:pt x="81" y="79"/>
                  </a:lnTo>
                  <a:lnTo>
                    <a:pt x="74" y="74"/>
                  </a:lnTo>
                  <a:lnTo>
                    <a:pt x="64" y="66"/>
                  </a:lnTo>
                  <a:lnTo>
                    <a:pt x="52" y="57"/>
                  </a:lnTo>
                  <a:lnTo>
                    <a:pt x="39" y="51"/>
                  </a:lnTo>
                  <a:lnTo>
                    <a:pt x="25" y="44"/>
                  </a:lnTo>
                  <a:lnTo>
                    <a:pt x="14" y="37"/>
                  </a:lnTo>
                  <a:lnTo>
                    <a:pt x="5" y="27"/>
                  </a:lnTo>
                  <a:lnTo>
                    <a:pt x="0" y="15"/>
                  </a:lnTo>
                  <a:lnTo>
                    <a:pt x="2" y="0"/>
                  </a:lnTo>
                  <a:lnTo>
                    <a:pt x="15" y="5"/>
                  </a:lnTo>
                  <a:lnTo>
                    <a:pt x="27" y="12"/>
                  </a:lnTo>
                  <a:lnTo>
                    <a:pt x="37" y="19"/>
                  </a:lnTo>
                  <a:lnTo>
                    <a:pt x="49" y="25"/>
                  </a:lnTo>
                  <a:lnTo>
                    <a:pt x="59" y="34"/>
                  </a:lnTo>
                  <a:lnTo>
                    <a:pt x="71" y="41"/>
                  </a:lnTo>
                  <a:lnTo>
                    <a:pt x="81" y="49"/>
                  </a:lnTo>
                  <a:lnTo>
                    <a:pt x="92" y="56"/>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36" name="Freeform 156"/>
            <p:cNvSpPr>
              <a:spLocks/>
            </p:cNvSpPr>
            <p:nvPr/>
          </p:nvSpPr>
          <p:spPr bwMode="auto">
            <a:xfrm>
              <a:off x="4115" y="2732"/>
              <a:ext cx="51" cy="34"/>
            </a:xfrm>
            <a:custGeom>
              <a:avLst/>
              <a:gdLst/>
              <a:ahLst/>
              <a:cxnLst>
                <a:cxn ang="0">
                  <a:pos x="48" y="13"/>
                </a:cxn>
                <a:cxn ang="0">
                  <a:pos x="38" y="20"/>
                </a:cxn>
                <a:cxn ang="0">
                  <a:pos x="28" y="23"/>
                </a:cxn>
                <a:cxn ang="0">
                  <a:pos x="15" y="28"/>
                </a:cxn>
                <a:cxn ang="0">
                  <a:pos x="3" y="30"/>
                </a:cxn>
                <a:cxn ang="0">
                  <a:pos x="0" y="15"/>
                </a:cxn>
                <a:cxn ang="0">
                  <a:pos x="10" y="11"/>
                </a:cxn>
                <a:cxn ang="0">
                  <a:pos x="25" y="10"/>
                </a:cxn>
                <a:cxn ang="0">
                  <a:pos x="33" y="0"/>
                </a:cxn>
                <a:cxn ang="0">
                  <a:pos x="40" y="1"/>
                </a:cxn>
                <a:cxn ang="0">
                  <a:pos x="43" y="5"/>
                </a:cxn>
                <a:cxn ang="0">
                  <a:pos x="45" y="10"/>
                </a:cxn>
                <a:cxn ang="0">
                  <a:pos x="48" y="13"/>
                </a:cxn>
              </a:cxnLst>
              <a:rect l="0" t="0" r="r" b="b"/>
              <a:pathLst>
                <a:path w="48" h="30">
                  <a:moveTo>
                    <a:pt x="48" y="13"/>
                  </a:moveTo>
                  <a:lnTo>
                    <a:pt x="38" y="20"/>
                  </a:lnTo>
                  <a:lnTo>
                    <a:pt x="28" y="23"/>
                  </a:lnTo>
                  <a:lnTo>
                    <a:pt x="15" y="28"/>
                  </a:lnTo>
                  <a:lnTo>
                    <a:pt x="3" y="30"/>
                  </a:lnTo>
                  <a:lnTo>
                    <a:pt x="0" y="15"/>
                  </a:lnTo>
                  <a:lnTo>
                    <a:pt x="10" y="11"/>
                  </a:lnTo>
                  <a:lnTo>
                    <a:pt x="25" y="10"/>
                  </a:lnTo>
                  <a:lnTo>
                    <a:pt x="33" y="0"/>
                  </a:lnTo>
                  <a:lnTo>
                    <a:pt x="40" y="1"/>
                  </a:lnTo>
                  <a:lnTo>
                    <a:pt x="43" y="5"/>
                  </a:lnTo>
                  <a:lnTo>
                    <a:pt x="45" y="10"/>
                  </a:lnTo>
                  <a:lnTo>
                    <a:pt x="48" y="13"/>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37" name="Freeform 157"/>
            <p:cNvSpPr>
              <a:spLocks/>
            </p:cNvSpPr>
            <p:nvPr/>
          </p:nvSpPr>
          <p:spPr bwMode="auto">
            <a:xfrm>
              <a:off x="2728" y="2794"/>
              <a:ext cx="244" cy="175"/>
            </a:xfrm>
            <a:custGeom>
              <a:avLst/>
              <a:gdLst/>
              <a:ahLst/>
              <a:cxnLst>
                <a:cxn ang="0">
                  <a:pos x="35" y="8"/>
                </a:cxn>
                <a:cxn ang="0">
                  <a:pos x="59" y="27"/>
                </a:cxn>
                <a:cxn ang="0">
                  <a:pos x="82" y="45"/>
                </a:cxn>
                <a:cxn ang="0">
                  <a:pos x="107" y="62"/>
                </a:cxn>
                <a:cxn ang="0">
                  <a:pos x="132" y="79"/>
                </a:cxn>
                <a:cxn ang="0">
                  <a:pos x="157" y="95"/>
                </a:cxn>
                <a:cxn ang="0">
                  <a:pos x="182" y="112"/>
                </a:cxn>
                <a:cxn ang="0">
                  <a:pos x="208" y="129"/>
                </a:cxn>
                <a:cxn ang="0">
                  <a:pos x="231" y="146"/>
                </a:cxn>
                <a:cxn ang="0">
                  <a:pos x="226" y="154"/>
                </a:cxn>
                <a:cxn ang="0">
                  <a:pos x="204" y="140"/>
                </a:cxn>
                <a:cxn ang="0">
                  <a:pos x="184" y="129"/>
                </a:cxn>
                <a:cxn ang="0">
                  <a:pos x="161" y="117"/>
                </a:cxn>
                <a:cxn ang="0">
                  <a:pos x="139" y="105"/>
                </a:cxn>
                <a:cxn ang="0">
                  <a:pos x="117" y="94"/>
                </a:cxn>
                <a:cxn ang="0">
                  <a:pos x="97" y="82"/>
                </a:cxn>
                <a:cxn ang="0">
                  <a:pos x="77" y="70"/>
                </a:cxn>
                <a:cxn ang="0">
                  <a:pos x="57" y="55"/>
                </a:cxn>
                <a:cxn ang="0">
                  <a:pos x="49" y="53"/>
                </a:cxn>
                <a:cxn ang="0">
                  <a:pos x="40" y="48"/>
                </a:cxn>
                <a:cxn ang="0">
                  <a:pos x="32" y="45"/>
                </a:cxn>
                <a:cxn ang="0">
                  <a:pos x="25" y="38"/>
                </a:cxn>
                <a:cxn ang="0">
                  <a:pos x="18" y="33"/>
                </a:cxn>
                <a:cxn ang="0">
                  <a:pos x="12" y="27"/>
                </a:cxn>
                <a:cxn ang="0">
                  <a:pos x="5" y="20"/>
                </a:cxn>
                <a:cxn ang="0">
                  <a:pos x="0" y="13"/>
                </a:cxn>
                <a:cxn ang="0">
                  <a:pos x="3" y="0"/>
                </a:cxn>
                <a:cxn ang="0">
                  <a:pos x="35" y="8"/>
                </a:cxn>
              </a:cxnLst>
              <a:rect l="0" t="0" r="r" b="b"/>
              <a:pathLst>
                <a:path w="231" h="154">
                  <a:moveTo>
                    <a:pt x="35" y="8"/>
                  </a:moveTo>
                  <a:lnTo>
                    <a:pt x="59" y="27"/>
                  </a:lnTo>
                  <a:lnTo>
                    <a:pt x="82" y="45"/>
                  </a:lnTo>
                  <a:lnTo>
                    <a:pt x="107" y="62"/>
                  </a:lnTo>
                  <a:lnTo>
                    <a:pt x="132" y="79"/>
                  </a:lnTo>
                  <a:lnTo>
                    <a:pt x="157" y="95"/>
                  </a:lnTo>
                  <a:lnTo>
                    <a:pt x="182" y="112"/>
                  </a:lnTo>
                  <a:lnTo>
                    <a:pt x="208" y="129"/>
                  </a:lnTo>
                  <a:lnTo>
                    <a:pt x="231" y="146"/>
                  </a:lnTo>
                  <a:lnTo>
                    <a:pt x="226" y="154"/>
                  </a:lnTo>
                  <a:lnTo>
                    <a:pt x="204" y="140"/>
                  </a:lnTo>
                  <a:lnTo>
                    <a:pt x="184" y="129"/>
                  </a:lnTo>
                  <a:lnTo>
                    <a:pt x="161" y="117"/>
                  </a:lnTo>
                  <a:lnTo>
                    <a:pt x="139" y="105"/>
                  </a:lnTo>
                  <a:lnTo>
                    <a:pt x="117" y="94"/>
                  </a:lnTo>
                  <a:lnTo>
                    <a:pt x="97" y="82"/>
                  </a:lnTo>
                  <a:lnTo>
                    <a:pt x="77" y="70"/>
                  </a:lnTo>
                  <a:lnTo>
                    <a:pt x="57" y="55"/>
                  </a:lnTo>
                  <a:lnTo>
                    <a:pt x="49" y="53"/>
                  </a:lnTo>
                  <a:lnTo>
                    <a:pt x="40" y="48"/>
                  </a:lnTo>
                  <a:lnTo>
                    <a:pt x="32" y="45"/>
                  </a:lnTo>
                  <a:lnTo>
                    <a:pt x="25" y="38"/>
                  </a:lnTo>
                  <a:lnTo>
                    <a:pt x="18" y="33"/>
                  </a:lnTo>
                  <a:lnTo>
                    <a:pt x="12" y="27"/>
                  </a:lnTo>
                  <a:lnTo>
                    <a:pt x="5" y="20"/>
                  </a:lnTo>
                  <a:lnTo>
                    <a:pt x="0" y="13"/>
                  </a:lnTo>
                  <a:lnTo>
                    <a:pt x="3" y="0"/>
                  </a:lnTo>
                  <a:lnTo>
                    <a:pt x="35" y="8"/>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38" name="Freeform 158"/>
            <p:cNvSpPr>
              <a:spLocks/>
            </p:cNvSpPr>
            <p:nvPr/>
          </p:nvSpPr>
          <p:spPr bwMode="auto">
            <a:xfrm>
              <a:off x="3865" y="2757"/>
              <a:ext cx="49" cy="34"/>
            </a:xfrm>
            <a:custGeom>
              <a:avLst/>
              <a:gdLst/>
              <a:ahLst/>
              <a:cxnLst>
                <a:cxn ang="0">
                  <a:pos x="47" y="0"/>
                </a:cxn>
                <a:cxn ang="0">
                  <a:pos x="38" y="12"/>
                </a:cxn>
                <a:cxn ang="0">
                  <a:pos x="26" y="20"/>
                </a:cxn>
                <a:cxn ang="0">
                  <a:pos x="13" y="25"/>
                </a:cxn>
                <a:cxn ang="0">
                  <a:pos x="0" y="30"/>
                </a:cxn>
                <a:cxn ang="0">
                  <a:pos x="0" y="22"/>
                </a:cxn>
                <a:cxn ang="0">
                  <a:pos x="1" y="15"/>
                </a:cxn>
                <a:cxn ang="0">
                  <a:pos x="6" y="12"/>
                </a:cxn>
                <a:cxn ang="0">
                  <a:pos x="15" y="9"/>
                </a:cxn>
                <a:cxn ang="0">
                  <a:pos x="23" y="5"/>
                </a:cxn>
                <a:cxn ang="0">
                  <a:pos x="31" y="4"/>
                </a:cxn>
                <a:cxn ang="0">
                  <a:pos x="40" y="2"/>
                </a:cxn>
                <a:cxn ang="0">
                  <a:pos x="47" y="0"/>
                </a:cxn>
              </a:cxnLst>
              <a:rect l="0" t="0" r="r" b="b"/>
              <a:pathLst>
                <a:path w="47" h="30">
                  <a:moveTo>
                    <a:pt x="47" y="0"/>
                  </a:moveTo>
                  <a:lnTo>
                    <a:pt x="38" y="12"/>
                  </a:lnTo>
                  <a:lnTo>
                    <a:pt x="26" y="20"/>
                  </a:lnTo>
                  <a:lnTo>
                    <a:pt x="13" y="25"/>
                  </a:lnTo>
                  <a:lnTo>
                    <a:pt x="0" y="30"/>
                  </a:lnTo>
                  <a:lnTo>
                    <a:pt x="0" y="22"/>
                  </a:lnTo>
                  <a:lnTo>
                    <a:pt x="1" y="15"/>
                  </a:lnTo>
                  <a:lnTo>
                    <a:pt x="6" y="12"/>
                  </a:lnTo>
                  <a:lnTo>
                    <a:pt x="15" y="9"/>
                  </a:lnTo>
                  <a:lnTo>
                    <a:pt x="23" y="5"/>
                  </a:lnTo>
                  <a:lnTo>
                    <a:pt x="31" y="4"/>
                  </a:lnTo>
                  <a:lnTo>
                    <a:pt x="40" y="2"/>
                  </a:lnTo>
                  <a:lnTo>
                    <a:pt x="47"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39" name="Freeform 159"/>
            <p:cNvSpPr>
              <a:spLocks/>
            </p:cNvSpPr>
            <p:nvPr/>
          </p:nvSpPr>
          <p:spPr bwMode="auto">
            <a:xfrm>
              <a:off x="2654" y="2828"/>
              <a:ext cx="328" cy="230"/>
            </a:xfrm>
            <a:custGeom>
              <a:avLst/>
              <a:gdLst/>
              <a:ahLst/>
              <a:cxnLst>
                <a:cxn ang="0">
                  <a:pos x="111" y="57"/>
                </a:cxn>
                <a:cxn ang="0">
                  <a:pos x="131" y="69"/>
                </a:cxn>
                <a:cxn ang="0">
                  <a:pos x="151" y="81"/>
                </a:cxn>
                <a:cxn ang="0">
                  <a:pos x="169" y="94"/>
                </a:cxn>
                <a:cxn ang="0">
                  <a:pos x="190" y="107"/>
                </a:cxn>
                <a:cxn ang="0">
                  <a:pos x="208" y="121"/>
                </a:cxn>
                <a:cxn ang="0">
                  <a:pos x="228" y="134"/>
                </a:cxn>
                <a:cxn ang="0">
                  <a:pos x="246" y="148"/>
                </a:cxn>
                <a:cxn ang="0">
                  <a:pos x="267" y="159"/>
                </a:cxn>
                <a:cxn ang="0">
                  <a:pos x="275" y="169"/>
                </a:cxn>
                <a:cxn ang="0">
                  <a:pos x="285" y="179"/>
                </a:cxn>
                <a:cxn ang="0">
                  <a:pos x="298" y="188"/>
                </a:cxn>
                <a:cxn ang="0">
                  <a:pos x="308" y="195"/>
                </a:cxn>
                <a:cxn ang="0">
                  <a:pos x="310" y="201"/>
                </a:cxn>
                <a:cxn ang="0">
                  <a:pos x="302" y="203"/>
                </a:cxn>
                <a:cxn ang="0">
                  <a:pos x="295" y="203"/>
                </a:cxn>
                <a:cxn ang="0">
                  <a:pos x="288" y="200"/>
                </a:cxn>
                <a:cxn ang="0">
                  <a:pos x="283" y="195"/>
                </a:cxn>
                <a:cxn ang="0">
                  <a:pos x="277" y="190"/>
                </a:cxn>
                <a:cxn ang="0">
                  <a:pos x="270" y="185"/>
                </a:cxn>
                <a:cxn ang="0">
                  <a:pos x="263" y="181"/>
                </a:cxn>
                <a:cxn ang="0">
                  <a:pos x="257" y="179"/>
                </a:cxn>
                <a:cxn ang="0">
                  <a:pos x="226" y="156"/>
                </a:cxn>
                <a:cxn ang="0">
                  <a:pos x="196" y="136"/>
                </a:cxn>
                <a:cxn ang="0">
                  <a:pos x="164" y="116"/>
                </a:cxn>
                <a:cxn ang="0">
                  <a:pos x="133" y="97"/>
                </a:cxn>
                <a:cxn ang="0">
                  <a:pos x="101" y="81"/>
                </a:cxn>
                <a:cxn ang="0">
                  <a:pos x="69" y="62"/>
                </a:cxn>
                <a:cxn ang="0">
                  <a:pos x="37" y="45"/>
                </a:cxn>
                <a:cxn ang="0">
                  <a:pos x="5" y="27"/>
                </a:cxn>
                <a:cxn ang="0">
                  <a:pos x="2" y="20"/>
                </a:cxn>
                <a:cxn ang="0">
                  <a:pos x="0" y="14"/>
                </a:cxn>
                <a:cxn ang="0">
                  <a:pos x="4" y="5"/>
                </a:cxn>
                <a:cxn ang="0">
                  <a:pos x="9" y="0"/>
                </a:cxn>
                <a:cxn ang="0">
                  <a:pos x="24" y="0"/>
                </a:cxn>
                <a:cxn ang="0">
                  <a:pos x="39" y="5"/>
                </a:cxn>
                <a:cxn ang="0">
                  <a:pos x="51" y="10"/>
                </a:cxn>
                <a:cxn ang="0">
                  <a:pos x="62" y="19"/>
                </a:cxn>
                <a:cxn ang="0">
                  <a:pos x="74" y="29"/>
                </a:cxn>
                <a:cxn ang="0">
                  <a:pos x="86" y="39"/>
                </a:cxn>
                <a:cxn ang="0">
                  <a:pos x="97" y="49"/>
                </a:cxn>
                <a:cxn ang="0">
                  <a:pos x="111" y="57"/>
                </a:cxn>
              </a:cxnLst>
              <a:rect l="0" t="0" r="r" b="b"/>
              <a:pathLst>
                <a:path w="310" h="203">
                  <a:moveTo>
                    <a:pt x="111" y="57"/>
                  </a:moveTo>
                  <a:lnTo>
                    <a:pt x="131" y="69"/>
                  </a:lnTo>
                  <a:lnTo>
                    <a:pt x="151" y="81"/>
                  </a:lnTo>
                  <a:lnTo>
                    <a:pt x="169" y="94"/>
                  </a:lnTo>
                  <a:lnTo>
                    <a:pt x="190" y="107"/>
                  </a:lnTo>
                  <a:lnTo>
                    <a:pt x="208" y="121"/>
                  </a:lnTo>
                  <a:lnTo>
                    <a:pt x="228" y="134"/>
                  </a:lnTo>
                  <a:lnTo>
                    <a:pt x="246" y="148"/>
                  </a:lnTo>
                  <a:lnTo>
                    <a:pt x="267" y="159"/>
                  </a:lnTo>
                  <a:lnTo>
                    <a:pt x="275" y="169"/>
                  </a:lnTo>
                  <a:lnTo>
                    <a:pt x="285" y="179"/>
                  </a:lnTo>
                  <a:lnTo>
                    <a:pt x="298" y="188"/>
                  </a:lnTo>
                  <a:lnTo>
                    <a:pt x="308" y="195"/>
                  </a:lnTo>
                  <a:lnTo>
                    <a:pt x="310" y="201"/>
                  </a:lnTo>
                  <a:lnTo>
                    <a:pt x="302" y="203"/>
                  </a:lnTo>
                  <a:lnTo>
                    <a:pt x="295" y="203"/>
                  </a:lnTo>
                  <a:lnTo>
                    <a:pt x="288" y="200"/>
                  </a:lnTo>
                  <a:lnTo>
                    <a:pt x="283" y="195"/>
                  </a:lnTo>
                  <a:lnTo>
                    <a:pt x="277" y="190"/>
                  </a:lnTo>
                  <a:lnTo>
                    <a:pt x="270" y="185"/>
                  </a:lnTo>
                  <a:lnTo>
                    <a:pt x="263" y="181"/>
                  </a:lnTo>
                  <a:lnTo>
                    <a:pt x="257" y="179"/>
                  </a:lnTo>
                  <a:lnTo>
                    <a:pt x="226" y="156"/>
                  </a:lnTo>
                  <a:lnTo>
                    <a:pt x="196" y="136"/>
                  </a:lnTo>
                  <a:lnTo>
                    <a:pt x="164" y="116"/>
                  </a:lnTo>
                  <a:lnTo>
                    <a:pt x="133" y="97"/>
                  </a:lnTo>
                  <a:lnTo>
                    <a:pt x="101" y="81"/>
                  </a:lnTo>
                  <a:lnTo>
                    <a:pt x="69" y="62"/>
                  </a:lnTo>
                  <a:lnTo>
                    <a:pt x="37" y="45"/>
                  </a:lnTo>
                  <a:lnTo>
                    <a:pt x="5" y="27"/>
                  </a:lnTo>
                  <a:lnTo>
                    <a:pt x="2" y="20"/>
                  </a:lnTo>
                  <a:lnTo>
                    <a:pt x="0" y="14"/>
                  </a:lnTo>
                  <a:lnTo>
                    <a:pt x="4" y="5"/>
                  </a:lnTo>
                  <a:lnTo>
                    <a:pt x="9" y="0"/>
                  </a:lnTo>
                  <a:lnTo>
                    <a:pt x="24" y="0"/>
                  </a:lnTo>
                  <a:lnTo>
                    <a:pt x="39" y="5"/>
                  </a:lnTo>
                  <a:lnTo>
                    <a:pt x="51" y="10"/>
                  </a:lnTo>
                  <a:lnTo>
                    <a:pt x="62" y="19"/>
                  </a:lnTo>
                  <a:lnTo>
                    <a:pt x="74" y="29"/>
                  </a:lnTo>
                  <a:lnTo>
                    <a:pt x="86" y="39"/>
                  </a:lnTo>
                  <a:lnTo>
                    <a:pt x="97" y="49"/>
                  </a:lnTo>
                  <a:lnTo>
                    <a:pt x="111" y="57"/>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40" name="Freeform 160"/>
            <p:cNvSpPr>
              <a:spLocks/>
            </p:cNvSpPr>
            <p:nvPr/>
          </p:nvSpPr>
          <p:spPr bwMode="auto">
            <a:xfrm>
              <a:off x="4122" y="2782"/>
              <a:ext cx="65" cy="34"/>
            </a:xfrm>
            <a:custGeom>
              <a:avLst/>
              <a:gdLst/>
              <a:ahLst/>
              <a:cxnLst>
                <a:cxn ang="0">
                  <a:pos x="62" y="10"/>
                </a:cxn>
                <a:cxn ang="0">
                  <a:pos x="56" y="13"/>
                </a:cxn>
                <a:cxn ang="0">
                  <a:pos x="49" y="17"/>
                </a:cxn>
                <a:cxn ang="0">
                  <a:pos x="42" y="18"/>
                </a:cxn>
                <a:cxn ang="0">
                  <a:pos x="36" y="20"/>
                </a:cxn>
                <a:cxn ang="0">
                  <a:pos x="27" y="22"/>
                </a:cxn>
                <a:cxn ang="0">
                  <a:pos x="20" y="24"/>
                </a:cxn>
                <a:cxn ang="0">
                  <a:pos x="14" y="27"/>
                </a:cxn>
                <a:cxn ang="0">
                  <a:pos x="7" y="30"/>
                </a:cxn>
                <a:cxn ang="0">
                  <a:pos x="4" y="29"/>
                </a:cxn>
                <a:cxn ang="0">
                  <a:pos x="0" y="25"/>
                </a:cxn>
                <a:cxn ang="0">
                  <a:pos x="0" y="20"/>
                </a:cxn>
                <a:cxn ang="0">
                  <a:pos x="2" y="15"/>
                </a:cxn>
                <a:cxn ang="0">
                  <a:pos x="10" y="13"/>
                </a:cxn>
                <a:cxn ang="0">
                  <a:pos x="19" y="10"/>
                </a:cxn>
                <a:cxn ang="0">
                  <a:pos x="27" y="7"/>
                </a:cxn>
                <a:cxn ang="0">
                  <a:pos x="36" y="3"/>
                </a:cxn>
                <a:cxn ang="0">
                  <a:pos x="42" y="2"/>
                </a:cxn>
                <a:cxn ang="0">
                  <a:pos x="51" y="0"/>
                </a:cxn>
                <a:cxn ang="0">
                  <a:pos x="57" y="3"/>
                </a:cxn>
                <a:cxn ang="0">
                  <a:pos x="62" y="10"/>
                </a:cxn>
              </a:cxnLst>
              <a:rect l="0" t="0" r="r" b="b"/>
              <a:pathLst>
                <a:path w="62" h="30">
                  <a:moveTo>
                    <a:pt x="62" y="10"/>
                  </a:moveTo>
                  <a:lnTo>
                    <a:pt x="56" y="13"/>
                  </a:lnTo>
                  <a:lnTo>
                    <a:pt x="49" y="17"/>
                  </a:lnTo>
                  <a:lnTo>
                    <a:pt x="42" y="18"/>
                  </a:lnTo>
                  <a:lnTo>
                    <a:pt x="36" y="20"/>
                  </a:lnTo>
                  <a:lnTo>
                    <a:pt x="27" y="22"/>
                  </a:lnTo>
                  <a:lnTo>
                    <a:pt x="20" y="24"/>
                  </a:lnTo>
                  <a:lnTo>
                    <a:pt x="14" y="27"/>
                  </a:lnTo>
                  <a:lnTo>
                    <a:pt x="7" y="30"/>
                  </a:lnTo>
                  <a:lnTo>
                    <a:pt x="4" y="29"/>
                  </a:lnTo>
                  <a:lnTo>
                    <a:pt x="0" y="25"/>
                  </a:lnTo>
                  <a:lnTo>
                    <a:pt x="0" y="20"/>
                  </a:lnTo>
                  <a:lnTo>
                    <a:pt x="2" y="15"/>
                  </a:lnTo>
                  <a:lnTo>
                    <a:pt x="10" y="13"/>
                  </a:lnTo>
                  <a:lnTo>
                    <a:pt x="19" y="10"/>
                  </a:lnTo>
                  <a:lnTo>
                    <a:pt x="27" y="7"/>
                  </a:lnTo>
                  <a:lnTo>
                    <a:pt x="36" y="3"/>
                  </a:lnTo>
                  <a:lnTo>
                    <a:pt x="42" y="2"/>
                  </a:lnTo>
                  <a:lnTo>
                    <a:pt x="51" y="0"/>
                  </a:lnTo>
                  <a:lnTo>
                    <a:pt x="57" y="3"/>
                  </a:lnTo>
                  <a:lnTo>
                    <a:pt x="62" y="1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41" name="Freeform 161"/>
            <p:cNvSpPr>
              <a:spLocks/>
            </p:cNvSpPr>
            <p:nvPr/>
          </p:nvSpPr>
          <p:spPr bwMode="auto">
            <a:xfrm>
              <a:off x="4554" y="2766"/>
              <a:ext cx="61" cy="78"/>
            </a:xfrm>
            <a:custGeom>
              <a:avLst/>
              <a:gdLst/>
              <a:ahLst/>
              <a:cxnLst>
                <a:cxn ang="0">
                  <a:pos x="57" y="23"/>
                </a:cxn>
                <a:cxn ang="0">
                  <a:pos x="59" y="38"/>
                </a:cxn>
                <a:cxn ang="0">
                  <a:pos x="54" y="48"/>
                </a:cxn>
                <a:cxn ang="0">
                  <a:pos x="44" y="58"/>
                </a:cxn>
                <a:cxn ang="0">
                  <a:pos x="32" y="68"/>
                </a:cxn>
                <a:cxn ang="0">
                  <a:pos x="22" y="65"/>
                </a:cxn>
                <a:cxn ang="0">
                  <a:pos x="15" y="57"/>
                </a:cxn>
                <a:cxn ang="0">
                  <a:pos x="12" y="47"/>
                </a:cxn>
                <a:cxn ang="0">
                  <a:pos x="7" y="37"/>
                </a:cxn>
                <a:cxn ang="0">
                  <a:pos x="0" y="1"/>
                </a:cxn>
                <a:cxn ang="0">
                  <a:pos x="8" y="0"/>
                </a:cxn>
                <a:cxn ang="0">
                  <a:pos x="17" y="1"/>
                </a:cxn>
                <a:cxn ang="0">
                  <a:pos x="25" y="3"/>
                </a:cxn>
                <a:cxn ang="0">
                  <a:pos x="32" y="6"/>
                </a:cxn>
                <a:cxn ang="0">
                  <a:pos x="39" y="11"/>
                </a:cxn>
                <a:cxn ang="0">
                  <a:pos x="45" y="16"/>
                </a:cxn>
                <a:cxn ang="0">
                  <a:pos x="50" y="20"/>
                </a:cxn>
                <a:cxn ang="0">
                  <a:pos x="57" y="23"/>
                </a:cxn>
              </a:cxnLst>
              <a:rect l="0" t="0" r="r" b="b"/>
              <a:pathLst>
                <a:path w="59" h="68">
                  <a:moveTo>
                    <a:pt x="57" y="23"/>
                  </a:moveTo>
                  <a:lnTo>
                    <a:pt x="59" y="38"/>
                  </a:lnTo>
                  <a:lnTo>
                    <a:pt x="54" y="48"/>
                  </a:lnTo>
                  <a:lnTo>
                    <a:pt x="44" y="58"/>
                  </a:lnTo>
                  <a:lnTo>
                    <a:pt x="32" y="68"/>
                  </a:lnTo>
                  <a:lnTo>
                    <a:pt x="22" y="65"/>
                  </a:lnTo>
                  <a:lnTo>
                    <a:pt x="15" y="57"/>
                  </a:lnTo>
                  <a:lnTo>
                    <a:pt x="12" y="47"/>
                  </a:lnTo>
                  <a:lnTo>
                    <a:pt x="7" y="37"/>
                  </a:lnTo>
                  <a:lnTo>
                    <a:pt x="0" y="1"/>
                  </a:lnTo>
                  <a:lnTo>
                    <a:pt x="8" y="0"/>
                  </a:lnTo>
                  <a:lnTo>
                    <a:pt x="17" y="1"/>
                  </a:lnTo>
                  <a:lnTo>
                    <a:pt x="25" y="3"/>
                  </a:lnTo>
                  <a:lnTo>
                    <a:pt x="32" y="6"/>
                  </a:lnTo>
                  <a:lnTo>
                    <a:pt x="39" y="11"/>
                  </a:lnTo>
                  <a:lnTo>
                    <a:pt x="45" y="16"/>
                  </a:lnTo>
                  <a:lnTo>
                    <a:pt x="50" y="20"/>
                  </a:lnTo>
                  <a:lnTo>
                    <a:pt x="57" y="23"/>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42" name="Freeform 162"/>
            <p:cNvSpPr>
              <a:spLocks/>
            </p:cNvSpPr>
            <p:nvPr/>
          </p:nvSpPr>
          <p:spPr bwMode="auto">
            <a:xfrm>
              <a:off x="3865" y="2805"/>
              <a:ext cx="36" cy="30"/>
            </a:xfrm>
            <a:custGeom>
              <a:avLst/>
              <a:gdLst/>
              <a:ahLst/>
              <a:cxnLst>
                <a:cxn ang="0">
                  <a:pos x="35" y="0"/>
                </a:cxn>
                <a:cxn ang="0">
                  <a:pos x="35" y="15"/>
                </a:cxn>
                <a:cxn ang="0">
                  <a:pos x="25" y="20"/>
                </a:cxn>
                <a:cxn ang="0">
                  <a:pos x="11" y="22"/>
                </a:cxn>
                <a:cxn ang="0">
                  <a:pos x="0" y="25"/>
                </a:cxn>
                <a:cxn ang="0">
                  <a:pos x="3" y="15"/>
                </a:cxn>
                <a:cxn ang="0">
                  <a:pos x="13" y="8"/>
                </a:cxn>
                <a:cxn ang="0">
                  <a:pos x="25" y="5"/>
                </a:cxn>
                <a:cxn ang="0">
                  <a:pos x="35" y="0"/>
                </a:cxn>
              </a:cxnLst>
              <a:rect l="0" t="0" r="r" b="b"/>
              <a:pathLst>
                <a:path w="35" h="25">
                  <a:moveTo>
                    <a:pt x="35" y="0"/>
                  </a:moveTo>
                  <a:lnTo>
                    <a:pt x="35" y="15"/>
                  </a:lnTo>
                  <a:lnTo>
                    <a:pt x="25" y="20"/>
                  </a:lnTo>
                  <a:lnTo>
                    <a:pt x="11" y="22"/>
                  </a:lnTo>
                  <a:lnTo>
                    <a:pt x="0" y="25"/>
                  </a:lnTo>
                  <a:lnTo>
                    <a:pt x="3" y="15"/>
                  </a:lnTo>
                  <a:lnTo>
                    <a:pt x="13" y="8"/>
                  </a:lnTo>
                  <a:lnTo>
                    <a:pt x="25" y="5"/>
                  </a:lnTo>
                  <a:lnTo>
                    <a:pt x="35"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43" name="Freeform 163"/>
            <p:cNvSpPr>
              <a:spLocks/>
            </p:cNvSpPr>
            <p:nvPr/>
          </p:nvSpPr>
          <p:spPr bwMode="auto">
            <a:xfrm>
              <a:off x="5261" y="2771"/>
              <a:ext cx="256" cy="84"/>
            </a:xfrm>
            <a:custGeom>
              <a:avLst/>
              <a:gdLst/>
              <a:ahLst/>
              <a:cxnLst>
                <a:cxn ang="0">
                  <a:pos x="117" y="73"/>
                </a:cxn>
                <a:cxn ang="0">
                  <a:pos x="102" y="70"/>
                </a:cxn>
                <a:cxn ang="0">
                  <a:pos x="87" y="67"/>
                </a:cxn>
                <a:cxn ang="0">
                  <a:pos x="72" y="62"/>
                </a:cxn>
                <a:cxn ang="0">
                  <a:pos x="57" y="55"/>
                </a:cxn>
                <a:cxn ang="0">
                  <a:pos x="41" y="48"/>
                </a:cxn>
                <a:cxn ang="0">
                  <a:pos x="28" y="42"/>
                </a:cxn>
                <a:cxn ang="0">
                  <a:pos x="13" y="33"/>
                </a:cxn>
                <a:cxn ang="0">
                  <a:pos x="0" y="23"/>
                </a:cxn>
                <a:cxn ang="0">
                  <a:pos x="11" y="28"/>
                </a:cxn>
                <a:cxn ang="0">
                  <a:pos x="23" y="33"/>
                </a:cxn>
                <a:cxn ang="0">
                  <a:pos x="36" y="37"/>
                </a:cxn>
                <a:cxn ang="0">
                  <a:pos x="50" y="40"/>
                </a:cxn>
                <a:cxn ang="0">
                  <a:pos x="63" y="43"/>
                </a:cxn>
                <a:cxn ang="0">
                  <a:pos x="78" y="47"/>
                </a:cxn>
                <a:cxn ang="0">
                  <a:pos x="92" y="48"/>
                </a:cxn>
                <a:cxn ang="0">
                  <a:pos x="105" y="52"/>
                </a:cxn>
                <a:cxn ang="0">
                  <a:pos x="113" y="47"/>
                </a:cxn>
                <a:cxn ang="0">
                  <a:pos x="122" y="43"/>
                </a:cxn>
                <a:cxn ang="0">
                  <a:pos x="130" y="42"/>
                </a:cxn>
                <a:cxn ang="0">
                  <a:pos x="139" y="40"/>
                </a:cxn>
                <a:cxn ang="0">
                  <a:pos x="147" y="38"/>
                </a:cxn>
                <a:cxn ang="0">
                  <a:pos x="155" y="37"/>
                </a:cxn>
                <a:cxn ang="0">
                  <a:pos x="165" y="37"/>
                </a:cxn>
                <a:cxn ang="0">
                  <a:pos x="174" y="35"/>
                </a:cxn>
                <a:cxn ang="0">
                  <a:pos x="184" y="32"/>
                </a:cxn>
                <a:cxn ang="0">
                  <a:pos x="192" y="28"/>
                </a:cxn>
                <a:cxn ang="0">
                  <a:pos x="200" y="25"/>
                </a:cxn>
                <a:cxn ang="0">
                  <a:pos x="209" y="20"/>
                </a:cxn>
                <a:cxn ang="0">
                  <a:pos x="217" y="16"/>
                </a:cxn>
                <a:cxn ang="0">
                  <a:pos x="226" y="11"/>
                </a:cxn>
                <a:cxn ang="0">
                  <a:pos x="232" y="6"/>
                </a:cxn>
                <a:cxn ang="0">
                  <a:pos x="241" y="0"/>
                </a:cxn>
                <a:cxn ang="0">
                  <a:pos x="232" y="15"/>
                </a:cxn>
                <a:cxn ang="0">
                  <a:pos x="221" y="28"/>
                </a:cxn>
                <a:cxn ang="0">
                  <a:pos x="207" y="40"/>
                </a:cxn>
                <a:cxn ang="0">
                  <a:pos x="190" y="50"/>
                </a:cxn>
                <a:cxn ang="0">
                  <a:pos x="174" y="58"/>
                </a:cxn>
                <a:cxn ang="0">
                  <a:pos x="154" y="63"/>
                </a:cxn>
                <a:cxn ang="0">
                  <a:pos x="135" y="68"/>
                </a:cxn>
                <a:cxn ang="0">
                  <a:pos x="117" y="73"/>
                </a:cxn>
              </a:cxnLst>
              <a:rect l="0" t="0" r="r" b="b"/>
              <a:pathLst>
                <a:path w="241" h="73">
                  <a:moveTo>
                    <a:pt x="117" y="73"/>
                  </a:moveTo>
                  <a:lnTo>
                    <a:pt x="102" y="70"/>
                  </a:lnTo>
                  <a:lnTo>
                    <a:pt x="87" y="67"/>
                  </a:lnTo>
                  <a:lnTo>
                    <a:pt x="72" y="62"/>
                  </a:lnTo>
                  <a:lnTo>
                    <a:pt x="57" y="55"/>
                  </a:lnTo>
                  <a:lnTo>
                    <a:pt x="41" y="48"/>
                  </a:lnTo>
                  <a:lnTo>
                    <a:pt x="28" y="42"/>
                  </a:lnTo>
                  <a:lnTo>
                    <a:pt x="13" y="33"/>
                  </a:lnTo>
                  <a:lnTo>
                    <a:pt x="0" y="23"/>
                  </a:lnTo>
                  <a:lnTo>
                    <a:pt x="11" y="28"/>
                  </a:lnTo>
                  <a:lnTo>
                    <a:pt x="23" y="33"/>
                  </a:lnTo>
                  <a:lnTo>
                    <a:pt x="36" y="37"/>
                  </a:lnTo>
                  <a:lnTo>
                    <a:pt x="50" y="40"/>
                  </a:lnTo>
                  <a:lnTo>
                    <a:pt x="63" y="43"/>
                  </a:lnTo>
                  <a:lnTo>
                    <a:pt x="78" y="47"/>
                  </a:lnTo>
                  <a:lnTo>
                    <a:pt x="92" y="48"/>
                  </a:lnTo>
                  <a:lnTo>
                    <a:pt x="105" y="52"/>
                  </a:lnTo>
                  <a:lnTo>
                    <a:pt x="113" y="47"/>
                  </a:lnTo>
                  <a:lnTo>
                    <a:pt x="122" y="43"/>
                  </a:lnTo>
                  <a:lnTo>
                    <a:pt x="130" y="42"/>
                  </a:lnTo>
                  <a:lnTo>
                    <a:pt x="139" y="40"/>
                  </a:lnTo>
                  <a:lnTo>
                    <a:pt x="147" y="38"/>
                  </a:lnTo>
                  <a:lnTo>
                    <a:pt x="155" y="37"/>
                  </a:lnTo>
                  <a:lnTo>
                    <a:pt x="165" y="37"/>
                  </a:lnTo>
                  <a:lnTo>
                    <a:pt x="174" y="35"/>
                  </a:lnTo>
                  <a:lnTo>
                    <a:pt x="184" y="32"/>
                  </a:lnTo>
                  <a:lnTo>
                    <a:pt x="192" y="28"/>
                  </a:lnTo>
                  <a:lnTo>
                    <a:pt x="200" y="25"/>
                  </a:lnTo>
                  <a:lnTo>
                    <a:pt x="209" y="20"/>
                  </a:lnTo>
                  <a:lnTo>
                    <a:pt x="217" y="16"/>
                  </a:lnTo>
                  <a:lnTo>
                    <a:pt x="226" y="11"/>
                  </a:lnTo>
                  <a:lnTo>
                    <a:pt x="232" y="6"/>
                  </a:lnTo>
                  <a:lnTo>
                    <a:pt x="241" y="0"/>
                  </a:lnTo>
                  <a:lnTo>
                    <a:pt x="232" y="15"/>
                  </a:lnTo>
                  <a:lnTo>
                    <a:pt x="221" y="28"/>
                  </a:lnTo>
                  <a:lnTo>
                    <a:pt x="207" y="40"/>
                  </a:lnTo>
                  <a:lnTo>
                    <a:pt x="190" y="50"/>
                  </a:lnTo>
                  <a:lnTo>
                    <a:pt x="174" y="58"/>
                  </a:lnTo>
                  <a:lnTo>
                    <a:pt x="154" y="63"/>
                  </a:lnTo>
                  <a:lnTo>
                    <a:pt x="135" y="68"/>
                  </a:lnTo>
                  <a:lnTo>
                    <a:pt x="117" y="73"/>
                  </a:lnTo>
                  <a:close/>
                </a:path>
              </a:pathLst>
            </a:custGeom>
            <a:solidFill>
              <a:srgbClr val="808080"/>
            </a:solidFill>
            <a:ln w="9525">
              <a:noFill/>
              <a:round/>
              <a:headEnd/>
              <a:tailEnd/>
            </a:ln>
          </p:spPr>
          <p:txBody>
            <a:bodyPr/>
            <a:lstStyle/>
            <a:p>
              <a:pPr algn="l">
                <a:buClr>
                  <a:srgbClr val="006600"/>
                </a:buClr>
              </a:pPr>
              <a:endParaRPr lang="en-US" dirty="0">
                <a:solidFill>
                  <a:srgbClr val="FFFFFF"/>
                </a:solidFill>
              </a:endParaRPr>
            </a:p>
          </p:txBody>
        </p:sp>
        <p:sp>
          <p:nvSpPr>
            <p:cNvPr id="144" name="Freeform 164"/>
            <p:cNvSpPr>
              <a:spLocks/>
            </p:cNvSpPr>
            <p:nvPr/>
          </p:nvSpPr>
          <p:spPr bwMode="auto">
            <a:xfrm>
              <a:off x="3421" y="2851"/>
              <a:ext cx="247" cy="337"/>
            </a:xfrm>
            <a:custGeom>
              <a:avLst/>
              <a:gdLst/>
              <a:ahLst/>
              <a:cxnLst>
                <a:cxn ang="0">
                  <a:pos x="98" y="24"/>
                </a:cxn>
                <a:cxn ang="0">
                  <a:pos x="117" y="27"/>
                </a:cxn>
                <a:cxn ang="0">
                  <a:pos x="133" y="31"/>
                </a:cxn>
                <a:cxn ang="0">
                  <a:pos x="147" y="24"/>
                </a:cxn>
                <a:cxn ang="0">
                  <a:pos x="162" y="24"/>
                </a:cxn>
                <a:cxn ang="0">
                  <a:pos x="175" y="52"/>
                </a:cxn>
                <a:cxn ang="0">
                  <a:pos x="174" y="72"/>
                </a:cxn>
                <a:cxn ang="0">
                  <a:pos x="162" y="74"/>
                </a:cxn>
                <a:cxn ang="0">
                  <a:pos x="152" y="67"/>
                </a:cxn>
                <a:cxn ang="0">
                  <a:pos x="138" y="59"/>
                </a:cxn>
                <a:cxn ang="0">
                  <a:pos x="123" y="52"/>
                </a:cxn>
                <a:cxn ang="0">
                  <a:pos x="108" y="49"/>
                </a:cxn>
                <a:cxn ang="0">
                  <a:pos x="98" y="62"/>
                </a:cxn>
                <a:cxn ang="0">
                  <a:pos x="110" y="94"/>
                </a:cxn>
                <a:cxn ang="0">
                  <a:pos x="122" y="113"/>
                </a:cxn>
                <a:cxn ang="0">
                  <a:pos x="143" y="114"/>
                </a:cxn>
                <a:cxn ang="0">
                  <a:pos x="165" y="116"/>
                </a:cxn>
                <a:cxn ang="0">
                  <a:pos x="185" y="123"/>
                </a:cxn>
                <a:cxn ang="0">
                  <a:pos x="214" y="144"/>
                </a:cxn>
                <a:cxn ang="0">
                  <a:pos x="234" y="188"/>
                </a:cxn>
                <a:cxn ang="0">
                  <a:pos x="227" y="223"/>
                </a:cxn>
                <a:cxn ang="0">
                  <a:pos x="214" y="242"/>
                </a:cxn>
                <a:cxn ang="0">
                  <a:pos x="195" y="255"/>
                </a:cxn>
                <a:cxn ang="0">
                  <a:pos x="175" y="267"/>
                </a:cxn>
                <a:cxn ang="0">
                  <a:pos x="165" y="278"/>
                </a:cxn>
                <a:cxn ang="0">
                  <a:pos x="154" y="290"/>
                </a:cxn>
                <a:cxn ang="0">
                  <a:pos x="140" y="292"/>
                </a:cxn>
                <a:cxn ang="0">
                  <a:pos x="137" y="275"/>
                </a:cxn>
                <a:cxn ang="0">
                  <a:pos x="122" y="268"/>
                </a:cxn>
                <a:cxn ang="0">
                  <a:pos x="103" y="270"/>
                </a:cxn>
                <a:cxn ang="0">
                  <a:pos x="87" y="272"/>
                </a:cxn>
                <a:cxn ang="0">
                  <a:pos x="71" y="278"/>
                </a:cxn>
                <a:cxn ang="0">
                  <a:pos x="55" y="285"/>
                </a:cxn>
                <a:cxn ang="0">
                  <a:pos x="38" y="245"/>
                </a:cxn>
                <a:cxn ang="0">
                  <a:pos x="40" y="205"/>
                </a:cxn>
                <a:cxn ang="0">
                  <a:pos x="61" y="215"/>
                </a:cxn>
                <a:cxn ang="0">
                  <a:pos x="82" y="235"/>
                </a:cxn>
                <a:cxn ang="0">
                  <a:pos x="100" y="248"/>
                </a:cxn>
                <a:cxn ang="0">
                  <a:pos x="127" y="243"/>
                </a:cxn>
                <a:cxn ang="0">
                  <a:pos x="115" y="196"/>
                </a:cxn>
                <a:cxn ang="0">
                  <a:pos x="87" y="161"/>
                </a:cxn>
                <a:cxn ang="0">
                  <a:pos x="63" y="161"/>
                </a:cxn>
                <a:cxn ang="0">
                  <a:pos x="43" y="154"/>
                </a:cxn>
                <a:cxn ang="0">
                  <a:pos x="26" y="143"/>
                </a:cxn>
                <a:cxn ang="0">
                  <a:pos x="10" y="129"/>
                </a:cxn>
                <a:cxn ang="0">
                  <a:pos x="1" y="108"/>
                </a:cxn>
                <a:cxn ang="0">
                  <a:pos x="1" y="82"/>
                </a:cxn>
                <a:cxn ang="0">
                  <a:pos x="10" y="64"/>
                </a:cxn>
                <a:cxn ang="0">
                  <a:pos x="25" y="52"/>
                </a:cxn>
                <a:cxn ang="0">
                  <a:pos x="43" y="42"/>
                </a:cxn>
                <a:cxn ang="0">
                  <a:pos x="60" y="31"/>
                </a:cxn>
                <a:cxn ang="0">
                  <a:pos x="55" y="20"/>
                </a:cxn>
                <a:cxn ang="0">
                  <a:pos x="53" y="9"/>
                </a:cxn>
                <a:cxn ang="0">
                  <a:pos x="75" y="5"/>
                </a:cxn>
                <a:cxn ang="0">
                  <a:pos x="88" y="27"/>
                </a:cxn>
              </a:cxnLst>
              <a:rect l="0" t="0" r="r" b="b"/>
              <a:pathLst>
                <a:path w="234" h="297">
                  <a:moveTo>
                    <a:pt x="88" y="27"/>
                  </a:moveTo>
                  <a:lnTo>
                    <a:pt x="98" y="24"/>
                  </a:lnTo>
                  <a:lnTo>
                    <a:pt x="107" y="25"/>
                  </a:lnTo>
                  <a:lnTo>
                    <a:pt x="117" y="27"/>
                  </a:lnTo>
                  <a:lnTo>
                    <a:pt x="125" y="29"/>
                  </a:lnTo>
                  <a:lnTo>
                    <a:pt x="133" y="31"/>
                  </a:lnTo>
                  <a:lnTo>
                    <a:pt x="140" y="29"/>
                  </a:lnTo>
                  <a:lnTo>
                    <a:pt x="147" y="24"/>
                  </a:lnTo>
                  <a:lnTo>
                    <a:pt x="152" y="15"/>
                  </a:lnTo>
                  <a:lnTo>
                    <a:pt x="162" y="24"/>
                  </a:lnTo>
                  <a:lnTo>
                    <a:pt x="170" y="37"/>
                  </a:lnTo>
                  <a:lnTo>
                    <a:pt x="175" y="52"/>
                  </a:lnTo>
                  <a:lnTo>
                    <a:pt x="179" y="67"/>
                  </a:lnTo>
                  <a:lnTo>
                    <a:pt x="174" y="72"/>
                  </a:lnTo>
                  <a:lnTo>
                    <a:pt x="169" y="74"/>
                  </a:lnTo>
                  <a:lnTo>
                    <a:pt x="162" y="74"/>
                  </a:lnTo>
                  <a:lnTo>
                    <a:pt x="157" y="74"/>
                  </a:lnTo>
                  <a:lnTo>
                    <a:pt x="152" y="67"/>
                  </a:lnTo>
                  <a:lnTo>
                    <a:pt x="145" y="62"/>
                  </a:lnTo>
                  <a:lnTo>
                    <a:pt x="138" y="59"/>
                  </a:lnTo>
                  <a:lnTo>
                    <a:pt x="132" y="56"/>
                  </a:lnTo>
                  <a:lnTo>
                    <a:pt x="123" y="52"/>
                  </a:lnTo>
                  <a:lnTo>
                    <a:pt x="115" y="51"/>
                  </a:lnTo>
                  <a:lnTo>
                    <a:pt x="108" y="49"/>
                  </a:lnTo>
                  <a:lnTo>
                    <a:pt x="100" y="47"/>
                  </a:lnTo>
                  <a:lnTo>
                    <a:pt x="98" y="62"/>
                  </a:lnTo>
                  <a:lnTo>
                    <a:pt x="103" y="79"/>
                  </a:lnTo>
                  <a:lnTo>
                    <a:pt x="110" y="94"/>
                  </a:lnTo>
                  <a:lnTo>
                    <a:pt x="112" y="111"/>
                  </a:lnTo>
                  <a:lnTo>
                    <a:pt x="122" y="113"/>
                  </a:lnTo>
                  <a:lnTo>
                    <a:pt x="132" y="113"/>
                  </a:lnTo>
                  <a:lnTo>
                    <a:pt x="143" y="114"/>
                  </a:lnTo>
                  <a:lnTo>
                    <a:pt x="154" y="114"/>
                  </a:lnTo>
                  <a:lnTo>
                    <a:pt x="165" y="116"/>
                  </a:lnTo>
                  <a:lnTo>
                    <a:pt x="175" y="119"/>
                  </a:lnTo>
                  <a:lnTo>
                    <a:pt x="185" y="123"/>
                  </a:lnTo>
                  <a:lnTo>
                    <a:pt x="195" y="128"/>
                  </a:lnTo>
                  <a:lnTo>
                    <a:pt x="214" y="144"/>
                  </a:lnTo>
                  <a:lnTo>
                    <a:pt x="227" y="165"/>
                  </a:lnTo>
                  <a:lnTo>
                    <a:pt x="234" y="188"/>
                  </a:lnTo>
                  <a:lnTo>
                    <a:pt x="232" y="213"/>
                  </a:lnTo>
                  <a:lnTo>
                    <a:pt x="227" y="223"/>
                  </a:lnTo>
                  <a:lnTo>
                    <a:pt x="220" y="233"/>
                  </a:lnTo>
                  <a:lnTo>
                    <a:pt x="214" y="242"/>
                  </a:lnTo>
                  <a:lnTo>
                    <a:pt x="205" y="248"/>
                  </a:lnTo>
                  <a:lnTo>
                    <a:pt x="195" y="255"/>
                  </a:lnTo>
                  <a:lnTo>
                    <a:pt x="185" y="262"/>
                  </a:lnTo>
                  <a:lnTo>
                    <a:pt x="175" y="267"/>
                  </a:lnTo>
                  <a:lnTo>
                    <a:pt x="165" y="270"/>
                  </a:lnTo>
                  <a:lnTo>
                    <a:pt x="165" y="278"/>
                  </a:lnTo>
                  <a:lnTo>
                    <a:pt x="160" y="285"/>
                  </a:lnTo>
                  <a:lnTo>
                    <a:pt x="154" y="290"/>
                  </a:lnTo>
                  <a:lnTo>
                    <a:pt x="147" y="297"/>
                  </a:lnTo>
                  <a:lnTo>
                    <a:pt x="140" y="292"/>
                  </a:lnTo>
                  <a:lnTo>
                    <a:pt x="138" y="283"/>
                  </a:lnTo>
                  <a:lnTo>
                    <a:pt x="137" y="275"/>
                  </a:lnTo>
                  <a:lnTo>
                    <a:pt x="130" y="268"/>
                  </a:lnTo>
                  <a:lnTo>
                    <a:pt x="122" y="268"/>
                  </a:lnTo>
                  <a:lnTo>
                    <a:pt x="113" y="270"/>
                  </a:lnTo>
                  <a:lnTo>
                    <a:pt x="103" y="270"/>
                  </a:lnTo>
                  <a:lnTo>
                    <a:pt x="95" y="270"/>
                  </a:lnTo>
                  <a:lnTo>
                    <a:pt x="87" y="272"/>
                  </a:lnTo>
                  <a:lnTo>
                    <a:pt x="78" y="273"/>
                  </a:lnTo>
                  <a:lnTo>
                    <a:pt x="71" y="278"/>
                  </a:lnTo>
                  <a:lnTo>
                    <a:pt x="66" y="285"/>
                  </a:lnTo>
                  <a:lnTo>
                    <a:pt x="55" y="285"/>
                  </a:lnTo>
                  <a:lnTo>
                    <a:pt x="48" y="265"/>
                  </a:lnTo>
                  <a:lnTo>
                    <a:pt x="38" y="245"/>
                  </a:lnTo>
                  <a:lnTo>
                    <a:pt x="35" y="225"/>
                  </a:lnTo>
                  <a:lnTo>
                    <a:pt x="40" y="205"/>
                  </a:lnTo>
                  <a:lnTo>
                    <a:pt x="51" y="208"/>
                  </a:lnTo>
                  <a:lnTo>
                    <a:pt x="61" y="215"/>
                  </a:lnTo>
                  <a:lnTo>
                    <a:pt x="71" y="225"/>
                  </a:lnTo>
                  <a:lnTo>
                    <a:pt x="82" y="235"/>
                  </a:lnTo>
                  <a:lnTo>
                    <a:pt x="90" y="243"/>
                  </a:lnTo>
                  <a:lnTo>
                    <a:pt x="100" y="248"/>
                  </a:lnTo>
                  <a:lnTo>
                    <a:pt x="112" y="250"/>
                  </a:lnTo>
                  <a:lnTo>
                    <a:pt x="127" y="243"/>
                  </a:lnTo>
                  <a:lnTo>
                    <a:pt x="120" y="220"/>
                  </a:lnTo>
                  <a:lnTo>
                    <a:pt x="115" y="196"/>
                  </a:lnTo>
                  <a:lnTo>
                    <a:pt x="105" y="175"/>
                  </a:lnTo>
                  <a:lnTo>
                    <a:pt x="87" y="161"/>
                  </a:lnTo>
                  <a:lnTo>
                    <a:pt x="75" y="163"/>
                  </a:lnTo>
                  <a:lnTo>
                    <a:pt x="63" y="161"/>
                  </a:lnTo>
                  <a:lnTo>
                    <a:pt x="53" y="159"/>
                  </a:lnTo>
                  <a:lnTo>
                    <a:pt x="43" y="154"/>
                  </a:lnTo>
                  <a:lnTo>
                    <a:pt x="35" y="149"/>
                  </a:lnTo>
                  <a:lnTo>
                    <a:pt x="26" y="143"/>
                  </a:lnTo>
                  <a:lnTo>
                    <a:pt x="18" y="136"/>
                  </a:lnTo>
                  <a:lnTo>
                    <a:pt x="10" y="129"/>
                  </a:lnTo>
                  <a:lnTo>
                    <a:pt x="3" y="119"/>
                  </a:lnTo>
                  <a:lnTo>
                    <a:pt x="1" y="108"/>
                  </a:lnTo>
                  <a:lnTo>
                    <a:pt x="0" y="96"/>
                  </a:lnTo>
                  <a:lnTo>
                    <a:pt x="1" y="82"/>
                  </a:lnTo>
                  <a:lnTo>
                    <a:pt x="5" y="72"/>
                  </a:lnTo>
                  <a:lnTo>
                    <a:pt x="10" y="64"/>
                  </a:lnTo>
                  <a:lnTo>
                    <a:pt x="16" y="57"/>
                  </a:lnTo>
                  <a:lnTo>
                    <a:pt x="25" y="52"/>
                  </a:lnTo>
                  <a:lnTo>
                    <a:pt x="33" y="47"/>
                  </a:lnTo>
                  <a:lnTo>
                    <a:pt x="43" y="42"/>
                  </a:lnTo>
                  <a:lnTo>
                    <a:pt x="51" y="37"/>
                  </a:lnTo>
                  <a:lnTo>
                    <a:pt x="60" y="31"/>
                  </a:lnTo>
                  <a:lnTo>
                    <a:pt x="58" y="25"/>
                  </a:lnTo>
                  <a:lnTo>
                    <a:pt x="55" y="20"/>
                  </a:lnTo>
                  <a:lnTo>
                    <a:pt x="53" y="15"/>
                  </a:lnTo>
                  <a:lnTo>
                    <a:pt x="53" y="9"/>
                  </a:lnTo>
                  <a:lnTo>
                    <a:pt x="65" y="0"/>
                  </a:lnTo>
                  <a:lnTo>
                    <a:pt x="75" y="5"/>
                  </a:lnTo>
                  <a:lnTo>
                    <a:pt x="83" y="17"/>
                  </a:lnTo>
                  <a:lnTo>
                    <a:pt x="88" y="27"/>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45" name="Freeform 165"/>
            <p:cNvSpPr>
              <a:spLocks/>
            </p:cNvSpPr>
            <p:nvPr/>
          </p:nvSpPr>
          <p:spPr bwMode="auto">
            <a:xfrm>
              <a:off x="4132" y="2823"/>
              <a:ext cx="66" cy="41"/>
            </a:xfrm>
            <a:custGeom>
              <a:avLst/>
              <a:gdLst/>
              <a:ahLst/>
              <a:cxnLst>
                <a:cxn ang="0">
                  <a:pos x="62" y="5"/>
                </a:cxn>
                <a:cxn ang="0">
                  <a:pos x="61" y="13"/>
                </a:cxn>
                <a:cxn ang="0">
                  <a:pos x="56" y="18"/>
                </a:cxn>
                <a:cxn ang="0">
                  <a:pos x="49" y="22"/>
                </a:cxn>
                <a:cxn ang="0">
                  <a:pos x="42" y="25"/>
                </a:cxn>
                <a:cxn ang="0">
                  <a:pos x="34" y="27"/>
                </a:cxn>
                <a:cxn ang="0">
                  <a:pos x="26" y="28"/>
                </a:cxn>
                <a:cxn ang="0">
                  <a:pos x="17" y="32"/>
                </a:cxn>
                <a:cxn ang="0">
                  <a:pos x="10" y="35"/>
                </a:cxn>
                <a:cxn ang="0">
                  <a:pos x="0" y="23"/>
                </a:cxn>
                <a:cxn ang="0">
                  <a:pos x="7" y="20"/>
                </a:cxn>
                <a:cxn ang="0">
                  <a:pos x="14" y="17"/>
                </a:cxn>
                <a:cxn ang="0">
                  <a:pos x="22" y="15"/>
                </a:cxn>
                <a:cxn ang="0">
                  <a:pos x="29" y="12"/>
                </a:cxn>
                <a:cxn ang="0">
                  <a:pos x="36" y="8"/>
                </a:cxn>
                <a:cxn ang="0">
                  <a:pos x="44" y="7"/>
                </a:cxn>
                <a:cxn ang="0">
                  <a:pos x="51" y="3"/>
                </a:cxn>
                <a:cxn ang="0">
                  <a:pos x="57" y="0"/>
                </a:cxn>
                <a:cxn ang="0">
                  <a:pos x="62" y="5"/>
                </a:cxn>
              </a:cxnLst>
              <a:rect l="0" t="0" r="r" b="b"/>
              <a:pathLst>
                <a:path w="62" h="35">
                  <a:moveTo>
                    <a:pt x="62" y="5"/>
                  </a:moveTo>
                  <a:lnTo>
                    <a:pt x="61" y="13"/>
                  </a:lnTo>
                  <a:lnTo>
                    <a:pt x="56" y="18"/>
                  </a:lnTo>
                  <a:lnTo>
                    <a:pt x="49" y="22"/>
                  </a:lnTo>
                  <a:lnTo>
                    <a:pt x="42" y="25"/>
                  </a:lnTo>
                  <a:lnTo>
                    <a:pt x="34" y="27"/>
                  </a:lnTo>
                  <a:lnTo>
                    <a:pt x="26" y="28"/>
                  </a:lnTo>
                  <a:lnTo>
                    <a:pt x="17" y="32"/>
                  </a:lnTo>
                  <a:lnTo>
                    <a:pt x="10" y="35"/>
                  </a:lnTo>
                  <a:lnTo>
                    <a:pt x="0" y="23"/>
                  </a:lnTo>
                  <a:lnTo>
                    <a:pt x="7" y="20"/>
                  </a:lnTo>
                  <a:lnTo>
                    <a:pt x="14" y="17"/>
                  </a:lnTo>
                  <a:lnTo>
                    <a:pt x="22" y="15"/>
                  </a:lnTo>
                  <a:lnTo>
                    <a:pt x="29" y="12"/>
                  </a:lnTo>
                  <a:lnTo>
                    <a:pt x="36" y="8"/>
                  </a:lnTo>
                  <a:lnTo>
                    <a:pt x="44" y="7"/>
                  </a:lnTo>
                  <a:lnTo>
                    <a:pt x="51" y="3"/>
                  </a:lnTo>
                  <a:lnTo>
                    <a:pt x="57" y="0"/>
                  </a:lnTo>
                  <a:lnTo>
                    <a:pt x="62" y="5"/>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46" name="Freeform 166"/>
            <p:cNvSpPr>
              <a:spLocks/>
            </p:cNvSpPr>
            <p:nvPr/>
          </p:nvSpPr>
          <p:spPr bwMode="auto">
            <a:xfrm>
              <a:off x="4801" y="2805"/>
              <a:ext cx="121" cy="107"/>
            </a:xfrm>
            <a:custGeom>
              <a:avLst/>
              <a:gdLst/>
              <a:ahLst/>
              <a:cxnLst>
                <a:cxn ang="0">
                  <a:pos x="114" y="74"/>
                </a:cxn>
                <a:cxn ang="0">
                  <a:pos x="114" y="79"/>
                </a:cxn>
                <a:cxn ang="0">
                  <a:pos x="99" y="81"/>
                </a:cxn>
                <a:cxn ang="0">
                  <a:pos x="84" y="84"/>
                </a:cxn>
                <a:cxn ang="0">
                  <a:pos x="69" y="89"/>
                </a:cxn>
                <a:cxn ang="0">
                  <a:pos x="54" y="92"/>
                </a:cxn>
                <a:cxn ang="0">
                  <a:pos x="39" y="96"/>
                </a:cxn>
                <a:cxn ang="0">
                  <a:pos x="26" y="94"/>
                </a:cxn>
                <a:cxn ang="0">
                  <a:pos x="14" y="87"/>
                </a:cxn>
                <a:cxn ang="0">
                  <a:pos x="4" y="76"/>
                </a:cxn>
                <a:cxn ang="0">
                  <a:pos x="0" y="62"/>
                </a:cxn>
                <a:cxn ang="0">
                  <a:pos x="2" y="49"/>
                </a:cxn>
                <a:cxn ang="0">
                  <a:pos x="7" y="35"/>
                </a:cxn>
                <a:cxn ang="0">
                  <a:pos x="14" y="24"/>
                </a:cxn>
                <a:cxn ang="0">
                  <a:pos x="21" y="17"/>
                </a:cxn>
                <a:cxn ang="0">
                  <a:pos x="29" y="12"/>
                </a:cxn>
                <a:cxn ang="0">
                  <a:pos x="37" y="7"/>
                </a:cxn>
                <a:cxn ang="0">
                  <a:pos x="47" y="4"/>
                </a:cxn>
                <a:cxn ang="0">
                  <a:pos x="56" y="2"/>
                </a:cxn>
                <a:cxn ang="0">
                  <a:pos x="66" y="0"/>
                </a:cxn>
                <a:cxn ang="0">
                  <a:pos x="74" y="2"/>
                </a:cxn>
                <a:cxn ang="0">
                  <a:pos x="82" y="4"/>
                </a:cxn>
                <a:cxn ang="0">
                  <a:pos x="114" y="74"/>
                </a:cxn>
              </a:cxnLst>
              <a:rect l="0" t="0" r="r" b="b"/>
              <a:pathLst>
                <a:path w="114" h="96">
                  <a:moveTo>
                    <a:pt x="114" y="74"/>
                  </a:moveTo>
                  <a:lnTo>
                    <a:pt x="114" y="79"/>
                  </a:lnTo>
                  <a:lnTo>
                    <a:pt x="99" y="81"/>
                  </a:lnTo>
                  <a:lnTo>
                    <a:pt x="84" y="84"/>
                  </a:lnTo>
                  <a:lnTo>
                    <a:pt x="69" y="89"/>
                  </a:lnTo>
                  <a:lnTo>
                    <a:pt x="54" y="92"/>
                  </a:lnTo>
                  <a:lnTo>
                    <a:pt x="39" y="96"/>
                  </a:lnTo>
                  <a:lnTo>
                    <a:pt x="26" y="94"/>
                  </a:lnTo>
                  <a:lnTo>
                    <a:pt x="14" y="87"/>
                  </a:lnTo>
                  <a:lnTo>
                    <a:pt x="4" y="76"/>
                  </a:lnTo>
                  <a:lnTo>
                    <a:pt x="0" y="62"/>
                  </a:lnTo>
                  <a:lnTo>
                    <a:pt x="2" y="49"/>
                  </a:lnTo>
                  <a:lnTo>
                    <a:pt x="7" y="35"/>
                  </a:lnTo>
                  <a:lnTo>
                    <a:pt x="14" y="24"/>
                  </a:lnTo>
                  <a:lnTo>
                    <a:pt x="21" y="17"/>
                  </a:lnTo>
                  <a:lnTo>
                    <a:pt x="29" y="12"/>
                  </a:lnTo>
                  <a:lnTo>
                    <a:pt x="37" y="7"/>
                  </a:lnTo>
                  <a:lnTo>
                    <a:pt x="47" y="4"/>
                  </a:lnTo>
                  <a:lnTo>
                    <a:pt x="56" y="2"/>
                  </a:lnTo>
                  <a:lnTo>
                    <a:pt x="66" y="0"/>
                  </a:lnTo>
                  <a:lnTo>
                    <a:pt x="74" y="2"/>
                  </a:lnTo>
                  <a:lnTo>
                    <a:pt x="82" y="4"/>
                  </a:lnTo>
                  <a:lnTo>
                    <a:pt x="114" y="74"/>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47" name="Freeform 167"/>
            <p:cNvSpPr>
              <a:spLocks/>
            </p:cNvSpPr>
            <p:nvPr/>
          </p:nvSpPr>
          <p:spPr bwMode="auto">
            <a:xfrm>
              <a:off x="3162" y="2869"/>
              <a:ext cx="98" cy="109"/>
            </a:xfrm>
            <a:custGeom>
              <a:avLst/>
              <a:gdLst/>
              <a:ahLst/>
              <a:cxnLst>
                <a:cxn ang="0">
                  <a:pos x="89" y="0"/>
                </a:cxn>
                <a:cxn ang="0">
                  <a:pos x="92" y="19"/>
                </a:cxn>
                <a:cxn ang="0">
                  <a:pos x="92" y="37"/>
                </a:cxn>
                <a:cxn ang="0">
                  <a:pos x="87" y="55"/>
                </a:cxn>
                <a:cxn ang="0">
                  <a:pos x="77" y="72"/>
                </a:cxn>
                <a:cxn ang="0">
                  <a:pos x="67" y="81"/>
                </a:cxn>
                <a:cxn ang="0">
                  <a:pos x="55" y="89"/>
                </a:cxn>
                <a:cxn ang="0">
                  <a:pos x="44" y="94"/>
                </a:cxn>
                <a:cxn ang="0">
                  <a:pos x="30" y="96"/>
                </a:cxn>
                <a:cxn ang="0">
                  <a:pos x="22" y="72"/>
                </a:cxn>
                <a:cxn ang="0">
                  <a:pos x="14" y="49"/>
                </a:cxn>
                <a:cxn ang="0">
                  <a:pos x="7" y="25"/>
                </a:cxn>
                <a:cxn ang="0">
                  <a:pos x="0" y="3"/>
                </a:cxn>
                <a:cxn ang="0">
                  <a:pos x="89" y="0"/>
                </a:cxn>
              </a:cxnLst>
              <a:rect l="0" t="0" r="r" b="b"/>
              <a:pathLst>
                <a:path w="92" h="96">
                  <a:moveTo>
                    <a:pt x="89" y="0"/>
                  </a:moveTo>
                  <a:lnTo>
                    <a:pt x="92" y="19"/>
                  </a:lnTo>
                  <a:lnTo>
                    <a:pt x="92" y="37"/>
                  </a:lnTo>
                  <a:lnTo>
                    <a:pt x="87" y="55"/>
                  </a:lnTo>
                  <a:lnTo>
                    <a:pt x="77" y="72"/>
                  </a:lnTo>
                  <a:lnTo>
                    <a:pt x="67" y="81"/>
                  </a:lnTo>
                  <a:lnTo>
                    <a:pt x="55" y="89"/>
                  </a:lnTo>
                  <a:lnTo>
                    <a:pt x="44" y="94"/>
                  </a:lnTo>
                  <a:lnTo>
                    <a:pt x="30" y="96"/>
                  </a:lnTo>
                  <a:lnTo>
                    <a:pt x="22" y="72"/>
                  </a:lnTo>
                  <a:lnTo>
                    <a:pt x="14" y="49"/>
                  </a:lnTo>
                  <a:lnTo>
                    <a:pt x="7" y="25"/>
                  </a:lnTo>
                  <a:lnTo>
                    <a:pt x="0" y="3"/>
                  </a:lnTo>
                  <a:lnTo>
                    <a:pt x="89"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48" name="Freeform 168"/>
            <p:cNvSpPr>
              <a:spLocks/>
            </p:cNvSpPr>
            <p:nvPr/>
          </p:nvSpPr>
          <p:spPr bwMode="auto">
            <a:xfrm>
              <a:off x="2646" y="2901"/>
              <a:ext cx="332" cy="221"/>
            </a:xfrm>
            <a:custGeom>
              <a:avLst/>
              <a:gdLst/>
              <a:ahLst/>
              <a:cxnLst>
                <a:cxn ang="0">
                  <a:pos x="111" y="50"/>
                </a:cxn>
                <a:cxn ang="0">
                  <a:pos x="122" y="60"/>
                </a:cxn>
                <a:cxn ang="0">
                  <a:pos x="136" y="68"/>
                </a:cxn>
                <a:cxn ang="0">
                  <a:pos x="149" y="77"/>
                </a:cxn>
                <a:cxn ang="0">
                  <a:pos x="162" y="85"/>
                </a:cxn>
                <a:cxn ang="0">
                  <a:pos x="176" y="93"/>
                </a:cxn>
                <a:cxn ang="0">
                  <a:pos x="189" y="102"/>
                </a:cxn>
                <a:cxn ang="0">
                  <a:pos x="201" y="112"/>
                </a:cxn>
                <a:cxn ang="0">
                  <a:pos x="213" y="124"/>
                </a:cxn>
                <a:cxn ang="0">
                  <a:pos x="228" y="130"/>
                </a:cxn>
                <a:cxn ang="0">
                  <a:pos x="241" y="139"/>
                </a:cxn>
                <a:cxn ang="0">
                  <a:pos x="254" y="147"/>
                </a:cxn>
                <a:cxn ang="0">
                  <a:pos x="266" y="155"/>
                </a:cxn>
                <a:cxn ang="0">
                  <a:pos x="280" y="165"/>
                </a:cxn>
                <a:cxn ang="0">
                  <a:pos x="291" y="174"/>
                </a:cxn>
                <a:cxn ang="0">
                  <a:pos x="303" y="184"/>
                </a:cxn>
                <a:cxn ang="0">
                  <a:pos x="315" y="194"/>
                </a:cxn>
                <a:cxn ang="0">
                  <a:pos x="303" y="192"/>
                </a:cxn>
                <a:cxn ang="0">
                  <a:pos x="293" y="189"/>
                </a:cxn>
                <a:cxn ang="0">
                  <a:pos x="281" y="182"/>
                </a:cxn>
                <a:cxn ang="0">
                  <a:pos x="271" y="175"/>
                </a:cxn>
                <a:cxn ang="0">
                  <a:pos x="261" y="167"/>
                </a:cxn>
                <a:cxn ang="0">
                  <a:pos x="249" y="159"/>
                </a:cxn>
                <a:cxn ang="0">
                  <a:pos x="239" y="152"/>
                </a:cxn>
                <a:cxn ang="0">
                  <a:pos x="228" y="147"/>
                </a:cxn>
                <a:cxn ang="0">
                  <a:pos x="201" y="132"/>
                </a:cxn>
                <a:cxn ang="0">
                  <a:pos x="176" y="119"/>
                </a:cxn>
                <a:cxn ang="0">
                  <a:pos x="149" y="103"/>
                </a:cxn>
                <a:cxn ang="0">
                  <a:pos x="124" y="88"/>
                </a:cxn>
                <a:cxn ang="0">
                  <a:pos x="97" y="75"/>
                </a:cxn>
                <a:cxn ang="0">
                  <a:pos x="72" y="60"/>
                </a:cxn>
                <a:cxn ang="0">
                  <a:pos x="45" y="43"/>
                </a:cxn>
                <a:cxn ang="0">
                  <a:pos x="20" y="26"/>
                </a:cxn>
                <a:cxn ang="0">
                  <a:pos x="13" y="26"/>
                </a:cxn>
                <a:cxn ang="0">
                  <a:pos x="8" y="25"/>
                </a:cxn>
                <a:cxn ang="0">
                  <a:pos x="3" y="21"/>
                </a:cxn>
                <a:cxn ang="0">
                  <a:pos x="0" y="16"/>
                </a:cxn>
                <a:cxn ang="0">
                  <a:pos x="0" y="8"/>
                </a:cxn>
                <a:cxn ang="0">
                  <a:pos x="3" y="3"/>
                </a:cxn>
                <a:cxn ang="0">
                  <a:pos x="10" y="1"/>
                </a:cxn>
                <a:cxn ang="0">
                  <a:pos x="17" y="0"/>
                </a:cxn>
                <a:cxn ang="0">
                  <a:pos x="30" y="3"/>
                </a:cxn>
                <a:cxn ang="0">
                  <a:pos x="42" y="8"/>
                </a:cxn>
                <a:cxn ang="0">
                  <a:pos x="54" y="15"/>
                </a:cxn>
                <a:cxn ang="0">
                  <a:pos x="64" y="23"/>
                </a:cxn>
                <a:cxn ang="0">
                  <a:pos x="75" y="31"/>
                </a:cxn>
                <a:cxn ang="0">
                  <a:pos x="87" y="40"/>
                </a:cxn>
                <a:cxn ang="0">
                  <a:pos x="99" y="46"/>
                </a:cxn>
                <a:cxn ang="0">
                  <a:pos x="111" y="50"/>
                </a:cxn>
              </a:cxnLst>
              <a:rect l="0" t="0" r="r" b="b"/>
              <a:pathLst>
                <a:path w="315" h="194">
                  <a:moveTo>
                    <a:pt x="111" y="50"/>
                  </a:moveTo>
                  <a:lnTo>
                    <a:pt x="122" y="60"/>
                  </a:lnTo>
                  <a:lnTo>
                    <a:pt x="136" y="68"/>
                  </a:lnTo>
                  <a:lnTo>
                    <a:pt x="149" y="77"/>
                  </a:lnTo>
                  <a:lnTo>
                    <a:pt x="162" y="85"/>
                  </a:lnTo>
                  <a:lnTo>
                    <a:pt x="176" y="93"/>
                  </a:lnTo>
                  <a:lnTo>
                    <a:pt x="189" y="102"/>
                  </a:lnTo>
                  <a:lnTo>
                    <a:pt x="201" y="112"/>
                  </a:lnTo>
                  <a:lnTo>
                    <a:pt x="213" y="124"/>
                  </a:lnTo>
                  <a:lnTo>
                    <a:pt x="228" y="130"/>
                  </a:lnTo>
                  <a:lnTo>
                    <a:pt x="241" y="139"/>
                  </a:lnTo>
                  <a:lnTo>
                    <a:pt x="254" y="147"/>
                  </a:lnTo>
                  <a:lnTo>
                    <a:pt x="266" y="155"/>
                  </a:lnTo>
                  <a:lnTo>
                    <a:pt x="280" y="165"/>
                  </a:lnTo>
                  <a:lnTo>
                    <a:pt x="291" y="174"/>
                  </a:lnTo>
                  <a:lnTo>
                    <a:pt x="303" y="184"/>
                  </a:lnTo>
                  <a:lnTo>
                    <a:pt x="315" y="194"/>
                  </a:lnTo>
                  <a:lnTo>
                    <a:pt x="303" y="192"/>
                  </a:lnTo>
                  <a:lnTo>
                    <a:pt x="293" y="189"/>
                  </a:lnTo>
                  <a:lnTo>
                    <a:pt x="281" y="182"/>
                  </a:lnTo>
                  <a:lnTo>
                    <a:pt x="271" y="175"/>
                  </a:lnTo>
                  <a:lnTo>
                    <a:pt x="261" y="167"/>
                  </a:lnTo>
                  <a:lnTo>
                    <a:pt x="249" y="159"/>
                  </a:lnTo>
                  <a:lnTo>
                    <a:pt x="239" y="152"/>
                  </a:lnTo>
                  <a:lnTo>
                    <a:pt x="228" y="147"/>
                  </a:lnTo>
                  <a:lnTo>
                    <a:pt x="201" y="132"/>
                  </a:lnTo>
                  <a:lnTo>
                    <a:pt x="176" y="119"/>
                  </a:lnTo>
                  <a:lnTo>
                    <a:pt x="149" y="103"/>
                  </a:lnTo>
                  <a:lnTo>
                    <a:pt x="124" y="88"/>
                  </a:lnTo>
                  <a:lnTo>
                    <a:pt x="97" y="75"/>
                  </a:lnTo>
                  <a:lnTo>
                    <a:pt x="72" y="60"/>
                  </a:lnTo>
                  <a:lnTo>
                    <a:pt x="45" y="43"/>
                  </a:lnTo>
                  <a:lnTo>
                    <a:pt x="20" y="26"/>
                  </a:lnTo>
                  <a:lnTo>
                    <a:pt x="13" y="26"/>
                  </a:lnTo>
                  <a:lnTo>
                    <a:pt x="8" y="25"/>
                  </a:lnTo>
                  <a:lnTo>
                    <a:pt x="3" y="21"/>
                  </a:lnTo>
                  <a:lnTo>
                    <a:pt x="0" y="16"/>
                  </a:lnTo>
                  <a:lnTo>
                    <a:pt x="0" y="8"/>
                  </a:lnTo>
                  <a:lnTo>
                    <a:pt x="3" y="3"/>
                  </a:lnTo>
                  <a:lnTo>
                    <a:pt x="10" y="1"/>
                  </a:lnTo>
                  <a:lnTo>
                    <a:pt x="17" y="0"/>
                  </a:lnTo>
                  <a:lnTo>
                    <a:pt x="30" y="3"/>
                  </a:lnTo>
                  <a:lnTo>
                    <a:pt x="42" y="8"/>
                  </a:lnTo>
                  <a:lnTo>
                    <a:pt x="54" y="15"/>
                  </a:lnTo>
                  <a:lnTo>
                    <a:pt x="64" y="23"/>
                  </a:lnTo>
                  <a:lnTo>
                    <a:pt x="75" y="31"/>
                  </a:lnTo>
                  <a:lnTo>
                    <a:pt x="87" y="40"/>
                  </a:lnTo>
                  <a:lnTo>
                    <a:pt x="99" y="46"/>
                  </a:lnTo>
                  <a:lnTo>
                    <a:pt x="111" y="50"/>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49" name="Freeform 169"/>
            <p:cNvSpPr>
              <a:spLocks/>
            </p:cNvSpPr>
            <p:nvPr/>
          </p:nvSpPr>
          <p:spPr bwMode="auto">
            <a:xfrm>
              <a:off x="3870" y="2855"/>
              <a:ext cx="53" cy="32"/>
            </a:xfrm>
            <a:custGeom>
              <a:avLst/>
              <a:gdLst/>
              <a:ahLst/>
              <a:cxnLst>
                <a:cxn ang="0">
                  <a:pos x="45" y="7"/>
                </a:cxn>
                <a:cxn ang="0">
                  <a:pos x="48" y="9"/>
                </a:cxn>
                <a:cxn ang="0">
                  <a:pos x="38" y="14"/>
                </a:cxn>
                <a:cxn ang="0">
                  <a:pos x="26" y="15"/>
                </a:cxn>
                <a:cxn ang="0">
                  <a:pos x="15" y="19"/>
                </a:cxn>
                <a:cxn ang="0">
                  <a:pos x="5" y="27"/>
                </a:cxn>
                <a:cxn ang="0">
                  <a:pos x="0" y="14"/>
                </a:cxn>
                <a:cxn ang="0">
                  <a:pos x="8" y="9"/>
                </a:cxn>
                <a:cxn ang="0">
                  <a:pos x="20" y="7"/>
                </a:cxn>
                <a:cxn ang="0">
                  <a:pos x="30" y="0"/>
                </a:cxn>
                <a:cxn ang="0">
                  <a:pos x="35" y="0"/>
                </a:cxn>
                <a:cxn ang="0">
                  <a:pos x="40" y="0"/>
                </a:cxn>
                <a:cxn ang="0">
                  <a:pos x="45" y="2"/>
                </a:cxn>
                <a:cxn ang="0">
                  <a:pos x="45" y="7"/>
                </a:cxn>
              </a:cxnLst>
              <a:rect l="0" t="0" r="r" b="b"/>
              <a:pathLst>
                <a:path w="48" h="27">
                  <a:moveTo>
                    <a:pt x="45" y="7"/>
                  </a:moveTo>
                  <a:lnTo>
                    <a:pt x="48" y="9"/>
                  </a:lnTo>
                  <a:lnTo>
                    <a:pt x="38" y="14"/>
                  </a:lnTo>
                  <a:lnTo>
                    <a:pt x="26" y="15"/>
                  </a:lnTo>
                  <a:lnTo>
                    <a:pt x="15" y="19"/>
                  </a:lnTo>
                  <a:lnTo>
                    <a:pt x="5" y="27"/>
                  </a:lnTo>
                  <a:lnTo>
                    <a:pt x="0" y="14"/>
                  </a:lnTo>
                  <a:lnTo>
                    <a:pt x="8" y="9"/>
                  </a:lnTo>
                  <a:lnTo>
                    <a:pt x="20" y="7"/>
                  </a:lnTo>
                  <a:lnTo>
                    <a:pt x="30" y="0"/>
                  </a:lnTo>
                  <a:lnTo>
                    <a:pt x="35" y="0"/>
                  </a:lnTo>
                  <a:lnTo>
                    <a:pt x="40" y="0"/>
                  </a:lnTo>
                  <a:lnTo>
                    <a:pt x="45" y="2"/>
                  </a:lnTo>
                  <a:lnTo>
                    <a:pt x="45" y="7"/>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50" name="Freeform 170"/>
            <p:cNvSpPr>
              <a:spLocks/>
            </p:cNvSpPr>
            <p:nvPr/>
          </p:nvSpPr>
          <p:spPr bwMode="auto">
            <a:xfrm>
              <a:off x="3198" y="2885"/>
              <a:ext cx="28" cy="48"/>
            </a:xfrm>
            <a:custGeom>
              <a:avLst/>
              <a:gdLst/>
              <a:ahLst/>
              <a:cxnLst>
                <a:cxn ang="0">
                  <a:pos x="24" y="8"/>
                </a:cxn>
                <a:cxn ang="0">
                  <a:pos x="25" y="41"/>
                </a:cxn>
                <a:cxn ang="0">
                  <a:pos x="17" y="41"/>
                </a:cxn>
                <a:cxn ang="0">
                  <a:pos x="12" y="36"/>
                </a:cxn>
                <a:cxn ang="0">
                  <a:pos x="9" y="30"/>
                </a:cxn>
                <a:cxn ang="0">
                  <a:pos x="4" y="25"/>
                </a:cxn>
                <a:cxn ang="0">
                  <a:pos x="2" y="18"/>
                </a:cxn>
                <a:cxn ang="0">
                  <a:pos x="0" y="11"/>
                </a:cxn>
                <a:cxn ang="0">
                  <a:pos x="2" y="5"/>
                </a:cxn>
                <a:cxn ang="0">
                  <a:pos x="9" y="0"/>
                </a:cxn>
                <a:cxn ang="0">
                  <a:pos x="14" y="1"/>
                </a:cxn>
                <a:cxn ang="0">
                  <a:pos x="19" y="1"/>
                </a:cxn>
                <a:cxn ang="0">
                  <a:pos x="22" y="3"/>
                </a:cxn>
                <a:cxn ang="0">
                  <a:pos x="24" y="8"/>
                </a:cxn>
              </a:cxnLst>
              <a:rect l="0" t="0" r="r" b="b"/>
              <a:pathLst>
                <a:path w="25" h="41">
                  <a:moveTo>
                    <a:pt x="24" y="8"/>
                  </a:moveTo>
                  <a:lnTo>
                    <a:pt x="25" y="41"/>
                  </a:lnTo>
                  <a:lnTo>
                    <a:pt x="17" y="41"/>
                  </a:lnTo>
                  <a:lnTo>
                    <a:pt x="12" y="36"/>
                  </a:lnTo>
                  <a:lnTo>
                    <a:pt x="9" y="30"/>
                  </a:lnTo>
                  <a:lnTo>
                    <a:pt x="4" y="25"/>
                  </a:lnTo>
                  <a:lnTo>
                    <a:pt x="2" y="18"/>
                  </a:lnTo>
                  <a:lnTo>
                    <a:pt x="0" y="11"/>
                  </a:lnTo>
                  <a:lnTo>
                    <a:pt x="2" y="5"/>
                  </a:lnTo>
                  <a:lnTo>
                    <a:pt x="9" y="0"/>
                  </a:lnTo>
                  <a:lnTo>
                    <a:pt x="14" y="1"/>
                  </a:lnTo>
                  <a:lnTo>
                    <a:pt x="19" y="1"/>
                  </a:lnTo>
                  <a:lnTo>
                    <a:pt x="22" y="3"/>
                  </a:lnTo>
                  <a:lnTo>
                    <a:pt x="24" y="8"/>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51" name="Freeform 171"/>
            <p:cNvSpPr>
              <a:spLocks/>
            </p:cNvSpPr>
            <p:nvPr/>
          </p:nvSpPr>
          <p:spPr bwMode="auto">
            <a:xfrm>
              <a:off x="4846" y="2832"/>
              <a:ext cx="27" cy="55"/>
            </a:xfrm>
            <a:custGeom>
              <a:avLst/>
              <a:gdLst/>
              <a:ahLst/>
              <a:cxnLst>
                <a:cxn ang="0">
                  <a:pos x="23" y="24"/>
                </a:cxn>
                <a:cxn ang="0">
                  <a:pos x="23" y="29"/>
                </a:cxn>
                <a:cxn ang="0">
                  <a:pos x="25" y="35"/>
                </a:cxn>
                <a:cxn ang="0">
                  <a:pos x="23" y="42"/>
                </a:cxn>
                <a:cxn ang="0">
                  <a:pos x="20" y="47"/>
                </a:cxn>
                <a:cxn ang="0">
                  <a:pos x="12" y="46"/>
                </a:cxn>
                <a:cxn ang="0">
                  <a:pos x="8" y="39"/>
                </a:cxn>
                <a:cxn ang="0">
                  <a:pos x="3" y="32"/>
                </a:cxn>
                <a:cxn ang="0">
                  <a:pos x="0" y="27"/>
                </a:cxn>
                <a:cxn ang="0">
                  <a:pos x="2" y="0"/>
                </a:cxn>
                <a:cxn ang="0">
                  <a:pos x="10" y="2"/>
                </a:cxn>
                <a:cxn ang="0">
                  <a:pos x="17" y="7"/>
                </a:cxn>
                <a:cxn ang="0">
                  <a:pos x="22" y="15"/>
                </a:cxn>
                <a:cxn ang="0">
                  <a:pos x="23" y="24"/>
                </a:cxn>
              </a:cxnLst>
              <a:rect l="0" t="0" r="r" b="b"/>
              <a:pathLst>
                <a:path w="25" h="47">
                  <a:moveTo>
                    <a:pt x="23" y="24"/>
                  </a:moveTo>
                  <a:lnTo>
                    <a:pt x="23" y="29"/>
                  </a:lnTo>
                  <a:lnTo>
                    <a:pt x="25" y="35"/>
                  </a:lnTo>
                  <a:lnTo>
                    <a:pt x="23" y="42"/>
                  </a:lnTo>
                  <a:lnTo>
                    <a:pt x="20" y="47"/>
                  </a:lnTo>
                  <a:lnTo>
                    <a:pt x="12" y="46"/>
                  </a:lnTo>
                  <a:lnTo>
                    <a:pt x="8" y="39"/>
                  </a:lnTo>
                  <a:lnTo>
                    <a:pt x="3" y="32"/>
                  </a:lnTo>
                  <a:lnTo>
                    <a:pt x="0" y="27"/>
                  </a:lnTo>
                  <a:lnTo>
                    <a:pt x="2" y="0"/>
                  </a:lnTo>
                  <a:lnTo>
                    <a:pt x="10" y="2"/>
                  </a:lnTo>
                  <a:lnTo>
                    <a:pt x="17" y="7"/>
                  </a:lnTo>
                  <a:lnTo>
                    <a:pt x="22" y="15"/>
                  </a:lnTo>
                  <a:lnTo>
                    <a:pt x="23" y="24"/>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52" name="Freeform 172"/>
            <p:cNvSpPr>
              <a:spLocks/>
            </p:cNvSpPr>
            <p:nvPr/>
          </p:nvSpPr>
          <p:spPr bwMode="auto">
            <a:xfrm>
              <a:off x="4153" y="2878"/>
              <a:ext cx="53" cy="23"/>
            </a:xfrm>
            <a:custGeom>
              <a:avLst/>
              <a:gdLst/>
              <a:ahLst/>
              <a:cxnLst>
                <a:cxn ang="0">
                  <a:pos x="49" y="0"/>
                </a:cxn>
                <a:cxn ang="0">
                  <a:pos x="42" y="9"/>
                </a:cxn>
                <a:cxn ang="0">
                  <a:pos x="29" y="16"/>
                </a:cxn>
                <a:cxn ang="0">
                  <a:pos x="16" y="19"/>
                </a:cxn>
                <a:cxn ang="0">
                  <a:pos x="2" y="21"/>
                </a:cxn>
                <a:cxn ang="0">
                  <a:pos x="0" y="19"/>
                </a:cxn>
                <a:cxn ang="0">
                  <a:pos x="0" y="17"/>
                </a:cxn>
                <a:cxn ang="0">
                  <a:pos x="0" y="16"/>
                </a:cxn>
                <a:cxn ang="0">
                  <a:pos x="0" y="14"/>
                </a:cxn>
                <a:cxn ang="0">
                  <a:pos x="12" y="11"/>
                </a:cxn>
                <a:cxn ang="0">
                  <a:pos x="24" y="4"/>
                </a:cxn>
                <a:cxn ang="0">
                  <a:pos x="36" y="0"/>
                </a:cxn>
                <a:cxn ang="0">
                  <a:pos x="49" y="0"/>
                </a:cxn>
              </a:cxnLst>
              <a:rect l="0" t="0" r="r" b="b"/>
              <a:pathLst>
                <a:path w="49" h="21">
                  <a:moveTo>
                    <a:pt x="49" y="0"/>
                  </a:moveTo>
                  <a:lnTo>
                    <a:pt x="42" y="9"/>
                  </a:lnTo>
                  <a:lnTo>
                    <a:pt x="29" y="16"/>
                  </a:lnTo>
                  <a:lnTo>
                    <a:pt x="16" y="19"/>
                  </a:lnTo>
                  <a:lnTo>
                    <a:pt x="2" y="21"/>
                  </a:lnTo>
                  <a:lnTo>
                    <a:pt x="0" y="19"/>
                  </a:lnTo>
                  <a:lnTo>
                    <a:pt x="0" y="17"/>
                  </a:lnTo>
                  <a:lnTo>
                    <a:pt x="0" y="16"/>
                  </a:lnTo>
                  <a:lnTo>
                    <a:pt x="0" y="14"/>
                  </a:lnTo>
                  <a:lnTo>
                    <a:pt x="12" y="11"/>
                  </a:lnTo>
                  <a:lnTo>
                    <a:pt x="24" y="4"/>
                  </a:lnTo>
                  <a:lnTo>
                    <a:pt x="36" y="0"/>
                  </a:lnTo>
                  <a:lnTo>
                    <a:pt x="49"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53" name="Freeform 173"/>
            <p:cNvSpPr>
              <a:spLocks/>
            </p:cNvSpPr>
            <p:nvPr/>
          </p:nvSpPr>
          <p:spPr bwMode="auto">
            <a:xfrm>
              <a:off x="3897" y="2892"/>
              <a:ext cx="59" cy="34"/>
            </a:xfrm>
            <a:custGeom>
              <a:avLst/>
              <a:gdLst/>
              <a:ahLst/>
              <a:cxnLst>
                <a:cxn ang="0">
                  <a:pos x="0" y="30"/>
                </a:cxn>
                <a:cxn ang="0">
                  <a:pos x="3" y="17"/>
                </a:cxn>
                <a:cxn ang="0">
                  <a:pos x="15" y="12"/>
                </a:cxn>
                <a:cxn ang="0">
                  <a:pos x="28" y="7"/>
                </a:cxn>
                <a:cxn ang="0">
                  <a:pos x="40" y="0"/>
                </a:cxn>
                <a:cxn ang="0">
                  <a:pos x="55" y="14"/>
                </a:cxn>
                <a:cxn ang="0">
                  <a:pos x="0" y="30"/>
                </a:cxn>
              </a:cxnLst>
              <a:rect l="0" t="0" r="r" b="b"/>
              <a:pathLst>
                <a:path w="55" h="30">
                  <a:moveTo>
                    <a:pt x="0" y="30"/>
                  </a:moveTo>
                  <a:lnTo>
                    <a:pt x="3" y="17"/>
                  </a:lnTo>
                  <a:lnTo>
                    <a:pt x="15" y="12"/>
                  </a:lnTo>
                  <a:lnTo>
                    <a:pt x="28" y="7"/>
                  </a:lnTo>
                  <a:lnTo>
                    <a:pt x="40" y="0"/>
                  </a:lnTo>
                  <a:lnTo>
                    <a:pt x="55" y="14"/>
                  </a:lnTo>
                  <a:lnTo>
                    <a:pt x="0" y="3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54" name="Freeform 174"/>
            <p:cNvSpPr>
              <a:spLocks/>
            </p:cNvSpPr>
            <p:nvPr/>
          </p:nvSpPr>
          <p:spPr bwMode="auto">
            <a:xfrm>
              <a:off x="3035" y="2930"/>
              <a:ext cx="161" cy="486"/>
            </a:xfrm>
            <a:custGeom>
              <a:avLst/>
              <a:gdLst/>
              <a:ahLst/>
              <a:cxnLst>
                <a:cxn ang="0">
                  <a:pos x="87" y="261"/>
                </a:cxn>
                <a:cxn ang="0">
                  <a:pos x="86" y="268"/>
                </a:cxn>
                <a:cxn ang="0">
                  <a:pos x="91" y="273"/>
                </a:cxn>
                <a:cxn ang="0">
                  <a:pos x="96" y="279"/>
                </a:cxn>
                <a:cxn ang="0">
                  <a:pos x="99" y="286"/>
                </a:cxn>
                <a:cxn ang="0">
                  <a:pos x="106" y="303"/>
                </a:cxn>
                <a:cxn ang="0">
                  <a:pos x="112" y="320"/>
                </a:cxn>
                <a:cxn ang="0">
                  <a:pos x="121" y="338"/>
                </a:cxn>
                <a:cxn ang="0">
                  <a:pos x="127" y="355"/>
                </a:cxn>
                <a:cxn ang="0">
                  <a:pos x="134" y="373"/>
                </a:cxn>
                <a:cxn ang="0">
                  <a:pos x="141" y="390"/>
                </a:cxn>
                <a:cxn ang="0">
                  <a:pos x="146" y="408"/>
                </a:cxn>
                <a:cxn ang="0">
                  <a:pos x="153" y="425"/>
                </a:cxn>
                <a:cxn ang="0">
                  <a:pos x="139" y="398"/>
                </a:cxn>
                <a:cxn ang="0">
                  <a:pos x="126" y="370"/>
                </a:cxn>
                <a:cxn ang="0">
                  <a:pos x="112" y="341"/>
                </a:cxn>
                <a:cxn ang="0">
                  <a:pos x="101" y="311"/>
                </a:cxn>
                <a:cxn ang="0">
                  <a:pos x="89" y="281"/>
                </a:cxn>
                <a:cxn ang="0">
                  <a:pos x="77" y="251"/>
                </a:cxn>
                <a:cxn ang="0">
                  <a:pos x="64" y="221"/>
                </a:cxn>
                <a:cxn ang="0">
                  <a:pos x="52" y="192"/>
                </a:cxn>
                <a:cxn ang="0">
                  <a:pos x="44" y="169"/>
                </a:cxn>
                <a:cxn ang="0">
                  <a:pos x="35" y="145"/>
                </a:cxn>
                <a:cxn ang="0">
                  <a:pos x="29" y="122"/>
                </a:cxn>
                <a:cxn ang="0">
                  <a:pos x="24" y="97"/>
                </a:cxn>
                <a:cxn ang="0">
                  <a:pos x="17" y="73"/>
                </a:cxn>
                <a:cxn ang="0">
                  <a:pos x="12" y="48"/>
                </a:cxn>
                <a:cxn ang="0">
                  <a:pos x="7" y="23"/>
                </a:cxn>
                <a:cxn ang="0">
                  <a:pos x="0" y="0"/>
                </a:cxn>
                <a:cxn ang="0">
                  <a:pos x="12" y="32"/>
                </a:cxn>
                <a:cxn ang="0">
                  <a:pos x="24" y="65"/>
                </a:cxn>
                <a:cxn ang="0">
                  <a:pos x="32" y="99"/>
                </a:cxn>
                <a:cxn ang="0">
                  <a:pos x="42" y="132"/>
                </a:cxn>
                <a:cxn ang="0">
                  <a:pos x="50" y="166"/>
                </a:cxn>
                <a:cxn ang="0">
                  <a:pos x="61" y="197"/>
                </a:cxn>
                <a:cxn ang="0">
                  <a:pos x="72" y="231"/>
                </a:cxn>
                <a:cxn ang="0">
                  <a:pos x="87" y="261"/>
                </a:cxn>
              </a:cxnLst>
              <a:rect l="0" t="0" r="r" b="b"/>
              <a:pathLst>
                <a:path w="153" h="425">
                  <a:moveTo>
                    <a:pt x="87" y="261"/>
                  </a:moveTo>
                  <a:lnTo>
                    <a:pt x="86" y="268"/>
                  </a:lnTo>
                  <a:lnTo>
                    <a:pt x="91" y="273"/>
                  </a:lnTo>
                  <a:lnTo>
                    <a:pt x="96" y="279"/>
                  </a:lnTo>
                  <a:lnTo>
                    <a:pt x="99" y="286"/>
                  </a:lnTo>
                  <a:lnTo>
                    <a:pt x="106" y="303"/>
                  </a:lnTo>
                  <a:lnTo>
                    <a:pt x="112" y="320"/>
                  </a:lnTo>
                  <a:lnTo>
                    <a:pt x="121" y="338"/>
                  </a:lnTo>
                  <a:lnTo>
                    <a:pt x="127" y="355"/>
                  </a:lnTo>
                  <a:lnTo>
                    <a:pt x="134" y="373"/>
                  </a:lnTo>
                  <a:lnTo>
                    <a:pt x="141" y="390"/>
                  </a:lnTo>
                  <a:lnTo>
                    <a:pt x="146" y="408"/>
                  </a:lnTo>
                  <a:lnTo>
                    <a:pt x="153" y="425"/>
                  </a:lnTo>
                  <a:lnTo>
                    <a:pt x="139" y="398"/>
                  </a:lnTo>
                  <a:lnTo>
                    <a:pt x="126" y="370"/>
                  </a:lnTo>
                  <a:lnTo>
                    <a:pt x="112" y="341"/>
                  </a:lnTo>
                  <a:lnTo>
                    <a:pt x="101" y="311"/>
                  </a:lnTo>
                  <a:lnTo>
                    <a:pt x="89" y="281"/>
                  </a:lnTo>
                  <a:lnTo>
                    <a:pt x="77" y="251"/>
                  </a:lnTo>
                  <a:lnTo>
                    <a:pt x="64" y="221"/>
                  </a:lnTo>
                  <a:lnTo>
                    <a:pt x="52" y="192"/>
                  </a:lnTo>
                  <a:lnTo>
                    <a:pt x="44" y="169"/>
                  </a:lnTo>
                  <a:lnTo>
                    <a:pt x="35" y="145"/>
                  </a:lnTo>
                  <a:lnTo>
                    <a:pt x="29" y="122"/>
                  </a:lnTo>
                  <a:lnTo>
                    <a:pt x="24" y="97"/>
                  </a:lnTo>
                  <a:lnTo>
                    <a:pt x="17" y="73"/>
                  </a:lnTo>
                  <a:lnTo>
                    <a:pt x="12" y="48"/>
                  </a:lnTo>
                  <a:lnTo>
                    <a:pt x="7" y="23"/>
                  </a:lnTo>
                  <a:lnTo>
                    <a:pt x="0" y="0"/>
                  </a:lnTo>
                  <a:lnTo>
                    <a:pt x="12" y="32"/>
                  </a:lnTo>
                  <a:lnTo>
                    <a:pt x="24" y="65"/>
                  </a:lnTo>
                  <a:lnTo>
                    <a:pt x="32" y="99"/>
                  </a:lnTo>
                  <a:lnTo>
                    <a:pt x="42" y="132"/>
                  </a:lnTo>
                  <a:lnTo>
                    <a:pt x="50" y="166"/>
                  </a:lnTo>
                  <a:lnTo>
                    <a:pt x="61" y="197"/>
                  </a:lnTo>
                  <a:lnTo>
                    <a:pt x="72" y="231"/>
                  </a:lnTo>
                  <a:lnTo>
                    <a:pt x="87" y="261"/>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55" name="Freeform 175"/>
            <p:cNvSpPr>
              <a:spLocks/>
            </p:cNvSpPr>
            <p:nvPr/>
          </p:nvSpPr>
          <p:spPr bwMode="auto">
            <a:xfrm>
              <a:off x="3465" y="2914"/>
              <a:ext cx="45" cy="62"/>
            </a:xfrm>
            <a:custGeom>
              <a:avLst/>
              <a:gdLst/>
              <a:ahLst/>
              <a:cxnLst>
                <a:cxn ang="0">
                  <a:pos x="25" y="0"/>
                </a:cxn>
                <a:cxn ang="0">
                  <a:pos x="30" y="14"/>
                </a:cxn>
                <a:cxn ang="0">
                  <a:pos x="34" y="27"/>
                </a:cxn>
                <a:cxn ang="0">
                  <a:pos x="37" y="41"/>
                </a:cxn>
                <a:cxn ang="0">
                  <a:pos x="42" y="54"/>
                </a:cxn>
                <a:cxn ang="0">
                  <a:pos x="32" y="52"/>
                </a:cxn>
                <a:cxn ang="0">
                  <a:pos x="19" y="51"/>
                </a:cxn>
                <a:cxn ang="0">
                  <a:pos x="9" y="46"/>
                </a:cxn>
                <a:cxn ang="0">
                  <a:pos x="2" y="35"/>
                </a:cxn>
                <a:cxn ang="0">
                  <a:pos x="0" y="22"/>
                </a:cxn>
                <a:cxn ang="0">
                  <a:pos x="5" y="10"/>
                </a:cxn>
                <a:cxn ang="0">
                  <a:pos x="14" y="4"/>
                </a:cxn>
                <a:cxn ang="0">
                  <a:pos x="25" y="0"/>
                </a:cxn>
              </a:cxnLst>
              <a:rect l="0" t="0" r="r" b="b"/>
              <a:pathLst>
                <a:path w="42" h="54">
                  <a:moveTo>
                    <a:pt x="25" y="0"/>
                  </a:moveTo>
                  <a:lnTo>
                    <a:pt x="30" y="14"/>
                  </a:lnTo>
                  <a:lnTo>
                    <a:pt x="34" y="27"/>
                  </a:lnTo>
                  <a:lnTo>
                    <a:pt x="37" y="41"/>
                  </a:lnTo>
                  <a:lnTo>
                    <a:pt x="42" y="54"/>
                  </a:lnTo>
                  <a:lnTo>
                    <a:pt x="32" y="52"/>
                  </a:lnTo>
                  <a:lnTo>
                    <a:pt x="19" y="51"/>
                  </a:lnTo>
                  <a:lnTo>
                    <a:pt x="9" y="46"/>
                  </a:lnTo>
                  <a:lnTo>
                    <a:pt x="2" y="35"/>
                  </a:lnTo>
                  <a:lnTo>
                    <a:pt x="0" y="22"/>
                  </a:lnTo>
                  <a:lnTo>
                    <a:pt x="5" y="10"/>
                  </a:lnTo>
                  <a:lnTo>
                    <a:pt x="14" y="4"/>
                  </a:lnTo>
                  <a:lnTo>
                    <a:pt x="25"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56" name="Freeform 176"/>
            <p:cNvSpPr>
              <a:spLocks/>
            </p:cNvSpPr>
            <p:nvPr/>
          </p:nvSpPr>
          <p:spPr bwMode="auto">
            <a:xfrm>
              <a:off x="5259" y="2862"/>
              <a:ext cx="271" cy="87"/>
            </a:xfrm>
            <a:custGeom>
              <a:avLst/>
              <a:gdLst/>
              <a:ahLst/>
              <a:cxnLst>
                <a:cxn ang="0">
                  <a:pos x="124" y="77"/>
                </a:cxn>
                <a:cxn ang="0">
                  <a:pos x="107" y="71"/>
                </a:cxn>
                <a:cxn ang="0">
                  <a:pos x="91" y="64"/>
                </a:cxn>
                <a:cxn ang="0">
                  <a:pos x="74" y="59"/>
                </a:cxn>
                <a:cxn ang="0">
                  <a:pos x="57" y="52"/>
                </a:cxn>
                <a:cxn ang="0">
                  <a:pos x="42" y="46"/>
                </a:cxn>
                <a:cxn ang="0">
                  <a:pos x="27" y="39"/>
                </a:cxn>
                <a:cxn ang="0">
                  <a:pos x="14" y="29"/>
                </a:cxn>
                <a:cxn ang="0">
                  <a:pos x="0" y="17"/>
                </a:cxn>
                <a:cxn ang="0">
                  <a:pos x="30" y="31"/>
                </a:cxn>
                <a:cxn ang="0">
                  <a:pos x="64" y="41"/>
                </a:cxn>
                <a:cxn ang="0">
                  <a:pos x="97" y="46"/>
                </a:cxn>
                <a:cxn ang="0">
                  <a:pos x="131" y="46"/>
                </a:cxn>
                <a:cxn ang="0">
                  <a:pos x="166" y="42"/>
                </a:cxn>
                <a:cxn ang="0">
                  <a:pos x="198" y="34"/>
                </a:cxn>
                <a:cxn ang="0">
                  <a:pos x="228" y="19"/>
                </a:cxn>
                <a:cxn ang="0">
                  <a:pos x="256" y="0"/>
                </a:cxn>
                <a:cxn ang="0">
                  <a:pos x="248" y="17"/>
                </a:cxn>
                <a:cxn ang="0">
                  <a:pos x="236" y="32"/>
                </a:cxn>
                <a:cxn ang="0">
                  <a:pos x="221" y="44"/>
                </a:cxn>
                <a:cxn ang="0">
                  <a:pos x="204" y="56"/>
                </a:cxn>
                <a:cxn ang="0">
                  <a:pos x="186" y="64"/>
                </a:cxn>
                <a:cxn ang="0">
                  <a:pos x="166" y="71"/>
                </a:cxn>
                <a:cxn ang="0">
                  <a:pos x="144" y="76"/>
                </a:cxn>
                <a:cxn ang="0">
                  <a:pos x="124" y="77"/>
                </a:cxn>
              </a:cxnLst>
              <a:rect l="0" t="0" r="r" b="b"/>
              <a:pathLst>
                <a:path w="256" h="77">
                  <a:moveTo>
                    <a:pt x="124" y="77"/>
                  </a:moveTo>
                  <a:lnTo>
                    <a:pt x="107" y="71"/>
                  </a:lnTo>
                  <a:lnTo>
                    <a:pt x="91" y="64"/>
                  </a:lnTo>
                  <a:lnTo>
                    <a:pt x="74" y="59"/>
                  </a:lnTo>
                  <a:lnTo>
                    <a:pt x="57" y="52"/>
                  </a:lnTo>
                  <a:lnTo>
                    <a:pt x="42" y="46"/>
                  </a:lnTo>
                  <a:lnTo>
                    <a:pt x="27" y="39"/>
                  </a:lnTo>
                  <a:lnTo>
                    <a:pt x="14" y="29"/>
                  </a:lnTo>
                  <a:lnTo>
                    <a:pt x="0" y="17"/>
                  </a:lnTo>
                  <a:lnTo>
                    <a:pt x="30" y="31"/>
                  </a:lnTo>
                  <a:lnTo>
                    <a:pt x="64" y="41"/>
                  </a:lnTo>
                  <a:lnTo>
                    <a:pt x="97" y="46"/>
                  </a:lnTo>
                  <a:lnTo>
                    <a:pt x="131" y="46"/>
                  </a:lnTo>
                  <a:lnTo>
                    <a:pt x="166" y="42"/>
                  </a:lnTo>
                  <a:lnTo>
                    <a:pt x="198" y="34"/>
                  </a:lnTo>
                  <a:lnTo>
                    <a:pt x="228" y="19"/>
                  </a:lnTo>
                  <a:lnTo>
                    <a:pt x="256" y="0"/>
                  </a:lnTo>
                  <a:lnTo>
                    <a:pt x="248" y="17"/>
                  </a:lnTo>
                  <a:lnTo>
                    <a:pt x="236" y="32"/>
                  </a:lnTo>
                  <a:lnTo>
                    <a:pt x="221" y="44"/>
                  </a:lnTo>
                  <a:lnTo>
                    <a:pt x="204" y="56"/>
                  </a:lnTo>
                  <a:lnTo>
                    <a:pt x="186" y="64"/>
                  </a:lnTo>
                  <a:lnTo>
                    <a:pt x="166" y="71"/>
                  </a:lnTo>
                  <a:lnTo>
                    <a:pt x="144" y="76"/>
                  </a:lnTo>
                  <a:lnTo>
                    <a:pt x="124" y="77"/>
                  </a:lnTo>
                  <a:close/>
                </a:path>
              </a:pathLst>
            </a:custGeom>
            <a:solidFill>
              <a:srgbClr val="808080"/>
            </a:solidFill>
            <a:ln w="9525">
              <a:noFill/>
              <a:round/>
              <a:headEnd/>
              <a:tailEnd/>
            </a:ln>
          </p:spPr>
          <p:txBody>
            <a:bodyPr/>
            <a:lstStyle/>
            <a:p>
              <a:pPr algn="l">
                <a:buClr>
                  <a:srgbClr val="006600"/>
                </a:buClr>
              </a:pPr>
              <a:endParaRPr lang="en-US" dirty="0">
                <a:solidFill>
                  <a:srgbClr val="FFFFFF"/>
                </a:solidFill>
              </a:endParaRPr>
            </a:p>
          </p:txBody>
        </p:sp>
        <p:sp>
          <p:nvSpPr>
            <p:cNvPr id="157" name="Freeform 177"/>
            <p:cNvSpPr>
              <a:spLocks/>
            </p:cNvSpPr>
            <p:nvPr/>
          </p:nvSpPr>
          <p:spPr bwMode="auto">
            <a:xfrm>
              <a:off x="2680" y="2992"/>
              <a:ext cx="311" cy="216"/>
            </a:xfrm>
            <a:custGeom>
              <a:avLst/>
              <a:gdLst/>
              <a:ahLst/>
              <a:cxnLst>
                <a:cxn ang="0">
                  <a:pos x="217" y="127"/>
                </a:cxn>
                <a:cxn ang="0">
                  <a:pos x="227" y="132"/>
                </a:cxn>
                <a:cxn ang="0">
                  <a:pos x="239" y="139"/>
                </a:cxn>
                <a:cxn ang="0">
                  <a:pos x="249" y="144"/>
                </a:cxn>
                <a:cxn ang="0">
                  <a:pos x="261" y="151"/>
                </a:cxn>
                <a:cxn ang="0">
                  <a:pos x="271" y="157"/>
                </a:cxn>
                <a:cxn ang="0">
                  <a:pos x="279" y="166"/>
                </a:cxn>
                <a:cxn ang="0">
                  <a:pos x="288" y="174"/>
                </a:cxn>
                <a:cxn ang="0">
                  <a:pos x="294" y="184"/>
                </a:cxn>
                <a:cxn ang="0">
                  <a:pos x="284" y="189"/>
                </a:cxn>
                <a:cxn ang="0">
                  <a:pos x="274" y="184"/>
                </a:cxn>
                <a:cxn ang="0">
                  <a:pos x="264" y="178"/>
                </a:cxn>
                <a:cxn ang="0">
                  <a:pos x="254" y="174"/>
                </a:cxn>
                <a:cxn ang="0">
                  <a:pos x="239" y="161"/>
                </a:cxn>
                <a:cxn ang="0">
                  <a:pos x="222" y="151"/>
                </a:cxn>
                <a:cxn ang="0">
                  <a:pos x="206" y="141"/>
                </a:cxn>
                <a:cxn ang="0">
                  <a:pos x="189" y="132"/>
                </a:cxn>
                <a:cxn ang="0">
                  <a:pos x="171" y="124"/>
                </a:cxn>
                <a:cxn ang="0">
                  <a:pos x="154" y="116"/>
                </a:cxn>
                <a:cxn ang="0">
                  <a:pos x="139" y="106"/>
                </a:cxn>
                <a:cxn ang="0">
                  <a:pos x="124" y="94"/>
                </a:cxn>
                <a:cxn ang="0">
                  <a:pos x="107" y="85"/>
                </a:cxn>
                <a:cxn ang="0">
                  <a:pos x="90" y="77"/>
                </a:cxn>
                <a:cxn ang="0">
                  <a:pos x="75" y="69"/>
                </a:cxn>
                <a:cxn ang="0">
                  <a:pos x="60" y="59"/>
                </a:cxn>
                <a:cxn ang="0">
                  <a:pos x="43" y="50"/>
                </a:cxn>
                <a:cxn ang="0">
                  <a:pos x="28" y="39"/>
                </a:cxn>
                <a:cxn ang="0">
                  <a:pos x="15" y="28"/>
                </a:cxn>
                <a:cxn ang="0">
                  <a:pos x="0" y="15"/>
                </a:cxn>
                <a:cxn ang="0">
                  <a:pos x="2" y="7"/>
                </a:cxn>
                <a:cxn ang="0">
                  <a:pos x="7" y="2"/>
                </a:cxn>
                <a:cxn ang="0">
                  <a:pos x="15" y="0"/>
                </a:cxn>
                <a:cxn ang="0">
                  <a:pos x="23" y="3"/>
                </a:cxn>
                <a:cxn ang="0">
                  <a:pos x="47" y="18"/>
                </a:cxn>
                <a:cxn ang="0">
                  <a:pos x="70" y="33"/>
                </a:cxn>
                <a:cxn ang="0">
                  <a:pos x="94" y="49"/>
                </a:cxn>
                <a:cxn ang="0">
                  <a:pos x="119" y="65"/>
                </a:cxn>
                <a:cxn ang="0">
                  <a:pos x="142" y="80"/>
                </a:cxn>
                <a:cxn ang="0">
                  <a:pos x="167" y="95"/>
                </a:cxn>
                <a:cxn ang="0">
                  <a:pos x="192" y="112"/>
                </a:cxn>
                <a:cxn ang="0">
                  <a:pos x="217" y="127"/>
                </a:cxn>
              </a:cxnLst>
              <a:rect l="0" t="0" r="r" b="b"/>
              <a:pathLst>
                <a:path w="294" h="189">
                  <a:moveTo>
                    <a:pt x="217" y="127"/>
                  </a:moveTo>
                  <a:lnTo>
                    <a:pt x="227" y="132"/>
                  </a:lnTo>
                  <a:lnTo>
                    <a:pt x="239" y="139"/>
                  </a:lnTo>
                  <a:lnTo>
                    <a:pt x="249" y="144"/>
                  </a:lnTo>
                  <a:lnTo>
                    <a:pt x="261" y="151"/>
                  </a:lnTo>
                  <a:lnTo>
                    <a:pt x="271" y="157"/>
                  </a:lnTo>
                  <a:lnTo>
                    <a:pt x="279" y="166"/>
                  </a:lnTo>
                  <a:lnTo>
                    <a:pt x="288" y="174"/>
                  </a:lnTo>
                  <a:lnTo>
                    <a:pt x="294" y="184"/>
                  </a:lnTo>
                  <a:lnTo>
                    <a:pt x="284" y="189"/>
                  </a:lnTo>
                  <a:lnTo>
                    <a:pt x="274" y="184"/>
                  </a:lnTo>
                  <a:lnTo>
                    <a:pt x="264" y="178"/>
                  </a:lnTo>
                  <a:lnTo>
                    <a:pt x="254" y="174"/>
                  </a:lnTo>
                  <a:lnTo>
                    <a:pt x="239" y="161"/>
                  </a:lnTo>
                  <a:lnTo>
                    <a:pt x="222" y="151"/>
                  </a:lnTo>
                  <a:lnTo>
                    <a:pt x="206" y="141"/>
                  </a:lnTo>
                  <a:lnTo>
                    <a:pt x="189" y="132"/>
                  </a:lnTo>
                  <a:lnTo>
                    <a:pt x="171" y="124"/>
                  </a:lnTo>
                  <a:lnTo>
                    <a:pt x="154" y="116"/>
                  </a:lnTo>
                  <a:lnTo>
                    <a:pt x="139" y="106"/>
                  </a:lnTo>
                  <a:lnTo>
                    <a:pt x="124" y="94"/>
                  </a:lnTo>
                  <a:lnTo>
                    <a:pt x="107" y="85"/>
                  </a:lnTo>
                  <a:lnTo>
                    <a:pt x="90" y="77"/>
                  </a:lnTo>
                  <a:lnTo>
                    <a:pt x="75" y="69"/>
                  </a:lnTo>
                  <a:lnTo>
                    <a:pt x="60" y="59"/>
                  </a:lnTo>
                  <a:lnTo>
                    <a:pt x="43" y="50"/>
                  </a:lnTo>
                  <a:lnTo>
                    <a:pt x="28" y="39"/>
                  </a:lnTo>
                  <a:lnTo>
                    <a:pt x="15" y="28"/>
                  </a:lnTo>
                  <a:lnTo>
                    <a:pt x="0" y="15"/>
                  </a:lnTo>
                  <a:lnTo>
                    <a:pt x="2" y="7"/>
                  </a:lnTo>
                  <a:lnTo>
                    <a:pt x="7" y="2"/>
                  </a:lnTo>
                  <a:lnTo>
                    <a:pt x="15" y="0"/>
                  </a:lnTo>
                  <a:lnTo>
                    <a:pt x="23" y="3"/>
                  </a:lnTo>
                  <a:lnTo>
                    <a:pt x="47" y="18"/>
                  </a:lnTo>
                  <a:lnTo>
                    <a:pt x="70" y="33"/>
                  </a:lnTo>
                  <a:lnTo>
                    <a:pt x="94" y="49"/>
                  </a:lnTo>
                  <a:lnTo>
                    <a:pt x="119" y="65"/>
                  </a:lnTo>
                  <a:lnTo>
                    <a:pt x="142" y="80"/>
                  </a:lnTo>
                  <a:lnTo>
                    <a:pt x="167" y="95"/>
                  </a:lnTo>
                  <a:lnTo>
                    <a:pt x="192" y="112"/>
                  </a:lnTo>
                  <a:lnTo>
                    <a:pt x="217" y="127"/>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58" name="Freeform 178"/>
            <p:cNvSpPr>
              <a:spLocks/>
            </p:cNvSpPr>
            <p:nvPr/>
          </p:nvSpPr>
          <p:spPr bwMode="auto">
            <a:xfrm>
              <a:off x="3920" y="2949"/>
              <a:ext cx="39" cy="25"/>
            </a:xfrm>
            <a:custGeom>
              <a:avLst/>
              <a:gdLst/>
              <a:ahLst/>
              <a:cxnLst>
                <a:cxn ang="0">
                  <a:pos x="26" y="16"/>
                </a:cxn>
                <a:cxn ang="0">
                  <a:pos x="23" y="19"/>
                </a:cxn>
                <a:cxn ang="0">
                  <a:pos x="16" y="22"/>
                </a:cxn>
                <a:cxn ang="0">
                  <a:pos x="10" y="22"/>
                </a:cxn>
                <a:cxn ang="0">
                  <a:pos x="5" y="22"/>
                </a:cxn>
                <a:cxn ang="0">
                  <a:pos x="1" y="17"/>
                </a:cxn>
                <a:cxn ang="0">
                  <a:pos x="0" y="12"/>
                </a:cxn>
                <a:cxn ang="0">
                  <a:pos x="1" y="9"/>
                </a:cxn>
                <a:cxn ang="0">
                  <a:pos x="6" y="7"/>
                </a:cxn>
                <a:cxn ang="0">
                  <a:pos x="18" y="4"/>
                </a:cxn>
                <a:cxn ang="0">
                  <a:pos x="31" y="0"/>
                </a:cxn>
                <a:cxn ang="0">
                  <a:pos x="36" y="2"/>
                </a:cxn>
                <a:cxn ang="0">
                  <a:pos x="26" y="16"/>
                </a:cxn>
              </a:cxnLst>
              <a:rect l="0" t="0" r="r" b="b"/>
              <a:pathLst>
                <a:path w="36" h="22">
                  <a:moveTo>
                    <a:pt x="26" y="16"/>
                  </a:moveTo>
                  <a:lnTo>
                    <a:pt x="23" y="19"/>
                  </a:lnTo>
                  <a:lnTo>
                    <a:pt x="16" y="22"/>
                  </a:lnTo>
                  <a:lnTo>
                    <a:pt x="10" y="22"/>
                  </a:lnTo>
                  <a:lnTo>
                    <a:pt x="5" y="22"/>
                  </a:lnTo>
                  <a:lnTo>
                    <a:pt x="1" y="17"/>
                  </a:lnTo>
                  <a:lnTo>
                    <a:pt x="0" y="12"/>
                  </a:lnTo>
                  <a:lnTo>
                    <a:pt x="1" y="9"/>
                  </a:lnTo>
                  <a:lnTo>
                    <a:pt x="6" y="7"/>
                  </a:lnTo>
                  <a:lnTo>
                    <a:pt x="18" y="4"/>
                  </a:lnTo>
                  <a:lnTo>
                    <a:pt x="31" y="0"/>
                  </a:lnTo>
                  <a:lnTo>
                    <a:pt x="36" y="2"/>
                  </a:lnTo>
                  <a:lnTo>
                    <a:pt x="26" y="16"/>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59" name="Freeform 179"/>
            <p:cNvSpPr>
              <a:spLocks/>
            </p:cNvSpPr>
            <p:nvPr/>
          </p:nvSpPr>
          <p:spPr bwMode="auto">
            <a:xfrm>
              <a:off x="4314" y="2980"/>
              <a:ext cx="85" cy="48"/>
            </a:xfrm>
            <a:custGeom>
              <a:avLst/>
              <a:gdLst/>
              <a:ahLst/>
              <a:cxnLst>
                <a:cxn ang="0">
                  <a:pos x="80" y="23"/>
                </a:cxn>
                <a:cxn ang="0">
                  <a:pos x="72" y="32"/>
                </a:cxn>
                <a:cxn ang="0">
                  <a:pos x="60" y="35"/>
                </a:cxn>
                <a:cxn ang="0">
                  <a:pos x="45" y="38"/>
                </a:cxn>
                <a:cxn ang="0">
                  <a:pos x="32" y="40"/>
                </a:cxn>
                <a:cxn ang="0">
                  <a:pos x="34" y="35"/>
                </a:cxn>
                <a:cxn ang="0">
                  <a:pos x="32" y="32"/>
                </a:cxn>
                <a:cxn ang="0">
                  <a:pos x="29" y="28"/>
                </a:cxn>
                <a:cxn ang="0">
                  <a:pos x="24" y="25"/>
                </a:cxn>
                <a:cxn ang="0">
                  <a:pos x="17" y="25"/>
                </a:cxn>
                <a:cxn ang="0">
                  <a:pos x="12" y="25"/>
                </a:cxn>
                <a:cxn ang="0">
                  <a:pos x="5" y="22"/>
                </a:cxn>
                <a:cxn ang="0">
                  <a:pos x="0" y="18"/>
                </a:cxn>
                <a:cxn ang="0">
                  <a:pos x="3" y="8"/>
                </a:cxn>
                <a:cxn ang="0">
                  <a:pos x="10" y="2"/>
                </a:cxn>
                <a:cxn ang="0">
                  <a:pos x="20" y="0"/>
                </a:cxn>
                <a:cxn ang="0">
                  <a:pos x="30" y="5"/>
                </a:cxn>
                <a:cxn ang="0">
                  <a:pos x="80" y="23"/>
                </a:cxn>
              </a:cxnLst>
              <a:rect l="0" t="0" r="r" b="b"/>
              <a:pathLst>
                <a:path w="80" h="40">
                  <a:moveTo>
                    <a:pt x="80" y="23"/>
                  </a:moveTo>
                  <a:lnTo>
                    <a:pt x="72" y="32"/>
                  </a:lnTo>
                  <a:lnTo>
                    <a:pt x="60" y="35"/>
                  </a:lnTo>
                  <a:lnTo>
                    <a:pt x="45" y="38"/>
                  </a:lnTo>
                  <a:lnTo>
                    <a:pt x="32" y="40"/>
                  </a:lnTo>
                  <a:lnTo>
                    <a:pt x="34" y="35"/>
                  </a:lnTo>
                  <a:lnTo>
                    <a:pt x="32" y="32"/>
                  </a:lnTo>
                  <a:lnTo>
                    <a:pt x="29" y="28"/>
                  </a:lnTo>
                  <a:lnTo>
                    <a:pt x="24" y="25"/>
                  </a:lnTo>
                  <a:lnTo>
                    <a:pt x="17" y="25"/>
                  </a:lnTo>
                  <a:lnTo>
                    <a:pt x="12" y="25"/>
                  </a:lnTo>
                  <a:lnTo>
                    <a:pt x="5" y="22"/>
                  </a:lnTo>
                  <a:lnTo>
                    <a:pt x="0" y="18"/>
                  </a:lnTo>
                  <a:lnTo>
                    <a:pt x="3" y="8"/>
                  </a:lnTo>
                  <a:lnTo>
                    <a:pt x="10" y="2"/>
                  </a:lnTo>
                  <a:lnTo>
                    <a:pt x="20" y="0"/>
                  </a:lnTo>
                  <a:lnTo>
                    <a:pt x="30" y="5"/>
                  </a:lnTo>
                  <a:lnTo>
                    <a:pt x="80" y="23"/>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60" name="Freeform 180"/>
            <p:cNvSpPr>
              <a:spLocks/>
            </p:cNvSpPr>
            <p:nvPr/>
          </p:nvSpPr>
          <p:spPr bwMode="auto">
            <a:xfrm>
              <a:off x="2694" y="3074"/>
              <a:ext cx="297" cy="210"/>
            </a:xfrm>
            <a:custGeom>
              <a:avLst/>
              <a:gdLst/>
              <a:ahLst/>
              <a:cxnLst>
                <a:cxn ang="0">
                  <a:pos x="32" y="5"/>
                </a:cxn>
                <a:cxn ang="0">
                  <a:pos x="62" y="30"/>
                </a:cxn>
                <a:cxn ang="0">
                  <a:pos x="92" y="52"/>
                </a:cxn>
                <a:cxn ang="0">
                  <a:pos x="124" y="74"/>
                </a:cxn>
                <a:cxn ang="0">
                  <a:pos x="158" y="96"/>
                </a:cxn>
                <a:cxn ang="0">
                  <a:pos x="189" y="116"/>
                </a:cxn>
                <a:cxn ang="0">
                  <a:pos x="221" y="136"/>
                </a:cxn>
                <a:cxn ang="0">
                  <a:pos x="251" y="158"/>
                </a:cxn>
                <a:cxn ang="0">
                  <a:pos x="281" y="180"/>
                </a:cxn>
                <a:cxn ang="0">
                  <a:pos x="280" y="183"/>
                </a:cxn>
                <a:cxn ang="0">
                  <a:pos x="275" y="185"/>
                </a:cxn>
                <a:cxn ang="0">
                  <a:pos x="270" y="185"/>
                </a:cxn>
                <a:cxn ang="0">
                  <a:pos x="266" y="183"/>
                </a:cxn>
                <a:cxn ang="0">
                  <a:pos x="235" y="166"/>
                </a:cxn>
                <a:cxn ang="0">
                  <a:pos x="204" y="148"/>
                </a:cxn>
                <a:cxn ang="0">
                  <a:pos x="174" y="129"/>
                </a:cxn>
                <a:cxn ang="0">
                  <a:pos x="144" y="111"/>
                </a:cxn>
                <a:cxn ang="0">
                  <a:pos x="114" y="92"/>
                </a:cxn>
                <a:cxn ang="0">
                  <a:pos x="82" y="76"/>
                </a:cxn>
                <a:cxn ang="0">
                  <a:pos x="52" y="59"/>
                </a:cxn>
                <a:cxn ang="0">
                  <a:pos x="19" y="46"/>
                </a:cxn>
                <a:cxn ang="0">
                  <a:pos x="12" y="36"/>
                </a:cxn>
                <a:cxn ang="0">
                  <a:pos x="4" y="27"/>
                </a:cxn>
                <a:cxn ang="0">
                  <a:pos x="0" y="15"/>
                </a:cxn>
                <a:cxn ang="0">
                  <a:pos x="4" y="4"/>
                </a:cxn>
                <a:cxn ang="0">
                  <a:pos x="10" y="2"/>
                </a:cxn>
                <a:cxn ang="0">
                  <a:pos x="19" y="0"/>
                </a:cxn>
                <a:cxn ang="0">
                  <a:pos x="25" y="0"/>
                </a:cxn>
                <a:cxn ang="0">
                  <a:pos x="32" y="5"/>
                </a:cxn>
              </a:cxnLst>
              <a:rect l="0" t="0" r="r" b="b"/>
              <a:pathLst>
                <a:path w="281" h="185">
                  <a:moveTo>
                    <a:pt x="32" y="5"/>
                  </a:moveTo>
                  <a:lnTo>
                    <a:pt x="62" y="30"/>
                  </a:lnTo>
                  <a:lnTo>
                    <a:pt x="92" y="52"/>
                  </a:lnTo>
                  <a:lnTo>
                    <a:pt x="124" y="74"/>
                  </a:lnTo>
                  <a:lnTo>
                    <a:pt x="158" y="96"/>
                  </a:lnTo>
                  <a:lnTo>
                    <a:pt x="189" y="116"/>
                  </a:lnTo>
                  <a:lnTo>
                    <a:pt x="221" y="136"/>
                  </a:lnTo>
                  <a:lnTo>
                    <a:pt x="251" y="158"/>
                  </a:lnTo>
                  <a:lnTo>
                    <a:pt x="281" y="180"/>
                  </a:lnTo>
                  <a:lnTo>
                    <a:pt x="280" y="183"/>
                  </a:lnTo>
                  <a:lnTo>
                    <a:pt x="275" y="185"/>
                  </a:lnTo>
                  <a:lnTo>
                    <a:pt x="270" y="185"/>
                  </a:lnTo>
                  <a:lnTo>
                    <a:pt x="266" y="183"/>
                  </a:lnTo>
                  <a:lnTo>
                    <a:pt x="235" y="166"/>
                  </a:lnTo>
                  <a:lnTo>
                    <a:pt x="204" y="148"/>
                  </a:lnTo>
                  <a:lnTo>
                    <a:pt x="174" y="129"/>
                  </a:lnTo>
                  <a:lnTo>
                    <a:pt x="144" y="111"/>
                  </a:lnTo>
                  <a:lnTo>
                    <a:pt x="114" y="92"/>
                  </a:lnTo>
                  <a:lnTo>
                    <a:pt x="82" y="76"/>
                  </a:lnTo>
                  <a:lnTo>
                    <a:pt x="52" y="59"/>
                  </a:lnTo>
                  <a:lnTo>
                    <a:pt x="19" y="46"/>
                  </a:lnTo>
                  <a:lnTo>
                    <a:pt x="12" y="36"/>
                  </a:lnTo>
                  <a:lnTo>
                    <a:pt x="4" y="27"/>
                  </a:lnTo>
                  <a:lnTo>
                    <a:pt x="0" y="15"/>
                  </a:lnTo>
                  <a:lnTo>
                    <a:pt x="4" y="4"/>
                  </a:lnTo>
                  <a:lnTo>
                    <a:pt x="10" y="2"/>
                  </a:lnTo>
                  <a:lnTo>
                    <a:pt x="19" y="0"/>
                  </a:lnTo>
                  <a:lnTo>
                    <a:pt x="25" y="0"/>
                  </a:lnTo>
                  <a:lnTo>
                    <a:pt x="32" y="5"/>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61" name="Freeform 181"/>
            <p:cNvSpPr>
              <a:spLocks/>
            </p:cNvSpPr>
            <p:nvPr/>
          </p:nvSpPr>
          <p:spPr bwMode="auto">
            <a:xfrm>
              <a:off x="3567" y="3047"/>
              <a:ext cx="65" cy="82"/>
            </a:xfrm>
            <a:custGeom>
              <a:avLst/>
              <a:gdLst/>
              <a:ahLst/>
              <a:cxnLst>
                <a:cxn ang="0">
                  <a:pos x="61" y="35"/>
                </a:cxn>
                <a:cxn ang="0">
                  <a:pos x="62" y="45"/>
                </a:cxn>
                <a:cxn ang="0">
                  <a:pos x="57" y="53"/>
                </a:cxn>
                <a:cxn ang="0">
                  <a:pos x="49" y="59"/>
                </a:cxn>
                <a:cxn ang="0">
                  <a:pos x="42" y="65"/>
                </a:cxn>
                <a:cxn ang="0">
                  <a:pos x="22" y="72"/>
                </a:cxn>
                <a:cxn ang="0">
                  <a:pos x="0" y="0"/>
                </a:cxn>
                <a:cxn ang="0">
                  <a:pos x="10" y="2"/>
                </a:cxn>
                <a:cxn ang="0">
                  <a:pos x="19" y="3"/>
                </a:cxn>
                <a:cxn ang="0">
                  <a:pos x="27" y="7"/>
                </a:cxn>
                <a:cxn ang="0">
                  <a:pos x="34" y="12"/>
                </a:cxn>
                <a:cxn ang="0">
                  <a:pos x="41" y="17"/>
                </a:cxn>
                <a:cxn ang="0">
                  <a:pos x="47" y="23"/>
                </a:cxn>
                <a:cxn ang="0">
                  <a:pos x="54" y="28"/>
                </a:cxn>
                <a:cxn ang="0">
                  <a:pos x="61" y="35"/>
                </a:cxn>
              </a:cxnLst>
              <a:rect l="0" t="0" r="r" b="b"/>
              <a:pathLst>
                <a:path w="62" h="72">
                  <a:moveTo>
                    <a:pt x="61" y="35"/>
                  </a:moveTo>
                  <a:lnTo>
                    <a:pt x="62" y="45"/>
                  </a:lnTo>
                  <a:lnTo>
                    <a:pt x="57" y="53"/>
                  </a:lnTo>
                  <a:lnTo>
                    <a:pt x="49" y="59"/>
                  </a:lnTo>
                  <a:lnTo>
                    <a:pt x="42" y="65"/>
                  </a:lnTo>
                  <a:lnTo>
                    <a:pt x="22" y="72"/>
                  </a:lnTo>
                  <a:lnTo>
                    <a:pt x="0" y="0"/>
                  </a:lnTo>
                  <a:lnTo>
                    <a:pt x="10" y="2"/>
                  </a:lnTo>
                  <a:lnTo>
                    <a:pt x="19" y="3"/>
                  </a:lnTo>
                  <a:lnTo>
                    <a:pt x="27" y="7"/>
                  </a:lnTo>
                  <a:lnTo>
                    <a:pt x="34" y="12"/>
                  </a:lnTo>
                  <a:lnTo>
                    <a:pt x="41" y="17"/>
                  </a:lnTo>
                  <a:lnTo>
                    <a:pt x="47" y="23"/>
                  </a:lnTo>
                  <a:lnTo>
                    <a:pt x="54" y="28"/>
                  </a:lnTo>
                  <a:lnTo>
                    <a:pt x="61" y="35"/>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62" name="Freeform 182"/>
            <p:cNvSpPr>
              <a:spLocks/>
            </p:cNvSpPr>
            <p:nvPr/>
          </p:nvSpPr>
          <p:spPr bwMode="auto">
            <a:xfrm>
              <a:off x="3967" y="3021"/>
              <a:ext cx="341" cy="124"/>
            </a:xfrm>
            <a:custGeom>
              <a:avLst/>
              <a:gdLst/>
              <a:ahLst/>
              <a:cxnLst>
                <a:cxn ang="0">
                  <a:pos x="276" y="2"/>
                </a:cxn>
                <a:cxn ang="0">
                  <a:pos x="288" y="5"/>
                </a:cxn>
                <a:cxn ang="0">
                  <a:pos x="300" y="7"/>
                </a:cxn>
                <a:cxn ang="0">
                  <a:pos x="313" y="8"/>
                </a:cxn>
                <a:cxn ang="0">
                  <a:pos x="323" y="15"/>
                </a:cxn>
                <a:cxn ang="0">
                  <a:pos x="308" y="19"/>
                </a:cxn>
                <a:cxn ang="0">
                  <a:pos x="291" y="24"/>
                </a:cxn>
                <a:cxn ang="0">
                  <a:pos x="275" y="27"/>
                </a:cxn>
                <a:cxn ang="0">
                  <a:pos x="259" y="30"/>
                </a:cxn>
                <a:cxn ang="0">
                  <a:pos x="243" y="35"/>
                </a:cxn>
                <a:cxn ang="0">
                  <a:pos x="226" y="39"/>
                </a:cxn>
                <a:cxn ang="0">
                  <a:pos x="211" y="44"/>
                </a:cxn>
                <a:cxn ang="0">
                  <a:pos x="196" y="49"/>
                </a:cxn>
                <a:cxn ang="0">
                  <a:pos x="172" y="57"/>
                </a:cxn>
                <a:cxn ang="0">
                  <a:pos x="151" y="65"/>
                </a:cxn>
                <a:cxn ang="0">
                  <a:pos x="127" y="72"/>
                </a:cxn>
                <a:cxn ang="0">
                  <a:pos x="106" y="79"/>
                </a:cxn>
                <a:cxn ang="0">
                  <a:pos x="82" y="86"/>
                </a:cxn>
                <a:cxn ang="0">
                  <a:pos x="59" y="92"/>
                </a:cxn>
                <a:cxn ang="0">
                  <a:pos x="37" y="101"/>
                </a:cxn>
                <a:cxn ang="0">
                  <a:pos x="13" y="107"/>
                </a:cxn>
                <a:cxn ang="0">
                  <a:pos x="10" y="107"/>
                </a:cxn>
                <a:cxn ang="0">
                  <a:pos x="7" y="106"/>
                </a:cxn>
                <a:cxn ang="0">
                  <a:pos x="3" y="102"/>
                </a:cxn>
                <a:cxn ang="0">
                  <a:pos x="0" y="99"/>
                </a:cxn>
                <a:cxn ang="0">
                  <a:pos x="25" y="87"/>
                </a:cxn>
                <a:cxn ang="0">
                  <a:pos x="52" y="72"/>
                </a:cxn>
                <a:cxn ang="0">
                  <a:pos x="75" y="57"/>
                </a:cxn>
                <a:cxn ang="0">
                  <a:pos x="102" y="42"/>
                </a:cxn>
                <a:cxn ang="0">
                  <a:pos x="127" y="27"/>
                </a:cxn>
                <a:cxn ang="0">
                  <a:pos x="154" y="15"/>
                </a:cxn>
                <a:cxn ang="0">
                  <a:pos x="183" y="7"/>
                </a:cxn>
                <a:cxn ang="0">
                  <a:pos x="213" y="2"/>
                </a:cxn>
                <a:cxn ang="0">
                  <a:pos x="221" y="5"/>
                </a:cxn>
                <a:cxn ang="0">
                  <a:pos x="229" y="7"/>
                </a:cxn>
                <a:cxn ang="0">
                  <a:pos x="238" y="5"/>
                </a:cxn>
                <a:cxn ang="0">
                  <a:pos x="244" y="3"/>
                </a:cxn>
                <a:cxn ang="0">
                  <a:pos x="253" y="2"/>
                </a:cxn>
                <a:cxn ang="0">
                  <a:pos x="261" y="0"/>
                </a:cxn>
                <a:cxn ang="0">
                  <a:pos x="268" y="0"/>
                </a:cxn>
                <a:cxn ang="0">
                  <a:pos x="276" y="2"/>
                </a:cxn>
              </a:cxnLst>
              <a:rect l="0" t="0" r="r" b="b"/>
              <a:pathLst>
                <a:path w="323" h="107">
                  <a:moveTo>
                    <a:pt x="276" y="2"/>
                  </a:moveTo>
                  <a:lnTo>
                    <a:pt x="288" y="5"/>
                  </a:lnTo>
                  <a:lnTo>
                    <a:pt x="300" y="7"/>
                  </a:lnTo>
                  <a:lnTo>
                    <a:pt x="313" y="8"/>
                  </a:lnTo>
                  <a:lnTo>
                    <a:pt x="323" y="15"/>
                  </a:lnTo>
                  <a:lnTo>
                    <a:pt x="308" y="19"/>
                  </a:lnTo>
                  <a:lnTo>
                    <a:pt x="291" y="24"/>
                  </a:lnTo>
                  <a:lnTo>
                    <a:pt x="275" y="27"/>
                  </a:lnTo>
                  <a:lnTo>
                    <a:pt x="259" y="30"/>
                  </a:lnTo>
                  <a:lnTo>
                    <a:pt x="243" y="35"/>
                  </a:lnTo>
                  <a:lnTo>
                    <a:pt x="226" y="39"/>
                  </a:lnTo>
                  <a:lnTo>
                    <a:pt x="211" y="44"/>
                  </a:lnTo>
                  <a:lnTo>
                    <a:pt x="196" y="49"/>
                  </a:lnTo>
                  <a:lnTo>
                    <a:pt x="172" y="57"/>
                  </a:lnTo>
                  <a:lnTo>
                    <a:pt x="151" y="65"/>
                  </a:lnTo>
                  <a:lnTo>
                    <a:pt x="127" y="72"/>
                  </a:lnTo>
                  <a:lnTo>
                    <a:pt x="106" y="79"/>
                  </a:lnTo>
                  <a:lnTo>
                    <a:pt x="82" y="86"/>
                  </a:lnTo>
                  <a:lnTo>
                    <a:pt x="59" y="92"/>
                  </a:lnTo>
                  <a:lnTo>
                    <a:pt x="37" y="101"/>
                  </a:lnTo>
                  <a:lnTo>
                    <a:pt x="13" y="107"/>
                  </a:lnTo>
                  <a:lnTo>
                    <a:pt x="10" y="107"/>
                  </a:lnTo>
                  <a:lnTo>
                    <a:pt x="7" y="106"/>
                  </a:lnTo>
                  <a:lnTo>
                    <a:pt x="3" y="102"/>
                  </a:lnTo>
                  <a:lnTo>
                    <a:pt x="0" y="99"/>
                  </a:lnTo>
                  <a:lnTo>
                    <a:pt x="25" y="87"/>
                  </a:lnTo>
                  <a:lnTo>
                    <a:pt x="52" y="72"/>
                  </a:lnTo>
                  <a:lnTo>
                    <a:pt x="75" y="57"/>
                  </a:lnTo>
                  <a:lnTo>
                    <a:pt x="102" y="42"/>
                  </a:lnTo>
                  <a:lnTo>
                    <a:pt x="127" y="27"/>
                  </a:lnTo>
                  <a:lnTo>
                    <a:pt x="154" y="15"/>
                  </a:lnTo>
                  <a:lnTo>
                    <a:pt x="183" y="7"/>
                  </a:lnTo>
                  <a:lnTo>
                    <a:pt x="213" y="2"/>
                  </a:lnTo>
                  <a:lnTo>
                    <a:pt x="221" y="5"/>
                  </a:lnTo>
                  <a:lnTo>
                    <a:pt x="229" y="7"/>
                  </a:lnTo>
                  <a:lnTo>
                    <a:pt x="238" y="5"/>
                  </a:lnTo>
                  <a:lnTo>
                    <a:pt x="244" y="3"/>
                  </a:lnTo>
                  <a:lnTo>
                    <a:pt x="253" y="2"/>
                  </a:lnTo>
                  <a:lnTo>
                    <a:pt x="261" y="0"/>
                  </a:lnTo>
                  <a:lnTo>
                    <a:pt x="268" y="0"/>
                  </a:lnTo>
                  <a:lnTo>
                    <a:pt x="276" y="2"/>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63" name="Freeform 183"/>
            <p:cNvSpPr>
              <a:spLocks/>
            </p:cNvSpPr>
            <p:nvPr/>
          </p:nvSpPr>
          <p:spPr bwMode="auto">
            <a:xfrm>
              <a:off x="3899" y="3006"/>
              <a:ext cx="1091" cy="271"/>
            </a:xfrm>
            <a:custGeom>
              <a:avLst/>
              <a:gdLst/>
              <a:ahLst/>
              <a:cxnLst>
                <a:cxn ang="0">
                  <a:pos x="1025" y="40"/>
                </a:cxn>
                <a:cxn ang="0">
                  <a:pos x="1010" y="42"/>
                </a:cxn>
                <a:cxn ang="0">
                  <a:pos x="996" y="45"/>
                </a:cxn>
                <a:cxn ang="0">
                  <a:pos x="985" y="50"/>
                </a:cxn>
                <a:cxn ang="0">
                  <a:pos x="966" y="57"/>
                </a:cxn>
                <a:cxn ang="0">
                  <a:pos x="946" y="62"/>
                </a:cxn>
                <a:cxn ang="0">
                  <a:pos x="924" y="65"/>
                </a:cxn>
                <a:cxn ang="0">
                  <a:pos x="904" y="67"/>
                </a:cxn>
                <a:cxn ang="0">
                  <a:pos x="883" y="72"/>
                </a:cxn>
                <a:cxn ang="0">
                  <a:pos x="861" y="77"/>
                </a:cxn>
                <a:cxn ang="0">
                  <a:pos x="837" y="80"/>
                </a:cxn>
                <a:cxn ang="0">
                  <a:pos x="814" y="84"/>
                </a:cxn>
                <a:cxn ang="0">
                  <a:pos x="774" y="92"/>
                </a:cxn>
                <a:cxn ang="0">
                  <a:pos x="719" y="102"/>
                </a:cxn>
                <a:cxn ang="0">
                  <a:pos x="662" y="114"/>
                </a:cxn>
                <a:cxn ang="0">
                  <a:pos x="606" y="126"/>
                </a:cxn>
                <a:cxn ang="0">
                  <a:pos x="551" y="136"/>
                </a:cxn>
                <a:cxn ang="0">
                  <a:pos x="496" y="146"/>
                </a:cxn>
                <a:cxn ang="0">
                  <a:pos x="441" y="156"/>
                </a:cxn>
                <a:cxn ang="0">
                  <a:pos x="385" y="166"/>
                </a:cxn>
                <a:cxn ang="0">
                  <a:pos x="330" y="176"/>
                </a:cxn>
                <a:cxn ang="0">
                  <a:pos x="275" y="188"/>
                </a:cxn>
                <a:cxn ang="0">
                  <a:pos x="221" y="199"/>
                </a:cxn>
                <a:cxn ang="0">
                  <a:pos x="168" y="211"/>
                </a:cxn>
                <a:cxn ang="0">
                  <a:pos x="123" y="218"/>
                </a:cxn>
                <a:cxn ang="0">
                  <a:pos x="86" y="221"/>
                </a:cxn>
                <a:cxn ang="0">
                  <a:pos x="51" y="230"/>
                </a:cxn>
                <a:cxn ang="0">
                  <a:pos x="17" y="238"/>
                </a:cxn>
                <a:cxn ang="0">
                  <a:pos x="7" y="235"/>
                </a:cxn>
                <a:cxn ang="0">
                  <a:pos x="56" y="224"/>
                </a:cxn>
                <a:cxn ang="0">
                  <a:pos x="103" y="211"/>
                </a:cxn>
                <a:cxn ang="0">
                  <a:pos x="149" y="196"/>
                </a:cxn>
                <a:cxn ang="0">
                  <a:pos x="196" y="181"/>
                </a:cxn>
                <a:cxn ang="0">
                  <a:pos x="243" y="166"/>
                </a:cxn>
                <a:cxn ang="0">
                  <a:pos x="290" y="152"/>
                </a:cxn>
                <a:cxn ang="0">
                  <a:pos x="337" y="142"/>
                </a:cxn>
                <a:cxn ang="0">
                  <a:pos x="387" y="136"/>
                </a:cxn>
                <a:cxn ang="0">
                  <a:pos x="464" y="112"/>
                </a:cxn>
                <a:cxn ang="0">
                  <a:pos x="543" y="92"/>
                </a:cxn>
                <a:cxn ang="0">
                  <a:pos x="621" y="74"/>
                </a:cxn>
                <a:cxn ang="0">
                  <a:pos x="700" y="59"/>
                </a:cxn>
                <a:cxn ang="0">
                  <a:pos x="780" y="45"/>
                </a:cxn>
                <a:cxn ang="0">
                  <a:pos x="861" y="30"/>
                </a:cxn>
                <a:cxn ang="0">
                  <a:pos x="941" y="17"/>
                </a:cxn>
                <a:cxn ang="0">
                  <a:pos x="1021" y="0"/>
                </a:cxn>
                <a:cxn ang="0">
                  <a:pos x="1027" y="18"/>
                </a:cxn>
                <a:cxn ang="0">
                  <a:pos x="1032" y="37"/>
                </a:cxn>
              </a:cxnLst>
              <a:rect l="0" t="0" r="r" b="b"/>
              <a:pathLst>
                <a:path w="1032" h="240">
                  <a:moveTo>
                    <a:pt x="1032" y="37"/>
                  </a:moveTo>
                  <a:lnTo>
                    <a:pt x="1025" y="40"/>
                  </a:lnTo>
                  <a:lnTo>
                    <a:pt x="1018" y="42"/>
                  </a:lnTo>
                  <a:lnTo>
                    <a:pt x="1010" y="42"/>
                  </a:lnTo>
                  <a:lnTo>
                    <a:pt x="1003" y="44"/>
                  </a:lnTo>
                  <a:lnTo>
                    <a:pt x="996" y="45"/>
                  </a:lnTo>
                  <a:lnTo>
                    <a:pt x="990" y="47"/>
                  </a:lnTo>
                  <a:lnTo>
                    <a:pt x="985" y="50"/>
                  </a:lnTo>
                  <a:lnTo>
                    <a:pt x="978" y="55"/>
                  </a:lnTo>
                  <a:lnTo>
                    <a:pt x="966" y="57"/>
                  </a:lnTo>
                  <a:lnTo>
                    <a:pt x="956" y="59"/>
                  </a:lnTo>
                  <a:lnTo>
                    <a:pt x="946" y="62"/>
                  </a:lnTo>
                  <a:lnTo>
                    <a:pt x="936" y="64"/>
                  </a:lnTo>
                  <a:lnTo>
                    <a:pt x="924" y="65"/>
                  </a:lnTo>
                  <a:lnTo>
                    <a:pt x="914" y="67"/>
                  </a:lnTo>
                  <a:lnTo>
                    <a:pt x="904" y="67"/>
                  </a:lnTo>
                  <a:lnTo>
                    <a:pt x="893" y="67"/>
                  </a:lnTo>
                  <a:lnTo>
                    <a:pt x="883" y="72"/>
                  </a:lnTo>
                  <a:lnTo>
                    <a:pt x="871" y="74"/>
                  </a:lnTo>
                  <a:lnTo>
                    <a:pt x="861" y="77"/>
                  </a:lnTo>
                  <a:lnTo>
                    <a:pt x="849" y="79"/>
                  </a:lnTo>
                  <a:lnTo>
                    <a:pt x="837" y="80"/>
                  </a:lnTo>
                  <a:lnTo>
                    <a:pt x="826" y="82"/>
                  </a:lnTo>
                  <a:lnTo>
                    <a:pt x="814" y="84"/>
                  </a:lnTo>
                  <a:lnTo>
                    <a:pt x="802" y="87"/>
                  </a:lnTo>
                  <a:lnTo>
                    <a:pt x="774" y="92"/>
                  </a:lnTo>
                  <a:lnTo>
                    <a:pt x="745" y="97"/>
                  </a:lnTo>
                  <a:lnTo>
                    <a:pt x="719" y="102"/>
                  </a:lnTo>
                  <a:lnTo>
                    <a:pt x="690" y="109"/>
                  </a:lnTo>
                  <a:lnTo>
                    <a:pt x="662" y="114"/>
                  </a:lnTo>
                  <a:lnTo>
                    <a:pt x="635" y="121"/>
                  </a:lnTo>
                  <a:lnTo>
                    <a:pt x="606" y="126"/>
                  </a:lnTo>
                  <a:lnTo>
                    <a:pt x="578" y="131"/>
                  </a:lnTo>
                  <a:lnTo>
                    <a:pt x="551" y="136"/>
                  </a:lnTo>
                  <a:lnTo>
                    <a:pt x="523" y="141"/>
                  </a:lnTo>
                  <a:lnTo>
                    <a:pt x="496" y="146"/>
                  </a:lnTo>
                  <a:lnTo>
                    <a:pt x="467" y="151"/>
                  </a:lnTo>
                  <a:lnTo>
                    <a:pt x="441" y="156"/>
                  </a:lnTo>
                  <a:lnTo>
                    <a:pt x="412" y="161"/>
                  </a:lnTo>
                  <a:lnTo>
                    <a:pt x="385" y="166"/>
                  </a:lnTo>
                  <a:lnTo>
                    <a:pt x="357" y="171"/>
                  </a:lnTo>
                  <a:lnTo>
                    <a:pt x="330" y="176"/>
                  </a:lnTo>
                  <a:lnTo>
                    <a:pt x="303" y="183"/>
                  </a:lnTo>
                  <a:lnTo>
                    <a:pt x="275" y="188"/>
                  </a:lnTo>
                  <a:lnTo>
                    <a:pt x="248" y="193"/>
                  </a:lnTo>
                  <a:lnTo>
                    <a:pt x="221" y="199"/>
                  </a:lnTo>
                  <a:lnTo>
                    <a:pt x="195" y="204"/>
                  </a:lnTo>
                  <a:lnTo>
                    <a:pt x="168" y="211"/>
                  </a:lnTo>
                  <a:lnTo>
                    <a:pt x="141" y="218"/>
                  </a:lnTo>
                  <a:lnTo>
                    <a:pt x="123" y="218"/>
                  </a:lnTo>
                  <a:lnTo>
                    <a:pt x="104" y="218"/>
                  </a:lnTo>
                  <a:lnTo>
                    <a:pt x="86" y="221"/>
                  </a:lnTo>
                  <a:lnTo>
                    <a:pt x="69" y="226"/>
                  </a:lnTo>
                  <a:lnTo>
                    <a:pt x="51" y="230"/>
                  </a:lnTo>
                  <a:lnTo>
                    <a:pt x="34" y="235"/>
                  </a:lnTo>
                  <a:lnTo>
                    <a:pt x="17" y="238"/>
                  </a:lnTo>
                  <a:lnTo>
                    <a:pt x="0" y="240"/>
                  </a:lnTo>
                  <a:lnTo>
                    <a:pt x="7" y="235"/>
                  </a:lnTo>
                  <a:lnTo>
                    <a:pt x="32" y="230"/>
                  </a:lnTo>
                  <a:lnTo>
                    <a:pt x="56" y="224"/>
                  </a:lnTo>
                  <a:lnTo>
                    <a:pt x="79" y="218"/>
                  </a:lnTo>
                  <a:lnTo>
                    <a:pt x="103" y="211"/>
                  </a:lnTo>
                  <a:lnTo>
                    <a:pt x="126" y="204"/>
                  </a:lnTo>
                  <a:lnTo>
                    <a:pt x="149" y="196"/>
                  </a:lnTo>
                  <a:lnTo>
                    <a:pt x="173" y="188"/>
                  </a:lnTo>
                  <a:lnTo>
                    <a:pt x="196" y="181"/>
                  </a:lnTo>
                  <a:lnTo>
                    <a:pt x="220" y="173"/>
                  </a:lnTo>
                  <a:lnTo>
                    <a:pt x="243" y="166"/>
                  </a:lnTo>
                  <a:lnTo>
                    <a:pt x="267" y="159"/>
                  </a:lnTo>
                  <a:lnTo>
                    <a:pt x="290" y="152"/>
                  </a:lnTo>
                  <a:lnTo>
                    <a:pt x="313" y="147"/>
                  </a:lnTo>
                  <a:lnTo>
                    <a:pt x="337" y="142"/>
                  </a:lnTo>
                  <a:lnTo>
                    <a:pt x="362" y="139"/>
                  </a:lnTo>
                  <a:lnTo>
                    <a:pt x="387" y="136"/>
                  </a:lnTo>
                  <a:lnTo>
                    <a:pt x="426" y="124"/>
                  </a:lnTo>
                  <a:lnTo>
                    <a:pt x="464" y="112"/>
                  </a:lnTo>
                  <a:lnTo>
                    <a:pt x="503" y="102"/>
                  </a:lnTo>
                  <a:lnTo>
                    <a:pt x="543" y="92"/>
                  </a:lnTo>
                  <a:lnTo>
                    <a:pt x="581" y="82"/>
                  </a:lnTo>
                  <a:lnTo>
                    <a:pt x="621" y="74"/>
                  </a:lnTo>
                  <a:lnTo>
                    <a:pt x="660" y="67"/>
                  </a:lnTo>
                  <a:lnTo>
                    <a:pt x="700" y="59"/>
                  </a:lnTo>
                  <a:lnTo>
                    <a:pt x="740" y="52"/>
                  </a:lnTo>
                  <a:lnTo>
                    <a:pt x="780" y="45"/>
                  </a:lnTo>
                  <a:lnTo>
                    <a:pt x="821" y="37"/>
                  </a:lnTo>
                  <a:lnTo>
                    <a:pt x="861" y="30"/>
                  </a:lnTo>
                  <a:lnTo>
                    <a:pt x="901" y="23"/>
                  </a:lnTo>
                  <a:lnTo>
                    <a:pt x="941" y="17"/>
                  </a:lnTo>
                  <a:lnTo>
                    <a:pt x="981" y="8"/>
                  </a:lnTo>
                  <a:lnTo>
                    <a:pt x="1021" y="0"/>
                  </a:lnTo>
                  <a:lnTo>
                    <a:pt x="1025" y="8"/>
                  </a:lnTo>
                  <a:lnTo>
                    <a:pt x="1027" y="18"/>
                  </a:lnTo>
                  <a:lnTo>
                    <a:pt x="1028" y="29"/>
                  </a:lnTo>
                  <a:lnTo>
                    <a:pt x="1032" y="37"/>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64" name="Freeform 184"/>
            <p:cNvSpPr>
              <a:spLocks/>
            </p:cNvSpPr>
            <p:nvPr/>
          </p:nvSpPr>
          <p:spPr bwMode="auto">
            <a:xfrm>
              <a:off x="5009" y="3006"/>
              <a:ext cx="11" cy="36"/>
            </a:xfrm>
            <a:custGeom>
              <a:avLst/>
              <a:gdLst/>
              <a:ahLst/>
              <a:cxnLst>
                <a:cxn ang="0">
                  <a:pos x="12" y="32"/>
                </a:cxn>
                <a:cxn ang="0">
                  <a:pos x="5" y="28"/>
                </a:cxn>
                <a:cxn ang="0">
                  <a:pos x="4" y="21"/>
                </a:cxn>
                <a:cxn ang="0">
                  <a:pos x="2" y="13"/>
                </a:cxn>
                <a:cxn ang="0">
                  <a:pos x="0" y="6"/>
                </a:cxn>
                <a:cxn ang="0">
                  <a:pos x="4" y="0"/>
                </a:cxn>
                <a:cxn ang="0">
                  <a:pos x="9" y="6"/>
                </a:cxn>
                <a:cxn ang="0">
                  <a:pos x="9" y="15"/>
                </a:cxn>
                <a:cxn ang="0">
                  <a:pos x="9" y="23"/>
                </a:cxn>
                <a:cxn ang="0">
                  <a:pos x="12" y="32"/>
                </a:cxn>
              </a:cxnLst>
              <a:rect l="0" t="0" r="r" b="b"/>
              <a:pathLst>
                <a:path w="12" h="32">
                  <a:moveTo>
                    <a:pt x="12" y="32"/>
                  </a:moveTo>
                  <a:lnTo>
                    <a:pt x="5" y="28"/>
                  </a:lnTo>
                  <a:lnTo>
                    <a:pt x="4" y="21"/>
                  </a:lnTo>
                  <a:lnTo>
                    <a:pt x="2" y="13"/>
                  </a:lnTo>
                  <a:lnTo>
                    <a:pt x="0" y="6"/>
                  </a:lnTo>
                  <a:lnTo>
                    <a:pt x="4" y="0"/>
                  </a:lnTo>
                  <a:lnTo>
                    <a:pt x="9" y="6"/>
                  </a:lnTo>
                  <a:lnTo>
                    <a:pt x="9" y="15"/>
                  </a:lnTo>
                  <a:lnTo>
                    <a:pt x="9" y="23"/>
                  </a:lnTo>
                  <a:lnTo>
                    <a:pt x="12" y="32"/>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65" name="Freeform 185"/>
            <p:cNvSpPr>
              <a:spLocks/>
            </p:cNvSpPr>
            <p:nvPr/>
          </p:nvSpPr>
          <p:spPr bwMode="auto">
            <a:xfrm>
              <a:off x="3825" y="3110"/>
              <a:ext cx="102" cy="62"/>
            </a:xfrm>
            <a:custGeom>
              <a:avLst/>
              <a:gdLst/>
              <a:ahLst/>
              <a:cxnLst>
                <a:cxn ang="0">
                  <a:pos x="95" y="12"/>
                </a:cxn>
                <a:cxn ang="0">
                  <a:pos x="85" y="20"/>
                </a:cxn>
                <a:cxn ang="0">
                  <a:pos x="73" y="29"/>
                </a:cxn>
                <a:cxn ang="0">
                  <a:pos x="63" y="37"/>
                </a:cxn>
                <a:cxn ang="0">
                  <a:pos x="52" y="44"/>
                </a:cxn>
                <a:cxn ang="0">
                  <a:pos x="40" y="50"/>
                </a:cxn>
                <a:cxn ang="0">
                  <a:pos x="28" y="54"/>
                </a:cxn>
                <a:cxn ang="0">
                  <a:pos x="15" y="55"/>
                </a:cxn>
                <a:cxn ang="0">
                  <a:pos x="0" y="52"/>
                </a:cxn>
                <a:cxn ang="0">
                  <a:pos x="13" y="45"/>
                </a:cxn>
                <a:cxn ang="0">
                  <a:pos x="25" y="35"/>
                </a:cxn>
                <a:cxn ang="0">
                  <a:pos x="35" y="24"/>
                </a:cxn>
                <a:cxn ang="0">
                  <a:pos x="45" y="14"/>
                </a:cxn>
                <a:cxn ang="0">
                  <a:pos x="55" y="4"/>
                </a:cxn>
                <a:cxn ang="0">
                  <a:pos x="67" y="0"/>
                </a:cxn>
                <a:cxn ang="0">
                  <a:pos x="80" y="2"/>
                </a:cxn>
                <a:cxn ang="0">
                  <a:pos x="95" y="12"/>
                </a:cxn>
              </a:cxnLst>
              <a:rect l="0" t="0" r="r" b="b"/>
              <a:pathLst>
                <a:path w="95" h="55">
                  <a:moveTo>
                    <a:pt x="95" y="12"/>
                  </a:moveTo>
                  <a:lnTo>
                    <a:pt x="85" y="20"/>
                  </a:lnTo>
                  <a:lnTo>
                    <a:pt x="73" y="29"/>
                  </a:lnTo>
                  <a:lnTo>
                    <a:pt x="63" y="37"/>
                  </a:lnTo>
                  <a:lnTo>
                    <a:pt x="52" y="44"/>
                  </a:lnTo>
                  <a:lnTo>
                    <a:pt x="40" y="50"/>
                  </a:lnTo>
                  <a:lnTo>
                    <a:pt x="28" y="54"/>
                  </a:lnTo>
                  <a:lnTo>
                    <a:pt x="15" y="55"/>
                  </a:lnTo>
                  <a:lnTo>
                    <a:pt x="0" y="52"/>
                  </a:lnTo>
                  <a:lnTo>
                    <a:pt x="13" y="45"/>
                  </a:lnTo>
                  <a:lnTo>
                    <a:pt x="25" y="35"/>
                  </a:lnTo>
                  <a:lnTo>
                    <a:pt x="35" y="24"/>
                  </a:lnTo>
                  <a:lnTo>
                    <a:pt x="45" y="14"/>
                  </a:lnTo>
                  <a:lnTo>
                    <a:pt x="55" y="4"/>
                  </a:lnTo>
                  <a:lnTo>
                    <a:pt x="67" y="0"/>
                  </a:lnTo>
                  <a:lnTo>
                    <a:pt x="80" y="2"/>
                  </a:lnTo>
                  <a:lnTo>
                    <a:pt x="95" y="12"/>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66" name="Freeform 186"/>
            <p:cNvSpPr>
              <a:spLocks/>
            </p:cNvSpPr>
            <p:nvPr/>
          </p:nvSpPr>
          <p:spPr bwMode="auto">
            <a:xfrm>
              <a:off x="2728" y="3172"/>
              <a:ext cx="292" cy="209"/>
            </a:xfrm>
            <a:custGeom>
              <a:avLst/>
              <a:gdLst/>
              <a:ahLst/>
              <a:cxnLst>
                <a:cxn ang="0">
                  <a:pos x="72" y="37"/>
                </a:cxn>
                <a:cxn ang="0">
                  <a:pos x="97" y="54"/>
                </a:cxn>
                <a:cxn ang="0">
                  <a:pos x="124" y="71"/>
                </a:cxn>
                <a:cxn ang="0">
                  <a:pos x="149" y="88"/>
                </a:cxn>
                <a:cxn ang="0">
                  <a:pos x="176" y="104"/>
                </a:cxn>
                <a:cxn ang="0">
                  <a:pos x="203" y="121"/>
                </a:cxn>
                <a:cxn ang="0">
                  <a:pos x="228" y="138"/>
                </a:cxn>
                <a:cxn ang="0">
                  <a:pos x="253" y="155"/>
                </a:cxn>
                <a:cxn ang="0">
                  <a:pos x="276" y="173"/>
                </a:cxn>
                <a:cxn ang="0">
                  <a:pos x="276" y="175"/>
                </a:cxn>
                <a:cxn ang="0">
                  <a:pos x="276" y="178"/>
                </a:cxn>
                <a:cxn ang="0">
                  <a:pos x="276" y="180"/>
                </a:cxn>
                <a:cxn ang="0">
                  <a:pos x="273" y="183"/>
                </a:cxn>
                <a:cxn ang="0">
                  <a:pos x="241" y="166"/>
                </a:cxn>
                <a:cxn ang="0">
                  <a:pos x="209" y="148"/>
                </a:cxn>
                <a:cxn ang="0">
                  <a:pos x="177" y="131"/>
                </a:cxn>
                <a:cxn ang="0">
                  <a:pos x="147" y="113"/>
                </a:cxn>
                <a:cxn ang="0">
                  <a:pos x="116" y="94"/>
                </a:cxn>
                <a:cxn ang="0">
                  <a:pos x="84" y="76"/>
                </a:cxn>
                <a:cxn ang="0">
                  <a:pos x="54" y="59"/>
                </a:cxn>
                <a:cxn ang="0">
                  <a:pos x="22" y="41"/>
                </a:cxn>
                <a:cxn ang="0">
                  <a:pos x="15" y="31"/>
                </a:cxn>
                <a:cxn ang="0">
                  <a:pos x="7" y="22"/>
                </a:cxn>
                <a:cxn ang="0">
                  <a:pos x="0" y="14"/>
                </a:cxn>
                <a:cxn ang="0">
                  <a:pos x="3" y="2"/>
                </a:cxn>
                <a:cxn ang="0">
                  <a:pos x="10" y="0"/>
                </a:cxn>
                <a:cxn ang="0">
                  <a:pos x="17" y="0"/>
                </a:cxn>
                <a:cxn ang="0">
                  <a:pos x="25" y="2"/>
                </a:cxn>
                <a:cxn ang="0">
                  <a:pos x="30" y="5"/>
                </a:cxn>
                <a:cxn ang="0">
                  <a:pos x="72" y="37"/>
                </a:cxn>
              </a:cxnLst>
              <a:rect l="0" t="0" r="r" b="b"/>
              <a:pathLst>
                <a:path w="276" h="183">
                  <a:moveTo>
                    <a:pt x="72" y="37"/>
                  </a:moveTo>
                  <a:lnTo>
                    <a:pt x="97" y="54"/>
                  </a:lnTo>
                  <a:lnTo>
                    <a:pt x="124" y="71"/>
                  </a:lnTo>
                  <a:lnTo>
                    <a:pt x="149" y="88"/>
                  </a:lnTo>
                  <a:lnTo>
                    <a:pt x="176" y="104"/>
                  </a:lnTo>
                  <a:lnTo>
                    <a:pt x="203" y="121"/>
                  </a:lnTo>
                  <a:lnTo>
                    <a:pt x="228" y="138"/>
                  </a:lnTo>
                  <a:lnTo>
                    <a:pt x="253" y="155"/>
                  </a:lnTo>
                  <a:lnTo>
                    <a:pt x="276" y="173"/>
                  </a:lnTo>
                  <a:lnTo>
                    <a:pt x="276" y="175"/>
                  </a:lnTo>
                  <a:lnTo>
                    <a:pt x="276" y="178"/>
                  </a:lnTo>
                  <a:lnTo>
                    <a:pt x="276" y="180"/>
                  </a:lnTo>
                  <a:lnTo>
                    <a:pt x="273" y="183"/>
                  </a:lnTo>
                  <a:lnTo>
                    <a:pt x="241" y="166"/>
                  </a:lnTo>
                  <a:lnTo>
                    <a:pt x="209" y="148"/>
                  </a:lnTo>
                  <a:lnTo>
                    <a:pt x="177" y="131"/>
                  </a:lnTo>
                  <a:lnTo>
                    <a:pt x="147" y="113"/>
                  </a:lnTo>
                  <a:lnTo>
                    <a:pt x="116" y="94"/>
                  </a:lnTo>
                  <a:lnTo>
                    <a:pt x="84" y="76"/>
                  </a:lnTo>
                  <a:lnTo>
                    <a:pt x="54" y="59"/>
                  </a:lnTo>
                  <a:lnTo>
                    <a:pt x="22" y="41"/>
                  </a:lnTo>
                  <a:lnTo>
                    <a:pt x="15" y="31"/>
                  </a:lnTo>
                  <a:lnTo>
                    <a:pt x="7" y="22"/>
                  </a:lnTo>
                  <a:lnTo>
                    <a:pt x="0" y="14"/>
                  </a:lnTo>
                  <a:lnTo>
                    <a:pt x="3" y="2"/>
                  </a:lnTo>
                  <a:lnTo>
                    <a:pt x="10" y="0"/>
                  </a:lnTo>
                  <a:lnTo>
                    <a:pt x="17" y="0"/>
                  </a:lnTo>
                  <a:lnTo>
                    <a:pt x="25" y="2"/>
                  </a:lnTo>
                  <a:lnTo>
                    <a:pt x="30" y="5"/>
                  </a:lnTo>
                  <a:lnTo>
                    <a:pt x="72" y="37"/>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67" name="Freeform 187"/>
            <p:cNvSpPr>
              <a:spLocks/>
            </p:cNvSpPr>
            <p:nvPr/>
          </p:nvSpPr>
          <p:spPr bwMode="auto">
            <a:xfrm>
              <a:off x="4920" y="3094"/>
              <a:ext cx="68" cy="14"/>
            </a:xfrm>
            <a:custGeom>
              <a:avLst/>
              <a:gdLst/>
              <a:ahLst/>
              <a:cxnLst>
                <a:cxn ang="0">
                  <a:pos x="65" y="0"/>
                </a:cxn>
                <a:cxn ang="0">
                  <a:pos x="56" y="0"/>
                </a:cxn>
                <a:cxn ang="0">
                  <a:pos x="48" y="1"/>
                </a:cxn>
                <a:cxn ang="0">
                  <a:pos x="40" y="3"/>
                </a:cxn>
                <a:cxn ang="0">
                  <a:pos x="33" y="5"/>
                </a:cxn>
                <a:cxn ang="0">
                  <a:pos x="25" y="8"/>
                </a:cxn>
                <a:cxn ang="0">
                  <a:pos x="16" y="10"/>
                </a:cxn>
                <a:cxn ang="0">
                  <a:pos x="8" y="11"/>
                </a:cxn>
                <a:cxn ang="0">
                  <a:pos x="0" y="11"/>
                </a:cxn>
                <a:cxn ang="0">
                  <a:pos x="5" y="6"/>
                </a:cxn>
                <a:cxn ang="0">
                  <a:pos x="13" y="3"/>
                </a:cxn>
                <a:cxn ang="0">
                  <a:pos x="21" y="1"/>
                </a:cxn>
                <a:cxn ang="0">
                  <a:pos x="30" y="0"/>
                </a:cxn>
                <a:cxn ang="0">
                  <a:pos x="38" y="0"/>
                </a:cxn>
                <a:cxn ang="0">
                  <a:pos x="48" y="0"/>
                </a:cxn>
                <a:cxn ang="0">
                  <a:pos x="56" y="0"/>
                </a:cxn>
                <a:cxn ang="0">
                  <a:pos x="65" y="0"/>
                </a:cxn>
              </a:cxnLst>
              <a:rect l="0" t="0" r="r" b="b"/>
              <a:pathLst>
                <a:path w="65" h="11">
                  <a:moveTo>
                    <a:pt x="65" y="0"/>
                  </a:moveTo>
                  <a:lnTo>
                    <a:pt x="56" y="0"/>
                  </a:lnTo>
                  <a:lnTo>
                    <a:pt x="48" y="1"/>
                  </a:lnTo>
                  <a:lnTo>
                    <a:pt x="40" y="3"/>
                  </a:lnTo>
                  <a:lnTo>
                    <a:pt x="33" y="5"/>
                  </a:lnTo>
                  <a:lnTo>
                    <a:pt x="25" y="8"/>
                  </a:lnTo>
                  <a:lnTo>
                    <a:pt x="16" y="10"/>
                  </a:lnTo>
                  <a:lnTo>
                    <a:pt x="8" y="11"/>
                  </a:lnTo>
                  <a:lnTo>
                    <a:pt x="0" y="11"/>
                  </a:lnTo>
                  <a:lnTo>
                    <a:pt x="5" y="6"/>
                  </a:lnTo>
                  <a:lnTo>
                    <a:pt x="13" y="3"/>
                  </a:lnTo>
                  <a:lnTo>
                    <a:pt x="21" y="1"/>
                  </a:lnTo>
                  <a:lnTo>
                    <a:pt x="30" y="0"/>
                  </a:lnTo>
                  <a:lnTo>
                    <a:pt x="38" y="0"/>
                  </a:lnTo>
                  <a:lnTo>
                    <a:pt x="48" y="0"/>
                  </a:lnTo>
                  <a:lnTo>
                    <a:pt x="56" y="0"/>
                  </a:lnTo>
                  <a:lnTo>
                    <a:pt x="65"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68" name="Freeform 188"/>
            <p:cNvSpPr>
              <a:spLocks/>
            </p:cNvSpPr>
            <p:nvPr/>
          </p:nvSpPr>
          <p:spPr bwMode="auto">
            <a:xfrm>
              <a:off x="3264" y="3183"/>
              <a:ext cx="129" cy="112"/>
            </a:xfrm>
            <a:custGeom>
              <a:avLst/>
              <a:gdLst/>
              <a:ahLst/>
              <a:cxnLst>
                <a:cxn ang="0">
                  <a:pos x="109" y="34"/>
                </a:cxn>
                <a:cxn ang="0">
                  <a:pos x="122" y="74"/>
                </a:cxn>
                <a:cxn ang="0">
                  <a:pos x="112" y="79"/>
                </a:cxn>
                <a:cxn ang="0">
                  <a:pos x="102" y="83"/>
                </a:cxn>
                <a:cxn ang="0">
                  <a:pos x="92" y="86"/>
                </a:cxn>
                <a:cxn ang="0">
                  <a:pos x="82" y="88"/>
                </a:cxn>
                <a:cxn ang="0">
                  <a:pos x="71" y="89"/>
                </a:cxn>
                <a:cxn ang="0">
                  <a:pos x="60" y="91"/>
                </a:cxn>
                <a:cxn ang="0">
                  <a:pos x="50" y="94"/>
                </a:cxn>
                <a:cxn ang="0">
                  <a:pos x="40" y="98"/>
                </a:cxn>
                <a:cxn ang="0">
                  <a:pos x="29" y="78"/>
                </a:cxn>
                <a:cxn ang="0">
                  <a:pos x="17" y="56"/>
                </a:cxn>
                <a:cxn ang="0">
                  <a:pos x="7" y="32"/>
                </a:cxn>
                <a:cxn ang="0">
                  <a:pos x="0" y="9"/>
                </a:cxn>
                <a:cxn ang="0">
                  <a:pos x="14" y="4"/>
                </a:cxn>
                <a:cxn ang="0">
                  <a:pos x="29" y="0"/>
                </a:cxn>
                <a:cxn ang="0">
                  <a:pos x="44" y="0"/>
                </a:cxn>
                <a:cxn ang="0">
                  <a:pos x="57" y="4"/>
                </a:cxn>
                <a:cxn ang="0">
                  <a:pos x="72" y="9"/>
                </a:cxn>
                <a:cxn ang="0">
                  <a:pos x="86" y="16"/>
                </a:cxn>
                <a:cxn ang="0">
                  <a:pos x="97" y="24"/>
                </a:cxn>
                <a:cxn ang="0">
                  <a:pos x="109" y="34"/>
                </a:cxn>
              </a:cxnLst>
              <a:rect l="0" t="0" r="r" b="b"/>
              <a:pathLst>
                <a:path w="122" h="98">
                  <a:moveTo>
                    <a:pt x="109" y="34"/>
                  </a:moveTo>
                  <a:lnTo>
                    <a:pt x="122" y="74"/>
                  </a:lnTo>
                  <a:lnTo>
                    <a:pt x="112" y="79"/>
                  </a:lnTo>
                  <a:lnTo>
                    <a:pt x="102" y="83"/>
                  </a:lnTo>
                  <a:lnTo>
                    <a:pt x="92" y="86"/>
                  </a:lnTo>
                  <a:lnTo>
                    <a:pt x="82" y="88"/>
                  </a:lnTo>
                  <a:lnTo>
                    <a:pt x="71" y="89"/>
                  </a:lnTo>
                  <a:lnTo>
                    <a:pt x="60" y="91"/>
                  </a:lnTo>
                  <a:lnTo>
                    <a:pt x="50" y="94"/>
                  </a:lnTo>
                  <a:lnTo>
                    <a:pt x="40" y="98"/>
                  </a:lnTo>
                  <a:lnTo>
                    <a:pt x="29" y="78"/>
                  </a:lnTo>
                  <a:lnTo>
                    <a:pt x="17" y="56"/>
                  </a:lnTo>
                  <a:lnTo>
                    <a:pt x="7" y="32"/>
                  </a:lnTo>
                  <a:lnTo>
                    <a:pt x="0" y="9"/>
                  </a:lnTo>
                  <a:lnTo>
                    <a:pt x="14" y="4"/>
                  </a:lnTo>
                  <a:lnTo>
                    <a:pt x="29" y="0"/>
                  </a:lnTo>
                  <a:lnTo>
                    <a:pt x="44" y="0"/>
                  </a:lnTo>
                  <a:lnTo>
                    <a:pt x="57" y="4"/>
                  </a:lnTo>
                  <a:lnTo>
                    <a:pt x="72" y="9"/>
                  </a:lnTo>
                  <a:lnTo>
                    <a:pt x="86" y="16"/>
                  </a:lnTo>
                  <a:lnTo>
                    <a:pt x="97" y="24"/>
                  </a:lnTo>
                  <a:lnTo>
                    <a:pt x="109" y="34"/>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69" name="Freeform 189"/>
            <p:cNvSpPr>
              <a:spLocks/>
            </p:cNvSpPr>
            <p:nvPr/>
          </p:nvSpPr>
          <p:spPr bwMode="auto">
            <a:xfrm>
              <a:off x="3315" y="3204"/>
              <a:ext cx="27" cy="59"/>
            </a:xfrm>
            <a:custGeom>
              <a:avLst/>
              <a:gdLst/>
              <a:ahLst/>
              <a:cxnLst>
                <a:cxn ang="0">
                  <a:pos x="27" y="28"/>
                </a:cxn>
                <a:cxn ang="0">
                  <a:pos x="27" y="35"/>
                </a:cxn>
                <a:cxn ang="0">
                  <a:pos x="25" y="42"/>
                </a:cxn>
                <a:cxn ang="0">
                  <a:pos x="22" y="47"/>
                </a:cxn>
                <a:cxn ang="0">
                  <a:pos x="18" y="52"/>
                </a:cxn>
                <a:cxn ang="0">
                  <a:pos x="7" y="47"/>
                </a:cxn>
                <a:cxn ang="0">
                  <a:pos x="3" y="35"/>
                </a:cxn>
                <a:cxn ang="0">
                  <a:pos x="2" y="22"/>
                </a:cxn>
                <a:cxn ang="0">
                  <a:pos x="0" y="8"/>
                </a:cxn>
                <a:cxn ang="0">
                  <a:pos x="3" y="0"/>
                </a:cxn>
                <a:cxn ang="0">
                  <a:pos x="15" y="2"/>
                </a:cxn>
                <a:cxn ang="0">
                  <a:pos x="20" y="8"/>
                </a:cxn>
                <a:cxn ang="0">
                  <a:pos x="22" y="20"/>
                </a:cxn>
                <a:cxn ang="0">
                  <a:pos x="27" y="28"/>
                </a:cxn>
              </a:cxnLst>
              <a:rect l="0" t="0" r="r" b="b"/>
              <a:pathLst>
                <a:path w="27" h="52">
                  <a:moveTo>
                    <a:pt x="27" y="28"/>
                  </a:moveTo>
                  <a:lnTo>
                    <a:pt x="27" y="35"/>
                  </a:lnTo>
                  <a:lnTo>
                    <a:pt x="25" y="42"/>
                  </a:lnTo>
                  <a:lnTo>
                    <a:pt x="22" y="47"/>
                  </a:lnTo>
                  <a:lnTo>
                    <a:pt x="18" y="52"/>
                  </a:lnTo>
                  <a:lnTo>
                    <a:pt x="7" y="47"/>
                  </a:lnTo>
                  <a:lnTo>
                    <a:pt x="3" y="35"/>
                  </a:lnTo>
                  <a:lnTo>
                    <a:pt x="2" y="22"/>
                  </a:lnTo>
                  <a:lnTo>
                    <a:pt x="0" y="8"/>
                  </a:lnTo>
                  <a:lnTo>
                    <a:pt x="3" y="0"/>
                  </a:lnTo>
                  <a:lnTo>
                    <a:pt x="15" y="2"/>
                  </a:lnTo>
                  <a:lnTo>
                    <a:pt x="20" y="8"/>
                  </a:lnTo>
                  <a:lnTo>
                    <a:pt x="22" y="20"/>
                  </a:lnTo>
                  <a:lnTo>
                    <a:pt x="27" y="28"/>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70" name="Freeform 190"/>
            <p:cNvSpPr>
              <a:spLocks/>
            </p:cNvSpPr>
            <p:nvPr/>
          </p:nvSpPr>
          <p:spPr bwMode="auto">
            <a:xfrm>
              <a:off x="3080" y="3245"/>
              <a:ext cx="110" cy="301"/>
            </a:xfrm>
            <a:custGeom>
              <a:avLst/>
              <a:gdLst/>
              <a:ahLst/>
              <a:cxnLst>
                <a:cxn ang="0">
                  <a:pos x="69" y="153"/>
                </a:cxn>
                <a:cxn ang="0">
                  <a:pos x="79" y="179"/>
                </a:cxn>
                <a:cxn ang="0">
                  <a:pos x="87" y="208"/>
                </a:cxn>
                <a:cxn ang="0">
                  <a:pos x="96" y="235"/>
                </a:cxn>
                <a:cxn ang="0">
                  <a:pos x="104" y="263"/>
                </a:cxn>
                <a:cxn ang="0">
                  <a:pos x="91" y="231"/>
                </a:cxn>
                <a:cxn ang="0">
                  <a:pos x="77" y="199"/>
                </a:cxn>
                <a:cxn ang="0">
                  <a:pos x="62" y="168"/>
                </a:cxn>
                <a:cxn ang="0">
                  <a:pos x="47" y="134"/>
                </a:cxn>
                <a:cxn ang="0">
                  <a:pos x="32" y="102"/>
                </a:cxn>
                <a:cxn ang="0">
                  <a:pos x="20" y="69"/>
                </a:cxn>
                <a:cxn ang="0">
                  <a:pos x="8" y="35"/>
                </a:cxn>
                <a:cxn ang="0">
                  <a:pos x="0" y="0"/>
                </a:cxn>
                <a:cxn ang="0">
                  <a:pos x="12" y="19"/>
                </a:cxn>
                <a:cxn ang="0">
                  <a:pos x="20" y="37"/>
                </a:cxn>
                <a:cxn ang="0">
                  <a:pos x="27" y="57"/>
                </a:cxn>
                <a:cxn ang="0">
                  <a:pos x="34" y="79"/>
                </a:cxn>
                <a:cxn ang="0">
                  <a:pos x="40" y="99"/>
                </a:cxn>
                <a:cxn ang="0">
                  <a:pos x="47" y="117"/>
                </a:cxn>
                <a:cxn ang="0">
                  <a:pos x="57" y="136"/>
                </a:cxn>
                <a:cxn ang="0">
                  <a:pos x="69" y="153"/>
                </a:cxn>
              </a:cxnLst>
              <a:rect l="0" t="0" r="r" b="b"/>
              <a:pathLst>
                <a:path w="104" h="263">
                  <a:moveTo>
                    <a:pt x="69" y="153"/>
                  </a:moveTo>
                  <a:lnTo>
                    <a:pt x="79" y="179"/>
                  </a:lnTo>
                  <a:lnTo>
                    <a:pt x="87" y="208"/>
                  </a:lnTo>
                  <a:lnTo>
                    <a:pt x="96" y="235"/>
                  </a:lnTo>
                  <a:lnTo>
                    <a:pt x="104" y="263"/>
                  </a:lnTo>
                  <a:lnTo>
                    <a:pt x="91" y="231"/>
                  </a:lnTo>
                  <a:lnTo>
                    <a:pt x="77" y="199"/>
                  </a:lnTo>
                  <a:lnTo>
                    <a:pt x="62" y="168"/>
                  </a:lnTo>
                  <a:lnTo>
                    <a:pt x="47" y="134"/>
                  </a:lnTo>
                  <a:lnTo>
                    <a:pt x="32" y="102"/>
                  </a:lnTo>
                  <a:lnTo>
                    <a:pt x="20" y="69"/>
                  </a:lnTo>
                  <a:lnTo>
                    <a:pt x="8" y="35"/>
                  </a:lnTo>
                  <a:lnTo>
                    <a:pt x="0" y="0"/>
                  </a:lnTo>
                  <a:lnTo>
                    <a:pt x="12" y="19"/>
                  </a:lnTo>
                  <a:lnTo>
                    <a:pt x="20" y="37"/>
                  </a:lnTo>
                  <a:lnTo>
                    <a:pt x="27" y="57"/>
                  </a:lnTo>
                  <a:lnTo>
                    <a:pt x="34" y="79"/>
                  </a:lnTo>
                  <a:lnTo>
                    <a:pt x="40" y="99"/>
                  </a:lnTo>
                  <a:lnTo>
                    <a:pt x="47" y="117"/>
                  </a:lnTo>
                  <a:lnTo>
                    <a:pt x="57" y="136"/>
                  </a:lnTo>
                  <a:lnTo>
                    <a:pt x="69" y="153"/>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71" name="Freeform 191"/>
            <p:cNvSpPr>
              <a:spLocks/>
            </p:cNvSpPr>
            <p:nvPr/>
          </p:nvSpPr>
          <p:spPr bwMode="auto">
            <a:xfrm>
              <a:off x="2758" y="3268"/>
              <a:ext cx="282" cy="193"/>
            </a:xfrm>
            <a:custGeom>
              <a:avLst/>
              <a:gdLst/>
              <a:ahLst/>
              <a:cxnLst>
                <a:cxn ang="0">
                  <a:pos x="69" y="32"/>
                </a:cxn>
                <a:cxn ang="0">
                  <a:pos x="93" y="45"/>
                </a:cxn>
                <a:cxn ang="0">
                  <a:pos x="116" y="60"/>
                </a:cxn>
                <a:cxn ang="0">
                  <a:pos x="138" y="76"/>
                </a:cxn>
                <a:cxn ang="0">
                  <a:pos x="160" y="91"/>
                </a:cxn>
                <a:cxn ang="0">
                  <a:pos x="181" y="104"/>
                </a:cxn>
                <a:cxn ang="0">
                  <a:pos x="203" y="119"/>
                </a:cxn>
                <a:cxn ang="0">
                  <a:pos x="225" y="133"/>
                </a:cxn>
                <a:cxn ang="0">
                  <a:pos x="250" y="144"/>
                </a:cxn>
                <a:cxn ang="0">
                  <a:pos x="255" y="151"/>
                </a:cxn>
                <a:cxn ang="0">
                  <a:pos x="262" y="156"/>
                </a:cxn>
                <a:cxn ang="0">
                  <a:pos x="267" y="163"/>
                </a:cxn>
                <a:cxn ang="0">
                  <a:pos x="267" y="169"/>
                </a:cxn>
                <a:cxn ang="0">
                  <a:pos x="260" y="164"/>
                </a:cxn>
                <a:cxn ang="0">
                  <a:pos x="252" y="159"/>
                </a:cxn>
                <a:cxn ang="0">
                  <a:pos x="243" y="154"/>
                </a:cxn>
                <a:cxn ang="0">
                  <a:pos x="235" y="149"/>
                </a:cxn>
                <a:cxn ang="0">
                  <a:pos x="225" y="144"/>
                </a:cxn>
                <a:cxn ang="0">
                  <a:pos x="216" y="141"/>
                </a:cxn>
                <a:cxn ang="0">
                  <a:pos x="206" y="138"/>
                </a:cxn>
                <a:cxn ang="0">
                  <a:pos x="196" y="136"/>
                </a:cxn>
                <a:cxn ang="0">
                  <a:pos x="173" y="119"/>
                </a:cxn>
                <a:cxn ang="0">
                  <a:pos x="149" y="104"/>
                </a:cxn>
                <a:cxn ang="0">
                  <a:pos x="124" y="91"/>
                </a:cxn>
                <a:cxn ang="0">
                  <a:pos x="98" y="77"/>
                </a:cxn>
                <a:cxn ang="0">
                  <a:pos x="72" y="64"/>
                </a:cxn>
                <a:cxn ang="0">
                  <a:pos x="47" y="50"/>
                </a:cxn>
                <a:cxn ang="0">
                  <a:pos x="22" y="35"/>
                </a:cxn>
                <a:cxn ang="0">
                  <a:pos x="0" y="19"/>
                </a:cxn>
                <a:cxn ang="0">
                  <a:pos x="0" y="12"/>
                </a:cxn>
                <a:cxn ang="0">
                  <a:pos x="2" y="7"/>
                </a:cxn>
                <a:cxn ang="0">
                  <a:pos x="6" y="4"/>
                </a:cxn>
                <a:cxn ang="0">
                  <a:pos x="11" y="0"/>
                </a:cxn>
                <a:cxn ang="0">
                  <a:pos x="21" y="2"/>
                </a:cxn>
                <a:cxn ang="0">
                  <a:pos x="29" y="5"/>
                </a:cxn>
                <a:cxn ang="0">
                  <a:pos x="36" y="9"/>
                </a:cxn>
                <a:cxn ang="0">
                  <a:pos x="42" y="14"/>
                </a:cxn>
                <a:cxn ang="0">
                  <a:pos x="49" y="19"/>
                </a:cxn>
                <a:cxn ang="0">
                  <a:pos x="54" y="24"/>
                </a:cxn>
                <a:cxn ang="0">
                  <a:pos x="61" y="29"/>
                </a:cxn>
                <a:cxn ang="0">
                  <a:pos x="69" y="32"/>
                </a:cxn>
              </a:cxnLst>
              <a:rect l="0" t="0" r="r" b="b"/>
              <a:pathLst>
                <a:path w="267" h="169">
                  <a:moveTo>
                    <a:pt x="69" y="32"/>
                  </a:moveTo>
                  <a:lnTo>
                    <a:pt x="93" y="45"/>
                  </a:lnTo>
                  <a:lnTo>
                    <a:pt x="116" y="60"/>
                  </a:lnTo>
                  <a:lnTo>
                    <a:pt x="138" y="76"/>
                  </a:lnTo>
                  <a:lnTo>
                    <a:pt x="160" y="91"/>
                  </a:lnTo>
                  <a:lnTo>
                    <a:pt x="181" y="104"/>
                  </a:lnTo>
                  <a:lnTo>
                    <a:pt x="203" y="119"/>
                  </a:lnTo>
                  <a:lnTo>
                    <a:pt x="225" y="133"/>
                  </a:lnTo>
                  <a:lnTo>
                    <a:pt x="250" y="144"/>
                  </a:lnTo>
                  <a:lnTo>
                    <a:pt x="255" y="151"/>
                  </a:lnTo>
                  <a:lnTo>
                    <a:pt x="262" y="156"/>
                  </a:lnTo>
                  <a:lnTo>
                    <a:pt x="267" y="163"/>
                  </a:lnTo>
                  <a:lnTo>
                    <a:pt x="267" y="169"/>
                  </a:lnTo>
                  <a:lnTo>
                    <a:pt x="260" y="164"/>
                  </a:lnTo>
                  <a:lnTo>
                    <a:pt x="252" y="159"/>
                  </a:lnTo>
                  <a:lnTo>
                    <a:pt x="243" y="154"/>
                  </a:lnTo>
                  <a:lnTo>
                    <a:pt x="235" y="149"/>
                  </a:lnTo>
                  <a:lnTo>
                    <a:pt x="225" y="144"/>
                  </a:lnTo>
                  <a:lnTo>
                    <a:pt x="216" y="141"/>
                  </a:lnTo>
                  <a:lnTo>
                    <a:pt x="206" y="138"/>
                  </a:lnTo>
                  <a:lnTo>
                    <a:pt x="196" y="136"/>
                  </a:lnTo>
                  <a:lnTo>
                    <a:pt x="173" y="119"/>
                  </a:lnTo>
                  <a:lnTo>
                    <a:pt x="149" y="104"/>
                  </a:lnTo>
                  <a:lnTo>
                    <a:pt x="124" y="91"/>
                  </a:lnTo>
                  <a:lnTo>
                    <a:pt x="98" y="77"/>
                  </a:lnTo>
                  <a:lnTo>
                    <a:pt x="72" y="64"/>
                  </a:lnTo>
                  <a:lnTo>
                    <a:pt x="47" y="50"/>
                  </a:lnTo>
                  <a:lnTo>
                    <a:pt x="22" y="35"/>
                  </a:lnTo>
                  <a:lnTo>
                    <a:pt x="0" y="19"/>
                  </a:lnTo>
                  <a:lnTo>
                    <a:pt x="0" y="12"/>
                  </a:lnTo>
                  <a:lnTo>
                    <a:pt x="2" y="7"/>
                  </a:lnTo>
                  <a:lnTo>
                    <a:pt x="6" y="4"/>
                  </a:lnTo>
                  <a:lnTo>
                    <a:pt x="11" y="0"/>
                  </a:lnTo>
                  <a:lnTo>
                    <a:pt x="21" y="2"/>
                  </a:lnTo>
                  <a:lnTo>
                    <a:pt x="29" y="5"/>
                  </a:lnTo>
                  <a:lnTo>
                    <a:pt x="36" y="9"/>
                  </a:lnTo>
                  <a:lnTo>
                    <a:pt x="42" y="14"/>
                  </a:lnTo>
                  <a:lnTo>
                    <a:pt x="49" y="19"/>
                  </a:lnTo>
                  <a:lnTo>
                    <a:pt x="54" y="24"/>
                  </a:lnTo>
                  <a:lnTo>
                    <a:pt x="61" y="29"/>
                  </a:lnTo>
                  <a:lnTo>
                    <a:pt x="69" y="32"/>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72" name="Freeform 192"/>
            <p:cNvSpPr>
              <a:spLocks/>
            </p:cNvSpPr>
            <p:nvPr/>
          </p:nvSpPr>
          <p:spPr bwMode="auto">
            <a:xfrm>
              <a:off x="3228" y="3258"/>
              <a:ext cx="896" cy="237"/>
            </a:xfrm>
            <a:custGeom>
              <a:avLst/>
              <a:gdLst/>
              <a:ahLst/>
              <a:cxnLst>
                <a:cxn ang="0">
                  <a:pos x="832" y="7"/>
                </a:cxn>
                <a:cxn ang="0">
                  <a:pos x="802" y="20"/>
                </a:cxn>
                <a:cxn ang="0">
                  <a:pos x="768" y="28"/>
                </a:cxn>
                <a:cxn ang="0">
                  <a:pos x="735" y="32"/>
                </a:cxn>
                <a:cxn ang="0">
                  <a:pos x="701" y="35"/>
                </a:cxn>
                <a:cxn ang="0">
                  <a:pos x="670" y="45"/>
                </a:cxn>
                <a:cxn ang="0">
                  <a:pos x="636" y="55"/>
                </a:cxn>
                <a:cxn ang="0">
                  <a:pos x="603" y="63"/>
                </a:cxn>
                <a:cxn ang="0">
                  <a:pos x="567" y="72"/>
                </a:cxn>
                <a:cxn ang="0">
                  <a:pos x="534" y="80"/>
                </a:cxn>
                <a:cxn ang="0">
                  <a:pos x="499" y="87"/>
                </a:cxn>
                <a:cxn ang="0">
                  <a:pos x="464" y="95"/>
                </a:cxn>
                <a:cxn ang="0">
                  <a:pos x="420" y="105"/>
                </a:cxn>
                <a:cxn ang="0">
                  <a:pos x="365" y="115"/>
                </a:cxn>
                <a:cxn ang="0">
                  <a:pos x="310" y="125"/>
                </a:cxn>
                <a:cxn ang="0">
                  <a:pos x="254" y="137"/>
                </a:cxn>
                <a:cxn ang="0">
                  <a:pos x="201" y="151"/>
                </a:cxn>
                <a:cxn ang="0">
                  <a:pos x="146" y="164"/>
                </a:cxn>
                <a:cxn ang="0">
                  <a:pos x="92" y="177"/>
                </a:cxn>
                <a:cxn ang="0">
                  <a:pos x="39" y="192"/>
                </a:cxn>
                <a:cxn ang="0">
                  <a:pos x="8" y="201"/>
                </a:cxn>
                <a:cxn ang="0">
                  <a:pos x="5" y="206"/>
                </a:cxn>
                <a:cxn ang="0">
                  <a:pos x="0" y="208"/>
                </a:cxn>
                <a:cxn ang="0">
                  <a:pos x="2" y="179"/>
                </a:cxn>
                <a:cxn ang="0">
                  <a:pos x="7" y="152"/>
                </a:cxn>
                <a:cxn ang="0">
                  <a:pos x="22" y="156"/>
                </a:cxn>
                <a:cxn ang="0">
                  <a:pos x="8" y="162"/>
                </a:cxn>
                <a:cxn ang="0">
                  <a:pos x="7" y="172"/>
                </a:cxn>
                <a:cxn ang="0">
                  <a:pos x="12" y="179"/>
                </a:cxn>
                <a:cxn ang="0">
                  <a:pos x="39" y="177"/>
                </a:cxn>
                <a:cxn ang="0">
                  <a:pos x="82" y="167"/>
                </a:cxn>
                <a:cxn ang="0">
                  <a:pos x="126" y="152"/>
                </a:cxn>
                <a:cxn ang="0">
                  <a:pos x="169" y="141"/>
                </a:cxn>
                <a:cxn ang="0">
                  <a:pos x="228" y="130"/>
                </a:cxn>
                <a:cxn ang="0">
                  <a:pos x="300" y="117"/>
                </a:cxn>
                <a:cxn ang="0">
                  <a:pos x="370" y="102"/>
                </a:cxn>
                <a:cxn ang="0">
                  <a:pos x="440" y="87"/>
                </a:cxn>
                <a:cxn ang="0">
                  <a:pos x="511" y="70"/>
                </a:cxn>
                <a:cxn ang="0">
                  <a:pos x="581" y="55"/>
                </a:cxn>
                <a:cxn ang="0">
                  <a:pos x="651" y="42"/>
                </a:cxn>
                <a:cxn ang="0">
                  <a:pos x="721" y="28"/>
                </a:cxn>
                <a:cxn ang="0">
                  <a:pos x="767" y="18"/>
                </a:cxn>
                <a:cxn ang="0">
                  <a:pos x="790" y="12"/>
                </a:cxn>
                <a:cxn ang="0">
                  <a:pos x="812" y="7"/>
                </a:cxn>
                <a:cxn ang="0">
                  <a:pos x="835" y="1"/>
                </a:cxn>
              </a:cxnLst>
              <a:rect l="0" t="0" r="r" b="b"/>
              <a:pathLst>
                <a:path w="847" h="208">
                  <a:moveTo>
                    <a:pt x="847" y="0"/>
                  </a:moveTo>
                  <a:lnTo>
                    <a:pt x="832" y="7"/>
                  </a:lnTo>
                  <a:lnTo>
                    <a:pt x="817" y="13"/>
                  </a:lnTo>
                  <a:lnTo>
                    <a:pt x="802" y="20"/>
                  </a:lnTo>
                  <a:lnTo>
                    <a:pt x="785" y="25"/>
                  </a:lnTo>
                  <a:lnTo>
                    <a:pt x="768" y="28"/>
                  </a:lnTo>
                  <a:lnTo>
                    <a:pt x="752" y="30"/>
                  </a:lnTo>
                  <a:lnTo>
                    <a:pt x="735" y="32"/>
                  </a:lnTo>
                  <a:lnTo>
                    <a:pt x="718" y="30"/>
                  </a:lnTo>
                  <a:lnTo>
                    <a:pt x="701" y="35"/>
                  </a:lnTo>
                  <a:lnTo>
                    <a:pt x="686" y="40"/>
                  </a:lnTo>
                  <a:lnTo>
                    <a:pt x="670" y="45"/>
                  </a:lnTo>
                  <a:lnTo>
                    <a:pt x="653" y="50"/>
                  </a:lnTo>
                  <a:lnTo>
                    <a:pt x="636" y="55"/>
                  </a:lnTo>
                  <a:lnTo>
                    <a:pt x="619" y="60"/>
                  </a:lnTo>
                  <a:lnTo>
                    <a:pt x="603" y="63"/>
                  </a:lnTo>
                  <a:lnTo>
                    <a:pt x="586" y="67"/>
                  </a:lnTo>
                  <a:lnTo>
                    <a:pt x="567" y="72"/>
                  </a:lnTo>
                  <a:lnTo>
                    <a:pt x="551" y="75"/>
                  </a:lnTo>
                  <a:lnTo>
                    <a:pt x="534" y="80"/>
                  </a:lnTo>
                  <a:lnTo>
                    <a:pt x="516" y="84"/>
                  </a:lnTo>
                  <a:lnTo>
                    <a:pt x="499" y="87"/>
                  </a:lnTo>
                  <a:lnTo>
                    <a:pt x="482" y="92"/>
                  </a:lnTo>
                  <a:lnTo>
                    <a:pt x="464" y="95"/>
                  </a:lnTo>
                  <a:lnTo>
                    <a:pt x="447" y="100"/>
                  </a:lnTo>
                  <a:lnTo>
                    <a:pt x="420" y="105"/>
                  </a:lnTo>
                  <a:lnTo>
                    <a:pt x="392" y="110"/>
                  </a:lnTo>
                  <a:lnTo>
                    <a:pt x="365" y="115"/>
                  </a:lnTo>
                  <a:lnTo>
                    <a:pt x="337" y="120"/>
                  </a:lnTo>
                  <a:lnTo>
                    <a:pt x="310" y="125"/>
                  </a:lnTo>
                  <a:lnTo>
                    <a:pt x="283" y="132"/>
                  </a:lnTo>
                  <a:lnTo>
                    <a:pt x="254" y="137"/>
                  </a:lnTo>
                  <a:lnTo>
                    <a:pt x="228" y="144"/>
                  </a:lnTo>
                  <a:lnTo>
                    <a:pt x="201" y="151"/>
                  </a:lnTo>
                  <a:lnTo>
                    <a:pt x="172" y="157"/>
                  </a:lnTo>
                  <a:lnTo>
                    <a:pt x="146" y="164"/>
                  </a:lnTo>
                  <a:lnTo>
                    <a:pt x="119" y="171"/>
                  </a:lnTo>
                  <a:lnTo>
                    <a:pt x="92" y="177"/>
                  </a:lnTo>
                  <a:lnTo>
                    <a:pt x="65" y="184"/>
                  </a:lnTo>
                  <a:lnTo>
                    <a:pt x="39" y="192"/>
                  </a:lnTo>
                  <a:lnTo>
                    <a:pt x="12" y="199"/>
                  </a:lnTo>
                  <a:lnTo>
                    <a:pt x="8" y="201"/>
                  </a:lnTo>
                  <a:lnTo>
                    <a:pt x="7" y="202"/>
                  </a:lnTo>
                  <a:lnTo>
                    <a:pt x="5" y="206"/>
                  </a:lnTo>
                  <a:lnTo>
                    <a:pt x="3" y="208"/>
                  </a:lnTo>
                  <a:lnTo>
                    <a:pt x="0" y="208"/>
                  </a:lnTo>
                  <a:lnTo>
                    <a:pt x="2" y="194"/>
                  </a:lnTo>
                  <a:lnTo>
                    <a:pt x="2" y="179"/>
                  </a:lnTo>
                  <a:lnTo>
                    <a:pt x="2" y="166"/>
                  </a:lnTo>
                  <a:lnTo>
                    <a:pt x="7" y="152"/>
                  </a:lnTo>
                  <a:lnTo>
                    <a:pt x="29" y="152"/>
                  </a:lnTo>
                  <a:lnTo>
                    <a:pt x="22" y="156"/>
                  </a:lnTo>
                  <a:lnTo>
                    <a:pt x="15" y="157"/>
                  </a:lnTo>
                  <a:lnTo>
                    <a:pt x="8" y="162"/>
                  </a:lnTo>
                  <a:lnTo>
                    <a:pt x="5" y="169"/>
                  </a:lnTo>
                  <a:lnTo>
                    <a:pt x="7" y="172"/>
                  </a:lnTo>
                  <a:lnTo>
                    <a:pt x="8" y="177"/>
                  </a:lnTo>
                  <a:lnTo>
                    <a:pt x="12" y="179"/>
                  </a:lnTo>
                  <a:lnTo>
                    <a:pt x="17" y="181"/>
                  </a:lnTo>
                  <a:lnTo>
                    <a:pt x="39" y="177"/>
                  </a:lnTo>
                  <a:lnTo>
                    <a:pt x="60" y="174"/>
                  </a:lnTo>
                  <a:lnTo>
                    <a:pt x="82" y="167"/>
                  </a:lnTo>
                  <a:lnTo>
                    <a:pt x="104" y="159"/>
                  </a:lnTo>
                  <a:lnTo>
                    <a:pt x="126" y="152"/>
                  </a:lnTo>
                  <a:lnTo>
                    <a:pt x="147" y="146"/>
                  </a:lnTo>
                  <a:lnTo>
                    <a:pt x="169" y="141"/>
                  </a:lnTo>
                  <a:lnTo>
                    <a:pt x="193" y="137"/>
                  </a:lnTo>
                  <a:lnTo>
                    <a:pt x="228" y="130"/>
                  </a:lnTo>
                  <a:lnTo>
                    <a:pt x="265" y="124"/>
                  </a:lnTo>
                  <a:lnTo>
                    <a:pt x="300" y="117"/>
                  </a:lnTo>
                  <a:lnTo>
                    <a:pt x="335" y="109"/>
                  </a:lnTo>
                  <a:lnTo>
                    <a:pt x="370" y="102"/>
                  </a:lnTo>
                  <a:lnTo>
                    <a:pt x="405" y="94"/>
                  </a:lnTo>
                  <a:lnTo>
                    <a:pt x="440" y="87"/>
                  </a:lnTo>
                  <a:lnTo>
                    <a:pt x="475" y="79"/>
                  </a:lnTo>
                  <a:lnTo>
                    <a:pt x="511" y="70"/>
                  </a:lnTo>
                  <a:lnTo>
                    <a:pt x="546" y="63"/>
                  </a:lnTo>
                  <a:lnTo>
                    <a:pt x="581" y="55"/>
                  </a:lnTo>
                  <a:lnTo>
                    <a:pt x="616" y="48"/>
                  </a:lnTo>
                  <a:lnTo>
                    <a:pt x="651" y="42"/>
                  </a:lnTo>
                  <a:lnTo>
                    <a:pt x="686" y="35"/>
                  </a:lnTo>
                  <a:lnTo>
                    <a:pt x="721" y="28"/>
                  </a:lnTo>
                  <a:lnTo>
                    <a:pt x="757" y="22"/>
                  </a:lnTo>
                  <a:lnTo>
                    <a:pt x="767" y="18"/>
                  </a:lnTo>
                  <a:lnTo>
                    <a:pt x="778" y="13"/>
                  </a:lnTo>
                  <a:lnTo>
                    <a:pt x="790" y="12"/>
                  </a:lnTo>
                  <a:lnTo>
                    <a:pt x="802" y="8"/>
                  </a:lnTo>
                  <a:lnTo>
                    <a:pt x="812" y="7"/>
                  </a:lnTo>
                  <a:lnTo>
                    <a:pt x="824" y="3"/>
                  </a:lnTo>
                  <a:lnTo>
                    <a:pt x="835" y="1"/>
                  </a:lnTo>
                  <a:lnTo>
                    <a:pt x="847"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73" name="Freeform 193"/>
            <p:cNvSpPr>
              <a:spLocks/>
            </p:cNvSpPr>
            <p:nvPr/>
          </p:nvSpPr>
          <p:spPr bwMode="auto">
            <a:xfrm>
              <a:off x="3364" y="3277"/>
              <a:ext cx="527" cy="125"/>
            </a:xfrm>
            <a:custGeom>
              <a:avLst/>
              <a:gdLst/>
              <a:ahLst/>
              <a:cxnLst>
                <a:cxn ang="0">
                  <a:pos x="499" y="0"/>
                </a:cxn>
                <a:cxn ang="0">
                  <a:pos x="480" y="5"/>
                </a:cxn>
                <a:cxn ang="0">
                  <a:pos x="460" y="10"/>
                </a:cxn>
                <a:cxn ang="0">
                  <a:pos x="442" y="15"/>
                </a:cxn>
                <a:cxn ang="0">
                  <a:pos x="422" y="20"/>
                </a:cxn>
                <a:cxn ang="0">
                  <a:pos x="403" y="23"/>
                </a:cxn>
                <a:cxn ang="0">
                  <a:pos x="383" y="28"/>
                </a:cxn>
                <a:cxn ang="0">
                  <a:pos x="363" y="31"/>
                </a:cxn>
                <a:cxn ang="0">
                  <a:pos x="345" y="36"/>
                </a:cxn>
                <a:cxn ang="0">
                  <a:pos x="325" y="40"/>
                </a:cxn>
                <a:cxn ang="0">
                  <a:pos x="305" y="45"/>
                </a:cxn>
                <a:cxn ang="0">
                  <a:pos x="286" y="48"/>
                </a:cxn>
                <a:cxn ang="0">
                  <a:pos x="266" y="53"/>
                </a:cxn>
                <a:cxn ang="0">
                  <a:pos x="248" y="58"/>
                </a:cxn>
                <a:cxn ang="0">
                  <a:pos x="228" y="63"/>
                </a:cxn>
                <a:cxn ang="0">
                  <a:pos x="209" y="68"/>
                </a:cxn>
                <a:cxn ang="0">
                  <a:pos x="191" y="73"/>
                </a:cxn>
                <a:cxn ang="0">
                  <a:pos x="167" y="78"/>
                </a:cxn>
                <a:cxn ang="0">
                  <a:pos x="144" y="83"/>
                </a:cxn>
                <a:cxn ang="0">
                  <a:pos x="119" y="87"/>
                </a:cxn>
                <a:cxn ang="0">
                  <a:pos x="95" y="88"/>
                </a:cxn>
                <a:cxn ang="0">
                  <a:pos x="70" y="92"/>
                </a:cxn>
                <a:cxn ang="0">
                  <a:pos x="47" y="95"/>
                </a:cxn>
                <a:cxn ang="0">
                  <a:pos x="22" y="100"/>
                </a:cxn>
                <a:cxn ang="0">
                  <a:pos x="0" y="108"/>
                </a:cxn>
                <a:cxn ang="0">
                  <a:pos x="8" y="102"/>
                </a:cxn>
                <a:cxn ang="0">
                  <a:pos x="38" y="95"/>
                </a:cxn>
                <a:cxn ang="0">
                  <a:pos x="70" y="88"/>
                </a:cxn>
                <a:cxn ang="0">
                  <a:pos x="100" y="82"/>
                </a:cxn>
                <a:cxn ang="0">
                  <a:pos x="131" y="75"/>
                </a:cxn>
                <a:cxn ang="0">
                  <a:pos x="161" y="67"/>
                </a:cxn>
                <a:cxn ang="0">
                  <a:pos x="191" y="60"/>
                </a:cxn>
                <a:cxn ang="0">
                  <a:pos x="221" y="53"/>
                </a:cxn>
                <a:cxn ang="0">
                  <a:pos x="251" y="46"/>
                </a:cxn>
                <a:cxn ang="0">
                  <a:pos x="281" y="40"/>
                </a:cxn>
                <a:cxn ang="0">
                  <a:pos x="311" y="33"/>
                </a:cxn>
                <a:cxn ang="0">
                  <a:pos x="341" y="26"/>
                </a:cxn>
                <a:cxn ang="0">
                  <a:pos x="373" y="20"/>
                </a:cxn>
                <a:cxn ang="0">
                  <a:pos x="403" y="15"/>
                </a:cxn>
                <a:cxn ang="0">
                  <a:pos x="435" y="10"/>
                </a:cxn>
                <a:cxn ang="0">
                  <a:pos x="467" y="5"/>
                </a:cxn>
                <a:cxn ang="0">
                  <a:pos x="499" y="0"/>
                </a:cxn>
              </a:cxnLst>
              <a:rect l="0" t="0" r="r" b="b"/>
              <a:pathLst>
                <a:path w="499" h="108">
                  <a:moveTo>
                    <a:pt x="499" y="0"/>
                  </a:moveTo>
                  <a:lnTo>
                    <a:pt x="480" y="5"/>
                  </a:lnTo>
                  <a:lnTo>
                    <a:pt x="460" y="10"/>
                  </a:lnTo>
                  <a:lnTo>
                    <a:pt x="442" y="15"/>
                  </a:lnTo>
                  <a:lnTo>
                    <a:pt x="422" y="20"/>
                  </a:lnTo>
                  <a:lnTo>
                    <a:pt x="403" y="23"/>
                  </a:lnTo>
                  <a:lnTo>
                    <a:pt x="383" y="28"/>
                  </a:lnTo>
                  <a:lnTo>
                    <a:pt x="363" y="31"/>
                  </a:lnTo>
                  <a:lnTo>
                    <a:pt x="345" y="36"/>
                  </a:lnTo>
                  <a:lnTo>
                    <a:pt x="325" y="40"/>
                  </a:lnTo>
                  <a:lnTo>
                    <a:pt x="305" y="45"/>
                  </a:lnTo>
                  <a:lnTo>
                    <a:pt x="286" y="48"/>
                  </a:lnTo>
                  <a:lnTo>
                    <a:pt x="266" y="53"/>
                  </a:lnTo>
                  <a:lnTo>
                    <a:pt x="248" y="58"/>
                  </a:lnTo>
                  <a:lnTo>
                    <a:pt x="228" y="63"/>
                  </a:lnTo>
                  <a:lnTo>
                    <a:pt x="209" y="68"/>
                  </a:lnTo>
                  <a:lnTo>
                    <a:pt x="191" y="73"/>
                  </a:lnTo>
                  <a:lnTo>
                    <a:pt x="167" y="78"/>
                  </a:lnTo>
                  <a:lnTo>
                    <a:pt x="144" y="83"/>
                  </a:lnTo>
                  <a:lnTo>
                    <a:pt x="119" y="87"/>
                  </a:lnTo>
                  <a:lnTo>
                    <a:pt x="95" y="88"/>
                  </a:lnTo>
                  <a:lnTo>
                    <a:pt x="70" y="92"/>
                  </a:lnTo>
                  <a:lnTo>
                    <a:pt x="47" y="95"/>
                  </a:lnTo>
                  <a:lnTo>
                    <a:pt x="22" y="100"/>
                  </a:lnTo>
                  <a:lnTo>
                    <a:pt x="0" y="108"/>
                  </a:lnTo>
                  <a:lnTo>
                    <a:pt x="8" y="102"/>
                  </a:lnTo>
                  <a:lnTo>
                    <a:pt x="38" y="95"/>
                  </a:lnTo>
                  <a:lnTo>
                    <a:pt x="70" y="88"/>
                  </a:lnTo>
                  <a:lnTo>
                    <a:pt x="100" y="82"/>
                  </a:lnTo>
                  <a:lnTo>
                    <a:pt x="131" y="75"/>
                  </a:lnTo>
                  <a:lnTo>
                    <a:pt x="161" y="67"/>
                  </a:lnTo>
                  <a:lnTo>
                    <a:pt x="191" y="60"/>
                  </a:lnTo>
                  <a:lnTo>
                    <a:pt x="221" y="53"/>
                  </a:lnTo>
                  <a:lnTo>
                    <a:pt x="251" y="46"/>
                  </a:lnTo>
                  <a:lnTo>
                    <a:pt x="281" y="40"/>
                  </a:lnTo>
                  <a:lnTo>
                    <a:pt x="311" y="33"/>
                  </a:lnTo>
                  <a:lnTo>
                    <a:pt x="341" y="26"/>
                  </a:lnTo>
                  <a:lnTo>
                    <a:pt x="373" y="20"/>
                  </a:lnTo>
                  <a:lnTo>
                    <a:pt x="403" y="15"/>
                  </a:lnTo>
                  <a:lnTo>
                    <a:pt x="435" y="10"/>
                  </a:lnTo>
                  <a:lnTo>
                    <a:pt x="467" y="5"/>
                  </a:lnTo>
                  <a:lnTo>
                    <a:pt x="499"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74" name="Freeform 194"/>
            <p:cNvSpPr>
              <a:spLocks/>
            </p:cNvSpPr>
            <p:nvPr/>
          </p:nvSpPr>
          <p:spPr bwMode="auto">
            <a:xfrm>
              <a:off x="5113" y="3252"/>
              <a:ext cx="487" cy="396"/>
            </a:xfrm>
            <a:custGeom>
              <a:avLst/>
              <a:gdLst/>
              <a:ahLst/>
              <a:cxnLst>
                <a:cxn ang="0">
                  <a:pos x="452" y="110"/>
                </a:cxn>
                <a:cxn ang="0">
                  <a:pos x="460" y="159"/>
                </a:cxn>
                <a:cxn ang="0">
                  <a:pos x="454" y="209"/>
                </a:cxn>
                <a:cxn ang="0">
                  <a:pos x="434" y="256"/>
                </a:cxn>
                <a:cxn ang="0">
                  <a:pos x="412" y="283"/>
                </a:cxn>
                <a:cxn ang="0">
                  <a:pos x="393" y="296"/>
                </a:cxn>
                <a:cxn ang="0">
                  <a:pos x="375" y="308"/>
                </a:cxn>
                <a:cxn ang="0">
                  <a:pos x="355" y="318"/>
                </a:cxn>
                <a:cxn ang="0">
                  <a:pos x="328" y="330"/>
                </a:cxn>
                <a:cxn ang="0">
                  <a:pos x="293" y="338"/>
                </a:cxn>
                <a:cxn ang="0">
                  <a:pos x="258" y="345"/>
                </a:cxn>
                <a:cxn ang="0">
                  <a:pos x="221" y="347"/>
                </a:cxn>
                <a:cxn ang="0">
                  <a:pos x="186" y="343"/>
                </a:cxn>
                <a:cxn ang="0">
                  <a:pos x="151" y="338"/>
                </a:cxn>
                <a:cxn ang="0">
                  <a:pos x="116" y="328"/>
                </a:cxn>
                <a:cxn ang="0">
                  <a:pos x="84" y="313"/>
                </a:cxn>
                <a:cxn ang="0">
                  <a:pos x="57" y="296"/>
                </a:cxn>
                <a:cxn ang="0">
                  <a:pos x="35" y="278"/>
                </a:cxn>
                <a:cxn ang="0">
                  <a:pos x="17" y="256"/>
                </a:cxn>
                <a:cxn ang="0">
                  <a:pos x="3" y="231"/>
                </a:cxn>
                <a:cxn ang="0">
                  <a:pos x="3" y="194"/>
                </a:cxn>
                <a:cxn ang="0">
                  <a:pos x="8" y="147"/>
                </a:cxn>
                <a:cxn ang="0">
                  <a:pos x="20" y="104"/>
                </a:cxn>
                <a:cxn ang="0">
                  <a:pos x="45" y="67"/>
                </a:cxn>
                <a:cxn ang="0">
                  <a:pos x="79" y="43"/>
                </a:cxn>
                <a:cxn ang="0">
                  <a:pos x="112" y="27"/>
                </a:cxn>
                <a:cxn ang="0">
                  <a:pos x="147" y="15"/>
                </a:cxn>
                <a:cxn ang="0">
                  <a:pos x="186" y="5"/>
                </a:cxn>
                <a:cxn ang="0">
                  <a:pos x="224" y="1"/>
                </a:cxn>
                <a:cxn ang="0">
                  <a:pos x="263" y="0"/>
                </a:cxn>
                <a:cxn ang="0">
                  <a:pos x="300" y="5"/>
                </a:cxn>
                <a:cxn ang="0">
                  <a:pos x="336" y="13"/>
                </a:cxn>
                <a:cxn ang="0">
                  <a:pos x="367" y="27"/>
                </a:cxn>
                <a:cxn ang="0">
                  <a:pos x="392" y="42"/>
                </a:cxn>
                <a:cxn ang="0">
                  <a:pos x="413" y="57"/>
                </a:cxn>
                <a:cxn ang="0">
                  <a:pos x="435" y="77"/>
                </a:cxn>
              </a:cxnLst>
              <a:rect l="0" t="0" r="r" b="b"/>
              <a:pathLst>
                <a:path w="460" h="347">
                  <a:moveTo>
                    <a:pt x="444" y="87"/>
                  </a:moveTo>
                  <a:lnTo>
                    <a:pt x="452" y="110"/>
                  </a:lnTo>
                  <a:lnTo>
                    <a:pt x="457" y="134"/>
                  </a:lnTo>
                  <a:lnTo>
                    <a:pt x="460" y="159"/>
                  </a:lnTo>
                  <a:lnTo>
                    <a:pt x="459" y="186"/>
                  </a:lnTo>
                  <a:lnTo>
                    <a:pt x="454" y="209"/>
                  </a:lnTo>
                  <a:lnTo>
                    <a:pt x="445" y="234"/>
                  </a:lnTo>
                  <a:lnTo>
                    <a:pt x="434" y="256"/>
                  </a:lnTo>
                  <a:lnTo>
                    <a:pt x="418" y="274"/>
                  </a:lnTo>
                  <a:lnTo>
                    <a:pt x="412" y="283"/>
                  </a:lnTo>
                  <a:lnTo>
                    <a:pt x="403" y="290"/>
                  </a:lnTo>
                  <a:lnTo>
                    <a:pt x="393" y="296"/>
                  </a:lnTo>
                  <a:lnTo>
                    <a:pt x="385" y="301"/>
                  </a:lnTo>
                  <a:lnTo>
                    <a:pt x="375" y="308"/>
                  </a:lnTo>
                  <a:lnTo>
                    <a:pt x="365" y="313"/>
                  </a:lnTo>
                  <a:lnTo>
                    <a:pt x="355" y="318"/>
                  </a:lnTo>
                  <a:lnTo>
                    <a:pt x="345" y="323"/>
                  </a:lnTo>
                  <a:lnTo>
                    <a:pt x="328" y="330"/>
                  </a:lnTo>
                  <a:lnTo>
                    <a:pt x="311" y="335"/>
                  </a:lnTo>
                  <a:lnTo>
                    <a:pt x="293" y="338"/>
                  </a:lnTo>
                  <a:lnTo>
                    <a:pt x="276" y="341"/>
                  </a:lnTo>
                  <a:lnTo>
                    <a:pt x="258" y="345"/>
                  </a:lnTo>
                  <a:lnTo>
                    <a:pt x="239" y="345"/>
                  </a:lnTo>
                  <a:lnTo>
                    <a:pt x="221" y="347"/>
                  </a:lnTo>
                  <a:lnTo>
                    <a:pt x="204" y="345"/>
                  </a:lnTo>
                  <a:lnTo>
                    <a:pt x="186" y="343"/>
                  </a:lnTo>
                  <a:lnTo>
                    <a:pt x="167" y="341"/>
                  </a:lnTo>
                  <a:lnTo>
                    <a:pt x="151" y="338"/>
                  </a:lnTo>
                  <a:lnTo>
                    <a:pt x="132" y="333"/>
                  </a:lnTo>
                  <a:lnTo>
                    <a:pt x="116" y="328"/>
                  </a:lnTo>
                  <a:lnTo>
                    <a:pt x="99" y="321"/>
                  </a:lnTo>
                  <a:lnTo>
                    <a:pt x="84" y="313"/>
                  </a:lnTo>
                  <a:lnTo>
                    <a:pt x="69" y="305"/>
                  </a:lnTo>
                  <a:lnTo>
                    <a:pt x="57" y="296"/>
                  </a:lnTo>
                  <a:lnTo>
                    <a:pt x="45" y="288"/>
                  </a:lnTo>
                  <a:lnTo>
                    <a:pt x="35" y="278"/>
                  </a:lnTo>
                  <a:lnTo>
                    <a:pt x="25" y="268"/>
                  </a:lnTo>
                  <a:lnTo>
                    <a:pt x="17" y="256"/>
                  </a:lnTo>
                  <a:lnTo>
                    <a:pt x="8" y="244"/>
                  </a:lnTo>
                  <a:lnTo>
                    <a:pt x="3" y="231"/>
                  </a:lnTo>
                  <a:lnTo>
                    <a:pt x="0" y="218"/>
                  </a:lnTo>
                  <a:lnTo>
                    <a:pt x="3" y="194"/>
                  </a:lnTo>
                  <a:lnTo>
                    <a:pt x="5" y="171"/>
                  </a:lnTo>
                  <a:lnTo>
                    <a:pt x="8" y="147"/>
                  </a:lnTo>
                  <a:lnTo>
                    <a:pt x="13" y="125"/>
                  </a:lnTo>
                  <a:lnTo>
                    <a:pt x="20" y="104"/>
                  </a:lnTo>
                  <a:lnTo>
                    <a:pt x="30" y="84"/>
                  </a:lnTo>
                  <a:lnTo>
                    <a:pt x="45" y="67"/>
                  </a:lnTo>
                  <a:lnTo>
                    <a:pt x="64" y="53"/>
                  </a:lnTo>
                  <a:lnTo>
                    <a:pt x="79" y="43"/>
                  </a:lnTo>
                  <a:lnTo>
                    <a:pt x="95" y="35"/>
                  </a:lnTo>
                  <a:lnTo>
                    <a:pt x="112" y="27"/>
                  </a:lnTo>
                  <a:lnTo>
                    <a:pt x="129" y="20"/>
                  </a:lnTo>
                  <a:lnTo>
                    <a:pt x="147" y="15"/>
                  </a:lnTo>
                  <a:lnTo>
                    <a:pt x="166" y="10"/>
                  </a:lnTo>
                  <a:lnTo>
                    <a:pt x="186" y="5"/>
                  </a:lnTo>
                  <a:lnTo>
                    <a:pt x="204" y="3"/>
                  </a:lnTo>
                  <a:lnTo>
                    <a:pt x="224" y="1"/>
                  </a:lnTo>
                  <a:lnTo>
                    <a:pt x="243" y="0"/>
                  </a:lnTo>
                  <a:lnTo>
                    <a:pt x="263" y="0"/>
                  </a:lnTo>
                  <a:lnTo>
                    <a:pt x="281" y="1"/>
                  </a:lnTo>
                  <a:lnTo>
                    <a:pt x="300" y="5"/>
                  </a:lnTo>
                  <a:lnTo>
                    <a:pt x="318" y="8"/>
                  </a:lnTo>
                  <a:lnTo>
                    <a:pt x="336" y="13"/>
                  </a:lnTo>
                  <a:lnTo>
                    <a:pt x="353" y="20"/>
                  </a:lnTo>
                  <a:lnTo>
                    <a:pt x="367" y="27"/>
                  </a:lnTo>
                  <a:lnTo>
                    <a:pt x="378" y="33"/>
                  </a:lnTo>
                  <a:lnTo>
                    <a:pt x="392" y="42"/>
                  </a:lnTo>
                  <a:lnTo>
                    <a:pt x="403" y="48"/>
                  </a:lnTo>
                  <a:lnTo>
                    <a:pt x="413" y="57"/>
                  </a:lnTo>
                  <a:lnTo>
                    <a:pt x="425" y="67"/>
                  </a:lnTo>
                  <a:lnTo>
                    <a:pt x="435" y="77"/>
                  </a:lnTo>
                  <a:lnTo>
                    <a:pt x="444" y="87"/>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75" name="Freeform 195"/>
            <p:cNvSpPr>
              <a:spLocks/>
            </p:cNvSpPr>
            <p:nvPr/>
          </p:nvSpPr>
          <p:spPr bwMode="auto">
            <a:xfrm>
              <a:off x="5140" y="3274"/>
              <a:ext cx="430" cy="313"/>
            </a:xfrm>
            <a:custGeom>
              <a:avLst/>
              <a:gdLst/>
              <a:ahLst/>
              <a:cxnLst>
                <a:cxn ang="0">
                  <a:pos x="390" y="77"/>
                </a:cxn>
                <a:cxn ang="0">
                  <a:pos x="402" y="101"/>
                </a:cxn>
                <a:cxn ang="0">
                  <a:pos x="407" y="128"/>
                </a:cxn>
                <a:cxn ang="0">
                  <a:pos x="404" y="156"/>
                </a:cxn>
                <a:cxn ang="0">
                  <a:pos x="393" y="181"/>
                </a:cxn>
                <a:cxn ang="0">
                  <a:pos x="373" y="208"/>
                </a:cxn>
                <a:cxn ang="0">
                  <a:pos x="348" y="230"/>
                </a:cxn>
                <a:cxn ang="0">
                  <a:pos x="320" y="246"/>
                </a:cxn>
                <a:cxn ang="0">
                  <a:pos x="288" y="260"/>
                </a:cxn>
                <a:cxn ang="0">
                  <a:pos x="253" y="270"/>
                </a:cxn>
                <a:cxn ang="0">
                  <a:pos x="219" y="275"/>
                </a:cxn>
                <a:cxn ang="0">
                  <a:pos x="183" y="275"/>
                </a:cxn>
                <a:cxn ang="0">
                  <a:pos x="147" y="272"/>
                </a:cxn>
                <a:cxn ang="0">
                  <a:pos x="127" y="265"/>
                </a:cxn>
                <a:cxn ang="0">
                  <a:pos x="106" y="258"/>
                </a:cxn>
                <a:cxn ang="0">
                  <a:pos x="84" y="251"/>
                </a:cxn>
                <a:cxn ang="0">
                  <a:pos x="64" y="241"/>
                </a:cxn>
                <a:cxn ang="0">
                  <a:pos x="44" y="230"/>
                </a:cxn>
                <a:cxn ang="0">
                  <a:pos x="27" y="215"/>
                </a:cxn>
                <a:cxn ang="0">
                  <a:pos x="14" y="198"/>
                </a:cxn>
                <a:cxn ang="0">
                  <a:pos x="3" y="176"/>
                </a:cxn>
                <a:cxn ang="0">
                  <a:pos x="0" y="158"/>
                </a:cxn>
                <a:cxn ang="0">
                  <a:pos x="0" y="139"/>
                </a:cxn>
                <a:cxn ang="0">
                  <a:pos x="2" y="121"/>
                </a:cxn>
                <a:cxn ang="0">
                  <a:pos x="9" y="102"/>
                </a:cxn>
                <a:cxn ang="0">
                  <a:pos x="17" y="86"/>
                </a:cxn>
                <a:cxn ang="0">
                  <a:pos x="27" y="71"/>
                </a:cxn>
                <a:cxn ang="0">
                  <a:pos x="42" y="57"/>
                </a:cxn>
                <a:cxn ang="0">
                  <a:pos x="57" y="45"/>
                </a:cxn>
                <a:cxn ang="0">
                  <a:pos x="75" y="34"/>
                </a:cxn>
                <a:cxn ang="0">
                  <a:pos x="96" y="24"/>
                </a:cxn>
                <a:cxn ang="0">
                  <a:pos x="116" y="14"/>
                </a:cxn>
                <a:cxn ang="0">
                  <a:pos x="137" y="9"/>
                </a:cxn>
                <a:cxn ang="0">
                  <a:pos x="161" y="4"/>
                </a:cxn>
                <a:cxn ang="0">
                  <a:pos x="183" y="0"/>
                </a:cxn>
                <a:cxn ang="0">
                  <a:pos x="206" y="0"/>
                </a:cxn>
                <a:cxn ang="0">
                  <a:pos x="229" y="0"/>
                </a:cxn>
                <a:cxn ang="0">
                  <a:pos x="253" y="4"/>
                </a:cxn>
                <a:cxn ang="0">
                  <a:pos x="275" y="9"/>
                </a:cxn>
                <a:cxn ang="0">
                  <a:pos x="296" y="15"/>
                </a:cxn>
                <a:cxn ang="0">
                  <a:pos x="318" y="24"/>
                </a:cxn>
                <a:cxn ang="0">
                  <a:pos x="338" y="34"/>
                </a:cxn>
                <a:cxn ang="0">
                  <a:pos x="357" y="47"/>
                </a:cxn>
                <a:cxn ang="0">
                  <a:pos x="373" y="61"/>
                </a:cxn>
                <a:cxn ang="0">
                  <a:pos x="390" y="77"/>
                </a:cxn>
              </a:cxnLst>
              <a:rect l="0" t="0" r="r" b="b"/>
              <a:pathLst>
                <a:path w="407" h="275">
                  <a:moveTo>
                    <a:pt x="390" y="77"/>
                  </a:moveTo>
                  <a:lnTo>
                    <a:pt x="402" y="101"/>
                  </a:lnTo>
                  <a:lnTo>
                    <a:pt x="407" y="128"/>
                  </a:lnTo>
                  <a:lnTo>
                    <a:pt x="404" y="156"/>
                  </a:lnTo>
                  <a:lnTo>
                    <a:pt x="393" y="181"/>
                  </a:lnTo>
                  <a:lnTo>
                    <a:pt x="373" y="208"/>
                  </a:lnTo>
                  <a:lnTo>
                    <a:pt x="348" y="230"/>
                  </a:lnTo>
                  <a:lnTo>
                    <a:pt x="320" y="246"/>
                  </a:lnTo>
                  <a:lnTo>
                    <a:pt x="288" y="260"/>
                  </a:lnTo>
                  <a:lnTo>
                    <a:pt x="253" y="270"/>
                  </a:lnTo>
                  <a:lnTo>
                    <a:pt x="219" y="275"/>
                  </a:lnTo>
                  <a:lnTo>
                    <a:pt x="183" y="275"/>
                  </a:lnTo>
                  <a:lnTo>
                    <a:pt x="147" y="272"/>
                  </a:lnTo>
                  <a:lnTo>
                    <a:pt x="127" y="265"/>
                  </a:lnTo>
                  <a:lnTo>
                    <a:pt x="106" y="258"/>
                  </a:lnTo>
                  <a:lnTo>
                    <a:pt x="84" y="251"/>
                  </a:lnTo>
                  <a:lnTo>
                    <a:pt x="64" y="241"/>
                  </a:lnTo>
                  <a:lnTo>
                    <a:pt x="44" y="230"/>
                  </a:lnTo>
                  <a:lnTo>
                    <a:pt x="27" y="215"/>
                  </a:lnTo>
                  <a:lnTo>
                    <a:pt x="14" y="198"/>
                  </a:lnTo>
                  <a:lnTo>
                    <a:pt x="3" y="176"/>
                  </a:lnTo>
                  <a:lnTo>
                    <a:pt x="0" y="158"/>
                  </a:lnTo>
                  <a:lnTo>
                    <a:pt x="0" y="139"/>
                  </a:lnTo>
                  <a:lnTo>
                    <a:pt x="2" y="121"/>
                  </a:lnTo>
                  <a:lnTo>
                    <a:pt x="9" y="102"/>
                  </a:lnTo>
                  <a:lnTo>
                    <a:pt x="17" y="86"/>
                  </a:lnTo>
                  <a:lnTo>
                    <a:pt x="27" y="71"/>
                  </a:lnTo>
                  <a:lnTo>
                    <a:pt x="42" y="57"/>
                  </a:lnTo>
                  <a:lnTo>
                    <a:pt x="57" y="45"/>
                  </a:lnTo>
                  <a:lnTo>
                    <a:pt x="75" y="34"/>
                  </a:lnTo>
                  <a:lnTo>
                    <a:pt x="96" y="24"/>
                  </a:lnTo>
                  <a:lnTo>
                    <a:pt x="116" y="14"/>
                  </a:lnTo>
                  <a:lnTo>
                    <a:pt x="137" y="9"/>
                  </a:lnTo>
                  <a:lnTo>
                    <a:pt x="161" y="4"/>
                  </a:lnTo>
                  <a:lnTo>
                    <a:pt x="183" y="0"/>
                  </a:lnTo>
                  <a:lnTo>
                    <a:pt x="206" y="0"/>
                  </a:lnTo>
                  <a:lnTo>
                    <a:pt x="229" y="0"/>
                  </a:lnTo>
                  <a:lnTo>
                    <a:pt x="253" y="4"/>
                  </a:lnTo>
                  <a:lnTo>
                    <a:pt x="275" y="9"/>
                  </a:lnTo>
                  <a:lnTo>
                    <a:pt x="296" y="15"/>
                  </a:lnTo>
                  <a:lnTo>
                    <a:pt x="318" y="24"/>
                  </a:lnTo>
                  <a:lnTo>
                    <a:pt x="338" y="34"/>
                  </a:lnTo>
                  <a:lnTo>
                    <a:pt x="357" y="47"/>
                  </a:lnTo>
                  <a:lnTo>
                    <a:pt x="373" y="61"/>
                  </a:lnTo>
                  <a:lnTo>
                    <a:pt x="390" y="77"/>
                  </a:lnTo>
                  <a:close/>
                </a:path>
              </a:pathLst>
            </a:custGeom>
            <a:solidFill>
              <a:srgbClr val="B2B2B2"/>
            </a:solidFill>
            <a:ln w="9525">
              <a:noFill/>
              <a:round/>
              <a:headEnd/>
              <a:tailEnd/>
            </a:ln>
          </p:spPr>
          <p:txBody>
            <a:bodyPr/>
            <a:lstStyle/>
            <a:p>
              <a:pPr algn="l">
                <a:buClr>
                  <a:srgbClr val="006600"/>
                </a:buClr>
              </a:pPr>
              <a:endParaRPr lang="en-US" dirty="0">
                <a:solidFill>
                  <a:srgbClr val="FFFFFF"/>
                </a:solidFill>
              </a:endParaRPr>
            </a:p>
          </p:txBody>
        </p:sp>
        <p:sp>
          <p:nvSpPr>
            <p:cNvPr id="176" name="Freeform 196"/>
            <p:cNvSpPr>
              <a:spLocks/>
            </p:cNvSpPr>
            <p:nvPr/>
          </p:nvSpPr>
          <p:spPr bwMode="auto">
            <a:xfrm>
              <a:off x="5231" y="3288"/>
              <a:ext cx="320" cy="210"/>
            </a:xfrm>
            <a:custGeom>
              <a:avLst/>
              <a:gdLst/>
              <a:ahLst/>
              <a:cxnLst>
                <a:cxn ang="0">
                  <a:pos x="288" y="67"/>
                </a:cxn>
                <a:cxn ang="0">
                  <a:pos x="293" y="82"/>
                </a:cxn>
                <a:cxn ang="0">
                  <a:pos x="298" y="97"/>
                </a:cxn>
                <a:cxn ang="0">
                  <a:pos x="301" y="112"/>
                </a:cxn>
                <a:cxn ang="0">
                  <a:pos x="301" y="130"/>
                </a:cxn>
                <a:cxn ang="0">
                  <a:pos x="295" y="145"/>
                </a:cxn>
                <a:cxn ang="0">
                  <a:pos x="286" y="160"/>
                </a:cxn>
                <a:cxn ang="0">
                  <a:pos x="275" y="174"/>
                </a:cxn>
                <a:cxn ang="0">
                  <a:pos x="261" y="184"/>
                </a:cxn>
                <a:cxn ang="0">
                  <a:pos x="261" y="174"/>
                </a:cxn>
                <a:cxn ang="0">
                  <a:pos x="266" y="165"/>
                </a:cxn>
                <a:cxn ang="0">
                  <a:pos x="275" y="155"/>
                </a:cxn>
                <a:cxn ang="0">
                  <a:pos x="281" y="147"/>
                </a:cxn>
                <a:cxn ang="0">
                  <a:pos x="285" y="134"/>
                </a:cxn>
                <a:cxn ang="0">
                  <a:pos x="286" y="120"/>
                </a:cxn>
                <a:cxn ang="0">
                  <a:pos x="286" y="107"/>
                </a:cxn>
                <a:cxn ang="0">
                  <a:pos x="285" y="93"/>
                </a:cxn>
                <a:cxn ang="0">
                  <a:pos x="270" y="73"/>
                </a:cxn>
                <a:cxn ang="0">
                  <a:pos x="253" y="57"/>
                </a:cxn>
                <a:cxn ang="0">
                  <a:pos x="233" y="43"/>
                </a:cxn>
                <a:cxn ang="0">
                  <a:pos x="211" y="33"/>
                </a:cxn>
                <a:cxn ang="0">
                  <a:pos x="189" y="26"/>
                </a:cxn>
                <a:cxn ang="0">
                  <a:pos x="166" y="21"/>
                </a:cxn>
                <a:cxn ang="0">
                  <a:pos x="142" y="18"/>
                </a:cxn>
                <a:cxn ang="0">
                  <a:pos x="119" y="15"/>
                </a:cxn>
                <a:cxn ang="0">
                  <a:pos x="104" y="15"/>
                </a:cxn>
                <a:cxn ang="0">
                  <a:pos x="89" y="15"/>
                </a:cxn>
                <a:cxn ang="0">
                  <a:pos x="74" y="18"/>
                </a:cxn>
                <a:cxn ang="0">
                  <a:pos x="60" y="23"/>
                </a:cxn>
                <a:cxn ang="0">
                  <a:pos x="47" y="26"/>
                </a:cxn>
                <a:cxn ang="0">
                  <a:pos x="32" y="31"/>
                </a:cxn>
                <a:cxn ang="0">
                  <a:pos x="19" y="35"/>
                </a:cxn>
                <a:cxn ang="0">
                  <a:pos x="4" y="38"/>
                </a:cxn>
                <a:cxn ang="0">
                  <a:pos x="2" y="36"/>
                </a:cxn>
                <a:cxn ang="0">
                  <a:pos x="0" y="35"/>
                </a:cxn>
                <a:cxn ang="0">
                  <a:pos x="0" y="31"/>
                </a:cxn>
                <a:cxn ang="0">
                  <a:pos x="2" y="30"/>
                </a:cxn>
                <a:cxn ang="0">
                  <a:pos x="24" y="20"/>
                </a:cxn>
                <a:cxn ang="0">
                  <a:pos x="45" y="13"/>
                </a:cxn>
                <a:cxn ang="0">
                  <a:pos x="67" y="6"/>
                </a:cxn>
                <a:cxn ang="0">
                  <a:pos x="89" y="3"/>
                </a:cxn>
                <a:cxn ang="0">
                  <a:pos x="112" y="0"/>
                </a:cxn>
                <a:cxn ang="0">
                  <a:pos x="134" y="0"/>
                </a:cxn>
                <a:cxn ang="0">
                  <a:pos x="158" y="0"/>
                </a:cxn>
                <a:cxn ang="0">
                  <a:pos x="181" y="0"/>
                </a:cxn>
                <a:cxn ang="0">
                  <a:pos x="188" y="3"/>
                </a:cxn>
                <a:cxn ang="0">
                  <a:pos x="194" y="6"/>
                </a:cxn>
                <a:cxn ang="0">
                  <a:pos x="203" y="8"/>
                </a:cxn>
                <a:cxn ang="0">
                  <a:pos x="211" y="10"/>
                </a:cxn>
                <a:cxn ang="0">
                  <a:pos x="218" y="11"/>
                </a:cxn>
                <a:cxn ang="0">
                  <a:pos x="226" y="13"/>
                </a:cxn>
                <a:cxn ang="0">
                  <a:pos x="233" y="16"/>
                </a:cxn>
                <a:cxn ang="0">
                  <a:pos x="240" y="21"/>
                </a:cxn>
                <a:cxn ang="0">
                  <a:pos x="288" y="67"/>
                </a:cxn>
              </a:cxnLst>
              <a:rect l="0" t="0" r="r" b="b"/>
              <a:pathLst>
                <a:path w="301" h="184">
                  <a:moveTo>
                    <a:pt x="288" y="67"/>
                  </a:moveTo>
                  <a:lnTo>
                    <a:pt x="293" y="82"/>
                  </a:lnTo>
                  <a:lnTo>
                    <a:pt x="298" y="97"/>
                  </a:lnTo>
                  <a:lnTo>
                    <a:pt x="301" y="112"/>
                  </a:lnTo>
                  <a:lnTo>
                    <a:pt x="301" y="130"/>
                  </a:lnTo>
                  <a:lnTo>
                    <a:pt x="295" y="145"/>
                  </a:lnTo>
                  <a:lnTo>
                    <a:pt x="286" y="160"/>
                  </a:lnTo>
                  <a:lnTo>
                    <a:pt x="275" y="174"/>
                  </a:lnTo>
                  <a:lnTo>
                    <a:pt x="261" y="184"/>
                  </a:lnTo>
                  <a:lnTo>
                    <a:pt x="261" y="174"/>
                  </a:lnTo>
                  <a:lnTo>
                    <a:pt x="266" y="165"/>
                  </a:lnTo>
                  <a:lnTo>
                    <a:pt x="275" y="155"/>
                  </a:lnTo>
                  <a:lnTo>
                    <a:pt x="281" y="147"/>
                  </a:lnTo>
                  <a:lnTo>
                    <a:pt x="285" y="134"/>
                  </a:lnTo>
                  <a:lnTo>
                    <a:pt x="286" y="120"/>
                  </a:lnTo>
                  <a:lnTo>
                    <a:pt x="286" y="107"/>
                  </a:lnTo>
                  <a:lnTo>
                    <a:pt x="285" y="93"/>
                  </a:lnTo>
                  <a:lnTo>
                    <a:pt x="270" y="73"/>
                  </a:lnTo>
                  <a:lnTo>
                    <a:pt x="253" y="57"/>
                  </a:lnTo>
                  <a:lnTo>
                    <a:pt x="233" y="43"/>
                  </a:lnTo>
                  <a:lnTo>
                    <a:pt x="211" y="33"/>
                  </a:lnTo>
                  <a:lnTo>
                    <a:pt x="189" y="26"/>
                  </a:lnTo>
                  <a:lnTo>
                    <a:pt x="166" y="21"/>
                  </a:lnTo>
                  <a:lnTo>
                    <a:pt x="142" y="18"/>
                  </a:lnTo>
                  <a:lnTo>
                    <a:pt x="119" y="15"/>
                  </a:lnTo>
                  <a:lnTo>
                    <a:pt x="104" y="15"/>
                  </a:lnTo>
                  <a:lnTo>
                    <a:pt x="89" y="15"/>
                  </a:lnTo>
                  <a:lnTo>
                    <a:pt x="74" y="18"/>
                  </a:lnTo>
                  <a:lnTo>
                    <a:pt x="60" y="23"/>
                  </a:lnTo>
                  <a:lnTo>
                    <a:pt x="47" y="26"/>
                  </a:lnTo>
                  <a:lnTo>
                    <a:pt x="32" y="31"/>
                  </a:lnTo>
                  <a:lnTo>
                    <a:pt x="19" y="35"/>
                  </a:lnTo>
                  <a:lnTo>
                    <a:pt x="4" y="38"/>
                  </a:lnTo>
                  <a:lnTo>
                    <a:pt x="2" y="36"/>
                  </a:lnTo>
                  <a:lnTo>
                    <a:pt x="0" y="35"/>
                  </a:lnTo>
                  <a:lnTo>
                    <a:pt x="0" y="31"/>
                  </a:lnTo>
                  <a:lnTo>
                    <a:pt x="2" y="30"/>
                  </a:lnTo>
                  <a:lnTo>
                    <a:pt x="24" y="20"/>
                  </a:lnTo>
                  <a:lnTo>
                    <a:pt x="45" y="13"/>
                  </a:lnTo>
                  <a:lnTo>
                    <a:pt x="67" y="6"/>
                  </a:lnTo>
                  <a:lnTo>
                    <a:pt x="89" y="3"/>
                  </a:lnTo>
                  <a:lnTo>
                    <a:pt x="112" y="0"/>
                  </a:lnTo>
                  <a:lnTo>
                    <a:pt x="134" y="0"/>
                  </a:lnTo>
                  <a:lnTo>
                    <a:pt x="158" y="0"/>
                  </a:lnTo>
                  <a:lnTo>
                    <a:pt x="181" y="0"/>
                  </a:lnTo>
                  <a:lnTo>
                    <a:pt x="188" y="3"/>
                  </a:lnTo>
                  <a:lnTo>
                    <a:pt x="194" y="6"/>
                  </a:lnTo>
                  <a:lnTo>
                    <a:pt x="203" y="8"/>
                  </a:lnTo>
                  <a:lnTo>
                    <a:pt x="211" y="10"/>
                  </a:lnTo>
                  <a:lnTo>
                    <a:pt x="218" y="11"/>
                  </a:lnTo>
                  <a:lnTo>
                    <a:pt x="226" y="13"/>
                  </a:lnTo>
                  <a:lnTo>
                    <a:pt x="233" y="16"/>
                  </a:lnTo>
                  <a:lnTo>
                    <a:pt x="240" y="21"/>
                  </a:lnTo>
                  <a:lnTo>
                    <a:pt x="288" y="67"/>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77" name="Freeform 197"/>
            <p:cNvSpPr>
              <a:spLocks/>
            </p:cNvSpPr>
            <p:nvPr/>
          </p:nvSpPr>
          <p:spPr bwMode="auto">
            <a:xfrm>
              <a:off x="3270" y="3407"/>
              <a:ext cx="68" cy="20"/>
            </a:xfrm>
            <a:custGeom>
              <a:avLst/>
              <a:gdLst/>
              <a:ahLst/>
              <a:cxnLst>
                <a:cxn ang="0">
                  <a:pos x="64" y="0"/>
                </a:cxn>
                <a:cxn ang="0">
                  <a:pos x="55" y="4"/>
                </a:cxn>
                <a:cxn ang="0">
                  <a:pos x="48" y="5"/>
                </a:cxn>
                <a:cxn ang="0">
                  <a:pos x="40" y="9"/>
                </a:cxn>
                <a:cxn ang="0">
                  <a:pos x="32" y="11"/>
                </a:cxn>
                <a:cxn ang="0">
                  <a:pos x="25" y="12"/>
                </a:cxn>
                <a:cxn ang="0">
                  <a:pos x="17" y="14"/>
                </a:cxn>
                <a:cxn ang="0">
                  <a:pos x="8" y="17"/>
                </a:cxn>
                <a:cxn ang="0">
                  <a:pos x="0" y="19"/>
                </a:cxn>
                <a:cxn ang="0">
                  <a:pos x="0" y="16"/>
                </a:cxn>
                <a:cxn ang="0">
                  <a:pos x="8" y="12"/>
                </a:cxn>
                <a:cxn ang="0">
                  <a:pos x="15" y="11"/>
                </a:cxn>
                <a:cxn ang="0">
                  <a:pos x="23" y="7"/>
                </a:cxn>
                <a:cxn ang="0">
                  <a:pos x="32" y="5"/>
                </a:cxn>
                <a:cxn ang="0">
                  <a:pos x="40" y="4"/>
                </a:cxn>
                <a:cxn ang="0">
                  <a:pos x="48" y="2"/>
                </a:cxn>
                <a:cxn ang="0">
                  <a:pos x="55" y="0"/>
                </a:cxn>
                <a:cxn ang="0">
                  <a:pos x="64" y="0"/>
                </a:cxn>
              </a:cxnLst>
              <a:rect l="0" t="0" r="r" b="b"/>
              <a:pathLst>
                <a:path w="64" h="19">
                  <a:moveTo>
                    <a:pt x="64" y="0"/>
                  </a:moveTo>
                  <a:lnTo>
                    <a:pt x="55" y="4"/>
                  </a:lnTo>
                  <a:lnTo>
                    <a:pt x="48" y="5"/>
                  </a:lnTo>
                  <a:lnTo>
                    <a:pt x="40" y="9"/>
                  </a:lnTo>
                  <a:lnTo>
                    <a:pt x="32" y="11"/>
                  </a:lnTo>
                  <a:lnTo>
                    <a:pt x="25" y="12"/>
                  </a:lnTo>
                  <a:lnTo>
                    <a:pt x="17" y="14"/>
                  </a:lnTo>
                  <a:lnTo>
                    <a:pt x="8" y="17"/>
                  </a:lnTo>
                  <a:lnTo>
                    <a:pt x="0" y="19"/>
                  </a:lnTo>
                  <a:lnTo>
                    <a:pt x="0" y="16"/>
                  </a:lnTo>
                  <a:lnTo>
                    <a:pt x="8" y="12"/>
                  </a:lnTo>
                  <a:lnTo>
                    <a:pt x="15" y="11"/>
                  </a:lnTo>
                  <a:lnTo>
                    <a:pt x="23" y="7"/>
                  </a:lnTo>
                  <a:lnTo>
                    <a:pt x="32" y="5"/>
                  </a:lnTo>
                  <a:lnTo>
                    <a:pt x="40" y="4"/>
                  </a:lnTo>
                  <a:lnTo>
                    <a:pt x="48" y="2"/>
                  </a:lnTo>
                  <a:lnTo>
                    <a:pt x="55" y="0"/>
                  </a:lnTo>
                  <a:lnTo>
                    <a:pt x="64"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78" name="Freeform 198"/>
            <p:cNvSpPr>
              <a:spLocks/>
            </p:cNvSpPr>
            <p:nvPr/>
          </p:nvSpPr>
          <p:spPr bwMode="auto">
            <a:xfrm>
              <a:off x="2790" y="3427"/>
              <a:ext cx="309" cy="205"/>
            </a:xfrm>
            <a:custGeom>
              <a:avLst/>
              <a:gdLst/>
              <a:ahLst/>
              <a:cxnLst>
                <a:cxn ang="0">
                  <a:pos x="244" y="134"/>
                </a:cxn>
                <a:cxn ang="0">
                  <a:pos x="249" y="141"/>
                </a:cxn>
                <a:cxn ang="0">
                  <a:pos x="257" y="146"/>
                </a:cxn>
                <a:cxn ang="0">
                  <a:pos x="266" y="151"/>
                </a:cxn>
                <a:cxn ang="0">
                  <a:pos x="276" y="154"/>
                </a:cxn>
                <a:cxn ang="0">
                  <a:pos x="284" y="157"/>
                </a:cxn>
                <a:cxn ang="0">
                  <a:pos x="289" y="162"/>
                </a:cxn>
                <a:cxn ang="0">
                  <a:pos x="293" y="169"/>
                </a:cxn>
                <a:cxn ang="0">
                  <a:pos x="291" y="179"/>
                </a:cxn>
                <a:cxn ang="0">
                  <a:pos x="277" y="172"/>
                </a:cxn>
                <a:cxn ang="0">
                  <a:pos x="264" y="164"/>
                </a:cxn>
                <a:cxn ang="0">
                  <a:pos x="249" y="157"/>
                </a:cxn>
                <a:cxn ang="0">
                  <a:pos x="236" y="149"/>
                </a:cxn>
                <a:cxn ang="0">
                  <a:pos x="222" y="142"/>
                </a:cxn>
                <a:cxn ang="0">
                  <a:pos x="207" y="136"/>
                </a:cxn>
                <a:cxn ang="0">
                  <a:pos x="192" y="131"/>
                </a:cxn>
                <a:cxn ang="0">
                  <a:pos x="177" y="127"/>
                </a:cxn>
                <a:cxn ang="0">
                  <a:pos x="160" y="114"/>
                </a:cxn>
                <a:cxn ang="0">
                  <a:pos x="140" y="104"/>
                </a:cxn>
                <a:cxn ang="0">
                  <a:pos x="120" y="95"/>
                </a:cxn>
                <a:cxn ang="0">
                  <a:pos x="100" y="87"/>
                </a:cxn>
                <a:cxn ang="0">
                  <a:pos x="80" y="79"/>
                </a:cxn>
                <a:cxn ang="0">
                  <a:pos x="60" y="70"/>
                </a:cxn>
                <a:cxn ang="0">
                  <a:pos x="40" y="59"/>
                </a:cxn>
                <a:cxn ang="0">
                  <a:pos x="23" y="45"/>
                </a:cxn>
                <a:cxn ang="0">
                  <a:pos x="13" y="40"/>
                </a:cxn>
                <a:cxn ang="0">
                  <a:pos x="10" y="30"/>
                </a:cxn>
                <a:cxn ang="0">
                  <a:pos x="6" y="18"/>
                </a:cxn>
                <a:cxn ang="0">
                  <a:pos x="0" y="8"/>
                </a:cxn>
                <a:cxn ang="0">
                  <a:pos x="5" y="2"/>
                </a:cxn>
                <a:cxn ang="0">
                  <a:pos x="11" y="0"/>
                </a:cxn>
                <a:cxn ang="0">
                  <a:pos x="16" y="2"/>
                </a:cxn>
                <a:cxn ang="0">
                  <a:pos x="23" y="5"/>
                </a:cxn>
                <a:cxn ang="0">
                  <a:pos x="30" y="10"/>
                </a:cxn>
                <a:cxn ang="0">
                  <a:pos x="36" y="15"/>
                </a:cxn>
                <a:cxn ang="0">
                  <a:pos x="43" y="18"/>
                </a:cxn>
                <a:cxn ang="0">
                  <a:pos x="52" y="18"/>
                </a:cxn>
                <a:cxn ang="0">
                  <a:pos x="75" y="33"/>
                </a:cxn>
                <a:cxn ang="0">
                  <a:pos x="98" y="48"/>
                </a:cxn>
                <a:cxn ang="0">
                  <a:pos x="122" y="64"/>
                </a:cxn>
                <a:cxn ang="0">
                  <a:pos x="145" y="79"/>
                </a:cxn>
                <a:cxn ang="0">
                  <a:pos x="170" y="92"/>
                </a:cxn>
                <a:cxn ang="0">
                  <a:pos x="195" y="105"/>
                </a:cxn>
                <a:cxn ang="0">
                  <a:pos x="219" y="120"/>
                </a:cxn>
                <a:cxn ang="0">
                  <a:pos x="244" y="134"/>
                </a:cxn>
              </a:cxnLst>
              <a:rect l="0" t="0" r="r" b="b"/>
              <a:pathLst>
                <a:path w="293" h="179">
                  <a:moveTo>
                    <a:pt x="244" y="134"/>
                  </a:moveTo>
                  <a:lnTo>
                    <a:pt x="249" y="141"/>
                  </a:lnTo>
                  <a:lnTo>
                    <a:pt x="257" y="146"/>
                  </a:lnTo>
                  <a:lnTo>
                    <a:pt x="266" y="151"/>
                  </a:lnTo>
                  <a:lnTo>
                    <a:pt x="276" y="154"/>
                  </a:lnTo>
                  <a:lnTo>
                    <a:pt x="284" y="157"/>
                  </a:lnTo>
                  <a:lnTo>
                    <a:pt x="289" y="162"/>
                  </a:lnTo>
                  <a:lnTo>
                    <a:pt x="293" y="169"/>
                  </a:lnTo>
                  <a:lnTo>
                    <a:pt x="291" y="179"/>
                  </a:lnTo>
                  <a:lnTo>
                    <a:pt x="277" y="172"/>
                  </a:lnTo>
                  <a:lnTo>
                    <a:pt x="264" y="164"/>
                  </a:lnTo>
                  <a:lnTo>
                    <a:pt x="249" y="157"/>
                  </a:lnTo>
                  <a:lnTo>
                    <a:pt x="236" y="149"/>
                  </a:lnTo>
                  <a:lnTo>
                    <a:pt x="222" y="142"/>
                  </a:lnTo>
                  <a:lnTo>
                    <a:pt x="207" y="136"/>
                  </a:lnTo>
                  <a:lnTo>
                    <a:pt x="192" y="131"/>
                  </a:lnTo>
                  <a:lnTo>
                    <a:pt x="177" y="127"/>
                  </a:lnTo>
                  <a:lnTo>
                    <a:pt x="160" y="114"/>
                  </a:lnTo>
                  <a:lnTo>
                    <a:pt x="140" y="104"/>
                  </a:lnTo>
                  <a:lnTo>
                    <a:pt x="120" y="95"/>
                  </a:lnTo>
                  <a:lnTo>
                    <a:pt x="100" y="87"/>
                  </a:lnTo>
                  <a:lnTo>
                    <a:pt x="80" y="79"/>
                  </a:lnTo>
                  <a:lnTo>
                    <a:pt x="60" y="70"/>
                  </a:lnTo>
                  <a:lnTo>
                    <a:pt x="40" y="59"/>
                  </a:lnTo>
                  <a:lnTo>
                    <a:pt x="23" y="45"/>
                  </a:lnTo>
                  <a:lnTo>
                    <a:pt x="13" y="40"/>
                  </a:lnTo>
                  <a:lnTo>
                    <a:pt x="10" y="30"/>
                  </a:lnTo>
                  <a:lnTo>
                    <a:pt x="6" y="18"/>
                  </a:lnTo>
                  <a:lnTo>
                    <a:pt x="0" y="8"/>
                  </a:lnTo>
                  <a:lnTo>
                    <a:pt x="5" y="2"/>
                  </a:lnTo>
                  <a:lnTo>
                    <a:pt x="11" y="0"/>
                  </a:lnTo>
                  <a:lnTo>
                    <a:pt x="16" y="2"/>
                  </a:lnTo>
                  <a:lnTo>
                    <a:pt x="23" y="5"/>
                  </a:lnTo>
                  <a:lnTo>
                    <a:pt x="30" y="10"/>
                  </a:lnTo>
                  <a:lnTo>
                    <a:pt x="36" y="15"/>
                  </a:lnTo>
                  <a:lnTo>
                    <a:pt x="43" y="18"/>
                  </a:lnTo>
                  <a:lnTo>
                    <a:pt x="52" y="18"/>
                  </a:lnTo>
                  <a:lnTo>
                    <a:pt x="75" y="33"/>
                  </a:lnTo>
                  <a:lnTo>
                    <a:pt x="98" y="48"/>
                  </a:lnTo>
                  <a:lnTo>
                    <a:pt x="122" y="64"/>
                  </a:lnTo>
                  <a:lnTo>
                    <a:pt x="145" y="79"/>
                  </a:lnTo>
                  <a:lnTo>
                    <a:pt x="170" y="92"/>
                  </a:lnTo>
                  <a:lnTo>
                    <a:pt x="195" y="105"/>
                  </a:lnTo>
                  <a:lnTo>
                    <a:pt x="219" y="120"/>
                  </a:lnTo>
                  <a:lnTo>
                    <a:pt x="244" y="134"/>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79" name="Freeform 199"/>
            <p:cNvSpPr>
              <a:spLocks/>
            </p:cNvSpPr>
            <p:nvPr/>
          </p:nvSpPr>
          <p:spPr bwMode="auto">
            <a:xfrm>
              <a:off x="5293" y="3338"/>
              <a:ext cx="154" cy="128"/>
            </a:xfrm>
            <a:custGeom>
              <a:avLst/>
              <a:gdLst/>
              <a:ahLst/>
              <a:cxnLst>
                <a:cxn ang="0">
                  <a:pos x="144" y="35"/>
                </a:cxn>
                <a:cxn ang="0">
                  <a:pos x="145" y="55"/>
                </a:cxn>
                <a:cxn ang="0">
                  <a:pos x="135" y="72"/>
                </a:cxn>
                <a:cxn ang="0">
                  <a:pos x="124" y="87"/>
                </a:cxn>
                <a:cxn ang="0">
                  <a:pos x="122" y="106"/>
                </a:cxn>
                <a:cxn ang="0">
                  <a:pos x="119" y="109"/>
                </a:cxn>
                <a:cxn ang="0">
                  <a:pos x="115" y="111"/>
                </a:cxn>
                <a:cxn ang="0">
                  <a:pos x="112" y="112"/>
                </a:cxn>
                <a:cxn ang="0">
                  <a:pos x="107" y="112"/>
                </a:cxn>
                <a:cxn ang="0">
                  <a:pos x="102" y="102"/>
                </a:cxn>
                <a:cxn ang="0">
                  <a:pos x="97" y="94"/>
                </a:cxn>
                <a:cxn ang="0">
                  <a:pos x="93" y="84"/>
                </a:cxn>
                <a:cxn ang="0">
                  <a:pos x="95" y="74"/>
                </a:cxn>
                <a:cxn ang="0">
                  <a:pos x="105" y="67"/>
                </a:cxn>
                <a:cxn ang="0">
                  <a:pos x="117" y="62"/>
                </a:cxn>
                <a:cxn ang="0">
                  <a:pos x="125" y="54"/>
                </a:cxn>
                <a:cxn ang="0">
                  <a:pos x="125" y="42"/>
                </a:cxn>
                <a:cxn ang="0">
                  <a:pos x="122" y="32"/>
                </a:cxn>
                <a:cxn ang="0">
                  <a:pos x="117" y="25"/>
                </a:cxn>
                <a:cxn ang="0">
                  <a:pos x="107" y="20"/>
                </a:cxn>
                <a:cxn ang="0">
                  <a:pos x="99" y="15"/>
                </a:cxn>
                <a:cxn ang="0">
                  <a:pos x="62" y="17"/>
                </a:cxn>
                <a:cxn ang="0">
                  <a:pos x="52" y="35"/>
                </a:cxn>
                <a:cxn ang="0">
                  <a:pos x="40" y="52"/>
                </a:cxn>
                <a:cxn ang="0">
                  <a:pos x="30" y="69"/>
                </a:cxn>
                <a:cxn ang="0">
                  <a:pos x="23" y="89"/>
                </a:cxn>
                <a:cxn ang="0">
                  <a:pos x="17" y="91"/>
                </a:cxn>
                <a:cxn ang="0">
                  <a:pos x="8" y="91"/>
                </a:cxn>
                <a:cxn ang="0">
                  <a:pos x="1" y="89"/>
                </a:cxn>
                <a:cxn ang="0">
                  <a:pos x="0" y="84"/>
                </a:cxn>
                <a:cxn ang="0">
                  <a:pos x="1" y="77"/>
                </a:cxn>
                <a:cxn ang="0">
                  <a:pos x="8" y="69"/>
                </a:cxn>
                <a:cxn ang="0">
                  <a:pos x="15" y="62"/>
                </a:cxn>
                <a:cxn ang="0">
                  <a:pos x="20" y="55"/>
                </a:cxn>
                <a:cxn ang="0">
                  <a:pos x="15" y="52"/>
                </a:cxn>
                <a:cxn ang="0">
                  <a:pos x="10" y="50"/>
                </a:cxn>
                <a:cxn ang="0">
                  <a:pos x="5" y="47"/>
                </a:cxn>
                <a:cxn ang="0">
                  <a:pos x="1" y="40"/>
                </a:cxn>
                <a:cxn ang="0">
                  <a:pos x="5" y="32"/>
                </a:cxn>
                <a:cxn ang="0">
                  <a:pos x="10" y="25"/>
                </a:cxn>
                <a:cxn ang="0">
                  <a:pos x="18" y="22"/>
                </a:cxn>
                <a:cxn ang="0">
                  <a:pos x="27" y="20"/>
                </a:cxn>
                <a:cxn ang="0">
                  <a:pos x="35" y="19"/>
                </a:cxn>
                <a:cxn ang="0">
                  <a:pos x="45" y="15"/>
                </a:cxn>
                <a:cxn ang="0">
                  <a:pos x="52" y="10"/>
                </a:cxn>
                <a:cxn ang="0">
                  <a:pos x="58" y="4"/>
                </a:cxn>
                <a:cxn ang="0">
                  <a:pos x="70" y="0"/>
                </a:cxn>
                <a:cxn ang="0">
                  <a:pos x="83" y="0"/>
                </a:cxn>
                <a:cxn ang="0">
                  <a:pos x="97" y="0"/>
                </a:cxn>
                <a:cxn ang="0">
                  <a:pos x="109" y="2"/>
                </a:cxn>
                <a:cxn ang="0">
                  <a:pos x="120" y="7"/>
                </a:cxn>
                <a:cxn ang="0">
                  <a:pos x="130" y="14"/>
                </a:cxn>
                <a:cxn ang="0">
                  <a:pos x="139" y="22"/>
                </a:cxn>
                <a:cxn ang="0">
                  <a:pos x="144" y="35"/>
                </a:cxn>
              </a:cxnLst>
              <a:rect l="0" t="0" r="r" b="b"/>
              <a:pathLst>
                <a:path w="145" h="112">
                  <a:moveTo>
                    <a:pt x="144" y="35"/>
                  </a:moveTo>
                  <a:lnTo>
                    <a:pt x="145" y="55"/>
                  </a:lnTo>
                  <a:lnTo>
                    <a:pt x="135" y="72"/>
                  </a:lnTo>
                  <a:lnTo>
                    <a:pt x="124" y="87"/>
                  </a:lnTo>
                  <a:lnTo>
                    <a:pt x="122" y="106"/>
                  </a:lnTo>
                  <a:lnTo>
                    <a:pt x="119" y="109"/>
                  </a:lnTo>
                  <a:lnTo>
                    <a:pt x="115" y="111"/>
                  </a:lnTo>
                  <a:lnTo>
                    <a:pt x="112" y="112"/>
                  </a:lnTo>
                  <a:lnTo>
                    <a:pt x="107" y="112"/>
                  </a:lnTo>
                  <a:lnTo>
                    <a:pt x="102" y="102"/>
                  </a:lnTo>
                  <a:lnTo>
                    <a:pt x="97" y="94"/>
                  </a:lnTo>
                  <a:lnTo>
                    <a:pt x="93" y="84"/>
                  </a:lnTo>
                  <a:lnTo>
                    <a:pt x="95" y="74"/>
                  </a:lnTo>
                  <a:lnTo>
                    <a:pt x="105" y="67"/>
                  </a:lnTo>
                  <a:lnTo>
                    <a:pt x="117" y="62"/>
                  </a:lnTo>
                  <a:lnTo>
                    <a:pt x="125" y="54"/>
                  </a:lnTo>
                  <a:lnTo>
                    <a:pt x="125" y="42"/>
                  </a:lnTo>
                  <a:lnTo>
                    <a:pt x="122" y="32"/>
                  </a:lnTo>
                  <a:lnTo>
                    <a:pt x="117" y="25"/>
                  </a:lnTo>
                  <a:lnTo>
                    <a:pt x="107" y="20"/>
                  </a:lnTo>
                  <a:lnTo>
                    <a:pt x="99" y="15"/>
                  </a:lnTo>
                  <a:lnTo>
                    <a:pt x="62" y="17"/>
                  </a:lnTo>
                  <a:lnTo>
                    <a:pt x="52" y="35"/>
                  </a:lnTo>
                  <a:lnTo>
                    <a:pt x="40" y="52"/>
                  </a:lnTo>
                  <a:lnTo>
                    <a:pt x="30" y="69"/>
                  </a:lnTo>
                  <a:lnTo>
                    <a:pt x="23" y="89"/>
                  </a:lnTo>
                  <a:lnTo>
                    <a:pt x="17" y="91"/>
                  </a:lnTo>
                  <a:lnTo>
                    <a:pt x="8" y="91"/>
                  </a:lnTo>
                  <a:lnTo>
                    <a:pt x="1" y="89"/>
                  </a:lnTo>
                  <a:lnTo>
                    <a:pt x="0" y="84"/>
                  </a:lnTo>
                  <a:lnTo>
                    <a:pt x="1" y="77"/>
                  </a:lnTo>
                  <a:lnTo>
                    <a:pt x="8" y="69"/>
                  </a:lnTo>
                  <a:lnTo>
                    <a:pt x="15" y="62"/>
                  </a:lnTo>
                  <a:lnTo>
                    <a:pt x="20" y="55"/>
                  </a:lnTo>
                  <a:lnTo>
                    <a:pt x="15" y="52"/>
                  </a:lnTo>
                  <a:lnTo>
                    <a:pt x="10" y="50"/>
                  </a:lnTo>
                  <a:lnTo>
                    <a:pt x="5" y="47"/>
                  </a:lnTo>
                  <a:lnTo>
                    <a:pt x="1" y="40"/>
                  </a:lnTo>
                  <a:lnTo>
                    <a:pt x="5" y="32"/>
                  </a:lnTo>
                  <a:lnTo>
                    <a:pt x="10" y="25"/>
                  </a:lnTo>
                  <a:lnTo>
                    <a:pt x="18" y="22"/>
                  </a:lnTo>
                  <a:lnTo>
                    <a:pt x="27" y="20"/>
                  </a:lnTo>
                  <a:lnTo>
                    <a:pt x="35" y="19"/>
                  </a:lnTo>
                  <a:lnTo>
                    <a:pt x="45" y="15"/>
                  </a:lnTo>
                  <a:lnTo>
                    <a:pt x="52" y="10"/>
                  </a:lnTo>
                  <a:lnTo>
                    <a:pt x="58" y="4"/>
                  </a:lnTo>
                  <a:lnTo>
                    <a:pt x="70" y="0"/>
                  </a:lnTo>
                  <a:lnTo>
                    <a:pt x="83" y="0"/>
                  </a:lnTo>
                  <a:lnTo>
                    <a:pt x="97" y="0"/>
                  </a:lnTo>
                  <a:lnTo>
                    <a:pt x="109" y="2"/>
                  </a:lnTo>
                  <a:lnTo>
                    <a:pt x="120" y="7"/>
                  </a:lnTo>
                  <a:lnTo>
                    <a:pt x="130" y="14"/>
                  </a:lnTo>
                  <a:lnTo>
                    <a:pt x="139" y="22"/>
                  </a:lnTo>
                  <a:lnTo>
                    <a:pt x="144" y="35"/>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80" name="Freeform 200"/>
            <p:cNvSpPr>
              <a:spLocks/>
            </p:cNvSpPr>
            <p:nvPr/>
          </p:nvSpPr>
          <p:spPr bwMode="auto">
            <a:xfrm>
              <a:off x="3099" y="3432"/>
              <a:ext cx="76" cy="218"/>
            </a:xfrm>
            <a:custGeom>
              <a:avLst/>
              <a:gdLst/>
              <a:ahLst/>
              <a:cxnLst>
                <a:cxn ang="0">
                  <a:pos x="72" y="183"/>
                </a:cxn>
                <a:cxn ang="0">
                  <a:pos x="66" y="191"/>
                </a:cxn>
                <a:cxn ang="0">
                  <a:pos x="61" y="183"/>
                </a:cxn>
                <a:cxn ang="0">
                  <a:pos x="61" y="173"/>
                </a:cxn>
                <a:cxn ang="0">
                  <a:pos x="61" y="164"/>
                </a:cxn>
                <a:cxn ang="0">
                  <a:pos x="58" y="156"/>
                </a:cxn>
                <a:cxn ang="0">
                  <a:pos x="48" y="138"/>
                </a:cxn>
                <a:cxn ang="0">
                  <a:pos x="40" y="117"/>
                </a:cxn>
                <a:cxn ang="0">
                  <a:pos x="33" y="99"/>
                </a:cxn>
                <a:cxn ang="0">
                  <a:pos x="26" y="79"/>
                </a:cxn>
                <a:cxn ang="0">
                  <a:pos x="20" y="59"/>
                </a:cxn>
                <a:cxn ang="0">
                  <a:pos x="13" y="39"/>
                </a:cxn>
                <a:cxn ang="0">
                  <a:pos x="6" y="20"/>
                </a:cxn>
                <a:cxn ang="0">
                  <a:pos x="0" y="0"/>
                </a:cxn>
                <a:cxn ang="0">
                  <a:pos x="11" y="22"/>
                </a:cxn>
                <a:cxn ang="0">
                  <a:pos x="21" y="44"/>
                </a:cxn>
                <a:cxn ang="0">
                  <a:pos x="31" y="66"/>
                </a:cxn>
                <a:cxn ang="0">
                  <a:pos x="38" y="89"/>
                </a:cxn>
                <a:cxn ang="0">
                  <a:pos x="46" y="112"/>
                </a:cxn>
                <a:cxn ang="0">
                  <a:pos x="53" y="136"/>
                </a:cxn>
                <a:cxn ang="0">
                  <a:pos x="61" y="159"/>
                </a:cxn>
                <a:cxn ang="0">
                  <a:pos x="72" y="183"/>
                </a:cxn>
              </a:cxnLst>
              <a:rect l="0" t="0" r="r" b="b"/>
              <a:pathLst>
                <a:path w="72" h="191">
                  <a:moveTo>
                    <a:pt x="72" y="183"/>
                  </a:moveTo>
                  <a:lnTo>
                    <a:pt x="66" y="191"/>
                  </a:lnTo>
                  <a:lnTo>
                    <a:pt x="61" y="183"/>
                  </a:lnTo>
                  <a:lnTo>
                    <a:pt x="61" y="173"/>
                  </a:lnTo>
                  <a:lnTo>
                    <a:pt x="61" y="164"/>
                  </a:lnTo>
                  <a:lnTo>
                    <a:pt x="58" y="156"/>
                  </a:lnTo>
                  <a:lnTo>
                    <a:pt x="48" y="138"/>
                  </a:lnTo>
                  <a:lnTo>
                    <a:pt x="40" y="117"/>
                  </a:lnTo>
                  <a:lnTo>
                    <a:pt x="33" y="99"/>
                  </a:lnTo>
                  <a:lnTo>
                    <a:pt x="26" y="79"/>
                  </a:lnTo>
                  <a:lnTo>
                    <a:pt x="20" y="59"/>
                  </a:lnTo>
                  <a:lnTo>
                    <a:pt x="13" y="39"/>
                  </a:lnTo>
                  <a:lnTo>
                    <a:pt x="6" y="20"/>
                  </a:lnTo>
                  <a:lnTo>
                    <a:pt x="0" y="0"/>
                  </a:lnTo>
                  <a:lnTo>
                    <a:pt x="11" y="22"/>
                  </a:lnTo>
                  <a:lnTo>
                    <a:pt x="21" y="44"/>
                  </a:lnTo>
                  <a:lnTo>
                    <a:pt x="31" y="66"/>
                  </a:lnTo>
                  <a:lnTo>
                    <a:pt x="38" y="89"/>
                  </a:lnTo>
                  <a:lnTo>
                    <a:pt x="46" y="112"/>
                  </a:lnTo>
                  <a:lnTo>
                    <a:pt x="53" y="136"/>
                  </a:lnTo>
                  <a:lnTo>
                    <a:pt x="61" y="159"/>
                  </a:lnTo>
                  <a:lnTo>
                    <a:pt x="72" y="183"/>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sp>
          <p:nvSpPr>
            <p:cNvPr id="181" name="Freeform 201"/>
            <p:cNvSpPr>
              <a:spLocks/>
            </p:cNvSpPr>
            <p:nvPr/>
          </p:nvSpPr>
          <p:spPr bwMode="auto">
            <a:xfrm>
              <a:off x="2809" y="3523"/>
              <a:ext cx="319" cy="187"/>
            </a:xfrm>
            <a:custGeom>
              <a:avLst/>
              <a:gdLst/>
              <a:ahLst/>
              <a:cxnLst>
                <a:cxn ang="0">
                  <a:pos x="97" y="40"/>
                </a:cxn>
                <a:cxn ang="0">
                  <a:pos x="121" y="57"/>
                </a:cxn>
                <a:cxn ang="0">
                  <a:pos x="146" y="70"/>
                </a:cxn>
                <a:cxn ang="0">
                  <a:pos x="171" y="83"/>
                </a:cxn>
                <a:cxn ang="0">
                  <a:pos x="198" y="95"/>
                </a:cxn>
                <a:cxn ang="0">
                  <a:pos x="223" y="107"/>
                </a:cxn>
                <a:cxn ang="0">
                  <a:pos x="248" y="120"/>
                </a:cxn>
                <a:cxn ang="0">
                  <a:pos x="273" y="132"/>
                </a:cxn>
                <a:cxn ang="0">
                  <a:pos x="298" y="147"/>
                </a:cxn>
                <a:cxn ang="0">
                  <a:pos x="300" y="152"/>
                </a:cxn>
                <a:cxn ang="0">
                  <a:pos x="301" y="155"/>
                </a:cxn>
                <a:cxn ang="0">
                  <a:pos x="301" y="160"/>
                </a:cxn>
                <a:cxn ang="0">
                  <a:pos x="298" y="164"/>
                </a:cxn>
                <a:cxn ang="0">
                  <a:pos x="276" y="155"/>
                </a:cxn>
                <a:cxn ang="0">
                  <a:pos x="254" y="144"/>
                </a:cxn>
                <a:cxn ang="0">
                  <a:pos x="233" y="132"/>
                </a:cxn>
                <a:cxn ang="0">
                  <a:pos x="211" y="120"/>
                </a:cxn>
                <a:cxn ang="0">
                  <a:pos x="189" y="109"/>
                </a:cxn>
                <a:cxn ang="0">
                  <a:pos x="167" y="98"/>
                </a:cxn>
                <a:cxn ang="0">
                  <a:pos x="146" y="88"/>
                </a:cxn>
                <a:cxn ang="0">
                  <a:pos x="122" y="82"/>
                </a:cxn>
                <a:cxn ang="0">
                  <a:pos x="107" y="73"/>
                </a:cxn>
                <a:cxn ang="0">
                  <a:pos x="92" y="65"/>
                </a:cxn>
                <a:cxn ang="0">
                  <a:pos x="77" y="58"/>
                </a:cxn>
                <a:cxn ang="0">
                  <a:pos x="62" y="50"/>
                </a:cxn>
                <a:cxn ang="0">
                  <a:pos x="45" y="42"/>
                </a:cxn>
                <a:cxn ang="0">
                  <a:pos x="30" y="33"/>
                </a:cxn>
                <a:cxn ang="0">
                  <a:pos x="15" y="25"/>
                </a:cxn>
                <a:cxn ang="0">
                  <a:pos x="0" y="15"/>
                </a:cxn>
                <a:cxn ang="0">
                  <a:pos x="0" y="5"/>
                </a:cxn>
                <a:cxn ang="0">
                  <a:pos x="8" y="0"/>
                </a:cxn>
                <a:cxn ang="0">
                  <a:pos x="18" y="0"/>
                </a:cxn>
                <a:cxn ang="0">
                  <a:pos x="27" y="1"/>
                </a:cxn>
                <a:cxn ang="0">
                  <a:pos x="35" y="8"/>
                </a:cxn>
                <a:cxn ang="0">
                  <a:pos x="42" y="13"/>
                </a:cxn>
                <a:cxn ang="0">
                  <a:pos x="50" y="20"/>
                </a:cxn>
                <a:cxn ang="0">
                  <a:pos x="60" y="23"/>
                </a:cxn>
                <a:cxn ang="0">
                  <a:pos x="69" y="28"/>
                </a:cxn>
                <a:cxn ang="0">
                  <a:pos x="77" y="31"/>
                </a:cxn>
                <a:cxn ang="0">
                  <a:pos x="87" y="36"/>
                </a:cxn>
                <a:cxn ang="0">
                  <a:pos x="97" y="40"/>
                </a:cxn>
              </a:cxnLst>
              <a:rect l="0" t="0" r="r" b="b"/>
              <a:pathLst>
                <a:path w="301" h="164">
                  <a:moveTo>
                    <a:pt x="97" y="40"/>
                  </a:moveTo>
                  <a:lnTo>
                    <a:pt x="121" y="57"/>
                  </a:lnTo>
                  <a:lnTo>
                    <a:pt x="146" y="70"/>
                  </a:lnTo>
                  <a:lnTo>
                    <a:pt x="171" y="83"/>
                  </a:lnTo>
                  <a:lnTo>
                    <a:pt x="198" y="95"/>
                  </a:lnTo>
                  <a:lnTo>
                    <a:pt x="223" y="107"/>
                  </a:lnTo>
                  <a:lnTo>
                    <a:pt x="248" y="120"/>
                  </a:lnTo>
                  <a:lnTo>
                    <a:pt x="273" y="132"/>
                  </a:lnTo>
                  <a:lnTo>
                    <a:pt x="298" y="147"/>
                  </a:lnTo>
                  <a:lnTo>
                    <a:pt x="300" y="152"/>
                  </a:lnTo>
                  <a:lnTo>
                    <a:pt x="301" y="155"/>
                  </a:lnTo>
                  <a:lnTo>
                    <a:pt x="301" y="160"/>
                  </a:lnTo>
                  <a:lnTo>
                    <a:pt x="298" y="164"/>
                  </a:lnTo>
                  <a:lnTo>
                    <a:pt x="276" y="155"/>
                  </a:lnTo>
                  <a:lnTo>
                    <a:pt x="254" y="144"/>
                  </a:lnTo>
                  <a:lnTo>
                    <a:pt x="233" y="132"/>
                  </a:lnTo>
                  <a:lnTo>
                    <a:pt x="211" y="120"/>
                  </a:lnTo>
                  <a:lnTo>
                    <a:pt x="189" y="109"/>
                  </a:lnTo>
                  <a:lnTo>
                    <a:pt x="167" y="98"/>
                  </a:lnTo>
                  <a:lnTo>
                    <a:pt x="146" y="88"/>
                  </a:lnTo>
                  <a:lnTo>
                    <a:pt x="122" y="82"/>
                  </a:lnTo>
                  <a:lnTo>
                    <a:pt x="107" y="73"/>
                  </a:lnTo>
                  <a:lnTo>
                    <a:pt x="92" y="65"/>
                  </a:lnTo>
                  <a:lnTo>
                    <a:pt x="77" y="58"/>
                  </a:lnTo>
                  <a:lnTo>
                    <a:pt x="62" y="50"/>
                  </a:lnTo>
                  <a:lnTo>
                    <a:pt x="45" y="42"/>
                  </a:lnTo>
                  <a:lnTo>
                    <a:pt x="30" y="33"/>
                  </a:lnTo>
                  <a:lnTo>
                    <a:pt x="15" y="25"/>
                  </a:lnTo>
                  <a:lnTo>
                    <a:pt x="0" y="15"/>
                  </a:lnTo>
                  <a:lnTo>
                    <a:pt x="0" y="5"/>
                  </a:lnTo>
                  <a:lnTo>
                    <a:pt x="8" y="0"/>
                  </a:lnTo>
                  <a:lnTo>
                    <a:pt x="18" y="0"/>
                  </a:lnTo>
                  <a:lnTo>
                    <a:pt x="27" y="1"/>
                  </a:lnTo>
                  <a:lnTo>
                    <a:pt x="35" y="8"/>
                  </a:lnTo>
                  <a:lnTo>
                    <a:pt x="42" y="13"/>
                  </a:lnTo>
                  <a:lnTo>
                    <a:pt x="50" y="20"/>
                  </a:lnTo>
                  <a:lnTo>
                    <a:pt x="60" y="23"/>
                  </a:lnTo>
                  <a:lnTo>
                    <a:pt x="69" y="28"/>
                  </a:lnTo>
                  <a:lnTo>
                    <a:pt x="77" y="31"/>
                  </a:lnTo>
                  <a:lnTo>
                    <a:pt x="87" y="36"/>
                  </a:lnTo>
                  <a:lnTo>
                    <a:pt x="97" y="40"/>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82" name="Freeform 202"/>
            <p:cNvSpPr>
              <a:spLocks/>
            </p:cNvSpPr>
            <p:nvPr/>
          </p:nvSpPr>
          <p:spPr bwMode="auto">
            <a:xfrm>
              <a:off x="5320" y="3459"/>
              <a:ext cx="49" cy="23"/>
            </a:xfrm>
            <a:custGeom>
              <a:avLst/>
              <a:gdLst/>
              <a:ahLst/>
              <a:cxnLst>
                <a:cxn ang="0">
                  <a:pos x="45" y="5"/>
                </a:cxn>
                <a:cxn ang="0">
                  <a:pos x="38" y="18"/>
                </a:cxn>
                <a:cxn ang="0">
                  <a:pos x="25" y="20"/>
                </a:cxn>
                <a:cxn ang="0">
                  <a:pos x="12" y="16"/>
                </a:cxn>
                <a:cxn ang="0">
                  <a:pos x="0" y="18"/>
                </a:cxn>
                <a:cxn ang="0">
                  <a:pos x="0" y="10"/>
                </a:cxn>
                <a:cxn ang="0">
                  <a:pos x="2" y="3"/>
                </a:cxn>
                <a:cxn ang="0">
                  <a:pos x="8" y="1"/>
                </a:cxn>
                <a:cxn ang="0">
                  <a:pos x="15" y="0"/>
                </a:cxn>
                <a:cxn ang="0">
                  <a:pos x="23" y="1"/>
                </a:cxn>
                <a:cxn ang="0">
                  <a:pos x="32" y="1"/>
                </a:cxn>
                <a:cxn ang="0">
                  <a:pos x="38" y="3"/>
                </a:cxn>
                <a:cxn ang="0">
                  <a:pos x="45" y="5"/>
                </a:cxn>
              </a:cxnLst>
              <a:rect l="0" t="0" r="r" b="b"/>
              <a:pathLst>
                <a:path w="45" h="20">
                  <a:moveTo>
                    <a:pt x="45" y="5"/>
                  </a:moveTo>
                  <a:lnTo>
                    <a:pt x="38" y="18"/>
                  </a:lnTo>
                  <a:lnTo>
                    <a:pt x="25" y="20"/>
                  </a:lnTo>
                  <a:lnTo>
                    <a:pt x="12" y="16"/>
                  </a:lnTo>
                  <a:lnTo>
                    <a:pt x="0" y="18"/>
                  </a:lnTo>
                  <a:lnTo>
                    <a:pt x="0" y="10"/>
                  </a:lnTo>
                  <a:lnTo>
                    <a:pt x="2" y="3"/>
                  </a:lnTo>
                  <a:lnTo>
                    <a:pt x="8" y="1"/>
                  </a:lnTo>
                  <a:lnTo>
                    <a:pt x="15" y="0"/>
                  </a:lnTo>
                  <a:lnTo>
                    <a:pt x="23" y="1"/>
                  </a:lnTo>
                  <a:lnTo>
                    <a:pt x="32" y="1"/>
                  </a:lnTo>
                  <a:lnTo>
                    <a:pt x="38" y="3"/>
                  </a:lnTo>
                  <a:lnTo>
                    <a:pt x="45" y="5"/>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83" name="Freeform 203"/>
            <p:cNvSpPr>
              <a:spLocks/>
            </p:cNvSpPr>
            <p:nvPr/>
          </p:nvSpPr>
          <p:spPr bwMode="auto">
            <a:xfrm>
              <a:off x="5327" y="3498"/>
              <a:ext cx="89" cy="22"/>
            </a:xfrm>
            <a:custGeom>
              <a:avLst/>
              <a:gdLst/>
              <a:ahLst/>
              <a:cxnLst>
                <a:cxn ang="0">
                  <a:pos x="83" y="5"/>
                </a:cxn>
                <a:cxn ang="0">
                  <a:pos x="75" y="14"/>
                </a:cxn>
                <a:cxn ang="0">
                  <a:pos x="63" y="17"/>
                </a:cxn>
                <a:cxn ang="0">
                  <a:pos x="51" y="17"/>
                </a:cxn>
                <a:cxn ang="0">
                  <a:pos x="41" y="19"/>
                </a:cxn>
                <a:cxn ang="0">
                  <a:pos x="31" y="20"/>
                </a:cxn>
                <a:cxn ang="0">
                  <a:pos x="20" y="22"/>
                </a:cxn>
                <a:cxn ang="0">
                  <a:pos x="8" y="20"/>
                </a:cxn>
                <a:cxn ang="0">
                  <a:pos x="0" y="15"/>
                </a:cxn>
                <a:cxn ang="0">
                  <a:pos x="0" y="9"/>
                </a:cxn>
                <a:cxn ang="0">
                  <a:pos x="3" y="5"/>
                </a:cxn>
                <a:cxn ang="0">
                  <a:pos x="8" y="4"/>
                </a:cxn>
                <a:cxn ang="0">
                  <a:pos x="11" y="2"/>
                </a:cxn>
                <a:cxn ang="0">
                  <a:pos x="20" y="2"/>
                </a:cxn>
                <a:cxn ang="0">
                  <a:pos x="28" y="2"/>
                </a:cxn>
                <a:cxn ang="0">
                  <a:pos x="36" y="0"/>
                </a:cxn>
                <a:cxn ang="0">
                  <a:pos x="46" y="0"/>
                </a:cxn>
                <a:cxn ang="0">
                  <a:pos x="56" y="0"/>
                </a:cxn>
                <a:cxn ang="0">
                  <a:pos x="65" y="0"/>
                </a:cxn>
                <a:cxn ang="0">
                  <a:pos x="75" y="2"/>
                </a:cxn>
                <a:cxn ang="0">
                  <a:pos x="83" y="5"/>
                </a:cxn>
              </a:cxnLst>
              <a:rect l="0" t="0" r="r" b="b"/>
              <a:pathLst>
                <a:path w="83" h="22">
                  <a:moveTo>
                    <a:pt x="83" y="5"/>
                  </a:moveTo>
                  <a:lnTo>
                    <a:pt x="75" y="14"/>
                  </a:lnTo>
                  <a:lnTo>
                    <a:pt x="63" y="17"/>
                  </a:lnTo>
                  <a:lnTo>
                    <a:pt x="51" y="17"/>
                  </a:lnTo>
                  <a:lnTo>
                    <a:pt x="41" y="19"/>
                  </a:lnTo>
                  <a:lnTo>
                    <a:pt x="31" y="20"/>
                  </a:lnTo>
                  <a:lnTo>
                    <a:pt x="20" y="22"/>
                  </a:lnTo>
                  <a:lnTo>
                    <a:pt x="8" y="20"/>
                  </a:lnTo>
                  <a:lnTo>
                    <a:pt x="0" y="15"/>
                  </a:lnTo>
                  <a:lnTo>
                    <a:pt x="0" y="9"/>
                  </a:lnTo>
                  <a:lnTo>
                    <a:pt x="3" y="5"/>
                  </a:lnTo>
                  <a:lnTo>
                    <a:pt x="8" y="4"/>
                  </a:lnTo>
                  <a:lnTo>
                    <a:pt x="11" y="2"/>
                  </a:lnTo>
                  <a:lnTo>
                    <a:pt x="20" y="2"/>
                  </a:lnTo>
                  <a:lnTo>
                    <a:pt x="28" y="2"/>
                  </a:lnTo>
                  <a:lnTo>
                    <a:pt x="36" y="0"/>
                  </a:lnTo>
                  <a:lnTo>
                    <a:pt x="46" y="0"/>
                  </a:lnTo>
                  <a:lnTo>
                    <a:pt x="56" y="0"/>
                  </a:lnTo>
                  <a:lnTo>
                    <a:pt x="65" y="0"/>
                  </a:lnTo>
                  <a:lnTo>
                    <a:pt x="75" y="2"/>
                  </a:lnTo>
                  <a:lnTo>
                    <a:pt x="83" y="5"/>
                  </a:lnTo>
                  <a:close/>
                </a:path>
              </a:pathLst>
            </a:custGeom>
            <a:solidFill>
              <a:srgbClr val="000000"/>
            </a:solidFill>
            <a:ln w="9525">
              <a:noFill/>
              <a:round/>
              <a:headEnd/>
              <a:tailEnd/>
            </a:ln>
          </p:spPr>
          <p:txBody>
            <a:bodyPr/>
            <a:lstStyle/>
            <a:p>
              <a:pPr algn="l">
                <a:buClr>
                  <a:srgbClr val="006600"/>
                </a:buClr>
              </a:pPr>
              <a:endParaRPr lang="en-US" dirty="0">
                <a:solidFill>
                  <a:srgbClr val="FFFFFF"/>
                </a:solidFill>
              </a:endParaRPr>
            </a:p>
          </p:txBody>
        </p:sp>
        <p:sp>
          <p:nvSpPr>
            <p:cNvPr id="184" name="Freeform 204"/>
            <p:cNvSpPr>
              <a:spLocks/>
            </p:cNvSpPr>
            <p:nvPr/>
          </p:nvSpPr>
          <p:spPr bwMode="auto">
            <a:xfrm>
              <a:off x="5288" y="3564"/>
              <a:ext cx="238" cy="64"/>
            </a:xfrm>
            <a:custGeom>
              <a:avLst/>
              <a:gdLst/>
              <a:ahLst/>
              <a:cxnLst>
                <a:cxn ang="0">
                  <a:pos x="224" y="0"/>
                </a:cxn>
                <a:cxn ang="0">
                  <a:pos x="201" y="17"/>
                </a:cxn>
                <a:cxn ang="0">
                  <a:pos x="174" y="30"/>
                </a:cxn>
                <a:cxn ang="0">
                  <a:pos x="147" y="40"/>
                </a:cxn>
                <a:cxn ang="0">
                  <a:pos x="119" y="48"/>
                </a:cxn>
                <a:cxn ang="0">
                  <a:pos x="88" y="53"/>
                </a:cxn>
                <a:cxn ang="0">
                  <a:pos x="60" y="55"/>
                </a:cxn>
                <a:cxn ang="0">
                  <a:pos x="30" y="53"/>
                </a:cxn>
                <a:cxn ang="0">
                  <a:pos x="0" y="50"/>
                </a:cxn>
                <a:cxn ang="0">
                  <a:pos x="5" y="47"/>
                </a:cxn>
                <a:cxn ang="0">
                  <a:pos x="11" y="43"/>
                </a:cxn>
                <a:cxn ang="0">
                  <a:pos x="18" y="43"/>
                </a:cxn>
                <a:cxn ang="0">
                  <a:pos x="25" y="43"/>
                </a:cxn>
                <a:cxn ang="0">
                  <a:pos x="32" y="43"/>
                </a:cxn>
                <a:cxn ang="0">
                  <a:pos x="38" y="45"/>
                </a:cxn>
                <a:cxn ang="0">
                  <a:pos x="45" y="47"/>
                </a:cxn>
                <a:cxn ang="0">
                  <a:pos x="52" y="48"/>
                </a:cxn>
                <a:cxn ang="0">
                  <a:pos x="73" y="47"/>
                </a:cxn>
                <a:cxn ang="0">
                  <a:pos x="97" y="45"/>
                </a:cxn>
                <a:cxn ang="0">
                  <a:pos x="119" y="40"/>
                </a:cxn>
                <a:cxn ang="0">
                  <a:pos x="140" y="35"/>
                </a:cxn>
                <a:cxn ang="0">
                  <a:pos x="162" y="28"/>
                </a:cxn>
                <a:cxn ang="0">
                  <a:pos x="184" y="20"/>
                </a:cxn>
                <a:cxn ang="0">
                  <a:pos x="204" y="10"/>
                </a:cxn>
                <a:cxn ang="0">
                  <a:pos x="224" y="0"/>
                </a:cxn>
              </a:cxnLst>
              <a:rect l="0" t="0" r="r" b="b"/>
              <a:pathLst>
                <a:path w="224" h="55">
                  <a:moveTo>
                    <a:pt x="224" y="0"/>
                  </a:moveTo>
                  <a:lnTo>
                    <a:pt x="201" y="17"/>
                  </a:lnTo>
                  <a:lnTo>
                    <a:pt x="174" y="30"/>
                  </a:lnTo>
                  <a:lnTo>
                    <a:pt x="147" y="40"/>
                  </a:lnTo>
                  <a:lnTo>
                    <a:pt x="119" y="48"/>
                  </a:lnTo>
                  <a:lnTo>
                    <a:pt x="88" y="53"/>
                  </a:lnTo>
                  <a:lnTo>
                    <a:pt x="60" y="55"/>
                  </a:lnTo>
                  <a:lnTo>
                    <a:pt x="30" y="53"/>
                  </a:lnTo>
                  <a:lnTo>
                    <a:pt x="0" y="50"/>
                  </a:lnTo>
                  <a:lnTo>
                    <a:pt x="5" y="47"/>
                  </a:lnTo>
                  <a:lnTo>
                    <a:pt x="11" y="43"/>
                  </a:lnTo>
                  <a:lnTo>
                    <a:pt x="18" y="43"/>
                  </a:lnTo>
                  <a:lnTo>
                    <a:pt x="25" y="43"/>
                  </a:lnTo>
                  <a:lnTo>
                    <a:pt x="32" y="43"/>
                  </a:lnTo>
                  <a:lnTo>
                    <a:pt x="38" y="45"/>
                  </a:lnTo>
                  <a:lnTo>
                    <a:pt x="45" y="47"/>
                  </a:lnTo>
                  <a:lnTo>
                    <a:pt x="52" y="48"/>
                  </a:lnTo>
                  <a:lnTo>
                    <a:pt x="73" y="47"/>
                  </a:lnTo>
                  <a:lnTo>
                    <a:pt x="97" y="45"/>
                  </a:lnTo>
                  <a:lnTo>
                    <a:pt x="119" y="40"/>
                  </a:lnTo>
                  <a:lnTo>
                    <a:pt x="140" y="35"/>
                  </a:lnTo>
                  <a:lnTo>
                    <a:pt x="162" y="28"/>
                  </a:lnTo>
                  <a:lnTo>
                    <a:pt x="184" y="20"/>
                  </a:lnTo>
                  <a:lnTo>
                    <a:pt x="204" y="10"/>
                  </a:lnTo>
                  <a:lnTo>
                    <a:pt x="224" y="0"/>
                  </a:lnTo>
                  <a:close/>
                </a:path>
              </a:pathLst>
            </a:custGeom>
            <a:solidFill>
              <a:srgbClr val="66965E"/>
            </a:solidFill>
            <a:ln w="9525">
              <a:noFill/>
              <a:round/>
              <a:headEnd/>
              <a:tailEnd/>
            </a:ln>
          </p:spPr>
          <p:txBody>
            <a:bodyPr/>
            <a:lstStyle/>
            <a:p>
              <a:pPr algn="l">
                <a:buClr>
                  <a:srgbClr val="006600"/>
                </a:buClr>
              </a:pPr>
              <a:endParaRPr lang="en-US" dirty="0">
                <a:solidFill>
                  <a:srgbClr val="FFFFFF"/>
                </a:solidFill>
              </a:endParaRPr>
            </a:p>
          </p:txBody>
        </p:sp>
      </p:grpSp>
    </p:spTree>
    <p:extLst>
      <p:ext uri="{BB962C8B-B14F-4D97-AF65-F5344CB8AC3E}">
        <p14:creationId xmlns:p14="http://schemas.microsoft.com/office/powerpoint/2010/main" val="30707415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Footprint</a:t>
            </a:r>
            <a:endParaRPr lang="en-US" dirty="0"/>
          </a:p>
        </p:txBody>
      </p:sp>
      <p:sp>
        <p:nvSpPr>
          <p:cNvPr id="3" name="Content Placeholder 2"/>
          <p:cNvSpPr>
            <a:spLocks noGrp="1"/>
          </p:cNvSpPr>
          <p:nvPr>
            <p:ph idx="1"/>
          </p:nvPr>
        </p:nvSpPr>
        <p:spPr>
          <a:xfrm>
            <a:off x="914400" y="1957580"/>
            <a:ext cx="7810500" cy="4900420"/>
          </a:xfrm>
        </p:spPr>
        <p:txBody>
          <a:bodyPr>
            <a:normAutofit/>
          </a:bodyPr>
          <a:lstStyle/>
          <a:p>
            <a:r>
              <a:rPr lang="en-US" sz="3200" dirty="0" smtClean="0"/>
              <a:t>Carbon emissions</a:t>
            </a:r>
          </a:p>
          <a:p>
            <a:r>
              <a:rPr lang="en-US" sz="3200" dirty="0" smtClean="0"/>
              <a:t>Energy use</a:t>
            </a:r>
          </a:p>
          <a:p>
            <a:r>
              <a:rPr lang="en-US" sz="3200" dirty="0" smtClean="0"/>
              <a:t>Water use</a:t>
            </a:r>
          </a:p>
          <a:p>
            <a:r>
              <a:rPr lang="en-US" sz="3200" dirty="0" smtClean="0"/>
              <a:t>Reactive nitrogen loss</a:t>
            </a:r>
            <a:endParaRPr lang="en-US" sz="3200" dirty="0"/>
          </a:p>
        </p:txBody>
      </p:sp>
    </p:spTree>
    <p:extLst>
      <p:ext uri="{BB962C8B-B14F-4D97-AF65-F5344CB8AC3E}">
        <p14:creationId xmlns:p14="http://schemas.microsoft.com/office/powerpoint/2010/main" val="126300881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Dairy Farms</a:t>
            </a:r>
            <a:endParaRPr lang="en-US" dirty="0"/>
          </a:p>
        </p:txBody>
      </p:sp>
      <p:sp>
        <p:nvSpPr>
          <p:cNvPr id="3" name="Content Placeholder 2"/>
          <p:cNvSpPr>
            <a:spLocks noGrp="1"/>
          </p:cNvSpPr>
          <p:nvPr>
            <p:ph idx="1"/>
          </p:nvPr>
        </p:nvSpPr>
        <p:spPr>
          <a:xfrm>
            <a:off x="362857" y="1651000"/>
            <a:ext cx="8362043" cy="5207000"/>
          </a:xfrm>
        </p:spPr>
        <p:txBody>
          <a:bodyPr>
            <a:normAutofit/>
          </a:bodyPr>
          <a:lstStyle/>
          <a:p>
            <a:pPr>
              <a:spcBef>
                <a:spcPts val="1400"/>
              </a:spcBef>
              <a:tabLst>
                <a:tab pos="4808538" algn="r"/>
                <a:tab pos="6059488" algn="r"/>
              </a:tabLst>
            </a:pPr>
            <a:r>
              <a:rPr lang="en-US" sz="2800" dirty="0" smtClean="0"/>
              <a:t>Syracuse, NY</a:t>
            </a:r>
            <a:r>
              <a:rPr lang="en-US" sz="2800" dirty="0"/>
              <a:t>	</a:t>
            </a:r>
            <a:r>
              <a:rPr lang="en-US" sz="2800" dirty="0" smtClean="0"/>
              <a:t>1,000 cows, 	930 ha</a:t>
            </a:r>
          </a:p>
          <a:p>
            <a:pPr>
              <a:spcBef>
                <a:spcPts val="1400"/>
              </a:spcBef>
              <a:tabLst>
                <a:tab pos="4808538" algn="r"/>
                <a:tab pos="6059488" algn="r"/>
              </a:tabLst>
            </a:pPr>
            <a:r>
              <a:rPr lang="en-US" sz="2800" dirty="0" smtClean="0"/>
              <a:t>Lancaster, PA	100 cows, 	100 ha</a:t>
            </a:r>
          </a:p>
          <a:p>
            <a:pPr>
              <a:spcBef>
                <a:spcPts val="1400"/>
              </a:spcBef>
              <a:tabLst>
                <a:tab pos="4808538" algn="r"/>
                <a:tab pos="6059488" algn="r"/>
              </a:tabLst>
            </a:pPr>
            <a:r>
              <a:rPr lang="en-US" sz="2800" dirty="0" smtClean="0"/>
              <a:t>Madison, WI	300 cows,	240 ha</a:t>
            </a:r>
          </a:p>
          <a:p>
            <a:pPr>
              <a:spcBef>
                <a:spcPts val="1400"/>
              </a:spcBef>
              <a:tabLst>
                <a:tab pos="4808538" algn="r"/>
                <a:tab pos="6059488" algn="r"/>
              </a:tabLst>
            </a:pPr>
            <a:r>
              <a:rPr lang="en-US" sz="2800" dirty="0" smtClean="0"/>
              <a:t>Jerome, ID	10,000 cows,	3000 ha</a:t>
            </a:r>
          </a:p>
          <a:p>
            <a:pPr>
              <a:spcBef>
                <a:spcPts val="1400"/>
              </a:spcBef>
              <a:tabLst>
                <a:tab pos="4808538" algn="r"/>
                <a:tab pos="6059488" algn="r"/>
              </a:tabLst>
            </a:pPr>
            <a:r>
              <a:rPr lang="en-US" sz="2800" dirty="0" smtClean="0"/>
              <a:t>Sacramento, CA	2,000 cows,	320 ha</a:t>
            </a:r>
          </a:p>
          <a:p>
            <a:pPr>
              <a:spcBef>
                <a:spcPts val="1400"/>
              </a:spcBef>
              <a:tabLst>
                <a:tab pos="4808538" algn="r"/>
                <a:tab pos="6059488" algn="r"/>
              </a:tabLst>
            </a:pPr>
            <a:r>
              <a:rPr lang="en-US" sz="2800" dirty="0" smtClean="0"/>
              <a:t>Stephenville, TX	1,000 cows,	800 ha</a:t>
            </a:r>
            <a:endParaRPr lang="en-US" sz="2800" dirty="0"/>
          </a:p>
          <a:p>
            <a:pPr marL="0" indent="0">
              <a:spcBef>
                <a:spcPts val="600"/>
              </a:spcBef>
              <a:buNone/>
              <a:tabLst>
                <a:tab pos="4808538" algn="r"/>
                <a:tab pos="6059488" algn="r"/>
              </a:tabLst>
            </a:pPr>
            <a:endParaRPr lang="en-US" sz="2800" dirty="0" smtClean="0"/>
          </a:p>
          <a:p>
            <a:pPr marL="0" indent="0">
              <a:spcBef>
                <a:spcPts val="600"/>
              </a:spcBef>
              <a:buNone/>
              <a:tabLst>
                <a:tab pos="4808538" algn="r"/>
                <a:tab pos="6059488" algn="r"/>
              </a:tabLst>
            </a:pPr>
            <a:r>
              <a:rPr lang="en-US" sz="2800" dirty="0" smtClean="0"/>
              <a:t>Soils and crops were representative of those at each location</a:t>
            </a:r>
            <a:endParaRPr lang="en-US" sz="2800" dirty="0"/>
          </a:p>
        </p:txBody>
      </p:sp>
      <p:pic>
        <p:nvPicPr>
          <p:cNvPr id="5" name="Picture 2" descr="PAfarm"/>
          <p:cNvPicPr>
            <a:picLocks noChangeAspect="1" noChangeArrowheads="1"/>
          </p:cNvPicPr>
          <p:nvPr/>
        </p:nvPicPr>
        <p:blipFill>
          <a:blip r:embed="rId2" cstate="print">
            <a:lum bright="6000" contrast="6000"/>
          </a:blip>
          <a:srcRect/>
          <a:stretch>
            <a:fillRect/>
          </a:stretch>
        </p:blipFill>
        <p:spPr bwMode="auto">
          <a:xfrm>
            <a:off x="6660232" y="1651000"/>
            <a:ext cx="2373002" cy="3657600"/>
          </a:xfrm>
          <a:prstGeom prst="roundRect">
            <a:avLst/>
          </a:prstGeom>
          <a:ln>
            <a:noFill/>
          </a:ln>
          <a:effectLst/>
        </p:spPr>
      </p:pic>
    </p:spTree>
    <p:extLst>
      <p:ext uri="{BB962C8B-B14F-4D97-AF65-F5344CB8AC3E}">
        <p14:creationId xmlns:p14="http://schemas.microsoft.com/office/powerpoint/2010/main" val="39757219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2065" y="1147820"/>
            <a:ext cx="8260263" cy="5368130"/>
          </a:xfrm>
          <a:prstGeom prst="rect">
            <a:avLst/>
          </a:prstGeom>
        </p:spPr>
      </p:pic>
      <p:sp>
        <p:nvSpPr>
          <p:cNvPr id="4" name="Title 3"/>
          <p:cNvSpPr>
            <a:spLocks noGrp="1"/>
          </p:cNvSpPr>
          <p:nvPr>
            <p:ph type="title"/>
          </p:nvPr>
        </p:nvSpPr>
        <p:spPr/>
        <p:txBody>
          <a:bodyPr lIns="457200">
            <a:normAutofit/>
          </a:bodyPr>
          <a:lstStyle/>
          <a:p>
            <a:r>
              <a:rPr lang="en-US" dirty="0"/>
              <a:t>R</a:t>
            </a:r>
            <a:r>
              <a:rPr lang="en-US" dirty="0" smtClean="0"/>
              <a:t>egional precipitation patterns have shifted</a:t>
            </a:r>
            <a:endParaRPr lang="en-US" dirty="0"/>
          </a:p>
        </p:txBody>
      </p:sp>
      <p:sp>
        <p:nvSpPr>
          <p:cNvPr id="5" name="TextBox 4"/>
          <p:cNvSpPr txBox="1"/>
          <p:nvPr/>
        </p:nvSpPr>
        <p:spPr>
          <a:xfrm>
            <a:off x="2627784" y="6525344"/>
            <a:ext cx="6120680" cy="400110"/>
          </a:xfrm>
          <a:prstGeom prst="rect">
            <a:avLst/>
          </a:prstGeom>
          <a:noFill/>
        </p:spPr>
        <p:txBody>
          <a:bodyPr wrap="square" rtlCol="0">
            <a:spAutoFit/>
          </a:bodyPr>
          <a:lstStyle/>
          <a:p>
            <a:pPr algn="r"/>
            <a:r>
              <a:rPr lang="en-US" sz="2000" dirty="0" smtClean="0">
                <a:latin typeface="Calibri"/>
                <a:cs typeface="Calibri"/>
              </a:rPr>
              <a:t>Source: 2014 U.S. National Climate Assessment</a:t>
            </a:r>
            <a:endParaRPr lang="en-US" sz="2000" dirty="0">
              <a:latin typeface="Calibri"/>
              <a:cs typeface="Calibri"/>
            </a:endParaRPr>
          </a:p>
        </p:txBody>
      </p:sp>
    </p:spTree>
    <p:extLst>
      <p:ext uri="{BB962C8B-B14F-4D97-AF65-F5344CB8AC3E}">
        <p14:creationId xmlns:p14="http://schemas.microsoft.com/office/powerpoint/2010/main" val="221766522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Dairy Farms</a:t>
            </a:r>
            <a:endParaRPr lang="en-US" dirty="0"/>
          </a:p>
        </p:txBody>
      </p:sp>
      <p:sp>
        <p:nvSpPr>
          <p:cNvPr id="3" name="Content Placeholder 2"/>
          <p:cNvSpPr>
            <a:spLocks noGrp="1"/>
          </p:cNvSpPr>
          <p:nvPr>
            <p:ph idx="1"/>
          </p:nvPr>
        </p:nvSpPr>
        <p:spPr>
          <a:xfrm>
            <a:off x="362857" y="1651000"/>
            <a:ext cx="8362043" cy="5207000"/>
          </a:xfrm>
        </p:spPr>
        <p:txBody>
          <a:bodyPr>
            <a:normAutofit/>
          </a:bodyPr>
          <a:lstStyle/>
          <a:p>
            <a:pPr>
              <a:spcBef>
                <a:spcPts val="1400"/>
              </a:spcBef>
              <a:tabLst>
                <a:tab pos="4808538" algn="r"/>
                <a:tab pos="6059488" algn="r"/>
              </a:tabLst>
            </a:pPr>
            <a:r>
              <a:rPr lang="en-US" sz="2800" dirty="0" smtClean="0"/>
              <a:t>Syracuse, NY</a:t>
            </a:r>
            <a:r>
              <a:rPr lang="en-US" sz="2800" dirty="0"/>
              <a:t>	</a:t>
            </a:r>
            <a:r>
              <a:rPr lang="en-US" sz="2800" dirty="0" smtClean="0"/>
              <a:t>1,000 cows, 	930 ha</a:t>
            </a:r>
          </a:p>
          <a:p>
            <a:pPr>
              <a:spcBef>
                <a:spcPts val="1400"/>
              </a:spcBef>
              <a:tabLst>
                <a:tab pos="4808538" algn="r"/>
                <a:tab pos="6059488" algn="r"/>
              </a:tabLst>
            </a:pPr>
            <a:r>
              <a:rPr lang="en-US" sz="2800" dirty="0" smtClean="0"/>
              <a:t>Lancaster, PA	100 cows, 	100 ha</a:t>
            </a:r>
          </a:p>
          <a:p>
            <a:pPr>
              <a:spcBef>
                <a:spcPts val="1400"/>
              </a:spcBef>
              <a:tabLst>
                <a:tab pos="4808538" algn="r"/>
                <a:tab pos="6059488" algn="r"/>
              </a:tabLst>
            </a:pPr>
            <a:r>
              <a:rPr lang="en-US" sz="2800" dirty="0" smtClean="0"/>
              <a:t>Madison, WI	300 cows,	240 ha</a:t>
            </a:r>
          </a:p>
          <a:p>
            <a:pPr>
              <a:spcBef>
                <a:spcPts val="1400"/>
              </a:spcBef>
              <a:tabLst>
                <a:tab pos="4808538" algn="r"/>
                <a:tab pos="6059488" algn="r"/>
              </a:tabLst>
            </a:pPr>
            <a:r>
              <a:rPr lang="en-US" sz="2800" b="1" dirty="0" smtClean="0">
                <a:solidFill>
                  <a:srgbClr val="FF0000"/>
                </a:solidFill>
              </a:rPr>
              <a:t>Jerome, ID	10,000 cows,	3000 ha</a:t>
            </a:r>
          </a:p>
          <a:p>
            <a:pPr>
              <a:spcBef>
                <a:spcPts val="1400"/>
              </a:spcBef>
              <a:tabLst>
                <a:tab pos="4808538" algn="r"/>
                <a:tab pos="6059488" algn="r"/>
              </a:tabLst>
            </a:pPr>
            <a:r>
              <a:rPr lang="en-US" sz="2800" dirty="0" smtClean="0"/>
              <a:t>Sacramento, CA	2,000 cows,	320 ha</a:t>
            </a:r>
          </a:p>
          <a:p>
            <a:pPr>
              <a:spcBef>
                <a:spcPts val="1400"/>
              </a:spcBef>
              <a:tabLst>
                <a:tab pos="4808538" algn="r"/>
                <a:tab pos="6059488" algn="r"/>
              </a:tabLst>
            </a:pPr>
            <a:r>
              <a:rPr lang="en-US" sz="2800" dirty="0" smtClean="0"/>
              <a:t>Stephenville, TX	1,000 cows,	800 ha</a:t>
            </a:r>
            <a:endParaRPr lang="en-US" sz="2800" dirty="0"/>
          </a:p>
          <a:p>
            <a:pPr marL="0" indent="0">
              <a:spcBef>
                <a:spcPts val="600"/>
              </a:spcBef>
              <a:buNone/>
              <a:tabLst>
                <a:tab pos="4808538" algn="r"/>
                <a:tab pos="6059488" algn="r"/>
              </a:tabLst>
            </a:pPr>
            <a:endParaRPr lang="en-US" sz="2800" dirty="0" smtClean="0"/>
          </a:p>
          <a:p>
            <a:pPr marL="0" indent="0">
              <a:spcBef>
                <a:spcPts val="600"/>
              </a:spcBef>
              <a:buNone/>
              <a:tabLst>
                <a:tab pos="4808538" algn="r"/>
                <a:tab pos="6059488" algn="r"/>
              </a:tabLst>
            </a:pPr>
            <a:r>
              <a:rPr lang="en-US" sz="2800" dirty="0" smtClean="0"/>
              <a:t>Soils and crops were representative of those at each location</a:t>
            </a:r>
            <a:endParaRPr lang="en-US" sz="2800" dirty="0"/>
          </a:p>
        </p:txBody>
      </p:sp>
      <p:pic>
        <p:nvPicPr>
          <p:cNvPr id="5" name="Picture 2" descr="PAfarm"/>
          <p:cNvPicPr>
            <a:picLocks noChangeAspect="1" noChangeArrowheads="1"/>
          </p:cNvPicPr>
          <p:nvPr/>
        </p:nvPicPr>
        <p:blipFill>
          <a:blip r:embed="rId2" cstate="print">
            <a:lum bright="6000" contrast="6000"/>
          </a:blip>
          <a:srcRect/>
          <a:stretch>
            <a:fillRect/>
          </a:stretch>
        </p:blipFill>
        <p:spPr bwMode="auto">
          <a:xfrm>
            <a:off x="6660232" y="1651000"/>
            <a:ext cx="2373002" cy="3657600"/>
          </a:xfrm>
          <a:prstGeom prst="roundRect">
            <a:avLst/>
          </a:prstGeom>
          <a:ln>
            <a:noFill/>
          </a:ln>
          <a:effectLst/>
        </p:spPr>
      </p:pic>
    </p:spTree>
    <p:extLst>
      <p:ext uri="{BB962C8B-B14F-4D97-AF65-F5344CB8AC3E}">
        <p14:creationId xmlns:p14="http://schemas.microsoft.com/office/powerpoint/2010/main" val="311517059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Jerome, ID </a:t>
            </a:r>
            <a:r>
              <a:rPr lang="mr-IN" dirty="0" smtClean="0"/>
              <a:t>–</a:t>
            </a:r>
            <a:r>
              <a:rPr lang="en-US" dirty="0" smtClean="0"/>
              <a:t> Temperature</a:t>
            </a:r>
            <a:endParaRPr lang="en-US" dirty="0"/>
          </a:p>
        </p:txBody>
      </p:sp>
      <p:pic>
        <p:nvPicPr>
          <p:cNvPr id="4" name="Picture 3"/>
          <p:cNvPicPr>
            <a:picLocks noChangeAspect="1"/>
          </p:cNvPicPr>
          <p:nvPr/>
        </p:nvPicPr>
        <p:blipFill>
          <a:blip r:embed="rId2"/>
          <a:stretch>
            <a:fillRect/>
          </a:stretch>
        </p:blipFill>
        <p:spPr>
          <a:xfrm>
            <a:off x="328357" y="1231124"/>
            <a:ext cx="8440314" cy="5626876"/>
          </a:xfrm>
          <a:prstGeom prst="rect">
            <a:avLst/>
          </a:prstGeom>
        </p:spPr>
      </p:pic>
    </p:spTree>
    <p:extLst>
      <p:ext uri="{BB962C8B-B14F-4D97-AF65-F5344CB8AC3E}">
        <p14:creationId xmlns:p14="http://schemas.microsoft.com/office/powerpoint/2010/main" val="142351393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Jerome, ID </a:t>
            </a:r>
            <a:r>
              <a:rPr lang="mr-IN" dirty="0" smtClean="0"/>
              <a:t>–</a:t>
            </a:r>
            <a:r>
              <a:rPr lang="en-US" dirty="0" smtClean="0"/>
              <a:t> Precipitatio</a:t>
            </a:r>
            <a:r>
              <a:rPr lang="en-US" dirty="0"/>
              <a:t>n</a:t>
            </a:r>
          </a:p>
        </p:txBody>
      </p:sp>
      <p:pic>
        <p:nvPicPr>
          <p:cNvPr id="4" name="Picture 3"/>
          <p:cNvPicPr>
            <a:picLocks noChangeAspect="1"/>
          </p:cNvPicPr>
          <p:nvPr/>
        </p:nvPicPr>
        <p:blipFill>
          <a:blip r:embed="rId2"/>
          <a:stretch>
            <a:fillRect/>
          </a:stretch>
        </p:blipFill>
        <p:spPr>
          <a:xfrm>
            <a:off x="161442" y="1147821"/>
            <a:ext cx="8565271" cy="5710180"/>
          </a:xfrm>
          <a:prstGeom prst="rect">
            <a:avLst/>
          </a:prstGeom>
        </p:spPr>
      </p:pic>
    </p:spTree>
    <p:extLst>
      <p:ext uri="{BB962C8B-B14F-4D97-AF65-F5344CB8AC3E}">
        <p14:creationId xmlns:p14="http://schemas.microsoft.com/office/powerpoint/2010/main" val="378387859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Jerome, ID </a:t>
            </a:r>
            <a:r>
              <a:rPr lang="mr-IN" dirty="0" smtClean="0"/>
              <a:t>–</a:t>
            </a:r>
            <a:r>
              <a:rPr lang="en-US" dirty="0" smtClean="0"/>
              <a:t> Feed Production</a:t>
            </a:r>
            <a:endParaRPr lang="en-US" dirty="0"/>
          </a:p>
        </p:txBody>
      </p:sp>
      <p:pic>
        <p:nvPicPr>
          <p:cNvPr id="3" name="Picture 2"/>
          <p:cNvPicPr>
            <a:picLocks noChangeAspect="1"/>
          </p:cNvPicPr>
          <p:nvPr/>
        </p:nvPicPr>
        <p:blipFill>
          <a:blip r:embed="rId2"/>
          <a:stretch>
            <a:fillRect/>
          </a:stretch>
        </p:blipFill>
        <p:spPr>
          <a:xfrm>
            <a:off x="254000" y="1418772"/>
            <a:ext cx="9144000" cy="4876800"/>
          </a:xfrm>
          <a:prstGeom prst="rect">
            <a:avLst/>
          </a:prstGeom>
        </p:spPr>
      </p:pic>
    </p:spTree>
    <p:extLst>
      <p:ext uri="{BB962C8B-B14F-4D97-AF65-F5344CB8AC3E}">
        <p14:creationId xmlns:p14="http://schemas.microsoft.com/office/powerpoint/2010/main" val="397014398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Jerome, ID </a:t>
            </a:r>
            <a:r>
              <a:rPr lang="mr-IN" dirty="0" smtClean="0"/>
              <a:t>–</a:t>
            </a:r>
            <a:r>
              <a:rPr lang="en-US" dirty="0" smtClean="0"/>
              <a:t> Results</a:t>
            </a:r>
            <a:endParaRPr lang="en-US" dirty="0"/>
          </a:p>
        </p:txBody>
      </p:sp>
      <p:pic>
        <p:nvPicPr>
          <p:cNvPr id="4" name="Picture 3"/>
          <p:cNvPicPr>
            <a:picLocks noChangeAspect="1"/>
          </p:cNvPicPr>
          <p:nvPr/>
        </p:nvPicPr>
        <p:blipFill rotWithShape="1">
          <a:blip r:embed="rId2"/>
          <a:srcRect t="14203" b="6911"/>
          <a:stretch/>
        </p:blipFill>
        <p:spPr>
          <a:xfrm>
            <a:off x="215900" y="1147820"/>
            <a:ext cx="4591957" cy="2852893"/>
          </a:xfrm>
          <a:prstGeom prst="rect">
            <a:avLst/>
          </a:prstGeom>
        </p:spPr>
      </p:pic>
      <p:pic>
        <p:nvPicPr>
          <p:cNvPr id="5" name="Picture 4"/>
          <p:cNvPicPr>
            <a:picLocks noChangeAspect="1"/>
          </p:cNvPicPr>
          <p:nvPr/>
        </p:nvPicPr>
        <p:blipFill rotWithShape="1">
          <a:blip r:embed="rId3"/>
          <a:srcRect t="5265"/>
          <a:stretch/>
        </p:blipFill>
        <p:spPr>
          <a:xfrm>
            <a:off x="4686527" y="1147820"/>
            <a:ext cx="4726440" cy="2852893"/>
          </a:xfrm>
          <a:prstGeom prst="rect">
            <a:avLst/>
          </a:prstGeom>
        </p:spPr>
      </p:pic>
      <p:pic>
        <p:nvPicPr>
          <p:cNvPr id="6" name="Picture 5"/>
          <p:cNvPicPr>
            <a:picLocks noChangeAspect="1"/>
          </p:cNvPicPr>
          <p:nvPr/>
        </p:nvPicPr>
        <p:blipFill>
          <a:blip r:embed="rId4"/>
          <a:stretch>
            <a:fillRect/>
          </a:stretch>
        </p:blipFill>
        <p:spPr>
          <a:xfrm>
            <a:off x="215900" y="4000713"/>
            <a:ext cx="4643091" cy="2857287"/>
          </a:xfrm>
          <a:prstGeom prst="rect">
            <a:avLst/>
          </a:prstGeom>
        </p:spPr>
      </p:pic>
      <p:pic>
        <p:nvPicPr>
          <p:cNvPr id="7" name="Picture 6"/>
          <p:cNvPicPr>
            <a:picLocks noChangeAspect="1"/>
          </p:cNvPicPr>
          <p:nvPr/>
        </p:nvPicPr>
        <p:blipFill>
          <a:blip r:embed="rId5"/>
          <a:stretch>
            <a:fillRect/>
          </a:stretch>
        </p:blipFill>
        <p:spPr>
          <a:xfrm>
            <a:off x="4686527" y="4000713"/>
            <a:ext cx="4632655" cy="2857287"/>
          </a:xfrm>
          <a:prstGeom prst="rect">
            <a:avLst/>
          </a:prstGeom>
        </p:spPr>
      </p:pic>
      <p:sp>
        <p:nvSpPr>
          <p:cNvPr id="8" name="TextBox 7"/>
          <p:cNvSpPr txBox="1"/>
          <p:nvPr/>
        </p:nvSpPr>
        <p:spPr>
          <a:xfrm>
            <a:off x="1233714" y="2775857"/>
            <a:ext cx="2648857" cy="584776"/>
          </a:xfrm>
          <a:prstGeom prst="rect">
            <a:avLst/>
          </a:prstGeom>
          <a:noFill/>
        </p:spPr>
        <p:txBody>
          <a:bodyPr wrap="square" rtlCol="0">
            <a:spAutoFit/>
          </a:bodyPr>
          <a:lstStyle/>
          <a:p>
            <a:pPr algn="ctr"/>
            <a:r>
              <a:rPr lang="en-US" sz="3200" b="1" dirty="0" smtClean="0"/>
              <a:t>NET RETURN</a:t>
            </a:r>
            <a:endParaRPr lang="en-US" sz="3200" b="1" dirty="0"/>
          </a:p>
        </p:txBody>
      </p:sp>
      <p:sp>
        <p:nvSpPr>
          <p:cNvPr id="9" name="TextBox 8"/>
          <p:cNvSpPr txBox="1"/>
          <p:nvPr/>
        </p:nvSpPr>
        <p:spPr>
          <a:xfrm>
            <a:off x="5649685" y="2775857"/>
            <a:ext cx="2648857" cy="584776"/>
          </a:xfrm>
          <a:prstGeom prst="rect">
            <a:avLst/>
          </a:prstGeom>
          <a:noFill/>
        </p:spPr>
        <p:txBody>
          <a:bodyPr wrap="square" rtlCol="0">
            <a:spAutoFit/>
          </a:bodyPr>
          <a:lstStyle/>
          <a:p>
            <a:pPr algn="ctr"/>
            <a:r>
              <a:rPr lang="en-US" sz="3200" b="1" dirty="0" smtClean="0"/>
              <a:t>NET RISK</a:t>
            </a:r>
            <a:endParaRPr lang="en-US" sz="3200" b="1" dirty="0"/>
          </a:p>
        </p:txBody>
      </p:sp>
      <p:sp>
        <p:nvSpPr>
          <p:cNvPr id="10" name="TextBox 9"/>
          <p:cNvSpPr txBox="1"/>
          <p:nvPr/>
        </p:nvSpPr>
        <p:spPr>
          <a:xfrm>
            <a:off x="1233714" y="5377543"/>
            <a:ext cx="2648857" cy="1077218"/>
          </a:xfrm>
          <a:prstGeom prst="rect">
            <a:avLst/>
          </a:prstGeom>
          <a:noFill/>
        </p:spPr>
        <p:txBody>
          <a:bodyPr wrap="square" rtlCol="0">
            <a:spAutoFit/>
          </a:bodyPr>
          <a:lstStyle/>
          <a:p>
            <a:pPr algn="ctr"/>
            <a:r>
              <a:rPr lang="en-US" sz="3200" b="1" dirty="0" smtClean="0"/>
              <a:t>CARBON FOOTPRINT</a:t>
            </a:r>
            <a:endParaRPr lang="en-US" sz="3200" b="1" dirty="0"/>
          </a:p>
        </p:txBody>
      </p:sp>
      <p:sp>
        <p:nvSpPr>
          <p:cNvPr id="11" name="TextBox 10"/>
          <p:cNvSpPr txBox="1"/>
          <p:nvPr/>
        </p:nvSpPr>
        <p:spPr>
          <a:xfrm>
            <a:off x="5649685" y="5377543"/>
            <a:ext cx="2648857" cy="1077218"/>
          </a:xfrm>
          <a:prstGeom prst="rect">
            <a:avLst/>
          </a:prstGeom>
          <a:noFill/>
        </p:spPr>
        <p:txBody>
          <a:bodyPr wrap="square" rtlCol="0">
            <a:spAutoFit/>
          </a:bodyPr>
          <a:lstStyle/>
          <a:p>
            <a:pPr algn="ctr"/>
            <a:r>
              <a:rPr lang="en-US" sz="3200" b="1" dirty="0" smtClean="0"/>
              <a:t>WATER</a:t>
            </a:r>
          </a:p>
          <a:p>
            <a:pPr algn="ctr"/>
            <a:r>
              <a:rPr lang="en-US" sz="3200" b="1" dirty="0" smtClean="0"/>
              <a:t>FOOTPRINT</a:t>
            </a:r>
            <a:endParaRPr lang="en-US" sz="3200" b="1" dirty="0"/>
          </a:p>
        </p:txBody>
      </p:sp>
    </p:spTree>
    <p:extLst>
      <p:ext uri="{BB962C8B-B14F-4D97-AF65-F5344CB8AC3E}">
        <p14:creationId xmlns:p14="http://schemas.microsoft.com/office/powerpoint/2010/main" val="324460505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 Simulation </a:t>
            </a:r>
            <a:r>
              <a:rPr lang="mr-IN" dirty="0" smtClean="0"/>
              <a:t>–</a:t>
            </a:r>
            <a:r>
              <a:rPr lang="en-US" dirty="0" smtClean="0"/>
              <a:t> Overall Results</a:t>
            </a:r>
            <a:endParaRPr lang="en-US" dirty="0"/>
          </a:p>
        </p:txBody>
      </p:sp>
      <p:sp>
        <p:nvSpPr>
          <p:cNvPr id="3" name="Content Placeholder 2"/>
          <p:cNvSpPr>
            <a:spLocks noGrp="1"/>
          </p:cNvSpPr>
          <p:nvPr>
            <p:ph idx="1"/>
          </p:nvPr>
        </p:nvSpPr>
        <p:spPr/>
        <p:txBody>
          <a:bodyPr>
            <a:normAutofit/>
          </a:bodyPr>
          <a:lstStyle/>
          <a:p>
            <a:r>
              <a:rPr lang="en-US" sz="3200" dirty="0" smtClean="0"/>
              <a:t>Forage production may benefit from climate change as long as adequate water is available</a:t>
            </a:r>
          </a:p>
          <a:p>
            <a:r>
              <a:rPr lang="en-US" sz="3200" dirty="0" smtClean="0"/>
              <a:t>Higher temperatures and changes in precipitation patterns will increase gaseous emissions and nutrient losses</a:t>
            </a:r>
          </a:p>
          <a:p>
            <a:r>
              <a:rPr lang="en-US" sz="2800" dirty="0" smtClean="0"/>
              <a:t>Adaptations</a:t>
            </a:r>
            <a:r>
              <a:rPr lang="en-US" sz="3200" dirty="0" smtClean="0"/>
              <a:t> in management can often maintain farm profitability</a:t>
            </a:r>
            <a:endParaRPr lang="en-US" sz="3200" dirty="0"/>
          </a:p>
        </p:txBody>
      </p:sp>
    </p:spTree>
    <p:extLst>
      <p:ext uri="{BB962C8B-B14F-4D97-AF65-F5344CB8AC3E}">
        <p14:creationId xmlns:p14="http://schemas.microsoft.com/office/powerpoint/2010/main" val="397995270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827584" y="1381687"/>
            <a:ext cx="7810500" cy="4900420"/>
          </a:xfrm>
        </p:spPr>
        <p:txBody>
          <a:bodyPr>
            <a:noAutofit/>
          </a:bodyPr>
          <a:lstStyle/>
          <a:p>
            <a:r>
              <a:rPr lang="en-US" sz="2800" dirty="0"/>
              <a:t>Local climate studies and assessments can </a:t>
            </a:r>
            <a:r>
              <a:rPr lang="en-US" sz="2800" dirty="0" smtClean="0"/>
              <a:t>provide crucial information in building resilience, preparing to adapt, and even mitigating future emissions.</a:t>
            </a:r>
            <a:endParaRPr lang="en-US" sz="2800" dirty="0"/>
          </a:p>
          <a:p>
            <a:r>
              <a:rPr lang="en-US" sz="2800" dirty="0" smtClean="0"/>
              <a:t>In many sectors, downscaled climate projections can be used to assess quantifiable local impacts of climate change</a:t>
            </a:r>
          </a:p>
          <a:p>
            <a:pPr lvl="1"/>
            <a:r>
              <a:rPr lang="en-US" sz="2400" dirty="0" smtClean="0"/>
              <a:t>Here I showed examples from infrastructure and agriculture</a:t>
            </a:r>
          </a:p>
          <a:p>
            <a:pPr lvl="1"/>
            <a:r>
              <a:rPr lang="en-US" sz="2400" dirty="0" smtClean="0"/>
              <a:t>But the possibilities are many</a:t>
            </a:r>
          </a:p>
        </p:txBody>
      </p:sp>
    </p:spTree>
    <p:extLst>
      <p:ext uri="{BB962C8B-B14F-4D97-AF65-F5344CB8AC3E}">
        <p14:creationId xmlns:p14="http://schemas.microsoft.com/office/powerpoint/2010/main" val="130249083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INFORMATION TO TAKE AWAY</a:t>
            </a:r>
            <a:endParaRPr lang="en-US" dirty="0"/>
          </a:p>
        </p:txBody>
      </p:sp>
      <p:sp>
        <p:nvSpPr>
          <p:cNvPr id="3" name="Content Placeholder 2"/>
          <p:cNvSpPr>
            <a:spLocks noGrp="1"/>
          </p:cNvSpPr>
          <p:nvPr>
            <p:ph idx="1"/>
          </p:nvPr>
        </p:nvSpPr>
        <p:spPr>
          <a:xfrm>
            <a:off x="827584" y="1196752"/>
            <a:ext cx="7810500" cy="4900420"/>
          </a:xfrm>
        </p:spPr>
        <p:txBody>
          <a:bodyPr>
            <a:noAutofit/>
          </a:bodyPr>
          <a:lstStyle/>
          <a:p>
            <a:pPr marL="0" indent="0">
              <a:buNone/>
            </a:pPr>
            <a:r>
              <a:rPr lang="en-US" sz="2800" dirty="0" smtClean="0"/>
              <a:t>Regional and sectoral impact assessments can be based on this step-by-step procedure:</a:t>
            </a:r>
          </a:p>
          <a:p>
            <a:pPr marL="692150" lvl="1" indent="-342900">
              <a:buFont typeface="+mj-lt"/>
              <a:buAutoNum type="arabicPeriod"/>
            </a:pPr>
            <a:r>
              <a:rPr lang="en-US" sz="2400" dirty="0" smtClean="0"/>
              <a:t>Understand and quantify historical and current vulnerabilities to climate and weather risks</a:t>
            </a:r>
          </a:p>
          <a:p>
            <a:pPr marL="692150" lvl="1" indent="-342900">
              <a:buFont typeface="+mj-lt"/>
              <a:buAutoNum type="arabicPeriod"/>
            </a:pPr>
            <a:r>
              <a:rPr lang="en-US" sz="2400" dirty="0" smtClean="0"/>
              <a:t>Assess the extent to which quantitative projections can be developed to inform how this risk may change in the future</a:t>
            </a:r>
          </a:p>
          <a:p>
            <a:pPr marL="692150" lvl="1" indent="-342900">
              <a:buFont typeface="+mj-lt"/>
              <a:buAutoNum type="arabicPeriod"/>
            </a:pPr>
            <a:r>
              <a:rPr lang="en-US" sz="2400" dirty="0" smtClean="0"/>
              <a:t>Assemble data and information (historical events, future projections)</a:t>
            </a:r>
          </a:p>
          <a:p>
            <a:pPr marL="692150" lvl="1" indent="-342900">
              <a:buFont typeface="+mj-lt"/>
              <a:buAutoNum type="arabicPeriod"/>
            </a:pPr>
            <a:r>
              <a:rPr lang="en-US" sz="2400" dirty="0" smtClean="0"/>
              <a:t>Calculate indices or use projections as input to an impact or risk assessment model that is already being used in this area (e.g. a water availability model, a crop yield production model, etc.)</a:t>
            </a:r>
            <a:endParaRPr lang="en-US" sz="2400" dirty="0"/>
          </a:p>
        </p:txBody>
      </p:sp>
    </p:spTree>
    <p:extLst>
      <p:ext uri="{BB962C8B-B14F-4D97-AF65-F5344CB8AC3E}">
        <p14:creationId xmlns:p14="http://schemas.microsoft.com/office/powerpoint/2010/main" val="197247120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400" dirty="0" smtClean="0"/>
              <a:t>THANK YOU!</a:t>
            </a:r>
            <a:endParaRPr lang="en-US" sz="4400" dirty="0"/>
          </a:p>
        </p:txBody>
      </p:sp>
      <p:sp>
        <p:nvSpPr>
          <p:cNvPr id="5" name="Subtitle 4"/>
          <p:cNvSpPr>
            <a:spLocks noGrp="1"/>
          </p:cNvSpPr>
          <p:nvPr>
            <p:ph type="subTitle" idx="1"/>
          </p:nvPr>
        </p:nvSpPr>
        <p:spPr/>
        <p:txBody>
          <a:bodyPr>
            <a:normAutofit/>
          </a:bodyPr>
          <a:lstStyle/>
          <a:p>
            <a:r>
              <a:rPr lang="en-US" sz="4400" dirty="0" smtClean="0"/>
              <a:t> </a:t>
            </a:r>
            <a:endParaRPr lang="en-US" sz="4400" dirty="0"/>
          </a:p>
        </p:txBody>
      </p:sp>
      <p:sp>
        <p:nvSpPr>
          <p:cNvPr id="2" name="TextBox 1"/>
          <p:cNvSpPr txBox="1"/>
          <p:nvPr/>
        </p:nvSpPr>
        <p:spPr>
          <a:xfrm>
            <a:off x="914400" y="3468051"/>
            <a:ext cx="7890781" cy="3046988"/>
          </a:xfrm>
          <a:prstGeom prst="rect">
            <a:avLst/>
          </a:prstGeom>
          <a:noFill/>
        </p:spPr>
        <p:txBody>
          <a:bodyPr wrap="square" rtlCol="0">
            <a:spAutoFit/>
          </a:bodyPr>
          <a:lstStyle/>
          <a:p>
            <a:r>
              <a:rPr lang="en-US" sz="2400" dirty="0" smtClean="0"/>
              <a:t>Collaborators:</a:t>
            </a:r>
          </a:p>
          <a:p>
            <a:endParaRPr lang="en-US" sz="2400" dirty="0" smtClean="0"/>
          </a:p>
          <a:p>
            <a:pPr marL="285750" indent="-285750">
              <a:buFont typeface="Arial"/>
              <a:buChar char="•"/>
            </a:pPr>
            <a:r>
              <a:rPr lang="en-US" sz="2400" dirty="0" smtClean="0"/>
              <a:t>Katharine Hayhoe, TTU</a:t>
            </a:r>
          </a:p>
          <a:p>
            <a:pPr marL="285750" indent="-285750">
              <a:buFont typeface="Arial"/>
              <a:buChar char="•"/>
            </a:pPr>
            <a:r>
              <a:rPr lang="en-US" sz="2400" dirty="0" smtClean="0"/>
              <a:t>Heather Miller, UMASS</a:t>
            </a:r>
          </a:p>
          <a:p>
            <a:pPr marL="285750" indent="-285750">
              <a:buFont typeface="Arial"/>
              <a:buChar char="•"/>
            </a:pPr>
            <a:r>
              <a:rPr lang="en-US" sz="2400" dirty="0" smtClean="0"/>
              <a:t>Jennifer Jacobs, UNH</a:t>
            </a:r>
          </a:p>
          <a:p>
            <a:pPr marL="285750" indent="-285750">
              <a:buFont typeface="Arial"/>
              <a:buChar char="•"/>
            </a:pPr>
            <a:r>
              <a:rPr lang="en-US" sz="2400" dirty="0" smtClean="0"/>
              <a:t>Jo Daniel, UNH</a:t>
            </a:r>
          </a:p>
          <a:p>
            <a:pPr marL="285750" indent="-285750">
              <a:buFont typeface="Arial"/>
              <a:buChar char="•"/>
            </a:pPr>
            <a:r>
              <a:rPr lang="en-US" sz="2400" dirty="0" smtClean="0"/>
              <a:t>Al </a:t>
            </a:r>
            <a:r>
              <a:rPr lang="en-US" sz="2400" dirty="0" err="1" smtClean="0"/>
              <a:t>Rotz</a:t>
            </a:r>
            <a:r>
              <a:rPr lang="en-US" sz="2400" dirty="0" smtClean="0"/>
              <a:t>, USDA</a:t>
            </a:r>
          </a:p>
          <a:p>
            <a:pPr marL="285750" indent="-285750">
              <a:buFont typeface="Arial"/>
              <a:buChar char="•"/>
            </a:pPr>
            <a:r>
              <a:rPr lang="en-US" sz="2400" dirty="0" smtClean="0"/>
              <a:t>Howard Skinner, USDA</a:t>
            </a:r>
            <a:endParaRPr lang="en-US" sz="2400" dirty="0"/>
          </a:p>
        </p:txBody>
      </p:sp>
    </p:spTree>
    <p:extLst>
      <p:ext uri="{BB962C8B-B14F-4D97-AF65-F5344CB8AC3E}">
        <p14:creationId xmlns:p14="http://schemas.microsoft.com/office/powerpoint/2010/main" val="20652539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731520">
            <a:noAutofit/>
          </a:bodyPr>
          <a:lstStyle/>
          <a:p>
            <a:r>
              <a:rPr lang="en-US" sz="3200" dirty="0" smtClean="0"/>
              <a:t>Heavy precipitation becoming more frequent</a:t>
            </a:r>
            <a:endParaRPr lang="en-US" sz="3200" dirty="0"/>
          </a:p>
        </p:txBody>
      </p:sp>
      <p:pic>
        <p:nvPicPr>
          <p:cNvPr id="6" name="Picture 5"/>
          <p:cNvPicPr>
            <a:picLocks noChangeAspect="1"/>
          </p:cNvPicPr>
          <p:nvPr/>
        </p:nvPicPr>
        <p:blipFill rotWithShape="1">
          <a:blip r:embed="rId3"/>
          <a:srcRect t="25127" b="1715"/>
          <a:stretch/>
        </p:blipFill>
        <p:spPr>
          <a:xfrm>
            <a:off x="-939484" y="1301123"/>
            <a:ext cx="10498246" cy="5421343"/>
          </a:xfrm>
          <a:prstGeom prst="rect">
            <a:avLst/>
          </a:prstGeom>
        </p:spPr>
      </p:pic>
    </p:spTree>
    <p:extLst>
      <p:ext uri="{BB962C8B-B14F-4D97-AF65-F5344CB8AC3E}">
        <p14:creationId xmlns:p14="http://schemas.microsoft.com/office/powerpoint/2010/main" val="17337041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1616"/>
            <a:ext cx="8877437" cy="1294018"/>
          </a:xfrm>
        </p:spPr>
        <p:txBody>
          <a:bodyPr lIns="457200">
            <a:noAutofit/>
          </a:bodyPr>
          <a:lstStyle/>
          <a:p>
            <a:pPr algn="l"/>
            <a:r>
              <a:rPr lang="en-US" sz="4000" dirty="0" smtClean="0"/>
              <a:t>Billion dollar disasters are on the rise</a:t>
            </a:r>
            <a:endParaRPr lang="en-US" sz="4000" dirty="0"/>
          </a:p>
        </p:txBody>
      </p:sp>
      <p:sp>
        <p:nvSpPr>
          <p:cNvPr id="6" name="TextBox 5"/>
          <p:cNvSpPr txBox="1"/>
          <p:nvPr/>
        </p:nvSpPr>
        <p:spPr>
          <a:xfrm>
            <a:off x="1579989" y="6525344"/>
            <a:ext cx="7564011" cy="400110"/>
          </a:xfrm>
          <a:prstGeom prst="rect">
            <a:avLst/>
          </a:prstGeom>
          <a:noFill/>
        </p:spPr>
        <p:txBody>
          <a:bodyPr wrap="square" rtlCol="0">
            <a:spAutoFit/>
          </a:bodyPr>
          <a:lstStyle/>
          <a:p>
            <a:pPr algn="r"/>
            <a:r>
              <a:rPr lang="en-US" sz="2000" dirty="0" smtClean="0">
                <a:latin typeface="Calibri"/>
                <a:cs typeface="Calibri"/>
              </a:rPr>
              <a:t>Source: NOAA National Centers for Environmental Information (2017)</a:t>
            </a:r>
            <a:endParaRPr lang="en-US" sz="2000" dirty="0">
              <a:latin typeface="Calibri"/>
              <a:cs typeface="Calibri"/>
            </a:endParaRPr>
          </a:p>
        </p:txBody>
      </p:sp>
      <p:pic>
        <p:nvPicPr>
          <p:cNvPr id="5" name="Picture 4" descr="disasters.png"/>
          <p:cNvPicPr>
            <a:picLocks noChangeAspect="1"/>
          </p:cNvPicPr>
          <p:nvPr/>
        </p:nvPicPr>
        <p:blipFill rotWithShape="1">
          <a:blip r:embed="rId3">
            <a:extLst>
              <a:ext uri="{28A0092B-C50C-407E-A947-70E740481C1C}">
                <a14:useLocalDpi xmlns:a14="http://schemas.microsoft.com/office/drawing/2010/main" val="0"/>
              </a:ext>
            </a:extLst>
          </a:blip>
          <a:srcRect t="6871" r="4326"/>
          <a:stretch/>
        </p:blipFill>
        <p:spPr>
          <a:xfrm>
            <a:off x="631027" y="1759934"/>
            <a:ext cx="7844802" cy="4765410"/>
          </a:xfrm>
          <a:prstGeom prst="rect">
            <a:avLst/>
          </a:prstGeom>
        </p:spPr>
      </p:pic>
      <p:sp>
        <p:nvSpPr>
          <p:cNvPr id="7" name="TextBox 6"/>
          <p:cNvSpPr txBox="1"/>
          <p:nvPr/>
        </p:nvSpPr>
        <p:spPr>
          <a:xfrm>
            <a:off x="631027" y="1545634"/>
            <a:ext cx="8117437" cy="369332"/>
          </a:xfrm>
          <a:prstGeom prst="rect">
            <a:avLst/>
          </a:prstGeom>
          <a:noFill/>
        </p:spPr>
        <p:txBody>
          <a:bodyPr wrap="square" rtlCol="0">
            <a:spAutoFit/>
          </a:bodyPr>
          <a:lstStyle/>
          <a:p>
            <a:pPr algn="ctr"/>
            <a:r>
              <a:rPr lang="en-US" b="1" dirty="0" smtClean="0"/>
              <a:t>1980-2016 Billion-Dollar </a:t>
            </a:r>
            <a:r>
              <a:rPr lang="en-US" b="1" dirty="0"/>
              <a:t>W</a:t>
            </a:r>
            <a:r>
              <a:rPr lang="en-US" b="1" dirty="0" smtClean="0"/>
              <a:t>eather and </a:t>
            </a:r>
            <a:r>
              <a:rPr lang="en-US" b="1" dirty="0"/>
              <a:t>C</a:t>
            </a:r>
            <a:r>
              <a:rPr lang="en-US" b="1" dirty="0" smtClean="0"/>
              <a:t>limate Disasters by State</a:t>
            </a:r>
            <a:endParaRPr lang="en-US" b="1" dirty="0"/>
          </a:p>
        </p:txBody>
      </p:sp>
    </p:spTree>
    <p:extLst>
      <p:ext uri="{BB962C8B-B14F-4D97-AF65-F5344CB8AC3E}">
        <p14:creationId xmlns:p14="http://schemas.microsoft.com/office/powerpoint/2010/main" val="180889590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types of weather events cause these?</a:t>
            </a:r>
            <a:endParaRPr lang="en-US" dirty="0"/>
          </a:p>
        </p:txBody>
      </p:sp>
      <p:grpSp>
        <p:nvGrpSpPr>
          <p:cNvPr id="24" name="Group 23"/>
          <p:cNvGrpSpPr/>
          <p:nvPr/>
        </p:nvGrpSpPr>
        <p:grpSpPr>
          <a:xfrm>
            <a:off x="93474" y="1543910"/>
            <a:ext cx="2258503" cy="4710047"/>
            <a:chOff x="1164112" y="1576721"/>
            <a:chExt cx="2258503" cy="4710047"/>
          </a:xfrm>
        </p:grpSpPr>
        <p:pic>
          <p:nvPicPr>
            <p:cNvPr id="16" name="Picture 15"/>
            <p:cNvPicPr>
              <a:picLocks noChangeAspect="1"/>
            </p:cNvPicPr>
            <p:nvPr/>
          </p:nvPicPr>
          <p:blipFill rotWithShape="1">
            <a:blip r:embed="rId2"/>
            <a:srcRect r="65995"/>
            <a:stretch/>
          </p:blipFill>
          <p:spPr>
            <a:xfrm>
              <a:off x="1164112" y="1576721"/>
              <a:ext cx="2258503" cy="3993290"/>
            </a:xfrm>
            <a:prstGeom prst="rect">
              <a:avLst/>
            </a:prstGeom>
          </p:spPr>
        </p:pic>
        <p:sp>
          <p:nvSpPr>
            <p:cNvPr id="17" name="TextBox 16"/>
            <p:cNvSpPr txBox="1"/>
            <p:nvPr/>
          </p:nvSpPr>
          <p:spPr>
            <a:xfrm>
              <a:off x="1529199" y="5825103"/>
              <a:ext cx="1180732" cy="461665"/>
            </a:xfrm>
            <a:prstGeom prst="rect">
              <a:avLst/>
            </a:prstGeom>
            <a:noFill/>
          </p:spPr>
          <p:txBody>
            <a:bodyPr wrap="none" rtlCol="0">
              <a:spAutoFit/>
            </a:bodyPr>
            <a:lstStyle/>
            <a:p>
              <a:r>
                <a:rPr lang="en-US" sz="2400" dirty="0" smtClean="0"/>
                <a:t>Wildfire</a:t>
              </a:r>
              <a:endParaRPr lang="en-US" sz="2400" dirty="0"/>
            </a:p>
          </p:txBody>
        </p:sp>
      </p:grpSp>
      <p:grpSp>
        <p:nvGrpSpPr>
          <p:cNvPr id="25" name="Group 24"/>
          <p:cNvGrpSpPr/>
          <p:nvPr/>
        </p:nvGrpSpPr>
        <p:grpSpPr>
          <a:xfrm>
            <a:off x="2363395" y="1543910"/>
            <a:ext cx="2219778" cy="4710047"/>
            <a:chOff x="3668910" y="1576721"/>
            <a:chExt cx="2219778" cy="4710047"/>
          </a:xfrm>
        </p:grpSpPr>
        <p:sp>
          <p:nvSpPr>
            <p:cNvPr id="20" name="TextBox 19"/>
            <p:cNvSpPr txBox="1"/>
            <p:nvPr/>
          </p:nvSpPr>
          <p:spPr>
            <a:xfrm>
              <a:off x="3668910" y="5825103"/>
              <a:ext cx="2219778" cy="461665"/>
            </a:xfrm>
            <a:prstGeom prst="rect">
              <a:avLst/>
            </a:prstGeom>
            <a:noFill/>
          </p:spPr>
          <p:txBody>
            <a:bodyPr wrap="none" rtlCol="0">
              <a:spAutoFit/>
            </a:bodyPr>
            <a:lstStyle/>
            <a:p>
              <a:r>
                <a:rPr lang="en-US" sz="2400" dirty="0" smtClean="0"/>
                <a:t>Rapid Snowmelt</a:t>
              </a:r>
              <a:endParaRPr lang="en-US" sz="2400" dirty="0"/>
            </a:p>
          </p:txBody>
        </p:sp>
        <p:pic>
          <p:nvPicPr>
            <p:cNvPr id="21" name="Picture 20"/>
            <p:cNvPicPr>
              <a:picLocks noChangeAspect="1"/>
            </p:cNvPicPr>
            <p:nvPr/>
          </p:nvPicPr>
          <p:blipFill rotWithShape="1">
            <a:blip r:embed="rId3"/>
            <a:srcRect l="32520" r="31990"/>
            <a:stretch/>
          </p:blipFill>
          <p:spPr>
            <a:xfrm>
              <a:off x="3755544" y="1576721"/>
              <a:ext cx="2133144" cy="3993290"/>
            </a:xfrm>
            <a:prstGeom prst="rect">
              <a:avLst/>
            </a:prstGeom>
          </p:spPr>
        </p:pic>
      </p:grpSp>
      <p:grpSp>
        <p:nvGrpSpPr>
          <p:cNvPr id="26" name="Group 25"/>
          <p:cNvGrpSpPr/>
          <p:nvPr/>
        </p:nvGrpSpPr>
        <p:grpSpPr>
          <a:xfrm>
            <a:off x="4658091" y="1543910"/>
            <a:ext cx="2331936" cy="4677236"/>
            <a:chOff x="6243811" y="1576721"/>
            <a:chExt cx="2331936" cy="4677236"/>
          </a:xfrm>
        </p:grpSpPr>
        <p:pic>
          <p:nvPicPr>
            <p:cNvPr id="22" name="Picture 21"/>
            <p:cNvPicPr>
              <a:picLocks noChangeAspect="1"/>
            </p:cNvPicPr>
            <p:nvPr/>
          </p:nvPicPr>
          <p:blipFill rotWithShape="1">
            <a:blip r:embed="rId4"/>
            <a:srcRect l="32698" r="17734"/>
            <a:stretch/>
          </p:blipFill>
          <p:spPr>
            <a:xfrm>
              <a:off x="6243811" y="1576721"/>
              <a:ext cx="2331936" cy="3993290"/>
            </a:xfrm>
            <a:prstGeom prst="rect">
              <a:avLst/>
            </a:prstGeom>
          </p:spPr>
        </p:pic>
        <p:sp>
          <p:nvSpPr>
            <p:cNvPr id="23" name="TextBox 22"/>
            <p:cNvSpPr txBox="1"/>
            <p:nvPr/>
          </p:nvSpPr>
          <p:spPr>
            <a:xfrm>
              <a:off x="6551190" y="5792292"/>
              <a:ext cx="1533593" cy="461665"/>
            </a:xfrm>
            <a:prstGeom prst="rect">
              <a:avLst/>
            </a:prstGeom>
            <a:noFill/>
          </p:spPr>
          <p:txBody>
            <a:bodyPr wrap="none" rtlCol="0">
              <a:spAutoFit/>
            </a:bodyPr>
            <a:lstStyle/>
            <a:p>
              <a:r>
                <a:rPr lang="en-US" sz="2400" dirty="0" smtClean="0"/>
                <a:t>Hurricanes</a:t>
              </a:r>
              <a:endParaRPr lang="en-US" sz="2400" dirty="0"/>
            </a:p>
          </p:txBody>
        </p:sp>
      </p:grpSp>
      <p:grpSp>
        <p:nvGrpSpPr>
          <p:cNvPr id="12" name="Group 11"/>
          <p:cNvGrpSpPr/>
          <p:nvPr/>
        </p:nvGrpSpPr>
        <p:grpSpPr>
          <a:xfrm>
            <a:off x="7014145" y="1543910"/>
            <a:ext cx="2079055" cy="4653212"/>
            <a:chOff x="4617709" y="1843493"/>
            <a:chExt cx="1950519" cy="4423051"/>
          </a:xfrm>
        </p:grpSpPr>
        <p:pic>
          <p:nvPicPr>
            <p:cNvPr id="13" name="Picture 12"/>
            <p:cNvPicPr>
              <a:picLocks noChangeAspect="1"/>
            </p:cNvPicPr>
            <p:nvPr/>
          </p:nvPicPr>
          <p:blipFill rotWithShape="1">
            <a:blip r:embed="rId5"/>
            <a:srcRect l="41311" r="31324"/>
            <a:stretch/>
          </p:blipFill>
          <p:spPr>
            <a:xfrm>
              <a:off x="4675927" y="1843493"/>
              <a:ext cx="1889974" cy="3792836"/>
            </a:xfrm>
            <a:prstGeom prst="rect">
              <a:avLst/>
            </a:prstGeom>
          </p:spPr>
        </p:pic>
        <p:sp>
          <p:nvSpPr>
            <p:cNvPr id="14" name="TextBox 13"/>
            <p:cNvSpPr txBox="1"/>
            <p:nvPr/>
          </p:nvSpPr>
          <p:spPr>
            <a:xfrm>
              <a:off x="4617709" y="5827714"/>
              <a:ext cx="1950519" cy="438830"/>
            </a:xfrm>
            <a:prstGeom prst="rect">
              <a:avLst/>
            </a:prstGeom>
            <a:noFill/>
          </p:spPr>
          <p:txBody>
            <a:bodyPr wrap="square" rtlCol="0">
              <a:spAutoFit/>
            </a:bodyPr>
            <a:lstStyle/>
            <a:p>
              <a:pPr algn="ctr"/>
              <a:r>
                <a:rPr lang="en-US" sz="2400" dirty="0" err="1" smtClean="0"/>
                <a:t>Heatwaves</a:t>
              </a:r>
              <a:endParaRPr lang="en-US" sz="2400" dirty="0"/>
            </a:p>
          </p:txBody>
        </p:sp>
      </p:grpSp>
    </p:spTree>
    <p:extLst>
      <p:ext uri="{BB962C8B-B14F-4D97-AF65-F5344CB8AC3E}">
        <p14:creationId xmlns:p14="http://schemas.microsoft.com/office/powerpoint/2010/main" val="3806295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457200">
            <a:normAutofit fontScale="90000"/>
          </a:bodyPr>
          <a:lstStyle/>
          <a:p>
            <a:r>
              <a:rPr lang="en-US" sz="3200" dirty="0" smtClean="0"/>
              <a:t>1. How does climate and weather affect our interests?</a:t>
            </a:r>
            <a:endParaRPr lang="en-US" sz="3200" dirty="0"/>
          </a:p>
        </p:txBody>
      </p:sp>
      <p:grpSp>
        <p:nvGrpSpPr>
          <p:cNvPr id="12" name="Group 11"/>
          <p:cNvGrpSpPr/>
          <p:nvPr/>
        </p:nvGrpSpPr>
        <p:grpSpPr>
          <a:xfrm>
            <a:off x="396516" y="2413336"/>
            <a:ext cx="1963051" cy="4486886"/>
            <a:chOff x="562040" y="2306685"/>
            <a:chExt cx="1963051" cy="4486886"/>
          </a:xfrm>
        </p:grpSpPr>
        <p:pic>
          <p:nvPicPr>
            <p:cNvPr id="4" name="Picture 3"/>
            <p:cNvPicPr>
              <a:picLocks noChangeAspect="1"/>
            </p:cNvPicPr>
            <p:nvPr/>
          </p:nvPicPr>
          <p:blipFill rotWithShape="1">
            <a:blip r:embed="rId2"/>
            <a:srcRect l="40579" r="24657"/>
            <a:stretch/>
          </p:blipFill>
          <p:spPr>
            <a:xfrm>
              <a:off x="562040" y="2306685"/>
              <a:ext cx="1963051" cy="3771971"/>
            </a:xfrm>
            <a:prstGeom prst="rect">
              <a:avLst/>
            </a:prstGeom>
          </p:spPr>
        </p:pic>
        <p:sp>
          <p:nvSpPr>
            <p:cNvPr id="6" name="TextBox 5"/>
            <p:cNvSpPr txBox="1"/>
            <p:nvPr/>
          </p:nvSpPr>
          <p:spPr>
            <a:xfrm>
              <a:off x="749319" y="6085685"/>
              <a:ext cx="1631126" cy="707886"/>
            </a:xfrm>
            <a:prstGeom prst="rect">
              <a:avLst/>
            </a:prstGeom>
            <a:noFill/>
          </p:spPr>
          <p:txBody>
            <a:bodyPr wrap="none" rtlCol="0">
              <a:spAutoFit/>
            </a:bodyPr>
            <a:lstStyle/>
            <a:p>
              <a:pPr algn="ctr"/>
              <a:r>
                <a:rPr lang="en-US" sz="2000" dirty="0" smtClean="0"/>
                <a:t>Infrastructure </a:t>
              </a:r>
            </a:p>
            <a:p>
              <a:r>
                <a:rPr lang="en-US" sz="2000" dirty="0" smtClean="0"/>
                <a:t>Maintenance</a:t>
              </a:r>
              <a:endParaRPr lang="en-US" sz="2000" dirty="0"/>
            </a:p>
          </p:txBody>
        </p:sp>
      </p:grpSp>
      <p:grpSp>
        <p:nvGrpSpPr>
          <p:cNvPr id="21" name="Group 20"/>
          <p:cNvGrpSpPr/>
          <p:nvPr/>
        </p:nvGrpSpPr>
        <p:grpSpPr>
          <a:xfrm>
            <a:off x="4617709" y="2413336"/>
            <a:ext cx="1950519" cy="4172080"/>
            <a:chOff x="4617709" y="1864358"/>
            <a:chExt cx="1950519" cy="4172080"/>
          </a:xfrm>
        </p:grpSpPr>
        <p:sp>
          <p:nvSpPr>
            <p:cNvPr id="16" name="TextBox 15"/>
            <p:cNvSpPr txBox="1"/>
            <p:nvPr/>
          </p:nvSpPr>
          <p:spPr>
            <a:xfrm>
              <a:off x="4617709" y="5636328"/>
              <a:ext cx="1950519" cy="400110"/>
            </a:xfrm>
            <a:prstGeom prst="rect">
              <a:avLst/>
            </a:prstGeom>
            <a:noFill/>
          </p:spPr>
          <p:txBody>
            <a:bodyPr wrap="square" rtlCol="0">
              <a:spAutoFit/>
            </a:bodyPr>
            <a:lstStyle/>
            <a:p>
              <a:pPr algn="ctr"/>
              <a:r>
                <a:rPr lang="en-US" sz="2000" dirty="0" smtClean="0"/>
                <a:t>Public Health</a:t>
              </a:r>
              <a:endParaRPr lang="en-US" sz="2000" dirty="0"/>
            </a:p>
          </p:txBody>
        </p:sp>
        <p:pic>
          <p:nvPicPr>
            <p:cNvPr id="18" name="Picture 17"/>
            <p:cNvPicPr>
              <a:picLocks noChangeAspect="1"/>
            </p:cNvPicPr>
            <p:nvPr/>
          </p:nvPicPr>
          <p:blipFill rotWithShape="1">
            <a:blip r:embed="rId3"/>
            <a:srcRect l="31189" r="34452"/>
            <a:stretch/>
          </p:blipFill>
          <p:spPr>
            <a:xfrm>
              <a:off x="4617709" y="1864358"/>
              <a:ext cx="1950519" cy="3779000"/>
            </a:xfrm>
            <a:prstGeom prst="rect">
              <a:avLst/>
            </a:prstGeom>
          </p:spPr>
        </p:pic>
      </p:grpSp>
      <p:grpSp>
        <p:nvGrpSpPr>
          <p:cNvPr id="20" name="Group 19"/>
          <p:cNvGrpSpPr/>
          <p:nvPr/>
        </p:nvGrpSpPr>
        <p:grpSpPr>
          <a:xfrm>
            <a:off x="2481024" y="2413336"/>
            <a:ext cx="2043602" cy="4172080"/>
            <a:chOff x="2481024" y="1864358"/>
            <a:chExt cx="2043602" cy="4172080"/>
          </a:xfrm>
        </p:grpSpPr>
        <p:sp>
          <p:nvSpPr>
            <p:cNvPr id="7" name="TextBox 6"/>
            <p:cNvSpPr txBox="1"/>
            <p:nvPr/>
          </p:nvSpPr>
          <p:spPr>
            <a:xfrm>
              <a:off x="2481024" y="5636328"/>
              <a:ext cx="1950519" cy="400110"/>
            </a:xfrm>
            <a:prstGeom prst="rect">
              <a:avLst/>
            </a:prstGeom>
            <a:noFill/>
          </p:spPr>
          <p:txBody>
            <a:bodyPr wrap="square" rtlCol="0">
              <a:spAutoFit/>
            </a:bodyPr>
            <a:lstStyle/>
            <a:p>
              <a:pPr algn="ctr"/>
              <a:r>
                <a:rPr lang="en-US" sz="2000" dirty="0" smtClean="0"/>
                <a:t>Tourism</a:t>
              </a:r>
              <a:endParaRPr lang="en-US" sz="2400" dirty="0"/>
            </a:p>
          </p:txBody>
        </p:sp>
        <p:pic>
          <p:nvPicPr>
            <p:cNvPr id="19" name="Picture 18"/>
            <p:cNvPicPr>
              <a:picLocks noChangeAspect="1"/>
            </p:cNvPicPr>
            <p:nvPr/>
          </p:nvPicPr>
          <p:blipFill rotWithShape="1">
            <a:blip r:embed="rId4"/>
            <a:srcRect l="8028" r="53198" b="10373"/>
            <a:stretch/>
          </p:blipFill>
          <p:spPr>
            <a:xfrm>
              <a:off x="2481024" y="1864358"/>
              <a:ext cx="2043602" cy="3779000"/>
            </a:xfrm>
            <a:prstGeom prst="rect">
              <a:avLst/>
            </a:prstGeom>
          </p:spPr>
        </p:pic>
      </p:grpSp>
      <p:grpSp>
        <p:nvGrpSpPr>
          <p:cNvPr id="3" name="Group 2"/>
          <p:cNvGrpSpPr/>
          <p:nvPr/>
        </p:nvGrpSpPr>
        <p:grpSpPr>
          <a:xfrm>
            <a:off x="6674345" y="2413336"/>
            <a:ext cx="1988442" cy="4179110"/>
            <a:chOff x="6674345" y="1864358"/>
            <a:chExt cx="1988442" cy="4179110"/>
          </a:xfrm>
        </p:grpSpPr>
        <p:pic>
          <p:nvPicPr>
            <p:cNvPr id="17" name="Picture 14" descr="Dairy farm"/>
            <p:cNvPicPr>
              <a:picLocks noChangeAspect="1" noChangeArrowheads="1"/>
            </p:cNvPicPr>
            <p:nvPr/>
          </p:nvPicPr>
          <p:blipFill rotWithShape="1">
            <a:blip r:embed="rId5" cstate="screen">
              <a:lum bright="6000"/>
            </a:blip>
            <a:srcRect l="7299" r="7701"/>
            <a:stretch/>
          </p:blipFill>
          <p:spPr bwMode="auto">
            <a:xfrm>
              <a:off x="6674345" y="1864358"/>
              <a:ext cx="1988442" cy="3779000"/>
            </a:xfrm>
            <a:prstGeom prst="rect">
              <a:avLst/>
            </a:prstGeom>
            <a:ln>
              <a:noFill/>
            </a:ln>
            <a:effectLst/>
          </p:spPr>
        </p:pic>
        <p:sp>
          <p:nvSpPr>
            <p:cNvPr id="22" name="TextBox 21"/>
            <p:cNvSpPr txBox="1"/>
            <p:nvPr/>
          </p:nvSpPr>
          <p:spPr>
            <a:xfrm>
              <a:off x="6674345" y="5643358"/>
              <a:ext cx="1950519" cy="400110"/>
            </a:xfrm>
            <a:prstGeom prst="rect">
              <a:avLst/>
            </a:prstGeom>
            <a:noFill/>
          </p:spPr>
          <p:txBody>
            <a:bodyPr wrap="square" rtlCol="0">
              <a:spAutoFit/>
            </a:bodyPr>
            <a:lstStyle/>
            <a:p>
              <a:pPr algn="ctr"/>
              <a:r>
                <a:rPr lang="en-US" sz="2000" dirty="0" smtClean="0"/>
                <a:t>Agriculture</a:t>
              </a:r>
              <a:endParaRPr lang="en-US" sz="2000" dirty="0"/>
            </a:p>
          </p:txBody>
        </p:sp>
      </p:grpSp>
      <p:sp>
        <p:nvSpPr>
          <p:cNvPr id="5" name="Rectangle 4"/>
          <p:cNvSpPr/>
          <p:nvPr/>
        </p:nvSpPr>
        <p:spPr>
          <a:xfrm>
            <a:off x="396515" y="1213008"/>
            <a:ext cx="8517298" cy="1200328"/>
          </a:xfrm>
          <a:prstGeom prst="rect">
            <a:avLst/>
          </a:prstGeom>
        </p:spPr>
        <p:txBody>
          <a:bodyPr wrap="square">
            <a:spAutoFit/>
          </a:bodyPr>
          <a:lstStyle/>
          <a:p>
            <a:pPr>
              <a:spcBef>
                <a:spcPts val="600"/>
              </a:spcBef>
            </a:pPr>
            <a:r>
              <a:rPr lang="en-US" sz="2400" dirty="0">
                <a:solidFill>
                  <a:schemeClr val="tx1">
                    <a:lumMod val="65000"/>
                    <a:lumOff val="35000"/>
                  </a:schemeClr>
                </a:solidFill>
              </a:rPr>
              <a:t>The first and most important step in any climate impact assessment is to mine available information and knowledge, which includes both existing vulnerabilities and historical events.</a:t>
            </a:r>
          </a:p>
        </p:txBody>
      </p:sp>
    </p:spTree>
    <p:extLst>
      <p:ext uri="{BB962C8B-B14F-4D97-AF65-F5344CB8AC3E}">
        <p14:creationId xmlns:p14="http://schemas.microsoft.com/office/powerpoint/2010/main" val="1664015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457200">
            <a:normAutofit/>
          </a:bodyPr>
          <a:lstStyle/>
          <a:p>
            <a:r>
              <a:rPr lang="en-US" sz="3200" dirty="0" smtClean="0"/>
              <a:t>2. What can climate science reliably tell us?</a:t>
            </a:r>
            <a:endParaRPr lang="en-US" sz="3200" dirty="0"/>
          </a:p>
        </p:txBody>
      </p:sp>
      <p:sp>
        <p:nvSpPr>
          <p:cNvPr id="3" name="TextBox 2"/>
          <p:cNvSpPr txBox="1"/>
          <p:nvPr/>
        </p:nvSpPr>
        <p:spPr>
          <a:xfrm>
            <a:off x="808072" y="1301123"/>
            <a:ext cx="8105741" cy="4975721"/>
          </a:xfrm>
          <a:prstGeom prst="rect">
            <a:avLst/>
          </a:prstGeom>
          <a:noFill/>
        </p:spPr>
        <p:txBody>
          <a:bodyPr wrap="square" rtlCol="0">
            <a:spAutoFit/>
          </a:bodyPr>
          <a:lstStyle/>
          <a:p>
            <a:pPr>
              <a:spcBef>
                <a:spcPts val="800"/>
              </a:spcBef>
            </a:pPr>
            <a:r>
              <a:rPr lang="en-US" sz="2400" dirty="0" smtClean="0">
                <a:solidFill>
                  <a:srgbClr val="595959"/>
                </a:solidFill>
              </a:rPr>
              <a:t>The second step in any climate impact assessment is to consider the extent to which robust quantitative projections can be developed.</a:t>
            </a:r>
          </a:p>
          <a:p>
            <a:pPr>
              <a:spcBef>
                <a:spcPts val="800"/>
              </a:spcBef>
            </a:pPr>
            <a:r>
              <a:rPr lang="en-US" sz="2400" dirty="0" smtClean="0">
                <a:solidFill>
                  <a:srgbClr val="595959"/>
                </a:solidFill>
              </a:rPr>
              <a:t>Specifically:</a:t>
            </a:r>
          </a:p>
          <a:p>
            <a:pPr marL="342900" indent="-342900">
              <a:spcBef>
                <a:spcPts val="800"/>
              </a:spcBef>
              <a:spcAft>
                <a:spcPts val="800"/>
              </a:spcAft>
              <a:buFont typeface="Arial"/>
              <a:buChar char="•"/>
            </a:pPr>
            <a:r>
              <a:rPr lang="en-US" sz="2400" dirty="0" smtClean="0">
                <a:solidFill>
                  <a:srgbClr val="595959"/>
                </a:solidFill>
              </a:rPr>
              <a:t>Is the relationship between climate indicators and relevant infrastructure or other impacts clear?</a:t>
            </a:r>
          </a:p>
          <a:p>
            <a:pPr marL="342900" indent="-342900">
              <a:spcBef>
                <a:spcPts val="800"/>
              </a:spcBef>
              <a:spcAft>
                <a:spcPts val="800"/>
              </a:spcAft>
              <a:buFont typeface="Arial"/>
              <a:buChar char="•"/>
            </a:pPr>
            <a:r>
              <a:rPr lang="en-US" sz="2400" dirty="0" smtClean="0">
                <a:solidFill>
                  <a:srgbClr val="595959"/>
                </a:solidFill>
              </a:rPr>
              <a:t>Are there historical trends in these indicators?</a:t>
            </a:r>
          </a:p>
          <a:p>
            <a:pPr marL="342900" indent="-342900">
              <a:spcBef>
                <a:spcPts val="800"/>
              </a:spcBef>
              <a:spcAft>
                <a:spcPts val="800"/>
              </a:spcAft>
              <a:buFont typeface="Arial"/>
              <a:buChar char="•"/>
            </a:pPr>
            <a:r>
              <a:rPr lang="en-US" sz="2400" dirty="0" smtClean="0">
                <a:solidFill>
                  <a:srgbClr val="595959"/>
                </a:solidFill>
              </a:rPr>
              <a:t>Are climate models able to reproduce the observed historical trend?</a:t>
            </a:r>
          </a:p>
          <a:p>
            <a:pPr marL="342900" indent="-342900">
              <a:spcBef>
                <a:spcPts val="800"/>
              </a:spcBef>
              <a:spcAft>
                <a:spcPts val="800"/>
              </a:spcAft>
              <a:buFont typeface="Arial"/>
              <a:buChar char="•"/>
            </a:pPr>
            <a:r>
              <a:rPr lang="en-US" sz="2400" dirty="0" smtClean="0">
                <a:solidFill>
                  <a:srgbClr val="595959"/>
                </a:solidFill>
              </a:rPr>
              <a:t>Can future trends be quantified, or does the noise outweigh the signal?</a:t>
            </a:r>
            <a:endParaRPr lang="en-US" sz="2400" dirty="0">
              <a:solidFill>
                <a:srgbClr val="595959"/>
              </a:solidFill>
            </a:endParaRPr>
          </a:p>
        </p:txBody>
      </p:sp>
    </p:spTree>
    <p:extLst>
      <p:ext uri="{BB962C8B-B14F-4D97-AF65-F5344CB8AC3E}">
        <p14:creationId xmlns:p14="http://schemas.microsoft.com/office/powerpoint/2010/main" val="1550281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H_TTUclimateclassTEMP">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22783</TotalTime>
  <Words>1820</Words>
  <Application>Microsoft Macintosh PowerPoint</Application>
  <PresentationFormat>On-screen Show (4:3)</PresentationFormat>
  <Paragraphs>220</Paragraphs>
  <Slides>48</Slides>
  <Notes>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KH_TTUclimateclassTEMP</vt:lpstr>
      <vt:lpstr>Application Examples of Downscaled Output</vt:lpstr>
      <vt:lpstr>The U.S. is getting warmer</vt:lpstr>
      <vt:lpstr>Heat waves are stronger and more frequent</vt:lpstr>
      <vt:lpstr>Regional precipitation patterns have shifted</vt:lpstr>
      <vt:lpstr>Heavy precipitation becoming more frequent</vt:lpstr>
      <vt:lpstr>Billion dollar disasters are on the rise</vt:lpstr>
      <vt:lpstr>What types of weather events cause these?</vt:lpstr>
      <vt:lpstr>1. How does climate and weather affect our interests?</vt:lpstr>
      <vt:lpstr>2. What can climate science reliably tell us?</vt:lpstr>
      <vt:lpstr>PowerPoint Presentation</vt:lpstr>
      <vt:lpstr>PowerPoint Presentation</vt:lpstr>
      <vt:lpstr>PowerPoint Presentation</vt:lpstr>
      <vt:lpstr>PowerPoint Presentation</vt:lpstr>
      <vt:lpstr>PowerPoint Presentation</vt:lpstr>
      <vt:lpstr>Urban planning for Washington D.C.</vt:lpstr>
      <vt:lpstr>Procedure</vt:lpstr>
      <vt:lpstr>Will the 2012 heat wave recur?</vt:lpstr>
      <vt:lpstr>Will the 2012 heat wave recur?</vt:lpstr>
      <vt:lpstr>Will the 2012 heat wave recur?</vt:lpstr>
      <vt:lpstr>Heat wave prevention</vt:lpstr>
      <vt:lpstr>Delaware</vt:lpstr>
      <vt:lpstr>Heavy precipitation becoming more frequent</vt:lpstr>
      <vt:lpstr>Annual precipitation projected to increase</vt:lpstr>
      <vt:lpstr>Precipitation becomes more intense</vt:lpstr>
      <vt:lpstr>Flood prevention management</vt:lpstr>
      <vt:lpstr>More frequent extreme precipitation</vt:lpstr>
      <vt:lpstr>Infrastructure in the Northeast US</vt:lpstr>
      <vt:lpstr>Roadway sub-surface</vt:lpstr>
      <vt:lpstr>Roadway sub-surface</vt:lpstr>
      <vt:lpstr>Roadway sub-surface</vt:lpstr>
      <vt:lpstr>Roadway sub-surface frost depth profile</vt:lpstr>
      <vt:lpstr>Projected Frost Depth</vt:lpstr>
      <vt:lpstr>Freezing and Thawing Index</vt:lpstr>
      <vt:lpstr>Historical and Projected times CFI threshold is not exceeded for Madison, ME</vt:lpstr>
      <vt:lpstr>Adapting Dairy Farms to Climate Change</vt:lpstr>
      <vt:lpstr>Farm System Model</vt:lpstr>
      <vt:lpstr>Farm System Model Output</vt:lpstr>
      <vt:lpstr>Environmental Footprint</vt:lpstr>
      <vt:lpstr>Dairy Farms</vt:lpstr>
      <vt:lpstr>Dairy Farms</vt:lpstr>
      <vt:lpstr>Jerome, ID – Temperature</vt:lpstr>
      <vt:lpstr>Jerome, ID – Precipitation</vt:lpstr>
      <vt:lpstr>Jerome, ID – Feed Production</vt:lpstr>
      <vt:lpstr>Jerome, ID – Results</vt:lpstr>
      <vt:lpstr>Farm Simulation – Overall Results</vt:lpstr>
      <vt:lpstr>CONCLUSIONS</vt:lpstr>
      <vt:lpstr>KEY INFORMATION TO TAKE AWAY</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Austin</dc:title>
  <dc:creator>Josette Chen</dc:creator>
  <cp:lastModifiedBy>Anne Stoner</cp:lastModifiedBy>
  <cp:revision>112</cp:revision>
  <dcterms:created xsi:type="dcterms:W3CDTF">2014-01-27T04:21:20Z</dcterms:created>
  <dcterms:modified xsi:type="dcterms:W3CDTF">2017-03-07T17:25:59Z</dcterms:modified>
</cp:coreProperties>
</file>